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327" r:id="rId2"/>
    <p:sldId id="367" r:id="rId3"/>
    <p:sldId id="410" r:id="rId4"/>
    <p:sldId id="413" r:id="rId5"/>
    <p:sldId id="411" r:id="rId6"/>
    <p:sldId id="448" r:id="rId7"/>
    <p:sldId id="414" r:id="rId8"/>
    <p:sldId id="449" r:id="rId9"/>
    <p:sldId id="450" r:id="rId10"/>
    <p:sldId id="415" r:id="rId11"/>
    <p:sldId id="420" r:id="rId12"/>
    <p:sldId id="416" r:id="rId13"/>
    <p:sldId id="421" r:id="rId14"/>
    <p:sldId id="417" r:id="rId15"/>
    <p:sldId id="422" r:id="rId16"/>
    <p:sldId id="423" r:id="rId17"/>
    <p:sldId id="424" r:id="rId18"/>
    <p:sldId id="425" r:id="rId19"/>
    <p:sldId id="428" r:id="rId20"/>
    <p:sldId id="429" r:id="rId21"/>
    <p:sldId id="431" r:id="rId22"/>
    <p:sldId id="432" r:id="rId23"/>
    <p:sldId id="433" r:id="rId24"/>
    <p:sldId id="434" r:id="rId25"/>
    <p:sldId id="436" r:id="rId26"/>
    <p:sldId id="426" r:id="rId27"/>
    <p:sldId id="438" r:id="rId28"/>
    <p:sldId id="440" r:id="rId29"/>
    <p:sldId id="441" r:id="rId30"/>
    <p:sldId id="427" r:id="rId31"/>
    <p:sldId id="437" r:id="rId32"/>
  </p:sldIdLst>
  <p:sldSz cx="9144000" cy="6858000" type="screen4x3"/>
  <p:notesSz cx="6858000" cy="9144000"/>
  <p:defaultTextStyle>
    <a:defPPr>
      <a:defRPr lang="cs-CZ"/>
    </a:defPPr>
    <a:lvl1pPr algn="ctr" rtl="0" eaLnBrk="0" fontAlgn="base" hangingPunct="0">
      <a:spcBef>
        <a:spcPct val="0"/>
      </a:spcBef>
      <a:spcAft>
        <a:spcPct val="0"/>
      </a:spcAft>
      <a:defRPr b="1" kern="1200">
        <a:solidFill>
          <a:schemeClr val="tx1"/>
        </a:solidFill>
        <a:latin typeface="Times New Roman" pitchFamily="18" charset="0"/>
        <a:ea typeface="+mn-ea"/>
        <a:cs typeface="+mn-cs"/>
      </a:defRPr>
    </a:lvl1pPr>
    <a:lvl2pPr marL="457200" algn="ctr" rtl="0" eaLnBrk="0" fontAlgn="base" hangingPunct="0">
      <a:spcBef>
        <a:spcPct val="0"/>
      </a:spcBef>
      <a:spcAft>
        <a:spcPct val="0"/>
      </a:spcAft>
      <a:defRPr b="1" kern="1200">
        <a:solidFill>
          <a:schemeClr val="tx1"/>
        </a:solidFill>
        <a:latin typeface="Times New Roman" pitchFamily="18" charset="0"/>
        <a:ea typeface="+mn-ea"/>
        <a:cs typeface="+mn-cs"/>
      </a:defRPr>
    </a:lvl2pPr>
    <a:lvl3pPr marL="914400" algn="ctr" rtl="0" eaLnBrk="0" fontAlgn="base" hangingPunct="0">
      <a:spcBef>
        <a:spcPct val="0"/>
      </a:spcBef>
      <a:spcAft>
        <a:spcPct val="0"/>
      </a:spcAft>
      <a:defRPr b="1" kern="1200">
        <a:solidFill>
          <a:schemeClr val="tx1"/>
        </a:solidFill>
        <a:latin typeface="Times New Roman" pitchFamily="18" charset="0"/>
        <a:ea typeface="+mn-ea"/>
        <a:cs typeface="+mn-cs"/>
      </a:defRPr>
    </a:lvl3pPr>
    <a:lvl4pPr marL="1371600" algn="ctr" rtl="0" eaLnBrk="0" fontAlgn="base" hangingPunct="0">
      <a:spcBef>
        <a:spcPct val="0"/>
      </a:spcBef>
      <a:spcAft>
        <a:spcPct val="0"/>
      </a:spcAft>
      <a:defRPr b="1" kern="1200">
        <a:solidFill>
          <a:schemeClr val="tx1"/>
        </a:solidFill>
        <a:latin typeface="Times New Roman" pitchFamily="18" charset="0"/>
        <a:ea typeface="+mn-ea"/>
        <a:cs typeface="+mn-cs"/>
      </a:defRPr>
    </a:lvl4pPr>
    <a:lvl5pPr marL="1828800" algn="ctr" rtl="0" eaLnBrk="0" fontAlgn="base" hangingPunct="0">
      <a:spcBef>
        <a:spcPct val="0"/>
      </a:spcBef>
      <a:spcAft>
        <a:spcPct val="0"/>
      </a:spcAft>
      <a:defRPr b="1" kern="1200">
        <a:solidFill>
          <a:schemeClr val="tx1"/>
        </a:solidFill>
        <a:latin typeface="Times New Roman" pitchFamily="18" charset="0"/>
        <a:ea typeface="+mn-ea"/>
        <a:cs typeface="+mn-cs"/>
      </a:defRPr>
    </a:lvl5pPr>
    <a:lvl6pPr marL="2286000" algn="l" defTabSz="914400" rtl="0" eaLnBrk="1" latinLnBrk="0" hangingPunct="1">
      <a:defRPr b="1" kern="1200">
        <a:solidFill>
          <a:schemeClr val="tx1"/>
        </a:solidFill>
        <a:latin typeface="Times New Roman" pitchFamily="18" charset="0"/>
        <a:ea typeface="+mn-ea"/>
        <a:cs typeface="+mn-cs"/>
      </a:defRPr>
    </a:lvl6pPr>
    <a:lvl7pPr marL="2743200" algn="l" defTabSz="914400" rtl="0" eaLnBrk="1" latinLnBrk="0" hangingPunct="1">
      <a:defRPr b="1" kern="1200">
        <a:solidFill>
          <a:schemeClr val="tx1"/>
        </a:solidFill>
        <a:latin typeface="Times New Roman" pitchFamily="18" charset="0"/>
        <a:ea typeface="+mn-ea"/>
        <a:cs typeface="+mn-cs"/>
      </a:defRPr>
    </a:lvl7pPr>
    <a:lvl8pPr marL="3200400" algn="l" defTabSz="914400" rtl="0" eaLnBrk="1" latinLnBrk="0" hangingPunct="1">
      <a:defRPr b="1" kern="1200">
        <a:solidFill>
          <a:schemeClr val="tx1"/>
        </a:solidFill>
        <a:latin typeface="Times New Roman" pitchFamily="18" charset="0"/>
        <a:ea typeface="+mn-ea"/>
        <a:cs typeface="+mn-cs"/>
      </a:defRPr>
    </a:lvl8pPr>
    <a:lvl9pPr marL="3657600" algn="l" defTabSz="914400" rtl="0" eaLnBrk="1" latinLnBrk="0" hangingPunct="1">
      <a:defRPr b="1"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3022">
          <p15:clr>
            <a:srgbClr val="A4A3A4"/>
          </p15:clr>
        </p15:guide>
        <p15:guide id="2" pos="238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FF6600"/>
    <a:srgbClr val="CC0000"/>
    <a:srgbClr val="FF3399"/>
    <a:srgbClr val="000044"/>
    <a:srgbClr val="000066"/>
    <a:srgbClr val="DDDDDD"/>
    <a:srgbClr val="66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9C7853C-536D-4A76-A0AE-DD22124D55A5}" styleName="Styl s motivem 1 – zvýraznění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řední styl 2 – zvýraznění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114" autoAdjust="0"/>
    <p:restoredTop sz="94636" autoAdjust="0"/>
  </p:normalViewPr>
  <p:slideViewPr>
    <p:cSldViewPr showGuides="1">
      <p:cViewPr varScale="1">
        <p:scale>
          <a:sx n="84" d="100"/>
          <a:sy n="84" d="100"/>
        </p:scale>
        <p:origin x="1469" y="82"/>
      </p:cViewPr>
      <p:guideLst>
        <p:guide orient="horz" pos="3022"/>
        <p:guide pos="2381"/>
      </p:guideLst>
    </p:cSldViewPr>
  </p:slideViewPr>
  <p:outlineViewPr>
    <p:cViewPr>
      <p:scale>
        <a:sx n="25" d="100"/>
        <a:sy n="25"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68" d="100"/>
          <a:sy n="68" d="100"/>
        </p:scale>
        <p:origin x="-3086" y="-5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image" Target="../media/image4.e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image" Target="../media/image9.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image" Target="../media/image9.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hangingPunct="1">
              <a:defRPr sz="1200" b="0"/>
            </a:lvl1pPr>
          </a:lstStyle>
          <a:p>
            <a:pPr>
              <a:defRPr/>
            </a:pPr>
            <a:endParaRPr lang="cs-CZ" altLang="cs-CZ"/>
          </a:p>
        </p:txBody>
      </p:sp>
      <p:sp>
        <p:nvSpPr>
          <p:cNvPr id="3075"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b="0"/>
            </a:lvl1pPr>
          </a:lstStyle>
          <a:p>
            <a:pPr>
              <a:defRPr/>
            </a:pPr>
            <a:endParaRPr lang="cs-CZ" altLang="cs-CZ"/>
          </a:p>
        </p:txBody>
      </p:sp>
      <p:sp>
        <p:nvSpPr>
          <p:cNvPr id="3789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cs-CZ" altLang="cs-CZ" noProof="0"/>
              <a:t>Klepnutím lze upravit styly předlohy textu.</a:t>
            </a:r>
          </a:p>
          <a:p>
            <a:pPr lvl="1"/>
            <a:r>
              <a:rPr lang="cs-CZ" altLang="cs-CZ" noProof="0"/>
              <a:t>Druhá úroveň</a:t>
            </a:r>
          </a:p>
          <a:p>
            <a:pPr lvl="2"/>
            <a:r>
              <a:rPr lang="cs-CZ" altLang="cs-CZ" noProof="0"/>
              <a:t>Třetí úroveň</a:t>
            </a:r>
          </a:p>
          <a:p>
            <a:pPr lvl="3"/>
            <a:r>
              <a:rPr lang="cs-CZ" altLang="cs-CZ" noProof="0"/>
              <a:t>Čtvrtá úroveň</a:t>
            </a:r>
          </a:p>
          <a:p>
            <a:pPr lvl="4"/>
            <a:r>
              <a:rPr lang="cs-CZ" altLang="cs-CZ" noProof="0"/>
              <a:t>Pátá úroveň</a:t>
            </a:r>
          </a:p>
        </p:txBody>
      </p:sp>
      <p:sp>
        <p:nvSpPr>
          <p:cNvPr id="3078"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eaLnBrk="1" hangingPunct="1">
              <a:defRPr sz="1200" b="0"/>
            </a:lvl1pPr>
          </a:lstStyle>
          <a:p>
            <a:pPr>
              <a:defRPr/>
            </a:pPr>
            <a:endParaRPr lang="cs-CZ" altLang="cs-CZ"/>
          </a:p>
        </p:txBody>
      </p:sp>
      <p:sp>
        <p:nvSpPr>
          <p:cNvPr id="3079"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b="0"/>
            </a:lvl1pPr>
          </a:lstStyle>
          <a:p>
            <a:pPr>
              <a:defRPr/>
            </a:pPr>
            <a:fld id="{CDD7E36A-E6E2-4181-B6B3-A58CF6802FF0}" type="slidenum">
              <a:rPr lang="cs-CZ" altLang="cs-CZ"/>
              <a:pPr>
                <a:defRPr/>
              </a:pPr>
              <a:t>‹#›</a:t>
            </a:fld>
            <a:endParaRPr lang="cs-CZ" altLang="cs-CZ"/>
          </a:p>
        </p:txBody>
      </p:sp>
    </p:spTree>
    <p:extLst>
      <p:ext uri="{BB962C8B-B14F-4D97-AF65-F5344CB8AC3E}">
        <p14:creationId xmlns:p14="http://schemas.microsoft.com/office/powerpoint/2010/main" val="87349441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pPr>
              <a:defRPr/>
            </a:pPr>
            <a:fld id="{CDD7E36A-E6E2-4181-B6B3-A58CF6802FF0}" type="slidenum">
              <a:rPr lang="cs-CZ" altLang="cs-CZ" smtClean="0"/>
              <a:pPr>
                <a:defRPr/>
              </a:pPr>
              <a:t>1</a:t>
            </a:fld>
            <a:endParaRPr lang="cs-CZ" altLang="cs-CZ"/>
          </a:p>
        </p:txBody>
      </p:sp>
    </p:spTree>
    <p:extLst>
      <p:ext uri="{BB962C8B-B14F-4D97-AF65-F5344CB8AC3E}">
        <p14:creationId xmlns:p14="http://schemas.microsoft.com/office/powerpoint/2010/main" val="31801780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4DBD6A0-A52B-2F4C-9E50-C9FDBFB376E4}" type="slidenum">
              <a:rPr lang="en-US" smtClean="0"/>
              <a:t>10</a:t>
            </a:fld>
            <a:endParaRPr lang="en-US"/>
          </a:p>
        </p:txBody>
      </p:sp>
    </p:spTree>
    <p:extLst>
      <p:ext uri="{BB962C8B-B14F-4D97-AF65-F5344CB8AC3E}">
        <p14:creationId xmlns:p14="http://schemas.microsoft.com/office/powerpoint/2010/main" val="35207676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4DBD6A0-A52B-2F4C-9E50-C9FDBFB376E4}" type="slidenum">
              <a:rPr lang="en-US" smtClean="0"/>
              <a:t>11</a:t>
            </a:fld>
            <a:endParaRPr lang="en-US"/>
          </a:p>
        </p:txBody>
      </p:sp>
    </p:spTree>
    <p:extLst>
      <p:ext uri="{BB962C8B-B14F-4D97-AF65-F5344CB8AC3E}">
        <p14:creationId xmlns:p14="http://schemas.microsoft.com/office/powerpoint/2010/main" val="35207676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4DBD6A0-A52B-2F4C-9E50-C9FDBFB376E4}" type="slidenum">
              <a:rPr lang="en-US" smtClean="0"/>
              <a:t>12</a:t>
            </a:fld>
            <a:endParaRPr lang="en-US"/>
          </a:p>
        </p:txBody>
      </p:sp>
    </p:spTree>
    <p:extLst>
      <p:ext uri="{BB962C8B-B14F-4D97-AF65-F5344CB8AC3E}">
        <p14:creationId xmlns:p14="http://schemas.microsoft.com/office/powerpoint/2010/main" val="35207676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4DBD6A0-A52B-2F4C-9E50-C9FDBFB376E4}" type="slidenum">
              <a:rPr lang="en-US" smtClean="0"/>
              <a:t>13</a:t>
            </a:fld>
            <a:endParaRPr lang="en-US"/>
          </a:p>
        </p:txBody>
      </p:sp>
    </p:spTree>
    <p:extLst>
      <p:ext uri="{BB962C8B-B14F-4D97-AF65-F5344CB8AC3E}">
        <p14:creationId xmlns:p14="http://schemas.microsoft.com/office/powerpoint/2010/main" val="35207676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4DBD6A0-A52B-2F4C-9E50-C9FDBFB376E4}" type="slidenum">
              <a:rPr lang="en-US" smtClean="0"/>
              <a:t>14</a:t>
            </a:fld>
            <a:endParaRPr lang="en-US"/>
          </a:p>
        </p:txBody>
      </p:sp>
    </p:spTree>
    <p:extLst>
      <p:ext uri="{BB962C8B-B14F-4D97-AF65-F5344CB8AC3E}">
        <p14:creationId xmlns:p14="http://schemas.microsoft.com/office/powerpoint/2010/main" val="35207676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4DBD6A0-A52B-2F4C-9E50-C9FDBFB376E4}" type="slidenum">
              <a:rPr lang="en-US" smtClean="0"/>
              <a:t>15</a:t>
            </a:fld>
            <a:endParaRPr lang="en-US"/>
          </a:p>
        </p:txBody>
      </p:sp>
    </p:spTree>
    <p:extLst>
      <p:ext uri="{BB962C8B-B14F-4D97-AF65-F5344CB8AC3E}">
        <p14:creationId xmlns:p14="http://schemas.microsoft.com/office/powerpoint/2010/main" val="35207676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4DBD6A0-A52B-2F4C-9E50-C9FDBFB376E4}" type="slidenum">
              <a:rPr lang="en-US" smtClean="0"/>
              <a:t>16</a:t>
            </a:fld>
            <a:endParaRPr lang="en-US"/>
          </a:p>
        </p:txBody>
      </p:sp>
    </p:spTree>
    <p:extLst>
      <p:ext uri="{BB962C8B-B14F-4D97-AF65-F5344CB8AC3E}">
        <p14:creationId xmlns:p14="http://schemas.microsoft.com/office/powerpoint/2010/main" val="35207676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4DBD6A0-A52B-2F4C-9E50-C9FDBFB376E4}" type="slidenum">
              <a:rPr lang="en-US" smtClean="0"/>
              <a:t>17</a:t>
            </a:fld>
            <a:endParaRPr lang="en-US"/>
          </a:p>
        </p:txBody>
      </p:sp>
    </p:spTree>
    <p:extLst>
      <p:ext uri="{BB962C8B-B14F-4D97-AF65-F5344CB8AC3E}">
        <p14:creationId xmlns:p14="http://schemas.microsoft.com/office/powerpoint/2010/main" val="35207676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4DBD6A0-A52B-2F4C-9E50-C9FDBFB376E4}" type="slidenum">
              <a:rPr lang="en-US" smtClean="0"/>
              <a:t>18</a:t>
            </a:fld>
            <a:endParaRPr lang="en-US"/>
          </a:p>
        </p:txBody>
      </p:sp>
    </p:spTree>
    <p:extLst>
      <p:ext uri="{BB962C8B-B14F-4D97-AF65-F5344CB8AC3E}">
        <p14:creationId xmlns:p14="http://schemas.microsoft.com/office/powerpoint/2010/main" val="35207676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4DBD6A0-A52B-2F4C-9E50-C9FDBFB376E4}" type="slidenum">
              <a:rPr lang="en-US" smtClean="0"/>
              <a:t>19</a:t>
            </a:fld>
            <a:endParaRPr lang="en-US"/>
          </a:p>
        </p:txBody>
      </p:sp>
    </p:spTree>
    <p:extLst>
      <p:ext uri="{BB962C8B-B14F-4D97-AF65-F5344CB8AC3E}">
        <p14:creationId xmlns:p14="http://schemas.microsoft.com/office/powerpoint/2010/main" val="35207676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4DBD6A0-A52B-2F4C-9E50-C9FDBFB376E4}" type="slidenum">
              <a:rPr lang="en-US" smtClean="0"/>
              <a:t>2</a:t>
            </a:fld>
            <a:endParaRPr lang="en-US"/>
          </a:p>
        </p:txBody>
      </p:sp>
    </p:spTree>
    <p:extLst>
      <p:ext uri="{BB962C8B-B14F-4D97-AF65-F5344CB8AC3E}">
        <p14:creationId xmlns:p14="http://schemas.microsoft.com/office/powerpoint/2010/main" val="35207676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4DBD6A0-A52B-2F4C-9E50-C9FDBFB376E4}" type="slidenum">
              <a:rPr lang="en-US" smtClean="0"/>
              <a:t>20</a:t>
            </a:fld>
            <a:endParaRPr lang="en-US"/>
          </a:p>
        </p:txBody>
      </p:sp>
    </p:spTree>
    <p:extLst>
      <p:ext uri="{BB962C8B-B14F-4D97-AF65-F5344CB8AC3E}">
        <p14:creationId xmlns:p14="http://schemas.microsoft.com/office/powerpoint/2010/main" val="35207676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4DBD6A0-A52B-2F4C-9E50-C9FDBFB376E4}" type="slidenum">
              <a:rPr lang="en-US" smtClean="0"/>
              <a:t>21</a:t>
            </a:fld>
            <a:endParaRPr lang="en-US"/>
          </a:p>
        </p:txBody>
      </p:sp>
    </p:spTree>
    <p:extLst>
      <p:ext uri="{BB962C8B-B14F-4D97-AF65-F5344CB8AC3E}">
        <p14:creationId xmlns:p14="http://schemas.microsoft.com/office/powerpoint/2010/main" val="35207676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4DBD6A0-A52B-2F4C-9E50-C9FDBFB376E4}" type="slidenum">
              <a:rPr lang="en-US" smtClean="0"/>
              <a:t>22</a:t>
            </a:fld>
            <a:endParaRPr lang="en-US"/>
          </a:p>
        </p:txBody>
      </p:sp>
    </p:spTree>
    <p:extLst>
      <p:ext uri="{BB962C8B-B14F-4D97-AF65-F5344CB8AC3E}">
        <p14:creationId xmlns:p14="http://schemas.microsoft.com/office/powerpoint/2010/main" val="35207676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4DBD6A0-A52B-2F4C-9E50-C9FDBFB376E4}" type="slidenum">
              <a:rPr lang="en-US" smtClean="0"/>
              <a:t>23</a:t>
            </a:fld>
            <a:endParaRPr lang="en-US"/>
          </a:p>
        </p:txBody>
      </p:sp>
    </p:spTree>
    <p:extLst>
      <p:ext uri="{BB962C8B-B14F-4D97-AF65-F5344CB8AC3E}">
        <p14:creationId xmlns:p14="http://schemas.microsoft.com/office/powerpoint/2010/main" val="35207676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4DBD6A0-A52B-2F4C-9E50-C9FDBFB376E4}" type="slidenum">
              <a:rPr lang="en-US" smtClean="0"/>
              <a:t>24</a:t>
            </a:fld>
            <a:endParaRPr lang="en-US"/>
          </a:p>
        </p:txBody>
      </p:sp>
    </p:spTree>
    <p:extLst>
      <p:ext uri="{BB962C8B-B14F-4D97-AF65-F5344CB8AC3E}">
        <p14:creationId xmlns:p14="http://schemas.microsoft.com/office/powerpoint/2010/main" val="35207676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4DBD6A0-A52B-2F4C-9E50-C9FDBFB376E4}" type="slidenum">
              <a:rPr lang="en-US" smtClean="0"/>
              <a:t>25</a:t>
            </a:fld>
            <a:endParaRPr lang="en-US"/>
          </a:p>
        </p:txBody>
      </p:sp>
    </p:spTree>
    <p:extLst>
      <p:ext uri="{BB962C8B-B14F-4D97-AF65-F5344CB8AC3E}">
        <p14:creationId xmlns:p14="http://schemas.microsoft.com/office/powerpoint/2010/main" val="35207676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4DBD6A0-A52B-2F4C-9E50-C9FDBFB376E4}" type="slidenum">
              <a:rPr lang="en-US" smtClean="0"/>
              <a:t>26</a:t>
            </a:fld>
            <a:endParaRPr lang="en-US"/>
          </a:p>
        </p:txBody>
      </p:sp>
    </p:spTree>
    <p:extLst>
      <p:ext uri="{BB962C8B-B14F-4D97-AF65-F5344CB8AC3E}">
        <p14:creationId xmlns:p14="http://schemas.microsoft.com/office/powerpoint/2010/main" val="35207676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4DBD6A0-A52B-2F4C-9E50-C9FDBFB376E4}" type="slidenum">
              <a:rPr lang="en-US" smtClean="0"/>
              <a:t>27</a:t>
            </a:fld>
            <a:endParaRPr lang="en-US"/>
          </a:p>
        </p:txBody>
      </p:sp>
    </p:spTree>
    <p:extLst>
      <p:ext uri="{BB962C8B-B14F-4D97-AF65-F5344CB8AC3E}">
        <p14:creationId xmlns:p14="http://schemas.microsoft.com/office/powerpoint/2010/main" val="352076761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4DBD6A0-A52B-2F4C-9E50-C9FDBFB376E4}" type="slidenum">
              <a:rPr lang="en-US" smtClean="0"/>
              <a:t>28</a:t>
            </a:fld>
            <a:endParaRPr lang="en-US"/>
          </a:p>
        </p:txBody>
      </p:sp>
    </p:spTree>
    <p:extLst>
      <p:ext uri="{BB962C8B-B14F-4D97-AF65-F5344CB8AC3E}">
        <p14:creationId xmlns:p14="http://schemas.microsoft.com/office/powerpoint/2010/main" val="352076761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4DBD6A0-A52B-2F4C-9E50-C9FDBFB376E4}" type="slidenum">
              <a:rPr lang="en-US" smtClean="0"/>
              <a:t>29</a:t>
            </a:fld>
            <a:endParaRPr lang="en-US"/>
          </a:p>
        </p:txBody>
      </p:sp>
    </p:spTree>
    <p:extLst>
      <p:ext uri="{BB962C8B-B14F-4D97-AF65-F5344CB8AC3E}">
        <p14:creationId xmlns:p14="http://schemas.microsoft.com/office/powerpoint/2010/main" val="35207676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4DBD6A0-A52B-2F4C-9E50-C9FDBFB376E4}" type="slidenum">
              <a:rPr lang="en-US" smtClean="0"/>
              <a:t>3</a:t>
            </a:fld>
            <a:endParaRPr lang="en-US"/>
          </a:p>
        </p:txBody>
      </p:sp>
    </p:spTree>
    <p:extLst>
      <p:ext uri="{BB962C8B-B14F-4D97-AF65-F5344CB8AC3E}">
        <p14:creationId xmlns:p14="http://schemas.microsoft.com/office/powerpoint/2010/main" val="35207676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4DBD6A0-A52B-2F4C-9E50-C9FDBFB376E4}" type="slidenum">
              <a:rPr lang="en-US" smtClean="0"/>
              <a:t>30</a:t>
            </a:fld>
            <a:endParaRPr lang="en-US"/>
          </a:p>
        </p:txBody>
      </p:sp>
    </p:spTree>
    <p:extLst>
      <p:ext uri="{BB962C8B-B14F-4D97-AF65-F5344CB8AC3E}">
        <p14:creationId xmlns:p14="http://schemas.microsoft.com/office/powerpoint/2010/main" val="352076761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4DBD6A0-A52B-2F4C-9E50-C9FDBFB376E4}" type="slidenum">
              <a:rPr lang="en-US" smtClean="0"/>
              <a:t>31</a:t>
            </a:fld>
            <a:endParaRPr lang="en-US"/>
          </a:p>
        </p:txBody>
      </p:sp>
    </p:spTree>
    <p:extLst>
      <p:ext uri="{BB962C8B-B14F-4D97-AF65-F5344CB8AC3E}">
        <p14:creationId xmlns:p14="http://schemas.microsoft.com/office/powerpoint/2010/main" val="35207676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4DBD6A0-A52B-2F4C-9E50-C9FDBFB376E4}" type="slidenum">
              <a:rPr lang="en-US" smtClean="0"/>
              <a:t>4</a:t>
            </a:fld>
            <a:endParaRPr lang="en-US"/>
          </a:p>
        </p:txBody>
      </p:sp>
    </p:spTree>
    <p:extLst>
      <p:ext uri="{BB962C8B-B14F-4D97-AF65-F5344CB8AC3E}">
        <p14:creationId xmlns:p14="http://schemas.microsoft.com/office/powerpoint/2010/main" val="35207676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4DBD6A0-A52B-2F4C-9E50-C9FDBFB376E4}" type="slidenum">
              <a:rPr lang="en-US" smtClean="0"/>
              <a:t>5</a:t>
            </a:fld>
            <a:endParaRPr lang="en-US"/>
          </a:p>
        </p:txBody>
      </p:sp>
    </p:spTree>
    <p:extLst>
      <p:ext uri="{BB962C8B-B14F-4D97-AF65-F5344CB8AC3E}">
        <p14:creationId xmlns:p14="http://schemas.microsoft.com/office/powerpoint/2010/main" val="35207676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4DBD6A0-A52B-2F4C-9E50-C9FDBFB376E4}" type="slidenum">
              <a:rPr lang="en-US" smtClean="0"/>
              <a:t>6</a:t>
            </a:fld>
            <a:endParaRPr lang="en-US"/>
          </a:p>
        </p:txBody>
      </p:sp>
    </p:spTree>
    <p:extLst>
      <p:ext uri="{BB962C8B-B14F-4D97-AF65-F5344CB8AC3E}">
        <p14:creationId xmlns:p14="http://schemas.microsoft.com/office/powerpoint/2010/main" val="35207676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4DBD6A0-A52B-2F4C-9E50-C9FDBFB376E4}" type="slidenum">
              <a:rPr lang="en-US" smtClean="0"/>
              <a:t>7</a:t>
            </a:fld>
            <a:endParaRPr lang="en-US"/>
          </a:p>
        </p:txBody>
      </p:sp>
    </p:spTree>
    <p:extLst>
      <p:ext uri="{BB962C8B-B14F-4D97-AF65-F5344CB8AC3E}">
        <p14:creationId xmlns:p14="http://schemas.microsoft.com/office/powerpoint/2010/main" val="35207676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4DBD6A0-A52B-2F4C-9E50-C9FDBFB376E4}" type="slidenum">
              <a:rPr lang="en-US" smtClean="0"/>
              <a:t>8</a:t>
            </a:fld>
            <a:endParaRPr lang="en-US"/>
          </a:p>
        </p:txBody>
      </p:sp>
    </p:spTree>
    <p:extLst>
      <p:ext uri="{BB962C8B-B14F-4D97-AF65-F5344CB8AC3E}">
        <p14:creationId xmlns:p14="http://schemas.microsoft.com/office/powerpoint/2010/main" val="28575152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4DBD6A0-A52B-2F4C-9E50-C9FDBFB376E4}" type="slidenum">
              <a:rPr lang="en-US" smtClean="0"/>
              <a:t>9</a:t>
            </a:fld>
            <a:endParaRPr lang="en-US"/>
          </a:p>
        </p:txBody>
      </p:sp>
    </p:spTree>
    <p:extLst>
      <p:ext uri="{BB962C8B-B14F-4D97-AF65-F5344CB8AC3E}">
        <p14:creationId xmlns:p14="http://schemas.microsoft.com/office/powerpoint/2010/main" val="38577418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a:t>Kliknutím lze upravit styl.</a:t>
            </a:r>
          </a:p>
        </p:txBody>
      </p:sp>
      <p:sp>
        <p:nvSpPr>
          <p:cNvPr id="3" name="Podnadpis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cs-CZ"/>
              <a:t>Kliknutím lze upravit styl předlohy.</a:t>
            </a:r>
          </a:p>
        </p:txBody>
      </p:sp>
      <p:sp>
        <p:nvSpPr>
          <p:cNvPr id="4" name="Rectangle 4"/>
          <p:cNvSpPr>
            <a:spLocks noGrp="1" noChangeArrowheads="1"/>
          </p:cNvSpPr>
          <p:nvPr>
            <p:ph type="dt" sz="half" idx="10"/>
          </p:nvPr>
        </p:nvSpPr>
        <p:spPr>
          <a:ln/>
        </p:spPr>
        <p:txBody>
          <a:bodyPr/>
          <a:lstStyle>
            <a:lvl1pPr>
              <a:defRPr/>
            </a:lvl1pPr>
          </a:lstStyle>
          <a:p>
            <a:pPr>
              <a:defRPr/>
            </a:pPr>
            <a:endParaRPr lang="cs-CZ" altLang="cs-CZ"/>
          </a:p>
        </p:txBody>
      </p:sp>
      <p:sp>
        <p:nvSpPr>
          <p:cNvPr id="5" name="Rectangle 5"/>
          <p:cNvSpPr>
            <a:spLocks noGrp="1" noChangeArrowheads="1"/>
          </p:cNvSpPr>
          <p:nvPr>
            <p:ph type="ftr" sz="quarter" idx="11"/>
          </p:nvPr>
        </p:nvSpPr>
        <p:spPr>
          <a:ln/>
        </p:spPr>
        <p:txBody>
          <a:bodyPr/>
          <a:lstStyle>
            <a:lvl1pPr>
              <a:defRPr/>
            </a:lvl1pPr>
          </a:lstStyle>
          <a:p>
            <a:pPr>
              <a:defRPr/>
            </a:pPr>
            <a:endParaRPr lang="cs-CZ" altLang="cs-CZ"/>
          </a:p>
        </p:txBody>
      </p:sp>
      <p:sp>
        <p:nvSpPr>
          <p:cNvPr id="6" name="Rectangle 6"/>
          <p:cNvSpPr>
            <a:spLocks noGrp="1" noChangeArrowheads="1"/>
          </p:cNvSpPr>
          <p:nvPr>
            <p:ph type="sldNum" sz="quarter" idx="12"/>
          </p:nvPr>
        </p:nvSpPr>
        <p:spPr>
          <a:ln/>
        </p:spPr>
        <p:txBody>
          <a:bodyPr/>
          <a:lstStyle>
            <a:lvl1pPr>
              <a:defRPr/>
            </a:lvl1pPr>
          </a:lstStyle>
          <a:p>
            <a:pPr>
              <a:defRPr/>
            </a:pPr>
            <a:fld id="{71203960-2E56-44D6-93CA-E1971BE66DFB}" type="slidenum">
              <a:rPr lang="cs-CZ" altLang="cs-CZ"/>
              <a:pPr>
                <a:defRPr/>
              </a:pPr>
              <a:t>‹#›</a:t>
            </a:fld>
            <a:endParaRPr lang="cs-CZ" altLang="cs-CZ"/>
          </a:p>
        </p:txBody>
      </p:sp>
    </p:spTree>
    <p:extLst>
      <p:ext uri="{BB962C8B-B14F-4D97-AF65-F5344CB8AC3E}">
        <p14:creationId xmlns:p14="http://schemas.microsoft.com/office/powerpoint/2010/main" val="27478221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Rectangle 4"/>
          <p:cNvSpPr>
            <a:spLocks noGrp="1" noChangeArrowheads="1"/>
          </p:cNvSpPr>
          <p:nvPr>
            <p:ph type="dt" sz="half" idx="10"/>
          </p:nvPr>
        </p:nvSpPr>
        <p:spPr>
          <a:ln/>
        </p:spPr>
        <p:txBody>
          <a:bodyPr/>
          <a:lstStyle>
            <a:lvl1pPr>
              <a:defRPr/>
            </a:lvl1pPr>
          </a:lstStyle>
          <a:p>
            <a:pPr>
              <a:defRPr/>
            </a:pPr>
            <a:endParaRPr lang="cs-CZ" altLang="cs-CZ"/>
          </a:p>
        </p:txBody>
      </p:sp>
      <p:sp>
        <p:nvSpPr>
          <p:cNvPr id="5" name="Rectangle 5"/>
          <p:cNvSpPr>
            <a:spLocks noGrp="1" noChangeArrowheads="1"/>
          </p:cNvSpPr>
          <p:nvPr>
            <p:ph type="ftr" sz="quarter" idx="11"/>
          </p:nvPr>
        </p:nvSpPr>
        <p:spPr>
          <a:ln/>
        </p:spPr>
        <p:txBody>
          <a:bodyPr/>
          <a:lstStyle>
            <a:lvl1pPr>
              <a:defRPr/>
            </a:lvl1pPr>
          </a:lstStyle>
          <a:p>
            <a:pPr>
              <a:defRPr/>
            </a:pPr>
            <a:endParaRPr lang="cs-CZ" altLang="cs-CZ"/>
          </a:p>
        </p:txBody>
      </p:sp>
      <p:sp>
        <p:nvSpPr>
          <p:cNvPr id="6" name="Rectangle 6"/>
          <p:cNvSpPr>
            <a:spLocks noGrp="1" noChangeArrowheads="1"/>
          </p:cNvSpPr>
          <p:nvPr>
            <p:ph type="sldNum" sz="quarter" idx="12"/>
          </p:nvPr>
        </p:nvSpPr>
        <p:spPr>
          <a:ln/>
        </p:spPr>
        <p:txBody>
          <a:bodyPr/>
          <a:lstStyle>
            <a:lvl1pPr>
              <a:defRPr/>
            </a:lvl1pPr>
          </a:lstStyle>
          <a:p>
            <a:pPr>
              <a:defRPr/>
            </a:pPr>
            <a:fld id="{10A197CF-FEFF-4D5D-8AA0-87190938FAFA}" type="slidenum">
              <a:rPr lang="cs-CZ" altLang="cs-CZ"/>
              <a:pPr>
                <a:defRPr/>
              </a:pPr>
              <a:t>‹#›</a:t>
            </a:fld>
            <a:endParaRPr lang="cs-CZ" altLang="cs-CZ"/>
          </a:p>
        </p:txBody>
      </p:sp>
    </p:spTree>
    <p:extLst>
      <p:ext uri="{BB962C8B-B14F-4D97-AF65-F5344CB8AC3E}">
        <p14:creationId xmlns:p14="http://schemas.microsoft.com/office/powerpoint/2010/main" val="27067844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515100" y="609600"/>
            <a:ext cx="1943100" cy="5486400"/>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685800" y="609600"/>
            <a:ext cx="5676900" cy="5486400"/>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Rectangle 4"/>
          <p:cNvSpPr>
            <a:spLocks noGrp="1" noChangeArrowheads="1"/>
          </p:cNvSpPr>
          <p:nvPr>
            <p:ph type="dt" sz="half" idx="10"/>
          </p:nvPr>
        </p:nvSpPr>
        <p:spPr>
          <a:ln/>
        </p:spPr>
        <p:txBody>
          <a:bodyPr/>
          <a:lstStyle>
            <a:lvl1pPr>
              <a:defRPr/>
            </a:lvl1pPr>
          </a:lstStyle>
          <a:p>
            <a:pPr>
              <a:defRPr/>
            </a:pPr>
            <a:endParaRPr lang="cs-CZ" altLang="cs-CZ"/>
          </a:p>
        </p:txBody>
      </p:sp>
      <p:sp>
        <p:nvSpPr>
          <p:cNvPr id="5" name="Rectangle 5"/>
          <p:cNvSpPr>
            <a:spLocks noGrp="1" noChangeArrowheads="1"/>
          </p:cNvSpPr>
          <p:nvPr>
            <p:ph type="ftr" sz="quarter" idx="11"/>
          </p:nvPr>
        </p:nvSpPr>
        <p:spPr>
          <a:ln/>
        </p:spPr>
        <p:txBody>
          <a:bodyPr/>
          <a:lstStyle>
            <a:lvl1pPr>
              <a:defRPr/>
            </a:lvl1pPr>
          </a:lstStyle>
          <a:p>
            <a:pPr>
              <a:defRPr/>
            </a:pPr>
            <a:endParaRPr lang="cs-CZ" altLang="cs-CZ"/>
          </a:p>
        </p:txBody>
      </p:sp>
      <p:sp>
        <p:nvSpPr>
          <p:cNvPr id="6" name="Rectangle 6"/>
          <p:cNvSpPr>
            <a:spLocks noGrp="1" noChangeArrowheads="1"/>
          </p:cNvSpPr>
          <p:nvPr>
            <p:ph type="sldNum" sz="quarter" idx="12"/>
          </p:nvPr>
        </p:nvSpPr>
        <p:spPr>
          <a:ln/>
        </p:spPr>
        <p:txBody>
          <a:bodyPr/>
          <a:lstStyle>
            <a:lvl1pPr>
              <a:defRPr/>
            </a:lvl1pPr>
          </a:lstStyle>
          <a:p>
            <a:pPr>
              <a:defRPr/>
            </a:pPr>
            <a:fld id="{7944782E-8B56-44A5-9FAE-F44F07EE6C38}" type="slidenum">
              <a:rPr lang="cs-CZ" altLang="cs-CZ"/>
              <a:pPr>
                <a:defRPr/>
              </a:pPr>
              <a:t>‹#›</a:t>
            </a:fld>
            <a:endParaRPr lang="cs-CZ" altLang="cs-CZ"/>
          </a:p>
        </p:txBody>
      </p:sp>
    </p:spTree>
    <p:extLst>
      <p:ext uri="{BB962C8B-B14F-4D97-AF65-F5344CB8AC3E}">
        <p14:creationId xmlns:p14="http://schemas.microsoft.com/office/powerpoint/2010/main" val="21787749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reserve="1">
  <p:cSld name="Nadpis, klipart a text">
    <p:spTree>
      <p:nvGrpSpPr>
        <p:cNvPr id="1" name=""/>
        <p:cNvGrpSpPr/>
        <p:nvPr/>
      </p:nvGrpSpPr>
      <p:grpSpPr>
        <a:xfrm>
          <a:off x="0" y="0"/>
          <a:ext cx="0" cy="0"/>
          <a:chOff x="0" y="0"/>
          <a:chExt cx="0" cy="0"/>
        </a:xfrm>
      </p:grpSpPr>
      <p:sp>
        <p:nvSpPr>
          <p:cNvPr id="2" name="Nadpis 1"/>
          <p:cNvSpPr>
            <a:spLocks noGrp="1"/>
          </p:cNvSpPr>
          <p:nvPr>
            <p:ph type="title"/>
          </p:nvPr>
        </p:nvSpPr>
        <p:spPr>
          <a:xfrm>
            <a:off x="685800" y="609600"/>
            <a:ext cx="7772400" cy="1143000"/>
          </a:xfrm>
        </p:spPr>
        <p:txBody>
          <a:bodyPr/>
          <a:lstStyle/>
          <a:p>
            <a:r>
              <a:rPr lang="cs-CZ"/>
              <a:t>Kliknutím lze upravit styl.</a:t>
            </a:r>
          </a:p>
        </p:txBody>
      </p:sp>
      <p:sp>
        <p:nvSpPr>
          <p:cNvPr id="3" name="Zástupný symbol pro klipart 2"/>
          <p:cNvSpPr>
            <a:spLocks noGrp="1"/>
          </p:cNvSpPr>
          <p:nvPr>
            <p:ph type="clipArt" sz="half" idx="1"/>
          </p:nvPr>
        </p:nvSpPr>
        <p:spPr>
          <a:xfrm>
            <a:off x="685800" y="1981200"/>
            <a:ext cx="3810000" cy="4114800"/>
          </a:xfrm>
        </p:spPr>
        <p:txBody>
          <a:bodyPr/>
          <a:lstStyle/>
          <a:p>
            <a:pPr lvl="0"/>
            <a:endParaRPr lang="cs-CZ" noProof="0"/>
          </a:p>
        </p:txBody>
      </p:sp>
      <p:sp>
        <p:nvSpPr>
          <p:cNvPr id="4" name="Zástupný symbol pro text 3"/>
          <p:cNvSpPr>
            <a:spLocks noGrp="1"/>
          </p:cNvSpPr>
          <p:nvPr>
            <p:ph type="body" sz="half" idx="2"/>
          </p:nvPr>
        </p:nvSpPr>
        <p:spPr>
          <a:xfrm>
            <a:off x="4648200" y="1981200"/>
            <a:ext cx="3810000" cy="41148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Rectangle 4"/>
          <p:cNvSpPr>
            <a:spLocks noGrp="1" noChangeArrowheads="1"/>
          </p:cNvSpPr>
          <p:nvPr>
            <p:ph type="dt" sz="half" idx="10"/>
          </p:nvPr>
        </p:nvSpPr>
        <p:spPr>
          <a:ln/>
        </p:spPr>
        <p:txBody>
          <a:bodyPr/>
          <a:lstStyle>
            <a:lvl1pPr>
              <a:defRPr/>
            </a:lvl1pPr>
          </a:lstStyle>
          <a:p>
            <a:pPr>
              <a:defRPr/>
            </a:pPr>
            <a:endParaRPr lang="cs-CZ" altLang="cs-CZ"/>
          </a:p>
        </p:txBody>
      </p:sp>
      <p:sp>
        <p:nvSpPr>
          <p:cNvPr id="6" name="Rectangle 5"/>
          <p:cNvSpPr>
            <a:spLocks noGrp="1" noChangeArrowheads="1"/>
          </p:cNvSpPr>
          <p:nvPr>
            <p:ph type="ftr" sz="quarter" idx="11"/>
          </p:nvPr>
        </p:nvSpPr>
        <p:spPr>
          <a:ln/>
        </p:spPr>
        <p:txBody>
          <a:bodyPr/>
          <a:lstStyle>
            <a:lvl1pPr>
              <a:defRPr/>
            </a:lvl1pPr>
          </a:lstStyle>
          <a:p>
            <a:pPr>
              <a:defRPr/>
            </a:pPr>
            <a:endParaRPr lang="cs-CZ" altLang="cs-CZ"/>
          </a:p>
        </p:txBody>
      </p:sp>
      <p:sp>
        <p:nvSpPr>
          <p:cNvPr id="7" name="Rectangle 6"/>
          <p:cNvSpPr>
            <a:spLocks noGrp="1" noChangeArrowheads="1"/>
          </p:cNvSpPr>
          <p:nvPr>
            <p:ph type="sldNum" sz="quarter" idx="12"/>
          </p:nvPr>
        </p:nvSpPr>
        <p:spPr>
          <a:ln/>
        </p:spPr>
        <p:txBody>
          <a:bodyPr/>
          <a:lstStyle>
            <a:lvl1pPr>
              <a:defRPr/>
            </a:lvl1pPr>
          </a:lstStyle>
          <a:p>
            <a:pPr>
              <a:defRPr/>
            </a:pPr>
            <a:fld id="{4FB15633-ABB6-4564-BB38-419DBE6AF889}" type="slidenum">
              <a:rPr lang="cs-CZ" altLang="cs-CZ"/>
              <a:pPr>
                <a:defRPr/>
              </a:pPr>
              <a:t>‹#›</a:t>
            </a:fld>
            <a:endParaRPr lang="cs-CZ" altLang="cs-CZ"/>
          </a:p>
        </p:txBody>
      </p:sp>
    </p:spTree>
    <p:extLst>
      <p:ext uri="{BB962C8B-B14F-4D97-AF65-F5344CB8AC3E}">
        <p14:creationId xmlns:p14="http://schemas.microsoft.com/office/powerpoint/2010/main" val="20598988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Rectangle 4"/>
          <p:cNvSpPr>
            <a:spLocks noGrp="1" noChangeArrowheads="1"/>
          </p:cNvSpPr>
          <p:nvPr>
            <p:ph type="dt" sz="half" idx="10"/>
          </p:nvPr>
        </p:nvSpPr>
        <p:spPr>
          <a:ln/>
        </p:spPr>
        <p:txBody>
          <a:bodyPr/>
          <a:lstStyle>
            <a:lvl1pPr>
              <a:defRPr/>
            </a:lvl1pPr>
          </a:lstStyle>
          <a:p>
            <a:pPr>
              <a:defRPr/>
            </a:pPr>
            <a:endParaRPr lang="cs-CZ" altLang="cs-CZ"/>
          </a:p>
        </p:txBody>
      </p:sp>
      <p:sp>
        <p:nvSpPr>
          <p:cNvPr id="5" name="Rectangle 5"/>
          <p:cNvSpPr>
            <a:spLocks noGrp="1" noChangeArrowheads="1"/>
          </p:cNvSpPr>
          <p:nvPr>
            <p:ph type="ftr" sz="quarter" idx="11"/>
          </p:nvPr>
        </p:nvSpPr>
        <p:spPr>
          <a:ln/>
        </p:spPr>
        <p:txBody>
          <a:bodyPr/>
          <a:lstStyle>
            <a:lvl1pPr>
              <a:defRPr/>
            </a:lvl1pPr>
          </a:lstStyle>
          <a:p>
            <a:pPr>
              <a:defRPr/>
            </a:pPr>
            <a:endParaRPr lang="cs-CZ" altLang="cs-CZ"/>
          </a:p>
        </p:txBody>
      </p:sp>
      <p:sp>
        <p:nvSpPr>
          <p:cNvPr id="6" name="Rectangle 6"/>
          <p:cNvSpPr>
            <a:spLocks noGrp="1" noChangeArrowheads="1"/>
          </p:cNvSpPr>
          <p:nvPr>
            <p:ph type="sldNum" sz="quarter" idx="12"/>
          </p:nvPr>
        </p:nvSpPr>
        <p:spPr>
          <a:ln/>
        </p:spPr>
        <p:txBody>
          <a:bodyPr/>
          <a:lstStyle>
            <a:lvl1pPr>
              <a:defRPr/>
            </a:lvl1pPr>
          </a:lstStyle>
          <a:p>
            <a:pPr>
              <a:defRPr/>
            </a:pPr>
            <a:fld id="{61A8149B-1D1D-4DD2-BCCA-6DD4A4C49E5A}" type="slidenum">
              <a:rPr lang="cs-CZ" altLang="cs-CZ"/>
              <a:pPr>
                <a:defRPr/>
              </a:pPr>
              <a:t>‹#›</a:t>
            </a:fld>
            <a:endParaRPr lang="cs-CZ" altLang="cs-CZ"/>
          </a:p>
        </p:txBody>
      </p:sp>
    </p:spTree>
    <p:extLst>
      <p:ext uri="{BB962C8B-B14F-4D97-AF65-F5344CB8AC3E}">
        <p14:creationId xmlns:p14="http://schemas.microsoft.com/office/powerpoint/2010/main" val="32874604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a:t>Kliknutím lze upravit styly předlohy textu.</a:t>
            </a:r>
          </a:p>
        </p:txBody>
      </p:sp>
      <p:sp>
        <p:nvSpPr>
          <p:cNvPr id="4" name="Rectangle 4"/>
          <p:cNvSpPr>
            <a:spLocks noGrp="1" noChangeArrowheads="1"/>
          </p:cNvSpPr>
          <p:nvPr>
            <p:ph type="dt" sz="half" idx="10"/>
          </p:nvPr>
        </p:nvSpPr>
        <p:spPr>
          <a:ln/>
        </p:spPr>
        <p:txBody>
          <a:bodyPr/>
          <a:lstStyle>
            <a:lvl1pPr>
              <a:defRPr/>
            </a:lvl1pPr>
          </a:lstStyle>
          <a:p>
            <a:pPr>
              <a:defRPr/>
            </a:pPr>
            <a:endParaRPr lang="cs-CZ" altLang="cs-CZ"/>
          </a:p>
        </p:txBody>
      </p:sp>
      <p:sp>
        <p:nvSpPr>
          <p:cNvPr id="5" name="Rectangle 5"/>
          <p:cNvSpPr>
            <a:spLocks noGrp="1" noChangeArrowheads="1"/>
          </p:cNvSpPr>
          <p:nvPr>
            <p:ph type="ftr" sz="quarter" idx="11"/>
          </p:nvPr>
        </p:nvSpPr>
        <p:spPr>
          <a:ln/>
        </p:spPr>
        <p:txBody>
          <a:bodyPr/>
          <a:lstStyle>
            <a:lvl1pPr>
              <a:defRPr/>
            </a:lvl1pPr>
          </a:lstStyle>
          <a:p>
            <a:pPr>
              <a:defRPr/>
            </a:pPr>
            <a:endParaRPr lang="cs-CZ" altLang="cs-CZ"/>
          </a:p>
        </p:txBody>
      </p:sp>
      <p:sp>
        <p:nvSpPr>
          <p:cNvPr id="6" name="Rectangle 6"/>
          <p:cNvSpPr>
            <a:spLocks noGrp="1" noChangeArrowheads="1"/>
          </p:cNvSpPr>
          <p:nvPr>
            <p:ph type="sldNum" sz="quarter" idx="12"/>
          </p:nvPr>
        </p:nvSpPr>
        <p:spPr>
          <a:ln/>
        </p:spPr>
        <p:txBody>
          <a:bodyPr/>
          <a:lstStyle>
            <a:lvl1pPr>
              <a:defRPr/>
            </a:lvl1pPr>
          </a:lstStyle>
          <a:p>
            <a:pPr>
              <a:defRPr/>
            </a:pPr>
            <a:fld id="{16CFE130-FFA6-4C9D-9151-738D3F14E91D}" type="slidenum">
              <a:rPr lang="cs-CZ" altLang="cs-CZ"/>
              <a:pPr>
                <a:defRPr/>
              </a:pPr>
              <a:t>‹#›</a:t>
            </a:fld>
            <a:endParaRPr lang="cs-CZ" altLang="cs-CZ"/>
          </a:p>
        </p:txBody>
      </p:sp>
    </p:spTree>
    <p:extLst>
      <p:ext uri="{BB962C8B-B14F-4D97-AF65-F5344CB8AC3E}">
        <p14:creationId xmlns:p14="http://schemas.microsoft.com/office/powerpoint/2010/main" val="72388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Rectangle 4"/>
          <p:cNvSpPr>
            <a:spLocks noGrp="1" noChangeArrowheads="1"/>
          </p:cNvSpPr>
          <p:nvPr>
            <p:ph type="dt" sz="half" idx="10"/>
          </p:nvPr>
        </p:nvSpPr>
        <p:spPr>
          <a:ln/>
        </p:spPr>
        <p:txBody>
          <a:bodyPr/>
          <a:lstStyle>
            <a:lvl1pPr>
              <a:defRPr/>
            </a:lvl1pPr>
          </a:lstStyle>
          <a:p>
            <a:pPr>
              <a:defRPr/>
            </a:pPr>
            <a:endParaRPr lang="cs-CZ" altLang="cs-CZ"/>
          </a:p>
        </p:txBody>
      </p:sp>
      <p:sp>
        <p:nvSpPr>
          <p:cNvPr id="6" name="Rectangle 5"/>
          <p:cNvSpPr>
            <a:spLocks noGrp="1" noChangeArrowheads="1"/>
          </p:cNvSpPr>
          <p:nvPr>
            <p:ph type="ftr" sz="quarter" idx="11"/>
          </p:nvPr>
        </p:nvSpPr>
        <p:spPr>
          <a:ln/>
        </p:spPr>
        <p:txBody>
          <a:bodyPr/>
          <a:lstStyle>
            <a:lvl1pPr>
              <a:defRPr/>
            </a:lvl1pPr>
          </a:lstStyle>
          <a:p>
            <a:pPr>
              <a:defRPr/>
            </a:pPr>
            <a:endParaRPr lang="cs-CZ" altLang="cs-CZ"/>
          </a:p>
        </p:txBody>
      </p:sp>
      <p:sp>
        <p:nvSpPr>
          <p:cNvPr id="7" name="Rectangle 6"/>
          <p:cNvSpPr>
            <a:spLocks noGrp="1" noChangeArrowheads="1"/>
          </p:cNvSpPr>
          <p:nvPr>
            <p:ph type="sldNum" sz="quarter" idx="12"/>
          </p:nvPr>
        </p:nvSpPr>
        <p:spPr>
          <a:ln/>
        </p:spPr>
        <p:txBody>
          <a:bodyPr/>
          <a:lstStyle>
            <a:lvl1pPr>
              <a:defRPr/>
            </a:lvl1pPr>
          </a:lstStyle>
          <a:p>
            <a:pPr>
              <a:defRPr/>
            </a:pPr>
            <a:fld id="{DC06DD4F-3754-4894-A5B7-433A34B566BA}" type="slidenum">
              <a:rPr lang="cs-CZ" altLang="cs-CZ"/>
              <a:pPr>
                <a:defRPr/>
              </a:pPr>
              <a:t>‹#›</a:t>
            </a:fld>
            <a:endParaRPr lang="cs-CZ" altLang="cs-CZ"/>
          </a:p>
        </p:txBody>
      </p:sp>
    </p:spTree>
    <p:extLst>
      <p:ext uri="{BB962C8B-B14F-4D97-AF65-F5344CB8AC3E}">
        <p14:creationId xmlns:p14="http://schemas.microsoft.com/office/powerpoint/2010/main" val="3162629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Rectangle 4"/>
          <p:cNvSpPr>
            <a:spLocks noGrp="1" noChangeArrowheads="1"/>
          </p:cNvSpPr>
          <p:nvPr>
            <p:ph type="dt" sz="half" idx="10"/>
          </p:nvPr>
        </p:nvSpPr>
        <p:spPr>
          <a:ln/>
        </p:spPr>
        <p:txBody>
          <a:bodyPr/>
          <a:lstStyle>
            <a:lvl1pPr>
              <a:defRPr/>
            </a:lvl1pPr>
          </a:lstStyle>
          <a:p>
            <a:pPr>
              <a:defRPr/>
            </a:pPr>
            <a:endParaRPr lang="cs-CZ" altLang="cs-CZ"/>
          </a:p>
        </p:txBody>
      </p:sp>
      <p:sp>
        <p:nvSpPr>
          <p:cNvPr id="8" name="Rectangle 5"/>
          <p:cNvSpPr>
            <a:spLocks noGrp="1" noChangeArrowheads="1"/>
          </p:cNvSpPr>
          <p:nvPr>
            <p:ph type="ftr" sz="quarter" idx="11"/>
          </p:nvPr>
        </p:nvSpPr>
        <p:spPr>
          <a:ln/>
        </p:spPr>
        <p:txBody>
          <a:bodyPr/>
          <a:lstStyle>
            <a:lvl1pPr>
              <a:defRPr/>
            </a:lvl1pPr>
          </a:lstStyle>
          <a:p>
            <a:pPr>
              <a:defRPr/>
            </a:pPr>
            <a:endParaRPr lang="cs-CZ" altLang="cs-CZ"/>
          </a:p>
        </p:txBody>
      </p:sp>
      <p:sp>
        <p:nvSpPr>
          <p:cNvPr id="9" name="Rectangle 6"/>
          <p:cNvSpPr>
            <a:spLocks noGrp="1" noChangeArrowheads="1"/>
          </p:cNvSpPr>
          <p:nvPr>
            <p:ph type="sldNum" sz="quarter" idx="12"/>
          </p:nvPr>
        </p:nvSpPr>
        <p:spPr>
          <a:ln/>
        </p:spPr>
        <p:txBody>
          <a:bodyPr/>
          <a:lstStyle>
            <a:lvl1pPr>
              <a:defRPr/>
            </a:lvl1pPr>
          </a:lstStyle>
          <a:p>
            <a:pPr>
              <a:defRPr/>
            </a:pPr>
            <a:fld id="{FA3C98AC-D8BF-4379-A2F2-A84C8BC4A804}" type="slidenum">
              <a:rPr lang="cs-CZ" altLang="cs-CZ"/>
              <a:pPr>
                <a:defRPr/>
              </a:pPr>
              <a:t>‹#›</a:t>
            </a:fld>
            <a:endParaRPr lang="cs-CZ" altLang="cs-CZ"/>
          </a:p>
        </p:txBody>
      </p:sp>
    </p:spTree>
    <p:extLst>
      <p:ext uri="{BB962C8B-B14F-4D97-AF65-F5344CB8AC3E}">
        <p14:creationId xmlns:p14="http://schemas.microsoft.com/office/powerpoint/2010/main" val="34288005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Rectangle 4"/>
          <p:cNvSpPr>
            <a:spLocks noGrp="1" noChangeArrowheads="1"/>
          </p:cNvSpPr>
          <p:nvPr>
            <p:ph type="dt" sz="half" idx="10"/>
          </p:nvPr>
        </p:nvSpPr>
        <p:spPr>
          <a:ln/>
        </p:spPr>
        <p:txBody>
          <a:bodyPr/>
          <a:lstStyle>
            <a:lvl1pPr>
              <a:defRPr/>
            </a:lvl1pPr>
          </a:lstStyle>
          <a:p>
            <a:pPr>
              <a:defRPr/>
            </a:pPr>
            <a:endParaRPr lang="cs-CZ" altLang="cs-CZ"/>
          </a:p>
        </p:txBody>
      </p:sp>
      <p:sp>
        <p:nvSpPr>
          <p:cNvPr id="4" name="Rectangle 5"/>
          <p:cNvSpPr>
            <a:spLocks noGrp="1" noChangeArrowheads="1"/>
          </p:cNvSpPr>
          <p:nvPr>
            <p:ph type="ftr" sz="quarter" idx="11"/>
          </p:nvPr>
        </p:nvSpPr>
        <p:spPr>
          <a:ln/>
        </p:spPr>
        <p:txBody>
          <a:bodyPr/>
          <a:lstStyle>
            <a:lvl1pPr>
              <a:defRPr/>
            </a:lvl1pPr>
          </a:lstStyle>
          <a:p>
            <a:pPr>
              <a:defRPr/>
            </a:pPr>
            <a:endParaRPr lang="cs-CZ" altLang="cs-CZ"/>
          </a:p>
        </p:txBody>
      </p:sp>
      <p:sp>
        <p:nvSpPr>
          <p:cNvPr id="5" name="Rectangle 6"/>
          <p:cNvSpPr>
            <a:spLocks noGrp="1" noChangeArrowheads="1"/>
          </p:cNvSpPr>
          <p:nvPr>
            <p:ph type="sldNum" sz="quarter" idx="12"/>
          </p:nvPr>
        </p:nvSpPr>
        <p:spPr>
          <a:ln/>
        </p:spPr>
        <p:txBody>
          <a:bodyPr/>
          <a:lstStyle>
            <a:lvl1pPr>
              <a:defRPr/>
            </a:lvl1pPr>
          </a:lstStyle>
          <a:p>
            <a:pPr>
              <a:defRPr/>
            </a:pPr>
            <a:fld id="{CBB1D20A-14DC-49D4-AAEC-2D4BDAB9D826}" type="slidenum">
              <a:rPr lang="cs-CZ" altLang="cs-CZ"/>
              <a:pPr>
                <a:defRPr/>
              </a:pPr>
              <a:t>‹#›</a:t>
            </a:fld>
            <a:endParaRPr lang="cs-CZ" altLang="cs-CZ"/>
          </a:p>
        </p:txBody>
      </p:sp>
    </p:spTree>
    <p:extLst>
      <p:ext uri="{BB962C8B-B14F-4D97-AF65-F5344CB8AC3E}">
        <p14:creationId xmlns:p14="http://schemas.microsoft.com/office/powerpoint/2010/main" val="24512261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cs-CZ" altLang="cs-CZ"/>
          </a:p>
        </p:txBody>
      </p:sp>
      <p:sp>
        <p:nvSpPr>
          <p:cNvPr id="3" name="Rectangle 5"/>
          <p:cNvSpPr>
            <a:spLocks noGrp="1" noChangeArrowheads="1"/>
          </p:cNvSpPr>
          <p:nvPr>
            <p:ph type="ftr" sz="quarter" idx="11"/>
          </p:nvPr>
        </p:nvSpPr>
        <p:spPr>
          <a:ln/>
        </p:spPr>
        <p:txBody>
          <a:bodyPr/>
          <a:lstStyle>
            <a:lvl1pPr>
              <a:defRPr/>
            </a:lvl1pPr>
          </a:lstStyle>
          <a:p>
            <a:pPr>
              <a:defRPr/>
            </a:pPr>
            <a:endParaRPr lang="cs-CZ" altLang="cs-CZ"/>
          </a:p>
        </p:txBody>
      </p:sp>
      <p:sp>
        <p:nvSpPr>
          <p:cNvPr id="4" name="Rectangle 6"/>
          <p:cNvSpPr>
            <a:spLocks noGrp="1" noChangeArrowheads="1"/>
          </p:cNvSpPr>
          <p:nvPr>
            <p:ph type="sldNum" sz="quarter" idx="12"/>
          </p:nvPr>
        </p:nvSpPr>
        <p:spPr>
          <a:ln/>
        </p:spPr>
        <p:txBody>
          <a:bodyPr/>
          <a:lstStyle>
            <a:lvl1pPr>
              <a:defRPr/>
            </a:lvl1pPr>
          </a:lstStyle>
          <a:p>
            <a:pPr>
              <a:defRPr/>
            </a:pPr>
            <a:fld id="{BB3FD0BB-4D9E-40A2-B47A-C00628589FDE}" type="slidenum">
              <a:rPr lang="cs-CZ" altLang="cs-CZ"/>
              <a:pPr>
                <a:defRPr/>
              </a:pPr>
              <a:t>‹#›</a:t>
            </a:fld>
            <a:endParaRPr lang="cs-CZ" altLang="cs-CZ"/>
          </a:p>
        </p:txBody>
      </p:sp>
    </p:spTree>
    <p:extLst>
      <p:ext uri="{BB962C8B-B14F-4D97-AF65-F5344CB8AC3E}">
        <p14:creationId xmlns:p14="http://schemas.microsoft.com/office/powerpoint/2010/main" val="11983815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a:t>Kliknutím lze upravit styl.</a:t>
            </a:r>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Rectangle 4"/>
          <p:cNvSpPr>
            <a:spLocks noGrp="1" noChangeArrowheads="1"/>
          </p:cNvSpPr>
          <p:nvPr>
            <p:ph type="dt" sz="half" idx="10"/>
          </p:nvPr>
        </p:nvSpPr>
        <p:spPr>
          <a:ln/>
        </p:spPr>
        <p:txBody>
          <a:bodyPr/>
          <a:lstStyle>
            <a:lvl1pPr>
              <a:defRPr/>
            </a:lvl1pPr>
          </a:lstStyle>
          <a:p>
            <a:pPr>
              <a:defRPr/>
            </a:pPr>
            <a:endParaRPr lang="cs-CZ" altLang="cs-CZ"/>
          </a:p>
        </p:txBody>
      </p:sp>
      <p:sp>
        <p:nvSpPr>
          <p:cNvPr id="6" name="Rectangle 5"/>
          <p:cNvSpPr>
            <a:spLocks noGrp="1" noChangeArrowheads="1"/>
          </p:cNvSpPr>
          <p:nvPr>
            <p:ph type="ftr" sz="quarter" idx="11"/>
          </p:nvPr>
        </p:nvSpPr>
        <p:spPr>
          <a:ln/>
        </p:spPr>
        <p:txBody>
          <a:bodyPr/>
          <a:lstStyle>
            <a:lvl1pPr>
              <a:defRPr/>
            </a:lvl1pPr>
          </a:lstStyle>
          <a:p>
            <a:pPr>
              <a:defRPr/>
            </a:pPr>
            <a:endParaRPr lang="cs-CZ" altLang="cs-CZ"/>
          </a:p>
        </p:txBody>
      </p:sp>
      <p:sp>
        <p:nvSpPr>
          <p:cNvPr id="7" name="Rectangle 6"/>
          <p:cNvSpPr>
            <a:spLocks noGrp="1" noChangeArrowheads="1"/>
          </p:cNvSpPr>
          <p:nvPr>
            <p:ph type="sldNum" sz="quarter" idx="12"/>
          </p:nvPr>
        </p:nvSpPr>
        <p:spPr>
          <a:ln/>
        </p:spPr>
        <p:txBody>
          <a:bodyPr/>
          <a:lstStyle>
            <a:lvl1pPr>
              <a:defRPr/>
            </a:lvl1pPr>
          </a:lstStyle>
          <a:p>
            <a:pPr>
              <a:defRPr/>
            </a:pPr>
            <a:fld id="{55ED97B8-5605-4A8A-841B-AAE132097AFD}" type="slidenum">
              <a:rPr lang="cs-CZ" altLang="cs-CZ"/>
              <a:pPr>
                <a:defRPr/>
              </a:pPr>
              <a:t>‹#›</a:t>
            </a:fld>
            <a:endParaRPr lang="cs-CZ" altLang="cs-CZ"/>
          </a:p>
        </p:txBody>
      </p:sp>
    </p:spTree>
    <p:extLst>
      <p:ext uri="{BB962C8B-B14F-4D97-AF65-F5344CB8AC3E}">
        <p14:creationId xmlns:p14="http://schemas.microsoft.com/office/powerpoint/2010/main" val="33568569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Rectangle 4"/>
          <p:cNvSpPr>
            <a:spLocks noGrp="1" noChangeArrowheads="1"/>
          </p:cNvSpPr>
          <p:nvPr>
            <p:ph type="dt" sz="half" idx="10"/>
          </p:nvPr>
        </p:nvSpPr>
        <p:spPr>
          <a:ln/>
        </p:spPr>
        <p:txBody>
          <a:bodyPr/>
          <a:lstStyle>
            <a:lvl1pPr>
              <a:defRPr/>
            </a:lvl1pPr>
          </a:lstStyle>
          <a:p>
            <a:pPr>
              <a:defRPr/>
            </a:pPr>
            <a:endParaRPr lang="cs-CZ" altLang="cs-CZ"/>
          </a:p>
        </p:txBody>
      </p:sp>
      <p:sp>
        <p:nvSpPr>
          <p:cNvPr id="6" name="Rectangle 5"/>
          <p:cNvSpPr>
            <a:spLocks noGrp="1" noChangeArrowheads="1"/>
          </p:cNvSpPr>
          <p:nvPr>
            <p:ph type="ftr" sz="quarter" idx="11"/>
          </p:nvPr>
        </p:nvSpPr>
        <p:spPr>
          <a:ln/>
        </p:spPr>
        <p:txBody>
          <a:bodyPr/>
          <a:lstStyle>
            <a:lvl1pPr>
              <a:defRPr/>
            </a:lvl1pPr>
          </a:lstStyle>
          <a:p>
            <a:pPr>
              <a:defRPr/>
            </a:pPr>
            <a:endParaRPr lang="cs-CZ" altLang="cs-CZ"/>
          </a:p>
        </p:txBody>
      </p:sp>
      <p:sp>
        <p:nvSpPr>
          <p:cNvPr id="7" name="Rectangle 6"/>
          <p:cNvSpPr>
            <a:spLocks noGrp="1" noChangeArrowheads="1"/>
          </p:cNvSpPr>
          <p:nvPr>
            <p:ph type="sldNum" sz="quarter" idx="12"/>
          </p:nvPr>
        </p:nvSpPr>
        <p:spPr>
          <a:ln/>
        </p:spPr>
        <p:txBody>
          <a:bodyPr/>
          <a:lstStyle>
            <a:lvl1pPr>
              <a:defRPr/>
            </a:lvl1pPr>
          </a:lstStyle>
          <a:p>
            <a:pPr>
              <a:defRPr/>
            </a:pPr>
            <a:fld id="{79997CE0-3F78-4482-83E5-56F5E2E1BBEE}" type="slidenum">
              <a:rPr lang="cs-CZ" altLang="cs-CZ"/>
              <a:pPr>
                <a:defRPr/>
              </a:pPr>
              <a:t>‹#›</a:t>
            </a:fld>
            <a:endParaRPr lang="cs-CZ" altLang="cs-CZ"/>
          </a:p>
        </p:txBody>
      </p:sp>
    </p:spTree>
    <p:extLst>
      <p:ext uri="{BB962C8B-B14F-4D97-AF65-F5344CB8AC3E}">
        <p14:creationId xmlns:p14="http://schemas.microsoft.com/office/powerpoint/2010/main" val="2972664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cs-CZ" altLang="cs-CZ"/>
              <a:t>Klepnutím lze upravit styl předlohy nadpisů.</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cs-CZ" altLang="cs-CZ"/>
              <a:t>Klepnutím lze upravit styly předlohy textu.</a:t>
            </a:r>
          </a:p>
          <a:p>
            <a:pPr lvl="1"/>
            <a:r>
              <a:rPr lang="cs-CZ" altLang="cs-CZ"/>
              <a:t>Druhá úroveň</a:t>
            </a:r>
          </a:p>
          <a:p>
            <a:pPr lvl="2"/>
            <a:r>
              <a:rPr lang="cs-CZ" altLang="cs-CZ"/>
              <a:t>Třetí úroveň</a:t>
            </a:r>
          </a:p>
          <a:p>
            <a:pPr lvl="3"/>
            <a:r>
              <a:rPr lang="cs-CZ" altLang="cs-CZ"/>
              <a:t>Čtvrtá úroveň</a:t>
            </a:r>
          </a:p>
          <a:p>
            <a:pPr lvl="4"/>
            <a:r>
              <a:rPr lang="cs-CZ" altLang="cs-CZ"/>
              <a:t>Pátá úroveň</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hangingPunct="1">
              <a:defRPr sz="1400" b="0"/>
            </a:lvl1pPr>
          </a:lstStyle>
          <a:p>
            <a:pPr>
              <a:defRPr/>
            </a:pPr>
            <a:endParaRPr lang="cs-CZ" altLang="cs-CZ"/>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b="0"/>
            </a:lvl1pPr>
          </a:lstStyle>
          <a:p>
            <a:pPr>
              <a:defRPr/>
            </a:pPr>
            <a:endParaRPr lang="cs-CZ" altLang="cs-CZ"/>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b="0"/>
            </a:lvl1pPr>
          </a:lstStyle>
          <a:p>
            <a:pPr>
              <a:defRPr/>
            </a:pPr>
            <a:fld id="{A24943ED-9755-4B60-BCB8-F914EEFE15E6}" type="slidenum">
              <a:rPr lang="cs-CZ" altLang="cs-CZ"/>
              <a:pPr>
                <a:defRPr/>
              </a:pPr>
              <a:t>‹#›</a:t>
            </a:fld>
            <a:endParaRPr lang="cs-CZ" alt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vmlDrawing" Target="../drawings/vmlDrawing3.vml"/><Relationship Id="rId6" Type="http://schemas.openxmlformats.org/officeDocument/2006/relationships/image" Target="../media/image9.emf"/><Relationship Id="rId5" Type="http://schemas.openxmlformats.org/officeDocument/2006/relationships/oleObject" Target="../embeddings/oleObject7.bin"/><Relationship Id="rId4" Type="http://schemas.openxmlformats.org/officeDocument/2006/relationships/image" Target="../media/image3.emf"/></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oleObject" Target="../embeddings/oleObject9.bin"/><Relationship Id="rId2" Type="http://schemas.openxmlformats.org/officeDocument/2006/relationships/slideLayout" Target="../slideLayouts/slideLayout1.xml"/><Relationship Id="rId1" Type="http://schemas.openxmlformats.org/officeDocument/2006/relationships/vmlDrawing" Target="../drawings/vmlDrawing4.vml"/><Relationship Id="rId6" Type="http://schemas.openxmlformats.org/officeDocument/2006/relationships/image" Target="../media/image4.emf"/><Relationship Id="rId5" Type="http://schemas.openxmlformats.org/officeDocument/2006/relationships/oleObject" Target="../embeddings/oleObject8.bin"/><Relationship Id="rId4" Type="http://schemas.openxmlformats.org/officeDocument/2006/relationships/image" Target="../media/image3.emf"/></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vmlDrawing" Target="../drawings/vmlDrawing5.vml"/><Relationship Id="rId6" Type="http://schemas.openxmlformats.org/officeDocument/2006/relationships/image" Target="../media/image9.emf"/><Relationship Id="rId5" Type="http://schemas.openxmlformats.org/officeDocument/2006/relationships/oleObject" Target="../embeddings/oleObject10.bin"/><Relationship Id="rId4" Type="http://schemas.openxmlformats.org/officeDocument/2006/relationships/image" Target="../media/image3.emf"/></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oleObject" Target="../embeddings/oleObject12.bin"/><Relationship Id="rId2" Type="http://schemas.openxmlformats.org/officeDocument/2006/relationships/slideLayout" Target="../slideLayouts/slideLayout1.xml"/><Relationship Id="rId1" Type="http://schemas.openxmlformats.org/officeDocument/2006/relationships/vmlDrawing" Target="../drawings/vmlDrawing6.vml"/><Relationship Id="rId6" Type="http://schemas.openxmlformats.org/officeDocument/2006/relationships/image" Target="../media/image9.emf"/><Relationship Id="rId5" Type="http://schemas.openxmlformats.org/officeDocument/2006/relationships/oleObject" Target="../embeddings/oleObject11.bin"/><Relationship Id="rId4" Type="http://schemas.openxmlformats.org/officeDocument/2006/relationships/image" Target="../media/image3.emf"/></Relationships>
</file>

<file path=ppt/slides/_rels/slide15.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notesSlide" Target="../notesSlides/notesSlide15.xml"/><Relationship Id="rId7" Type="http://schemas.openxmlformats.org/officeDocument/2006/relationships/oleObject" Target="../embeddings/oleObject14.bin"/><Relationship Id="rId2" Type="http://schemas.openxmlformats.org/officeDocument/2006/relationships/slideLayout" Target="../slideLayouts/slideLayout1.xml"/><Relationship Id="rId1" Type="http://schemas.openxmlformats.org/officeDocument/2006/relationships/vmlDrawing" Target="../drawings/vmlDrawing7.vml"/><Relationship Id="rId6" Type="http://schemas.openxmlformats.org/officeDocument/2006/relationships/image" Target="../media/image9.emf"/><Relationship Id="rId5" Type="http://schemas.openxmlformats.org/officeDocument/2006/relationships/oleObject" Target="../embeddings/oleObject13.bin"/><Relationship Id="rId10" Type="http://schemas.openxmlformats.org/officeDocument/2006/relationships/image" Target="../media/image9.png"/><Relationship Id="rId4" Type="http://schemas.openxmlformats.org/officeDocument/2006/relationships/image" Target="../media/image3.emf"/><Relationship Id="rId9" Type="http://schemas.openxmlformats.org/officeDocument/2006/relationships/image" Target="../media/image80.png"/></Relationships>
</file>

<file path=ppt/slides/_rels/slide1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17.xml"/><Relationship Id="rId7" Type="http://schemas.openxmlformats.org/officeDocument/2006/relationships/image" Target="../media/image9.emf"/><Relationship Id="rId2" Type="http://schemas.openxmlformats.org/officeDocument/2006/relationships/slideLayout" Target="../slideLayouts/slideLayout1.xml"/><Relationship Id="rId1" Type="http://schemas.openxmlformats.org/officeDocument/2006/relationships/vmlDrawing" Target="../drawings/vmlDrawing8.vml"/><Relationship Id="rId6" Type="http://schemas.openxmlformats.org/officeDocument/2006/relationships/oleObject" Target="../embeddings/oleObject15.bin"/><Relationship Id="rId11" Type="http://schemas.openxmlformats.org/officeDocument/2006/relationships/oleObject" Target="../embeddings/oleObject17.bin"/><Relationship Id="rId5" Type="http://schemas.openxmlformats.org/officeDocument/2006/relationships/image" Target="../media/image10.png"/><Relationship Id="rId10" Type="http://schemas.openxmlformats.org/officeDocument/2006/relationships/oleObject" Target="../embeddings/oleObject16.bin"/><Relationship Id="rId4" Type="http://schemas.openxmlformats.org/officeDocument/2006/relationships/image" Target="../media/image3.emf"/><Relationship Id="rId9"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1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xml"/><Relationship Id="rId1" Type="http://schemas.openxmlformats.org/officeDocument/2006/relationships/vmlDrawing" Target="../drawings/vmlDrawing9.vml"/><Relationship Id="rId6" Type="http://schemas.openxmlformats.org/officeDocument/2006/relationships/image" Target="../media/image9.emf"/><Relationship Id="rId5" Type="http://schemas.openxmlformats.org/officeDocument/2006/relationships/oleObject" Target="../embeddings/oleObject18.bin"/><Relationship Id="rId4" Type="http://schemas.openxmlformats.org/officeDocument/2006/relationships/image" Target="../media/image3.emf"/></Relationships>
</file>

<file path=ppt/slides/_rels/slide2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8" Type="http://schemas.openxmlformats.org/officeDocument/2006/relationships/oleObject" Target="../embeddings/oleObject21.bin"/><Relationship Id="rId3" Type="http://schemas.openxmlformats.org/officeDocument/2006/relationships/notesSlide" Target="../notesSlides/notesSlide24.xml"/><Relationship Id="rId7" Type="http://schemas.openxmlformats.org/officeDocument/2006/relationships/oleObject" Target="../embeddings/oleObject20.bin"/><Relationship Id="rId2" Type="http://schemas.openxmlformats.org/officeDocument/2006/relationships/slideLayout" Target="../slideLayouts/slideLayout1.xml"/><Relationship Id="rId1" Type="http://schemas.openxmlformats.org/officeDocument/2006/relationships/vmlDrawing" Target="../drawings/vmlDrawing10.vml"/><Relationship Id="rId6" Type="http://schemas.openxmlformats.org/officeDocument/2006/relationships/image" Target="../media/image9.emf"/><Relationship Id="rId5" Type="http://schemas.openxmlformats.org/officeDocument/2006/relationships/oleObject" Target="../embeddings/oleObject19.bin"/><Relationship Id="rId4" Type="http://schemas.openxmlformats.org/officeDocument/2006/relationships/image" Target="../media/image3.emf"/><Relationship Id="rId9" Type="http://schemas.openxmlformats.org/officeDocument/2006/relationships/image" Target="../media/image14.emf"/></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xml"/><Relationship Id="rId1" Type="http://schemas.openxmlformats.org/officeDocument/2006/relationships/vmlDrawing" Target="../drawings/vmlDrawing11.vml"/><Relationship Id="rId6" Type="http://schemas.openxmlformats.org/officeDocument/2006/relationships/image" Target="../media/image15.emf"/><Relationship Id="rId5" Type="http://schemas.openxmlformats.org/officeDocument/2006/relationships/oleObject" Target="../embeddings/oleObject22.bin"/><Relationship Id="rId4" Type="http://schemas.openxmlformats.org/officeDocument/2006/relationships/image" Target="../media/image3.emf"/></Relationships>
</file>

<file path=ppt/slides/_rels/slide2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xml"/><Relationship Id="rId1" Type="http://schemas.openxmlformats.org/officeDocument/2006/relationships/vmlDrawing" Target="../drawings/vmlDrawing12.vml"/><Relationship Id="rId6" Type="http://schemas.openxmlformats.org/officeDocument/2006/relationships/image" Target="../media/image9.emf"/><Relationship Id="rId5" Type="http://schemas.openxmlformats.org/officeDocument/2006/relationships/oleObject" Target="../embeddings/oleObject23.bin"/><Relationship Id="rId4" Type="http://schemas.openxmlformats.org/officeDocument/2006/relationships/image" Target="../media/image3.emf"/></Relationships>
</file>

<file path=ppt/slides/_rels/slide2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notesSlide" Target="../notesSlides/notesSlide4.xml"/><Relationship Id="rId7" Type="http://schemas.openxmlformats.org/officeDocument/2006/relationships/image" Target="../media/image8.png"/><Relationship Id="rId12" Type="http://schemas.openxmlformats.org/officeDocument/2006/relationships/image" Target="../media/image5.emf"/><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3.emf"/><Relationship Id="rId11" Type="http://schemas.openxmlformats.org/officeDocument/2006/relationships/oleObject" Target="../embeddings/oleObject3.bin"/><Relationship Id="rId5" Type="http://schemas.openxmlformats.org/officeDocument/2006/relationships/image" Target="../media/image7.png"/><Relationship Id="rId10" Type="http://schemas.openxmlformats.org/officeDocument/2006/relationships/oleObject" Target="../embeddings/oleObject2.bin"/><Relationship Id="rId4" Type="http://schemas.openxmlformats.org/officeDocument/2006/relationships/image" Target="../media/image6.png"/><Relationship Id="rId9" Type="http://schemas.openxmlformats.org/officeDocument/2006/relationships/image" Target="../media/image4.emf"/></Relationships>
</file>

<file path=ppt/slides/_rels/slide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4.emf"/><Relationship Id="rId3" Type="http://schemas.openxmlformats.org/officeDocument/2006/relationships/notesSlide" Target="../notesSlides/notesSlide6.xml"/><Relationship Id="rId7" Type="http://schemas.openxmlformats.org/officeDocument/2006/relationships/oleObject" Target="../embeddings/oleObject5.bin"/><Relationship Id="rId2" Type="http://schemas.openxmlformats.org/officeDocument/2006/relationships/slideLayout" Target="../slideLayouts/slideLayout1.xml"/><Relationship Id="rId1" Type="http://schemas.openxmlformats.org/officeDocument/2006/relationships/vmlDrawing" Target="../drawings/vmlDrawing2.vml"/><Relationship Id="rId6" Type="http://schemas.openxmlformats.org/officeDocument/2006/relationships/image" Target="../media/image9.emf"/><Relationship Id="rId5" Type="http://schemas.openxmlformats.org/officeDocument/2006/relationships/oleObject" Target="../embeddings/oleObject4.bin"/><Relationship Id="rId4" Type="http://schemas.openxmlformats.org/officeDocument/2006/relationships/image" Target="../media/image3.emf"/><Relationship Id="rId9" Type="http://schemas.openxmlformats.org/officeDocument/2006/relationships/oleObject" Target="../embeddings/oleObject6.bin"/></Relationships>
</file>

<file path=ppt/slides/_rels/slide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0"/>
          <p:cNvSpPr/>
          <p:nvPr/>
        </p:nvSpPr>
        <p:spPr>
          <a:xfrm>
            <a:off x="0" y="5422900"/>
            <a:ext cx="9144000" cy="14351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pic>
        <p:nvPicPr>
          <p:cNvPr id="2051"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5422900"/>
            <a:ext cx="3835400" cy="143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Connector 7"/>
          <p:cNvCxnSpPr/>
          <p:nvPr/>
        </p:nvCxnSpPr>
        <p:spPr>
          <a:xfrm flipV="1">
            <a:off x="3876675" y="5661025"/>
            <a:ext cx="0" cy="958850"/>
          </a:xfrm>
          <a:prstGeom prst="line">
            <a:avLst/>
          </a:prstGeom>
          <a:ln>
            <a:solidFill>
              <a:srgbClr val="D22D40"/>
            </a:solidFill>
          </a:ln>
        </p:spPr>
        <p:style>
          <a:lnRef idx="1">
            <a:schemeClr val="accent1"/>
          </a:lnRef>
          <a:fillRef idx="0">
            <a:schemeClr val="accent1"/>
          </a:fillRef>
          <a:effectRef idx="0">
            <a:schemeClr val="accent1"/>
          </a:effectRef>
          <a:fontRef idx="minor">
            <a:schemeClr val="tx1"/>
          </a:fontRef>
        </p:style>
      </p:cxnSp>
      <p:sp>
        <p:nvSpPr>
          <p:cNvPr id="2053" name="TextBox 15"/>
          <p:cNvSpPr txBox="1">
            <a:spLocks noChangeArrowheads="1"/>
          </p:cNvSpPr>
          <p:nvPr/>
        </p:nvSpPr>
        <p:spPr bwMode="auto">
          <a:xfrm>
            <a:off x="4105275" y="5613400"/>
            <a:ext cx="4652963" cy="95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b="1">
                <a:solidFill>
                  <a:schemeClr val="tx1"/>
                </a:solidFill>
                <a:latin typeface="Times New Roman" pitchFamily="18" charset="0"/>
              </a:defRPr>
            </a:lvl1pPr>
            <a:lvl2pPr marL="742950" indent="-285750">
              <a:defRPr b="1">
                <a:solidFill>
                  <a:schemeClr val="tx1"/>
                </a:solidFill>
                <a:latin typeface="Times New Roman" pitchFamily="18" charset="0"/>
              </a:defRPr>
            </a:lvl2pPr>
            <a:lvl3pPr marL="1143000" indent="-228600">
              <a:defRPr b="1">
                <a:solidFill>
                  <a:schemeClr val="tx1"/>
                </a:solidFill>
                <a:latin typeface="Times New Roman" pitchFamily="18" charset="0"/>
              </a:defRPr>
            </a:lvl3pPr>
            <a:lvl4pPr marL="1600200" indent="-228600">
              <a:defRPr b="1">
                <a:solidFill>
                  <a:schemeClr val="tx1"/>
                </a:solidFill>
                <a:latin typeface="Times New Roman" pitchFamily="18" charset="0"/>
              </a:defRPr>
            </a:lvl4pPr>
            <a:lvl5pPr marL="2057400" indent="-228600">
              <a:defRPr b="1">
                <a:solidFill>
                  <a:schemeClr val="tx1"/>
                </a:solidFill>
                <a:latin typeface="Times New Roman" pitchFamily="18" charset="0"/>
              </a:defRPr>
            </a:lvl5pPr>
            <a:lvl6pPr marL="2514600" indent="-228600" algn="ctr" eaLnBrk="0" fontAlgn="base" hangingPunct="0">
              <a:spcBef>
                <a:spcPct val="0"/>
              </a:spcBef>
              <a:spcAft>
                <a:spcPct val="0"/>
              </a:spcAft>
              <a:defRPr b="1">
                <a:solidFill>
                  <a:schemeClr val="tx1"/>
                </a:solidFill>
                <a:latin typeface="Times New Roman" pitchFamily="18" charset="0"/>
              </a:defRPr>
            </a:lvl6pPr>
            <a:lvl7pPr marL="2971800" indent="-228600" algn="ctr" eaLnBrk="0" fontAlgn="base" hangingPunct="0">
              <a:spcBef>
                <a:spcPct val="0"/>
              </a:spcBef>
              <a:spcAft>
                <a:spcPct val="0"/>
              </a:spcAft>
              <a:defRPr b="1">
                <a:solidFill>
                  <a:schemeClr val="tx1"/>
                </a:solidFill>
                <a:latin typeface="Times New Roman" pitchFamily="18" charset="0"/>
              </a:defRPr>
            </a:lvl7pPr>
            <a:lvl8pPr marL="3429000" indent="-228600" algn="ctr" eaLnBrk="0" fontAlgn="base" hangingPunct="0">
              <a:spcBef>
                <a:spcPct val="0"/>
              </a:spcBef>
              <a:spcAft>
                <a:spcPct val="0"/>
              </a:spcAft>
              <a:defRPr b="1">
                <a:solidFill>
                  <a:schemeClr val="tx1"/>
                </a:solidFill>
                <a:latin typeface="Times New Roman" pitchFamily="18" charset="0"/>
              </a:defRPr>
            </a:lvl8pPr>
            <a:lvl9pPr marL="3886200" indent="-228600" algn="ctr" eaLnBrk="0" fontAlgn="base" hangingPunct="0">
              <a:spcBef>
                <a:spcPct val="0"/>
              </a:spcBef>
              <a:spcAft>
                <a:spcPct val="0"/>
              </a:spcAft>
              <a:defRPr b="1">
                <a:solidFill>
                  <a:schemeClr val="tx1"/>
                </a:solidFill>
                <a:latin typeface="Times New Roman" pitchFamily="18" charset="0"/>
              </a:defRPr>
            </a:lvl9pPr>
          </a:lstStyle>
          <a:p>
            <a:pPr algn="l">
              <a:lnSpc>
                <a:spcPct val="130000"/>
              </a:lnSpc>
            </a:pPr>
            <a:r>
              <a:rPr lang="cs-CZ" altLang="cs-CZ" sz="2000" dirty="0">
                <a:latin typeface="Arial" charset="0"/>
                <a:cs typeface="Arial" charset="0"/>
              </a:rPr>
              <a:t>Anorganická chemie I (a)</a:t>
            </a:r>
            <a:endParaRPr lang="en-US" altLang="cs-CZ" sz="2000" dirty="0">
              <a:latin typeface="Arial" charset="0"/>
              <a:cs typeface="Arial" charset="0"/>
            </a:endParaRPr>
          </a:p>
          <a:p>
            <a:pPr algn="l">
              <a:lnSpc>
                <a:spcPct val="130000"/>
              </a:lnSpc>
            </a:pPr>
            <a:r>
              <a:rPr lang="cs-CZ" altLang="cs-CZ" sz="1600" b="0" dirty="0">
                <a:latin typeface="Arial" charset="0"/>
                <a:cs typeface="Arial" charset="0"/>
              </a:rPr>
              <a:t>Reakce, reaktivita </a:t>
            </a:r>
            <a:r>
              <a:rPr lang="cs-CZ" altLang="cs-CZ" sz="1600" b="0">
                <a:latin typeface="Arial" charset="0"/>
                <a:cs typeface="Arial" charset="0"/>
              </a:rPr>
              <a:t>a rovnováhy</a:t>
            </a:r>
            <a:endParaRPr lang="en-US" altLang="cs-CZ" sz="1600" b="0" dirty="0">
              <a:latin typeface="Arial" charset="0"/>
              <a:cs typeface="Arial" charset="0"/>
            </a:endParaRPr>
          </a:p>
        </p:txBody>
      </p:sp>
      <p:sp>
        <p:nvSpPr>
          <p:cNvPr id="9" name="Rectangle 17"/>
          <p:cNvSpPr/>
          <p:nvPr/>
        </p:nvSpPr>
        <p:spPr>
          <a:xfrm>
            <a:off x="0" y="0"/>
            <a:ext cx="9144000" cy="107950"/>
          </a:xfrm>
          <a:prstGeom prst="rect">
            <a:avLst/>
          </a:prstGeom>
          <a:solidFill>
            <a:srgbClr val="D22D4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pic>
        <p:nvPicPr>
          <p:cNvPr id="205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4213" y="184150"/>
            <a:ext cx="7775575" cy="5435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Zástupný symbol pro číslo snímku 1"/>
          <p:cNvSpPr>
            <a:spLocks noGrp="1"/>
          </p:cNvSpPr>
          <p:nvPr>
            <p:ph type="sldNum" sz="quarter" idx="12"/>
          </p:nvPr>
        </p:nvSpPr>
        <p:spPr>
          <a:xfrm>
            <a:off x="8424000" y="108000"/>
            <a:ext cx="720000" cy="360000"/>
          </a:xfrm>
        </p:spPr>
        <p:txBody>
          <a:bodyPr anchor="ctr" anchorCtr="0"/>
          <a:lstStyle/>
          <a:p>
            <a:r>
              <a:rPr lang="en-US" sz="1400" dirty="0">
                <a:solidFill>
                  <a:schemeClr val="tx1"/>
                </a:solidFill>
                <a:latin typeface="Arial" panose="020B0604020202020204" pitchFamily="34" charset="0"/>
                <a:cs typeface="Arial" panose="020B0604020202020204" pitchFamily="34" charset="0"/>
              </a:rPr>
              <a:t>06-0</a:t>
            </a:r>
            <a:fld id="{CB05AA66-45A8-5543-8AD2-FEEF865319FF}" type="slidenum">
              <a:rPr lang="en-US" sz="1400" smtClean="0">
                <a:solidFill>
                  <a:schemeClr val="tx1"/>
                </a:solidFill>
                <a:latin typeface="Arial" panose="020B0604020202020204" pitchFamily="34" charset="0"/>
                <a:cs typeface="Arial" panose="020B0604020202020204" pitchFamily="34" charset="0"/>
              </a:rPr>
              <a:t>1</a:t>
            </a:fld>
            <a:endParaRPr lang="en-US" sz="1400" dirty="0">
              <a:solidFill>
                <a:schemeClr val="tx1"/>
              </a:solidFill>
              <a:latin typeface="Arial" panose="020B0604020202020204" pitchFamily="34" charset="0"/>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15"/>
          <p:cNvSpPr txBox="1"/>
          <p:nvPr/>
        </p:nvSpPr>
        <p:spPr>
          <a:xfrm>
            <a:off x="5030851" y="6341803"/>
            <a:ext cx="3965675" cy="229420"/>
          </a:xfrm>
          <a:prstGeom prst="rect">
            <a:avLst/>
          </a:prstGeom>
          <a:noFill/>
        </p:spPr>
        <p:txBody>
          <a:bodyPr wrap="square" lIns="0" tIns="0" rIns="0" bIns="0" rtlCol="0">
            <a:normAutofit/>
          </a:bodyPr>
          <a:lstStyle/>
          <a:p>
            <a:pPr algn="r" defTabSz="457200" eaLnBrk="1" fontAlgn="auto" hangingPunct="1">
              <a:lnSpc>
                <a:spcPct val="130000"/>
              </a:lnSpc>
              <a:spcBef>
                <a:spcPts val="0"/>
              </a:spcBef>
              <a:spcAft>
                <a:spcPts val="0"/>
              </a:spcAft>
            </a:pPr>
            <a:r>
              <a:rPr lang="en-US" sz="900" b="0">
                <a:solidFill>
                  <a:prstClr val="black"/>
                </a:solidFill>
                <a:latin typeface="Arial"/>
                <a:cs typeface="Arial"/>
              </a:rPr>
              <a:t>www.natur.cuni.cz</a:t>
            </a:r>
            <a:endParaRPr lang="en-US" sz="900" b="0" dirty="0">
              <a:solidFill>
                <a:prstClr val="black"/>
              </a:solidFill>
              <a:latin typeface="Arial"/>
              <a:cs typeface="Arial"/>
            </a:endParaRPr>
          </a:p>
        </p:txBody>
      </p:sp>
      <p:pic>
        <p:nvPicPr>
          <p:cNvPr id="23" name="Picture 1"/>
          <p:cNvPicPr>
            <a:picLocks noChangeAspect="1"/>
          </p:cNvPicPr>
          <p:nvPr/>
        </p:nvPicPr>
        <p:blipFill>
          <a:blip r:embed="rId3"/>
          <a:stretch>
            <a:fillRect/>
          </a:stretch>
        </p:blipFill>
        <p:spPr>
          <a:xfrm>
            <a:off x="0" y="6057900"/>
            <a:ext cx="2159000" cy="800100"/>
          </a:xfrm>
          <a:prstGeom prst="rect">
            <a:avLst/>
          </a:prstGeom>
        </p:spPr>
      </p:pic>
      <p:cxnSp>
        <p:nvCxnSpPr>
          <p:cNvPr id="24" name="Straight Connector 4"/>
          <p:cNvCxnSpPr/>
          <p:nvPr/>
        </p:nvCxnSpPr>
        <p:spPr>
          <a:xfrm>
            <a:off x="122903" y="6057900"/>
            <a:ext cx="8873623" cy="0"/>
          </a:xfrm>
          <a:prstGeom prst="line">
            <a:avLst/>
          </a:prstGeom>
          <a:noFill/>
          <a:ln w="9525" cap="flat" cmpd="sng" algn="ctr">
            <a:solidFill>
              <a:srgbClr val="D22D40"/>
            </a:solidFill>
            <a:prstDash val="solid"/>
          </a:ln>
          <a:effectLst/>
        </p:spPr>
      </p:cxnSp>
      <p:sp>
        <p:nvSpPr>
          <p:cNvPr id="25" name="TextBox 8"/>
          <p:cNvSpPr txBox="1"/>
          <p:nvPr/>
        </p:nvSpPr>
        <p:spPr>
          <a:xfrm>
            <a:off x="288000" y="252000"/>
            <a:ext cx="8316448" cy="491073"/>
          </a:xfrm>
          <a:prstGeom prst="rect">
            <a:avLst/>
          </a:prstGeom>
          <a:noFill/>
        </p:spPr>
        <p:txBody>
          <a:bodyPr wrap="square" lIns="0" tIns="0" rIns="0" bIns="0" rtlCol="0">
            <a:noAutofit/>
          </a:bodyPr>
          <a:lstStyle/>
          <a:p>
            <a:pPr algn="l" defTabSz="457200" eaLnBrk="1" fontAlgn="auto" hangingPunct="1">
              <a:lnSpc>
                <a:spcPct val="130000"/>
              </a:lnSpc>
              <a:spcBef>
                <a:spcPts val="0"/>
              </a:spcBef>
              <a:spcAft>
                <a:spcPts val="0"/>
              </a:spcAft>
            </a:pPr>
            <a:r>
              <a:rPr lang="cs-CZ" sz="2600" dirty="0">
                <a:solidFill>
                  <a:prstClr val="black"/>
                </a:solidFill>
                <a:latin typeface="Arial"/>
                <a:cs typeface="Arial"/>
              </a:rPr>
              <a:t>Neutralizační (</a:t>
            </a:r>
            <a:r>
              <a:rPr lang="cs-CZ" sz="2600" dirty="0" err="1">
                <a:solidFill>
                  <a:prstClr val="black"/>
                </a:solidFill>
                <a:latin typeface="Arial"/>
                <a:cs typeface="Arial"/>
              </a:rPr>
              <a:t>acido</a:t>
            </a:r>
            <a:r>
              <a:rPr lang="cs-CZ" sz="2600" dirty="0">
                <a:solidFill>
                  <a:prstClr val="black"/>
                </a:solidFill>
                <a:latin typeface="Arial"/>
                <a:cs typeface="Arial"/>
              </a:rPr>
              <a:t>-bazické) reakce</a:t>
            </a:r>
            <a:endParaRPr lang="en-US" sz="2600" dirty="0">
              <a:solidFill>
                <a:prstClr val="black"/>
              </a:solidFill>
              <a:latin typeface="Arial"/>
              <a:cs typeface="Arial"/>
            </a:endParaRPr>
          </a:p>
        </p:txBody>
      </p:sp>
      <p:sp>
        <p:nvSpPr>
          <p:cNvPr id="38" name="TextBox 2"/>
          <p:cNvSpPr txBox="1"/>
          <p:nvPr/>
        </p:nvSpPr>
        <p:spPr>
          <a:xfrm>
            <a:off x="287215" y="900000"/>
            <a:ext cx="8460754" cy="4924425"/>
          </a:xfrm>
          <a:prstGeom prst="rect">
            <a:avLst/>
          </a:prstGeom>
          <a:noFill/>
        </p:spPr>
        <p:txBody>
          <a:bodyPr wrap="square" lIns="0" tIns="0" rIns="0" bIns="0" rtlCol="0">
            <a:spAutoFit/>
          </a:bodyPr>
          <a:lstStyle/>
          <a:p>
            <a:pPr algn="l" defTabSz="457200" eaLnBrk="1" fontAlgn="auto" hangingPunct="1">
              <a:spcAft>
                <a:spcPts val="0"/>
              </a:spcAft>
            </a:pPr>
            <a:r>
              <a:rPr lang="cs-CZ" altLang="cs-CZ" sz="2000" b="0" dirty="0">
                <a:solidFill>
                  <a:prstClr val="black"/>
                </a:solidFill>
                <a:latin typeface="Arial" charset="0"/>
              </a:rPr>
              <a:t>Kyseliny a báze</a:t>
            </a: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err="1">
                <a:solidFill>
                  <a:prstClr val="black"/>
                </a:solidFill>
                <a:latin typeface="Arial" charset="0"/>
              </a:rPr>
              <a:t>Arrhenius</a:t>
            </a:r>
            <a:r>
              <a:rPr lang="cs-CZ" altLang="cs-CZ" sz="2000" b="0" dirty="0">
                <a:solidFill>
                  <a:prstClr val="black"/>
                </a:solidFill>
                <a:latin typeface="Arial" charset="0"/>
              </a:rPr>
              <a:t> – kyseliny jsou látky schopné odštěpit proton, zásady jsou látky schopné odštěpit hydroxidový ion. Omezeno na vodu.</a:t>
            </a: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err="1">
                <a:solidFill>
                  <a:prstClr val="black"/>
                </a:solidFill>
                <a:latin typeface="Arial" charset="0"/>
              </a:rPr>
              <a:t>Brønsted</a:t>
            </a:r>
            <a:r>
              <a:rPr lang="cs-CZ" altLang="cs-CZ" sz="2000" b="0" dirty="0">
                <a:solidFill>
                  <a:prstClr val="black"/>
                </a:solidFill>
                <a:latin typeface="Arial" charset="0"/>
              </a:rPr>
              <a:t> – kyseliny jsou látky schopné odštěpit proton, zásady jsou látky schopné proton přijmout. Omezeno na </a:t>
            </a:r>
            <a:r>
              <a:rPr lang="cs-CZ" altLang="cs-CZ" sz="2000" b="0" dirty="0" err="1">
                <a:solidFill>
                  <a:prstClr val="black"/>
                </a:solidFill>
                <a:latin typeface="Arial" charset="0"/>
              </a:rPr>
              <a:t>protická</a:t>
            </a:r>
            <a:r>
              <a:rPr lang="cs-CZ" altLang="cs-CZ" sz="2000" b="0" dirty="0">
                <a:solidFill>
                  <a:prstClr val="black"/>
                </a:solidFill>
                <a:latin typeface="Arial" charset="0"/>
              </a:rPr>
              <a:t> prostředí.</a:t>
            </a:r>
          </a:p>
          <a:p>
            <a:pPr algn="l" defTabSz="457200" eaLnBrk="1" fontAlgn="auto" hangingPunct="1">
              <a:spcAft>
                <a:spcPts val="0"/>
              </a:spcAft>
            </a:pPr>
            <a:r>
              <a:rPr lang="cs-CZ" altLang="cs-CZ" sz="2000" b="0" dirty="0">
                <a:solidFill>
                  <a:prstClr val="black"/>
                </a:solidFill>
                <a:latin typeface="Arial" charset="0"/>
              </a:rPr>
              <a:t> </a:t>
            </a:r>
          </a:p>
          <a:p>
            <a:pPr algn="l" defTabSz="457200" eaLnBrk="1" fontAlgn="auto" hangingPunct="1">
              <a:spcAft>
                <a:spcPts val="0"/>
              </a:spcAft>
            </a:pPr>
            <a:r>
              <a:rPr lang="cs-CZ" altLang="cs-CZ" sz="2000" b="0" dirty="0" err="1">
                <a:solidFill>
                  <a:prstClr val="black"/>
                </a:solidFill>
                <a:latin typeface="Arial" charset="0"/>
              </a:rPr>
              <a:t>Lewis</a:t>
            </a:r>
            <a:r>
              <a:rPr lang="cs-CZ" altLang="cs-CZ" sz="2000" b="0" dirty="0">
                <a:solidFill>
                  <a:prstClr val="black"/>
                </a:solidFill>
                <a:latin typeface="Arial" charset="0"/>
              </a:rPr>
              <a:t> – kyseliny jsou látky mající nedostatek elektronů, zásady mají volný elektronový pár. Zásady mohou fungovat jako donor elektronového páru, kyseliny jako akceptor (příjemce) elektronového páru. Kyseliny musí mít energeticky rozumně dostupný prázdný orbital. Obecná teorie.</a:t>
            </a: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err="1">
                <a:solidFill>
                  <a:prstClr val="black"/>
                </a:solidFill>
                <a:latin typeface="Arial" charset="0"/>
              </a:rPr>
              <a:t>Pearson</a:t>
            </a:r>
            <a:r>
              <a:rPr lang="cs-CZ" altLang="cs-CZ" sz="2000" b="0" dirty="0">
                <a:solidFill>
                  <a:prstClr val="black"/>
                </a:solidFill>
                <a:latin typeface="Arial" charset="0"/>
              </a:rPr>
              <a:t> – nadstavba </a:t>
            </a:r>
            <a:r>
              <a:rPr lang="cs-CZ" altLang="cs-CZ" sz="2000" b="0" dirty="0" err="1">
                <a:solidFill>
                  <a:prstClr val="black"/>
                </a:solidFill>
                <a:latin typeface="Arial" charset="0"/>
              </a:rPr>
              <a:t>Lewisovy</a:t>
            </a:r>
            <a:r>
              <a:rPr lang="cs-CZ" altLang="cs-CZ" sz="2000" b="0" dirty="0">
                <a:solidFill>
                  <a:prstClr val="black"/>
                </a:solidFill>
                <a:latin typeface="Arial" charset="0"/>
              </a:rPr>
              <a:t> teorie, podle vlastností se kyseliny a báze dělí na tzv. tvrdé a měkké (hard-soft </a:t>
            </a:r>
            <a:r>
              <a:rPr lang="cs-CZ" altLang="cs-CZ" sz="2000" b="0" dirty="0" err="1">
                <a:solidFill>
                  <a:prstClr val="black"/>
                </a:solidFill>
                <a:latin typeface="Arial" charset="0"/>
              </a:rPr>
              <a:t>acids-bases</a:t>
            </a:r>
            <a:r>
              <a:rPr lang="cs-CZ" altLang="cs-CZ" sz="2000" b="0" dirty="0">
                <a:solidFill>
                  <a:prstClr val="black"/>
                </a:solidFill>
                <a:latin typeface="Arial" charset="0"/>
              </a:rPr>
              <a:t>, HSAB). Aplikace </a:t>
            </a:r>
            <a:r>
              <a:rPr lang="cs-CZ" altLang="cs-CZ" sz="2000" b="0" dirty="0" err="1">
                <a:solidFill>
                  <a:prstClr val="black"/>
                </a:solidFill>
                <a:latin typeface="Arial" charset="0"/>
              </a:rPr>
              <a:t>Lewisovy</a:t>
            </a:r>
            <a:r>
              <a:rPr lang="cs-CZ" altLang="cs-CZ" sz="2000" b="0" dirty="0">
                <a:solidFill>
                  <a:prstClr val="black"/>
                </a:solidFill>
                <a:latin typeface="Arial" charset="0"/>
              </a:rPr>
              <a:t> teorie pro koordinační sloučeniny.</a:t>
            </a:r>
          </a:p>
        </p:txBody>
      </p:sp>
      <p:sp>
        <p:nvSpPr>
          <p:cNvPr id="7" name="Rectangle 17"/>
          <p:cNvSpPr/>
          <p:nvPr/>
        </p:nvSpPr>
        <p:spPr>
          <a:xfrm>
            <a:off x="0" y="0"/>
            <a:ext cx="9144000" cy="107950"/>
          </a:xfrm>
          <a:prstGeom prst="rect">
            <a:avLst/>
          </a:prstGeom>
          <a:solidFill>
            <a:srgbClr val="D22D4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8" name="Zástupný symbol pro číslo snímku 1"/>
          <p:cNvSpPr>
            <a:spLocks noGrp="1"/>
          </p:cNvSpPr>
          <p:nvPr>
            <p:ph type="sldNum" sz="quarter" idx="12"/>
          </p:nvPr>
        </p:nvSpPr>
        <p:spPr>
          <a:xfrm>
            <a:off x="8424000" y="108000"/>
            <a:ext cx="720000" cy="360000"/>
          </a:xfrm>
        </p:spPr>
        <p:txBody>
          <a:bodyPr anchor="ctr" anchorCtr="0"/>
          <a:lstStyle/>
          <a:p>
            <a:r>
              <a:rPr lang="en-US" sz="1400" dirty="0">
                <a:solidFill>
                  <a:schemeClr val="tx1"/>
                </a:solidFill>
                <a:latin typeface="Arial" panose="020B0604020202020204" pitchFamily="34" charset="0"/>
                <a:cs typeface="Arial" panose="020B0604020202020204" pitchFamily="34" charset="0"/>
              </a:rPr>
              <a:t>06-</a:t>
            </a:r>
            <a:fld id="{CB05AA66-45A8-5543-8AD2-FEEF865319FF}" type="slidenum">
              <a:rPr lang="en-US" sz="1400" smtClean="0">
                <a:solidFill>
                  <a:schemeClr val="tx1"/>
                </a:solidFill>
                <a:latin typeface="Arial" panose="020B0604020202020204" pitchFamily="34" charset="0"/>
                <a:cs typeface="Arial" panose="020B0604020202020204" pitchFamily="34" charset="0"/>
              </a:rPr>
              <a:t>10</a:t>
            </a:fld>
            <a:endParaRPr lang="en-US" sz="1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721315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15"/>
          <p:cNvSpPr txBox="1"/>
          <p:nvPr/>
        </p:nvSpPr>
        <p:spPr>
          <a:xfrm>
            <a:off x="5030851" y="6341803"/>
            <a:ext cx="3965675" cy="229420"/>
          </a:xfrm>
          <a:prstGeom prst="rect">
            <a:avLst/>
          </a:prstGeom>
          <a:noFill/>
        </p:spPr>
        <p:txBody>
          <a:bodyPr wrap="square" lIns="0" tIns="0" rIns="0" bIns="0" rtlCol="0">
            <a:normAutofit/>
          </a:bodyPr>
          <a:lstStyle/>
          <a:p>
            <a:pPr algn="r" defTabSz="457200" eaLnBrk="1" fontAlgn="auto" hangingPunct="1">
              <a:lnSpc>
                <a:spcPct val="130000"/>
              </a:lnSpc>
              <a:spcBef>
                <a:spcPts val="0"/>
              </a:spcBef>
              <a:spcAft>
                <a:spcPts val="0"/>
              </a:spcAft>
            </a:pPr>
            <a:r>
              <a:rPr lang="en-US" sz="900" b="0">
                <a:solidFill>
                  <a:prstClr val="black"/>
                </a:solidFill>
                <a:latin typeface="Arial"/>
                <a:cs typeface="Arial"/>
              </a:rPr>
              <a:t>www.natur.cuni.cz</a:t>
            </a:r>
            <a:endParaRPr lang="en-US" sz="900" b="0" dirty="0">
              <a:solidFill>
                <a:prstClr val="black"/>
              </a:solidFill>
              <a:latin typeface="Arial"/>
              <a:cs typeface="Arial"/>
            </a:endParaRPr>
          </a:p>
        </p:txBody>
      </p:sp>
      <p:pic>
        <p:nvPicPr>
          <p:cNvPr id="23" name="Picture 1"/>
          <p:cNvPicPr>
            <a:picLocks noChangeAspect="1"/>
          </p:cNvPicPr>
          <p:nvPr/>
        </p:nvPicPr>
        <p:blipFill>
          <a:blip r:embed="rId4"/>
          <a:stretch>
            <a:fillRect/>
          </a:stretch>
        </p:blipFill>
        <p:spPr>
          <a:xfrm>
            <a:off x="0" y="6057900"/>
            <a:ext cx="2159000" cy="800100"/>
          </a:xfrm>
          <a:prstGeom prst="rect">
            <a:avLst/>
          </a:prstGeom>
        </p:spPr>
      </p:pic>
      <p:cxnSp>
        <p:nvCxnSpPr>
          <p:cNvPr id="24" name="Straight Connector 4"/>
          <p:cNvCxnSpPr/>
          <p:nvPr/>
        </p:nvCxnSpPr>
        <p:spPr>
          <a:xfrm>
            <a:off x="122903" y="6057900"/>
            <a:ext cx="8873623" cy="0"/>
          </a:xfrm>
          <a:prstGeom prst="line">
            <a:avLst/>
          </a:prstGeom>
          <a:noFill/>
          <a:ln w="9525" cap="flat" cmpd="sng" algn="ctr">
            <a:solidFill>
              <a:srgbClr val="D22D40"/>
            </a:solidFill>
            <a:prstDash val="solid"/>
          </a:ln>
          <a:effectLst/>
        </p:spPr>
      </p:cxnSp>
      <p:sp>
        <p:nvSpPr>
          <p:cNvPr id="25" name="TextBox 8"/>
          <p:cNvSpPr txBox="1"/>
          <p:nvPr/>
        </p:nvSpPr>
        <p:spPr>
          <a:xfrm>
            <a:off x="288000" y="252000"/>
            <a:ext cx="8316448" cy="491073"/>
          </a:xfrm>
          <a:prstGeom prst="rect">
            <a:avLst/>
          </a:prstGeom>
          <a:noFill/>
        </p:spPr>
        <p:txBody>
          <a:bodyPr wrap="square" lIns="0" tIns="0" rIns="0" bIns="0" rtlCol="0">
            <a:noAutofit/>
          </a:bodyPr>
          <a:lstStyle/>
          <a:p>
            <a:pPr algn="l" defTabSz="457200" eaLnBrk="1" fontAlgn="auto" hangingPunct="1">
              <a:lnSpc>
                <a:spcPct val="130000"/>
              </a:lnSpc>
              <a:spcBef>
                <a:spcPts val="0"/>
              </a:spcBef>
              <a:spcAft>
                <a:spcPts val="0"/>
              </a:spcAft>
            </a:pPr>
            <a:r>
              <a:rPr lang="cs-CZ" sz="2600" dirty="0" err="1">
                <a:solidFill>
                  <a:prstClr val="black"/>
                </a:solidFill>
                <a:latin typeface="Arial"/>
                <a:cs typeface="Arial"/>
              </a:rPr>
              <a:t>Proticita</a:t>
            </a:r>
            <a:r>
              <a:rPr lang="cs-CZ" sz="2600" dirty="0">
                <a:solidFill>
                  <a:prstClr val="black"/>
                </a:solidFill>
                <a:latin typeface="Arial"/>
                <a:cs typeface="Arial"/>
              </a:rPr>
              <a:t> rozpouštědel</a:t>
            </a:r>
            <a:endParaRPr lang="en-US" sz="2600" dirty="0">
              <a:solidFill>
                <a:prstClr val="black"/>
              </a:solidFill>
              <a:latin typeface="Arial"/>
              <a:cs typeface="Arial"/>
            </a:endParaRPr>
          </a:p>
        </p:txBody>
      </p:sp>
      <p:sp>
        <p:nvSpPr>
          <p:cNvPr id="38" name="TextBox 2"/>
          <p:cNvSpPr txBox="1"/>
          <p:nvPr/>
        </p:nvSpPr>
        <p:spPr>
          <a:xfrm>
            <a:off x="287215" y="900000"/>
            <a:ext cx="8460754" cy="4924425"/>
          </a:xfrm>
          <a:prstGeom prst="rect">
            <a:avLst/>
          </a:prstGeom>
          <a:noFill/>
        </p:spPr>
        <p:txBody>
          <a:bodyPr wrap="square" lIns="0" tIns="0" rIns="0" bIns="0" rtlCol="0">
            <a:spAutoFit/>
          </a:bodyPr>
          <a:lstStyle/>
          <a:p>
            <a:pPr algn="l" defTabSz="457200" eaLnBrk="1" fontAlgn="auto" hangingPunct="1">
              <a:spcAft>
                <a:spcPts val="0"/>
              </a:spcAft>
            </a:pPr>
            <a:r>
              <a:rPr lang="cs-CZ" altLang="cs-CZ" sz="2000" b="0" dirty="0" err="1">
                <a:solidFill>
                  <a:prstClr val="black"/>
                </a:solidFill>
                <a:latin typeface="Arial" charset="0"/>
              </a:rPr>
              <a:t>Protická</a:t>
            </a: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a:solidFill>
                  <a:prstClr val="black"/>
                </a:solidFill>
                <a:latin typeface="Arial" charset="0"/>
              </a:rPr>
              <a:t>Jsou schopná odštěpit proton:</a:t>
            </a:r>
          </a:p>
          <a:p>
            <a:pPr marL="285750" indent="-285750" algn="l" defTabSz="457200" eaLnBrk="1" fontAlgn="auto" hangingPunct="1">
              <a:spcBef>
                <a:spcPts val="0"/>
              </a:spcBef>
              <a:spcAft>
                <a:spcPts val="0"/>
              </a:spcAft>
              <a:buClr>
                <a:srgbClr val="D22D40"/>
              </a:buClr>
              <a:buFont typeface="Wingdings" charset="2"/>
              <a:buChar char="§"/>
            </a:pPr>
            <a:r>
              <a:rPr lang="cs-CZ" altLang="cs-CZ" sz="2000" b="0" dirty="0" err="1">
                <a:solidFill>
                  <a:prstClr val="black"/>
                </a:solidFill>
                <a:latin typeface="Arial" panose="020B0604020202020204" pitchFamily="34" charset="0"/>
                <a:cs typeface="Arial" panose="020B0604020202020204" pitchFamily="34" charset="0"/>
              </a:rPr>
              <a:t>amfiprotní</a:t>
            </a:r>
            <a:endParaRPr lang="cs-CZ" altLang="cs-CZ" sz="2000" b="0" dirty="0">
              <a:solidFill>
                <a:prstClr val="black"/>
              </a:solidFill>
              <a:latin typeface="Arial" panose="020B0604020202020204" pitchFamily="34" charset="0"/>
              <a:cs typeface="Arial" panose="020B0604020202020204" pitchFamily="34" charset="0"/>
            </a:endParaRPr>
          </a:p>
          <a:p>
            <a:pPr algn="l" defTabSz="457200" eaLnBrk="1" fontAlgn="auto" hangingPunct="1">
              <a:spcBef>
                <a:spcPts val="0"/>
              </a:spcBef>
              <a:spcAft>
                <a:spcPts val="0"/>
              </a:spcAft>
              <a:buClr>
                <a:srgbClr val="D22D40"/>
              </a:buClr>
            </a:pPr>
            <a:r>
              <a:rPr lang="cs-CZ" altLang="cs-CZ" sz="2000" b="0" dirty="0">
                <a:solidFill>
                  <a:prstClr val="black"/>
                </a:solidFill>
                <a:latin typeface="Arial" panose="020B0604020202020204" pitchFamily="34" charset="0"/>
                <a:cs typeface="Arial" panose="020B0604020202020204" pitchFamily="34" charset="0"/>
              </a:rPr>
              <a:t>rozpouštědlo je schopno proton snadno odštěpit i přijmout (H</a:t>
            </a:r>
            <a:r>
              <a:rPr lang="cs-CZ" altLang="cs-CZ" sz="2000" b="0" baseline="-25000" dirty="0">
                <a:solidFill>
                  <a:prstClr val="black"/>
                </a:solidFill>
                <a:latin typeface="Arial" panose="020B0604020202020204" pitchFamily="34" charset="0"/>
                <a:cs typeface="Arial" panose="020B0604020202020204" pitchFamily="34" charset="0"/>
              </a:rPr>
              <a:t>2</a:t>
            </a:r>
            <a:r>
              <a:rPr lang="cs-CZ" altLang="cs-CZ" sz="2000" b="0" dirty="0">
                <a:solidFill>
                  <a:prstClr val="black"/>
                </a:solidFill>
                <a:latin typeface="Arial" panose="020B0604020202020204" pitchFamily="34" charset="0"/>
                <a:cs typeface="Arial" panose="020B0604020202020204" pitchFamily="34" charset="0"/>
              </a:rPr>
              <a:t>O, alkoholy, NH</a:t>
            </a:r>
            <a:r>
              <a:rPr lang="cs-CZ" altLang="cs-CZ" sz="2000" b="0" baseline="-25000" dirty="0">
                <a:solidFill>
                  <a:prstClr val="black"/>
                </a:solidFill>
                <a:latin typeface="Arial" panose="020B0604020202020204" pitchFamily="34" charset="0"/>
                <a:cs typeface="Arial" panose="020B0604020202020204" pitchFamily="34" charset="0"/>
              </a:rPr>
              <a:t>3</a:t>
            </a:r>
            <a:r>
              <a:rPr lang="cs-CZ" altLang="cs-CZ" sz="2000" b="0" dirty="0">
                <a:solidFill>
                  <a:prstClr val="black"/>
                </a:solidFill>
                <a:latin typeface="Arial" panose="020B0604020202020204" pitchFamily="34" charset="0"/>
                <a:cs typeface="Arial" panose="020B0604020202020204" pitchFamily="34" charset="0"/>
              </a:rPr>
              <a:t>, HF)</a:t>
            </a:r>
          </a:p>
          <a:p>
            <a:pPr algn="l" defTabSz="457200" eaLnBrk="1" fontAlgn="auto" hangingPunct="1">
              <a:spcBef>
                <a:spcPts val="0"/>
              </a:spcBef>
              <a:spcAft>
                <a:spcPts val="0"/>
              </a:spcAft>
              <a:buClr>
                <a:srgbClr val="D22D40"/>
              </a:buClr>
            </a:pPr>
            <a:r>
              <a:rPr lang="cs-CZ" altLang="cs-CZ" sz="2000" b="0" dirty="0">
                <a:solidFill>
                  <a:prstClr val="black"/>
                </a:solidFill>
                <a:latin typeface="Arial" panose="020B0604020202020204" pitchFamily="34" charset="0"/>
                <a:cs typeface="Arial" panose="020B0604020202020204" pitchFamily="34" charset="0"/>
              </a:rPr>
              <a:t>2 H</a:t>
            </a:r>
            <a:r>
              <a:rPr lang="cs-CZ" altLang="cs-CZ" sz="2000" b="0" baseline="-25000" dirty="0">
                <a:solidFill>
                  <a:prstClr val="black"/>
                </a:solidFill>
                <a:latin typeface="Arial" panose="020B0604020202020204" pitchFamily="34" charset="0"/>
                <a:cs typeface="Arial" panose="020B0604020202020204" pitchFamily="34" charset="0"/>
              </a:rPr>
              <a:t>2</a:t>
            </a:r>
            <a:r>
              <a:rPr lang="cs-CZ" altLang="cs-CZ" sz="2000" b="0" dirty="0">
                <a:solidFill>
                  <a:prstClr val="black"/>
                </a:solidFill>
                <a:latin typeface="Arial" panose="020B0604020202020204" pitchFamily="34" charset="0"/>
                <a:cs typeface="Arial" panose="020B0604020202020204" pitchFamily="34" charset="0"/>
              </a:rPr>
              <a:t>O              H</a:t>
            </a:r>
            <a:r>
              <a:rPr lang="cs-CZ" altLang="cs-CZ" sz="2000" b="0" baseline="-25000" dirty="0">
                <a:solidFill>
                  <a:prstClr val="black"/>
                </a:solidFill>
                <a:latin typeface="Arial" panose="020B0604020202020204" pitchFamily="34" charset="0"/>
                <a:cs typeface="Arial" panose="020B0604020202020204" pitchFamily="34" charset="0"/>
              </a:rPr>
              <a:t>3</a:t>
            </a:r>
            <a:r>
              <a:rPr lang="cs-CZ" altLang="cs-CZ" sz="2000" b="0" dirty="0">
                <a:solidFill>
                  <a:prstClr val="black"/>
                </a:solidFill>
                <a:latin typeface="Arial" panose="020B0604020202020204" pitchFamily="34" charset="0"/>
                <a:cs typeface="Arial" panose="020B0604020202020204" pitchFamily="34" charset="0"/>
              </a:rPr>
              <a:t>O</a:t>
            </a:r>
            <a:r>
              <a:rPr lang="cs-CZ" altLang="cs-CZ" sz="2000" b="0" baseline="30000" dirty="0">
                <a:solidFill>
                  <a:prstClr val="black"/>
                </a:solidFill>
                <a:latin typeface="Arial" panose="020B0604020202020204" pitchFamily="34" charset="0"/>
                <a:cs typeface="Arial" panose="020B0604020202020204" pitchFamily="34" charset="0"/>
              </a:rPr>
              <a:t>+</a:t>
            </a:r>
            <a:r>
              <a:rPr lang="cs-CZ" altLang="cs-CZ" sz="2000" b="0" dirty="0">
                <a:solidFill>
                  <a:prstClr val="black"/>
                </a:solidFill>
                <a:latin typeface="Arial" panose="020B0604020202020204" pitchFamily="34" charset="0"/>
                <a:cs typeface="Arial" panose="020B0604020202020204" pitchFamily="34" charset="0"/>
              </a:rPr>
              <a:t>  +  OH</a:t>
            </a:r>
            <a:r>
              <a:rPr lang="cs-CZ" altLang="cs-CZ" sz="2000" b="0" baseline="30000" dirty="0">
                <a:solidFill>
                  <a:prstClr val="black"/>
                </a:solidFill>
                <a:latin typeface="Arial" panose="020B0604020202020204" pitchFamily="34" charset="0"/>
                <a:cs typeface="Arial" panose="020B0604020202020204" pitchFamily="34" charset="0"/>
              </a:rPr>
              <a:t>–</a:t>
            </a:r>
          </a:p>
          <a:p>
            <a:pPr marL="285750" indent="-285750" algn="l" defTabSz="457200" eaLnBrk="1" fontAlgn="auto" hangingPunct="1">
              <a:spcBef>
                <a:spcPts val="0"/>
              </a:spcBef>
              <a:spcAft>
                <a:spcPts val="0"/>
              </a:spcAft>
              <a:buClr>
                <a:srgbClr val="D22D40"/>
              </a:buClr>
              <a:buFont typeface="Wingdings" charset="2"/>
              <a:buChar char="§"/>
            </a:pPr>
            <a:r>
              <a:rPr lang="cs-CZ" altLang="cs-CZ" sz="2000" b="0" dirty="0" err="1">
                <a:solidFill>
                  <a:prstClr val="black"/>
                </a:solidFill>
                <a:latin typeface="Arial" panose="020B0604020202020204" pitchFamily="34" charset="0"/>
                <a:cs typeface="Arial" panose="020B0604020202020204" pitchFamily="34" charset="0"/>
              </a:rPr>
              <a:t>protofilní</a:t>
            </a:r>
            <a:r>
              <a:rPr lang="cs-CZ" altLang="cs-CZ" sz="2000" b="0" dirty="0">
                <a:solidFill>
                  <a:prstClr val="black"/>
                </a:solidFill>
                <a:latin typeface="Arial" panose="020B0604020202020204" pitchFamily="34" charset="0"/>
                <a:cs typeface="Arial" panose="020B0604020202020204" pitchFamily="34" charset="0"/>
              </a:rPr>
              <a:t> (bazická)</a:t>
            </a:r>
          </a:p>
          <a:p>
            <a:pPr algn="l" defTabSz="457200" eaLnBrk="1" fontAlgn="auto" hangingPunct="1">
              <a:spcBef>
                <a:spcPts val="0"/>
              </a:spcBef>
              <a:spcAft>
                <a:spcPts val="0"/>
              </a:spcAft>
              <a:buClr>
                <a:srgbClr val="D22D40"/>
              </a:buClr>
            </a:pPr>
            <a:r>
              <a:rPr lang="cs-CZ" altLang="cs-CZ" sz="2000" b="0" dirty="0">
                <a:solidFill>
                  <a:prstClr val="black"/>
                </a:solidFill>
                <a:latin typeface="Arial" panose="020B0604020202020204" pitchFamily="34" charset="0"/>
                <a:cs typeface="Arial" panose="020B0604020202020204" pitchFamily="34" charset="0"/>
              </a:rPr>
              <a:t>rozpouštědlo v reakcích slouží spíše jako akceptor protonu</a:t>
            </a:r>
          </a:p>
          <a:p>
            <a:pPr algn="l" defTabSz="457200" eaLnBrk="1" fontAlgn="auto" hangingPunct="1">
              <a:spcBef>
                <a:spcPts val="0"/>
              </a:spcBef>
              <a:spcAft>
                <a:spcPts val="0"/>
              </a:spcAft>
              <a:buClr>
                <a:srgbClr val="D22D40"/>
              </a:buClr>
            </a:pPr>
            <a:r>
              <a:rPr lang="cs-CZ" altLang="cs-CZ" sz="2000" b="0" dirty="0">
                <a:solidFill>
                  <a:prstClr val="black"/>
                </a:solidFill>
                <a:latin typeface="Arial" panose="020B0604020202020204" pitchFamily="34" charset="0"/>
                <a:cs typeface="Arial" panose="020B0604020202020204" pitchFamily="34" charset="0"/>
              </a:rPr>
              <a:t>Me</a:t>
            </a:r>
            <a:r>
              <a:rPr lang="cs-CZ" altLang="cs-CZ" sz="2000" b="0" baseline="-25000" dirty="0">
                <a:solidFill>
                  <a:prstClr val="black"/>
                </a:solidFill>
                <a:latin typeface="Arial" panose="020B0604020202020204" pitchFamily="34" charset="0"/>
                <a:cs typeface="Arial" panose="020B0604020202020204" pitchFamily="34" charset="0"/>
              </a:rPr>
              <a:t>2</a:t>
            </a:r>
            <a:r>
              <a:rPr lang="cs-CZ" altLang="cs-CZ" sz="2000" b="0" dirty="0">
                <a:solidFill>
                  <a:prstClr val="black"/>
                </a:solidFill>
                <a:latin typeface="Arial" panose="020B0604020202020204" pitchFamily="34" charset="0"/>
                <a:cs typeface="Arial" panose="020B0604020202020204" pitchFamily="34" charset="0"/>
              </a:rPr>
              <a:t>NH</a:t>
            </a:r>
          </a:p>
          <a:p>
            <a:pPr marL="285750" indent="-285750" algn="l" defTabSz="457200" eaLnBrk="1" fontAlgn="auto" hangingPunct="1">
              <a:spcBef>
                <a:spcPts val="0"/>
              </a:spcBef>
              <a:spcAft>
                <a:spcPts val="0"/>
              </a:spcAft>
              <a:buClr>
                <a:srgbClr val="D22D40"/>
              </a:buClr>
              <a:buFont typeface="Wingdings" charset="2"/>
              <a:buChar char="§"/>
            </a:pPr>
            <a:r>
              <a:rPr lang="cs-CZ" altLang="cs-CZ" sz="2000" b="0" dirty="0" err="1">
                <a:solidFill>
                  <a:prstClr val="black"/>
                </a:solidFill>
                <a:latin typeface="Arial" panose="020B0604020202020204" pitchFamily="34" charset="0"/>
                <a:cs typeface="Arial" panose="020B0604020202020204" pitchFamily="34" charset="0"/>
              </a:rPr>
              <a:t>protogenní</a:t>
            </a:r>
            <a:r>
              <a:rPr lang="cs-CZ" altLang="cs-CZ" sz="2000" b="0" dirty="0">
                <a:solidFill>
                  <a:prstClr val="black"/>
                </a:solidFill>
                <a:latin typeface="Arial" panose="020B0604020202020204" pitchFamily="34" charset="0"/>
                <a:cs typeface="Arial" panose="020B0604020202020204" pitchFamily="34" charset="0"/>
              </a:rPr>
              <a:t> (kyselá)</a:t>
            </a: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a:solidFill>
                  <a:prstClr val="black"/>
                </a:solidFill>
                <a:latin typeface="Arial" charset="0"/>
              </a:rPr>
              <a:t>rozpouštědlo v reakcích slouží spíše jako donor protonu</a:t>
            </a:r>
          </a:p>
          <a:p>
            <a:pPr algn="l" defTabSz="457200" eaLnBrk="1" fontAlgn="auto" hangingPunct="1">
              <a:spcAft>
                <a:spcPts val="0"/>
              </a:spcAft>
            </a:pPr>
            <a:r>
              <a:rPr lang="cs-CZ" altLang="cs-CZ" sz="2000" b="0" dirty="0" err="1">
                <a:solidFill>
                  <a:prstClr val="black"/>
                </a:solidFill>
                <a:latin typeface="Arial" charset="0"/>
              </a:rPr>
              <a:t>AcOH</a:t>
            </a:r>
            <a:r>
              <a:rPr lang="cs-CZ" altLang="cs-CZ" sz="2000" b="0" dirty="0">
                <a:solidFill>
                  <a:prstClr val="black"/>
                </a:solidFill>
                <a:latin typeface="Arial" charset="0"/>
              </a:rPr>
              <a:t>, H</a:t>
            </a:r>
            <a:r>
              <a:rPr lang="cs-CZ" altLang="cs-CZ" sz="2000" b="0" baseline="-25000" dirty="0">
                <a:solidFill>
                  <a:prstClr val="black"/>
                </a:solidFill>
                <a:latin typeface="Arial" charset="0"/>
              </a:rPr>
              <a:t>2</a:t>
            </a:r>
            <a:r>
              <a:rPr lang="cs-CZ" altLang="cs-CZ" sz="2000" b="0" dirty="0">
                <a:solidFill>
                  <a:prstClr val="black"/>
                </a:solidFill>
                <a:latin typeface="Arial" charset="0"/>
              </a:rPr>
              <a:t>SO</a:t>
            </a:r>
            <a:r>
              <a:rPr lang="cs-CZ" altLang="cs-CZ" sz="2000" b="0" baseline="-25000" dirty="0">
                <a:solidFill>
                  <a:prstClr val="black"/>
                </a:solidFill>
                <a:latin typeface="Arial" charset="0"/>
              </a:rPr>
              <a:t>4</a:t>
            </a: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a:solidFill>
                  <a:prstClr val="black"/>
                </a:solidFill>
                <a:latin typeface="Arial" charset="0"/>
              </a:rPr>
              <a:t>Aprotická</a:t>
            </a:r>
          </a:p>
          <a:p>
            <a:pPr algn="l" defTabSz="457200" eaLnBrk="1" fontAlgn="auto" hangingPunct="1">
              <a:spcAft>
                <a:spcPts val="0"/>
              </a:spcAft>
            </a:pPr>
            <a:r>
              <a:rPr lang="cs-CZ" altLang="cs-CZ" sz="2000" b="0" dirty="0">
                <a:solidFill>
                  <a:prstClr val="black"/>
                </a:solidFill>
                <a:latin typeface="Arial" charset="0"/>
              </a:rPr>
              <a:t>Nejsou schopná odštěpit proton, polární (pyridin, DMF) i nepolární (uhlovodíky).</a:t>
            </a:r>
          </a:p>
        </p:txBody>
      </p:sp>
      <p:graphicFrame>
        <p:nvGraphicFramePr>
          <p:cNvPr id="2" name="Objekt 1"/>
          <p:cNvGraphicFramePr>
            <a:graphicFrameLocks noChangeAspect="1"/>
          </p:cNvGraphicFramePr>
          <p:nvPr>
            <p:extLst>
              <p:ext uri="{D42A27DB-BD31-4B8C-83A1-F6EECF244321}">
                <p14:modId xmlns:p14="http://schemas.microsoft.com/office/powerpoint/2010/main" val="2152037224"/>
              </p:ext>
            </p:extLst>
          </p:nvPr>
        </p:nvGraphicFramePr>
        <p:xfrm>
          <a:off x="1090935" y="2483495"/>
          <a:ext cx="719138" cy="225425"/>
        </p:xfrm>
        <a:graphic>
          <a:graphicData uri="http://schemas.openxmlformats.org/presentationml/2006/ole">
            <mc:AlternateContent xmlns:mc="http://schemas.openxmlformats.org/markup-compatibility/2006">
              <mc:Choice xmlns:v="urn:schemas-microsoft-com:vml" Requires="v">
                <p:oleObj spid="_x0000_s10315" name="CS ChemDraw Drawing" r:id="rId5" imgW="479741" imgH="150947" progId="ChemDraw.Document.6.0">
                  <p:embed/>
                </p:oleObj>
              </mc:Choice>
              <mc:Fallback>
                <p:oleObj name="CS ChemDraw Drawing" r:id="rId5" imgW="479741" imgH="150947" progId="ChemDraw.Document.6.0">
                  <p:embed/>
                  <p:pic>
                    <p:nvPicPr>
                      <p:cNvPr id="0" name="Objek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90935" y="2483495"/>
                        <a:ext cx="719138"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Rectangle 17"/>
          <p:cNvSpPr/>
          <p:nvPr/>
        </p:nvSpPr>
        <p:spPr>
          <a:xfrm>
            <a:off x="0" y="0"/>
            <a:ext cx="9144000" cy="107950"/>
          </a:xfrm>
          <a:prstGeom prst="rect">
            <a:avLst/>
          </a:prstGeom>
          <a:solidFill>
            <a:srgbClr val="D22D4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9" name="Zástupný symbol pro číslo snímku 1"/>
          <p:cNvSpPr>
            <a:spLocks noGrp="1"/>
          </p:cNvSpPr>
          <p:nvPr>
            <p:ph type="sldNum" sz="quarter" idx="12"/>
          </p:nvPr>
        </p:nvSpPr>
        <p:spPr>
          <a:xfrm>
            <a:off x="8424000" y="108000"/>
            <a:ext cx="720000" cy="360000"/>
          </a:xfrm>
        </p:spPr>
        <p:txBody>
          <a:bodyPr anchor="ctr" anchorCtr="0"/>
          <a:lstStyle/>
          <a:p>
            <a:r>
              <a:rPr lang="en-US" sz="1400" dirty="0">
                <a:solidFill>
                  <a:schemeClr val="tx1"/>
                </a:solidFill>
                <a:latin typeface="Arial" panose="020B0604020202020204" pitchFamily="34" charset="0"/>
                <a:cs typeface="Arial" panose="020B0604020202020204" pitchFamily="34" charset="0"/>
              </a:rPr>
              <a:t>06-</a:t>
            </a:r>
            <a:fld id="{CB05AA66-45A8-5543-8AD2-FEEF865319FF}" type="slidenum">
              <a:rPr lang="en-US" sz="1400" smtClean="0">
                <a:solidFill>
                  <a:schemeClr val="tx1"/>
                </a:solidFill>
                <a:latin typeface="Arial" panose="020B0604020202020204" pitchFamily="34" charset="0"/>
                <a:cs typeface="Arial" panose="020B0604020202020204" pitchFamily="34" charset="0"/>
              </a:rPr>
              <a:t>11</a:t>
            </a:fld>
            <a:endParaRPr lang="en-US" sz="1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699933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15"/>
          <p:cNvSpPr txBox="1"/>
          <p:nvPr/>
        </p:nvSpPr>
        <p:spPr>
          <a:xfrm>
            <a:off x="5030851" y="6341803"/>
            <a:ext cx="3965675" cy="229420"/>
          </a:xfrm>
          <a:prstGeom prst="rect">
            <a:avLst/>
          </a:prstGeom>
          <a:noFill/>
        </p:spPr>
        <p:txBody>
          <a:bodyPr wrap="square" lIns="0" tIns="0" rIns="0" bIns="0" rtlCol="0">
            <a:normAutofit/>
          </a:bodyPr>
          <a:lstStyle/>
          <a:p>
            <a:pPr algn="r" defTabSz="457200" eaLnBrk="1" fontAlgn="auto" hangingPunct="1">
              <a:lnSpc>
                <a:spcPct val="130000"/>
              </a:lnSpc>
              <a:spcBef>
                <a:spcPts val="0"/>
              </a:spcBef>
              <a:spcAft>
                <a:spcPts val="0"/>
              </a:spcAft>
            </a:pPr>
            <a:r>
              <a:rPr lang="en-US" sz="900" b="0">
                <a:solidFill>
                  <a:prstClr val="black"/>
                </a:solidFill>
                <a:latin typeface="Arial"/>
                <a:cs typeface="Arial"/>
              </a:rPr>
              <a:t>www.natur.cuni.cz</a:t>
            </a:r>
            <a:endParaRPr lang="en-US" sz="900" b="0" dirty="0">
              <a:solidFill>
                <a:prstClr val="black"/>
              </a:solidFill>
              <a:latin typeface="Arial"/>
              <a:cs typeface="Arial"/>
            </a:endParaRPr>
          </a:p>
        </p:txBody>
      </p:sp>
      <p:pic>
        <p:nvPicPr>
          <p:cNvPr id="23" name="Picture 1"/>
          <p:cNvPicPr>
            <a:picLocks noChangeAspect="1"/>
          </p:cNvPicPr>
          <p:nvPr/>
        </p:nvPicPr>
        <p:blipFill>
          <a:blip r:embed="rId4"/>
          <a:stretch>
            <a:fillRect/>
          </a:stretch>
        </p:blipFill>
        <p:spPr>
          <a:xfrm>
            <a:off x="0" y="6057900"/>
            <a:ext cx="2159000" cy="800100"/>
          </a:xfrm>
          <a:prstGeom prst="rect">
            <a:avLst/>
          </a:prstGeom>
        </p:spPr>
      </p:pic>
      <p:cxnSp>
        <p:nvCxnSpPr>
          <p:cNvPr id="24" name="Straight Connector 4"/>
          <p:cNvCxnSpPr/>
          <p:nvPr/>
        </p:nvCxnSpPr>
        <p:spPr>
          <a:xfrm>
            <a:off x="122903" y="6057900"/>
            <a:ext cx="8873623" cy="0"/>
          </a:xfrm>
          <a:prstGeom prst="line">
            <a:avLst/>
          </a:prstGeom>
          <a:noFill/>
          <a:ln w="9525" cap="flat" cmpd="sng" algn="ctr">
            <a:solidFill>
              <a:srgbClr val="D22D40"/>
            </a:solidFill>
            <a:prstDash val="solid"/>
          </a:ln>
          <a:effectLst/>
        </p:spPr>
      </p:cxnSp>
      <p:sp>
        <p:nvSpPr>
          <p:cNvPr id="25" name="TextBox 8"/>
          <p:cNvSpPr txBox="1"/>
          <p:nvPr/>
        </p:nvSpPr>
        <p:spPr>
          <a:xfrm>
            <a:off x="288000" y="252000"/>
            <a:ext cx="8316448" cy="491073"/>
          </a:xfrm>
          <a:prstGeom prst="rect">
            <a:avLst/>
          </a:prstGeom>
          <a:noFill/>
        </p:spPr>
        <p:txBody>
          <a:bodyPr wrap="square" lIns="0" tIns="0" rIns="0" bIns="0" rtlCol="0">
            <a:noAutofit/>
          </a:bodyPr>
          <a:lstStyle/>
          <a:p>
            <a:pPr algn="l" defTabSz="457200" eaLnBrk="1" fontAlgn="auto" hangingPunct="1">
              <a:lnSpc>
                <a:spcPct val="130000"/>
              </a:lnSpc>
              <a:spcBef>
                <a:spcPts val="0"/>
              </a:spcBef>
              <a:spcAft>
                <a:spcPts val="0"/>
              </a:spcAft>
            </a:pPr>
            <a:r>
              <a:rPr lang="cs-CZ" sz="2600" dirty="0" err="1">
                <a:solidFill>
                  <a:prstClr val="black"/>
                </a:solidFill>
                <a:latin typeface="Arial"/>
                <a:cs typeface="Arial"/>
              </a:rPr>
              <a:t>Arrheniova</a:t>
            </a:r>
            <a:r>
              <a:rPr lang="cs-CZ" sz="2600" dirty="0">
                <a:solidFill>
                  <a:prstClr val="black"/>
                </a:solidFill>
                <a:latin typeface="Arial"/>
                <a:cs typeface="Arial"/>
              </a:rPr>
              <a:t> teorie</a:t>
            </a:r>
            <a:endParaRPr lang="en-US" sz="2600" dirty="0">
              <a:solidFill>
                <a:prstClr val="black"/>
              </a:solidFill>
              <a:latin typeface="Arial"/>
              <a:cs typeface="Arial"/>
            </a:endParaRPr>
          </a:p>
        </p:txBody>
      </p:sp>
      <p:sp>
        <p:nvSpPr>
          <p:cNvPr id="38" name="TextBox 2"/>
          <p:cNvSpPr txBox="1"/>
          <p:nvPr/>
        </p:nvSpPr>
        <p:spPr>
          <a:xfrm>
            <a:off x="287215" y="900000"/>
            <a:ext cx="8460754" cy="4924425"/>
          </a:xfrm>
          <a:prstGeom prst="rect">
            <a:avLst/>
          </a:prstGeom>
          <a:noFill/>
        </p:spPr>
        <p:txBody>
          <a:bodyPr wrap="square" lIns="0" tIns="0" rIns="0" bIns="0" rtlCol="0">
            <a:spAutoFit/>
          </a:bodyPr>
          <a:lstStyle/>
          <a:p>
            <a:pPr algn="l" defTabSz="457200" eaLnBrk="1" fontAlgn="auto" hangingPunct="1">
              <a:spcAft>
                <a:spcPts val="0"/>
              </a:spcAft>
            </a:pPr>
            <a:r>
              <a:rPr lang="cs-CZ" altLang="cs-CZ" sz="2000" b="0" dirty="0" err="1">
                <a:solidFill>
                  <a:prstClr val="black"/>
                </a:solidFill>
                <a:latin typeface="Arial" charset="0"/>
              </a:rPr>
              <a:t>Arrhenius</a:t>
            </a:r>
            <a:r>
              <a:rPr lang="cs-CZ" altLang="cs-CZ" sz="2000" b="0" dirty="0">
                <a:solidFill>
                  <a:prstClr val="black"/>
                </a:solidFill>
                <a:latin typeface="Arial" charset="0"/>
              </a:rPr>
              <a:t> – kyseliny jsou látky schopné odštěpit proton, zásady (báze) jsou látky schopné odštěpit hydroxidový ion. Omezeno na vodu.</a:t>
            </a: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err="1">
                <a:solidFill>
                  <a:prstClr val="black"/>
                </a:solidFill>
                <a:latin typeface="Arial" charset="0"/>
              </a:rPr>
              <a:t>Svante</a:t>
            </a:r>
            <a:r>
              <a:rPr lang="cs-CZ" altLang="cs-CZ" sz="2000" b="0" dirty="0">
                <a:solidFill>
                  <a:prstClr val="black"/>
                </a:solidFill>
                <a:latin typeface="Arial" charset="0"/>
              </a:rPr>
              <a:t> August </a:t>
            </a:r>
            <a:r>
              <a:rPr lang="cs-CZ" altLang="cs-CZ" sz="2000" b="0" dirty="0" err="1">
                <a:solidFill>
                  <a:prstClr val="black"/>
                </a:solidFill>
                <a:latin typeface="Arial" charset="0"/>
              </a:rPr>
              <a:t>Arrhenius</a:t>
            </a:r>
            <a:r>
              <a:rPr lang="cs-CZ" altLang="cs-CZ" sz="2000" b="0" dirty="0">
                <a:solidFill>
                  <a:prstClr val="black"/>
                </a:solidFill>
                <a:latin typeface="Arial" charset="0"/>
              </a:rPr>
              <a:t> se zabýval disociací – za teorii disociace obdržel NC (1903).</a:t>
            </a: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a:solidFill>
                  <a:prstClr val="black"/>
                </a:solidFill>
                <a:latin typeface="Arial" charset="0"/>
              </a:rPr>
              <a:t>Při kalorimetrickém (měření uvolněného tepla při reakci) provedení neutralizačních reakcí si všiml, že uvolněné neutralizační teplo je zhruba stejné, nezávisle na kombinaci kyseliny a zásady.</a:t>
            </a: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a:solidFill>
                  <a:prstClr val="black"/>
                </a:solidFill>
                <a:latin typeface="Arial" charset="0"/>
              </a:rPr>
              <a:t>Učebnice říkají: neutralizace je reakce, při které vzniká sůl a voda – tj. dávají důraz na vznik soli. Opak je pravdou – hnací silou neutralizace je vznik vody:</a:t>
            </a:r>
          </a:p>
          <a:p>
            <a:pPr defTabSz="457200" eaLnBrk="1" fontAlgn="auto" hangingPunct="1">
              <a:spcAft>
                <a:spcPts val="0"/>
              </a:spcAft>
            </a:pPr>
            <a:r>
              <a:rPr lang="cs-CZ" altLang="cs-CZ" sz="2000" b="0" dirty="0" err="1">
                <a:solidFill>
                  <a:prstClr val="black"/>
                </a:solidFill>
                <a:latin typeface="Arial" charset="0"/>
              </a:rPr>
              <a:t>NaOH</a:t>
            </a:r>
            <a:r>
              <a:rPr lang="cs-CZ" altLang="cs-CZ" sz="2000" b="0" dirty="0">
                <a:solidFill>
                  <a:prstClr val="black"/>
                </a:solidFill>
                <a:latin typeface="Arial" charset="0"/>
              </a:rPr>
              <a:t>  +  </a:t>
            </a:r>
            <a:r>
              <a:rPr lang="cs-CZ" altLang="cs-CZ" sz="2000" b="0" dirty="0" err="1">
                <a:solidFill>
                  <a:prstClr val="black"/>
                </a:solidFill>
                <a:latin typeface="Arial" charset="0"/>
              </a:rPr>
              <a:t>HCl</a:t>
            </a:r>
            <a:r>
              <a:rPr lang="cs-CZ" altLang="cs-CZ" sz="2000" b="0" dirty="0">
                <a:solidFill>
                  <a:prstClr val="black"/>
                </a:solidFill>
                <a:latin typeface="Arial" charset="0"/>
              </a:rPr>
              <a:t>                 </a:t>
            </a:r>
            <a:r>
              <a:rPr lang="cs-CZ" altLang="cs-CZ" sz="2000" b="0" dirty="0" err="1">
                <a:solidFill>
                  <a:prstClr val="black"/>
                </a:solidFill>
                <a:latin typeface="Arial" charset="0"/>
              </a:rPr>
              <a:t>NaCl</a:t>
            </a:r>
            <a:r>
              <a:rPr lang="cs-CZ" altLang="cs-CZ" sz="2000" b="0" dirty="0">
                <a:solidFill>
                  <a:prstClr val="black"/>
                </a:solidFill>
                <a:latin typeface="Arial" charset="0"/>
              </a:rPr>
              <a:t>  +  H</a:t>
            </a:r>
            <a:r>
              <a:rPr lang="cs-CZ" altLang="cs-CZ" sz="2000" b="0" baseline="-25000" dirty="0">
                <a:solidFill>
                  <a:prstClr val="black"/>
                </a:solidFill>
                <a:latin typeface="Arial" charset="0"/>
              </a:rPr>
              <a:t>2</a:t>
            </a:r>
            <a:r>
              <a:rPr lang="cs-CZ" altLang="cs-CZ" sz="2000" b="0" dirty="0">
                <a:solidFill>
                  <a:prstClr val="black"/>
                </a:solidFill>
                <a:latin typeface="Arial" charset="0"/>
              </a:rPr>
              <a:t>O</a:t>
            </a:r>
          </a:p>
          <a:p>
            <a:pPr defTabSz="457200" eaLnBrk="1" fontAlgn="auto" hangingPunct="1">
              <a:spcAft>
                <a:spcPts val="0"/>
              </a:spcAft>
            </a:pPr>
            <a:endParaRPr lang="cs-CZ" altLang="cs-CZ" sz="2000" b="0" dirty="0">
              <a:solidFill>
                <a:prstClr val="black"/>
              </a:solidFill>
              <a:latin typeface="Arial" charset="0"/>
            </a:endParaRPr>
          </a:p>
          <a:p>
            <a:pPr defTabSz="457200" eaLnBrk="1" fontAlgn="auto" hangingPunct="1">
              <a:spcAft>
                <a:spcPts val="0"/>
              </a:spcAft>
            </a:pPr>
            <a:r>
              <a:rPr lang="cs-CZ" altLang="cs-CZ" sz="2000" b="0" dirty="0">
                <a:solidFill>
                  <a:prstClr val="black"/>
                </a:solidFill>
                <a:latin typeface="Arial" charset="0"/>
              </a:rPr>
              <a:t>Na</a:t>
            </a:r>
            <a:r>
              <a:rPr lang="cs-CZ" altLang="cs-CZ" sz="2000" b="0" baseline="30000" dirty="0">
                <a:solidFill>
                  <a:prstClr val="black"/>
                </a:solidFill>
                <a:latin typeface="Arial" charset="0"/>
              </a:rPr>
              <a:t>+</a:t>
            </a:r>
            <a:r>
              <a:rPr lang="cs-CZ" altLang="cs-CZ" sz="2000" b="0" dirty="0">
                <a:solidFill>
                  <a:prstClr val="black"/>
                </a:solidFill>
                <a:latin typeface="Arial" charset="0"/>
              </a:rPr>
              <a:t>  +  OH</a:t>
            </a:r>
            <a:r>
              <a:rPr lang="cs-CZ" altLang="cs-CZ" sz="2000" b="0" baseline="30000" dirty="0">
                <a:solidFill>
                  <a:prstClr val="black"/>
                </a:solidFill>
                <a:latin typeface="Arial" charset="0"/>
              </a:rPr>
              <a:t>–</a:t>
            </a:r>
            <a:r>
              <a:rPr lang="cs-CZ" altLang="cs-CZ" sz="2000" b="0" dirty="0">
                <a:solidFill>
                  <a:prstClr val="black"/>
                </a:solidFill>
                <a:latin typeface="Arial" charset="0"/>
              </a:rPr>
              <a:t>    +    H</a:t>
            </a:r>
            <a:r>
              <a:rPr lang="cs-CZ" altLang="cs-CZ" sz="2000" b="0" baseline="30000" dirty="0">
                <a:solidFill>
                  <a:prstClr val="black"/>
                </a:solidFill>
                <a:latin typeface="Arial" charset="0"/>
              </a:rPr>
              <a:t>+</a:t>
            </a:r>
            <a:r>
              <a:rPr lang="cs-CZ" altLang="cs-CZ" sz="2000" b="0" dirty="0">
                <a:solidFill>
                  <a:prstClr val="black"/>
                </a:solidFill>
                <a:latin typeface="Arial" charset="0"/>
              </a:rPr>
              <a:t>  +  Cl</a:t>
            </a:r>
            <a:r>
              <a:rPr lang="cs-CZ" altLang="cs-CZ" sz="2000" b="0" baseline="30000" dirty="0">
                <a:solidFill>
                  <a:prstClr val="black"/>
                </a:solidFill>
                <a:latin typeface="Arial" charset="0"/>
              </a:rPr>
              <a:t>–</a:t>
            </a:r>
            <a:r>
              <a:rPr lang="cs-CZ" altLang="cs-CZ" sz="2000" b="0" dirty="0">
                <a:solidFill>
                  <a:prstClr val="black"/>
                </a:solidFill>
                <a:latin typeface="Arial" charset="0"/>
              </a:rPr>
              <a:t>              Na</a:t>
            </a:r>
            <a:r>
              <a:rPr lang="cs-CZ" altLang="cs-CZ" sz="2000" b="0" baseline="30000" dirty="0">
                <a:solidFill>
                  <a:prstClr val="black"/>
                </a:solidFill>
                <a:latin typeface="Arial" charset="0"/>
              </a:rPr>
              <a:t>+</a:t>
            </a:r>
            <a:r>
              <a:rPr lang="cs-CZ" altLang="cs-CZ" sz="2000" b="0" dirty="0">
                <a:solidFill>
                  <a:prstClr val="black"/>
                </a:solidFill>
                <a:latin typeface="Arial" charset="0"/>
              </a:rPr>
              <a:t>  + Cl</a:t>
            </a:r>
            <a:r>
              <a:rPr lang="cs-CZ" altLang="cs-CZ" sz="2000" b="0" baseline="30000" dirty="0">
                <a:solidFill>
                  <a:prstClr val="black"/>
                </a:solidFill>
                <a:latin typeface="Arial" charset="0"/>
              </a:rPr>
              <a:t>–</a:t>
            </a:r>
            <a:r>
              <a:rPr lang="cs-CZ" altLang="cs-CZ" sz="2000" b="0" dirty="0">
                <a:solidFill>
                  <a:prstClr val="black"/>
                </a:solidFill>
                <a:latin typeface="Arial" charset="0"/>
              </a:rPr>
              <a:t>  + H</a:t>
            </a:r>
            <a:r>
              <a:rPr lang="cs-CZ" altLang="cs-CZ" sz="2000" b="0" baseline="-25000" dirty="0">
                <a:solidFill>
                  <a:prstClr val="black"/>
                </a:solidFill>
                <a:latin typeface="Arial" charset="0"/>
              </a:rPr>
              <a:t>2</a:t>
            </a:r>
            <a:r>
              <a:rPr lang="cs-CZ" altLang="cs-CZ" sz="2000" b="0" dirty="0">
                <a:solidFill>
                  <a:prstClr val="black"/>
                </a:solidFill>
                <a:latin typeface="Arial" charset="0"/>
              </a:rPr>
              <a:t>O</a:t>
            </a:r>
          </a:p>
        </p:txBody>
      </p:sp>
      <p:sp>
        <p:nvSpPr>
          <p:cNvPr id="4" name="Šipka dolů 3"/>
          <p:cNvSpPr/>
          <p:nvPr/>
        </p:nvSpPr>
        <p:spPr bwMode="auto">
          <a:xfrm rot="2582105">
            <a:off x="2117314" y="5216914"/>
            <a:ext cx="360040" cy="288032"/>
          </a:xfrm>
          <a:prstGeom prst="downArrow">
            <a:avLst/>
          </a:prstGeom>
          <a:solidFill>
            <a:srgbClr val="7030A0"/>
          </a:solidFill>
          <a:ln w="12700" cap="flat" cmpd="sng" algn="ctr">
            <a:solidFill>
              <a:srgbClr val="7030A0"/>
            </a:solidFill>
            <a:prstDash val="solid"/>
            <a:round/>
            <a:headEnd type="none" w="med" len="med"/>
            <a:tailEnd type="none" w="med" len="med"/>
          </a:ln>
          <a:effectLst/>
          <a:extLst/>
        </p:spPr>
        <p:txBody>
          <a:bodyPr vert="horz" wrap="square" lIns="91440" tIns="25200" rIns="91440" bIns="2520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cs-CZ" sz="1800" b="1" i="0" u="none" strike="noStrike" cap="none" normalizeH="0" baseline="0">
              <a:ln>
                <a:noFill/>
              </a:ln>
              <a:solidFill>
                <a:schemeClr val="tx1"/>
              </a:solidFill>
              <a:effectLst/>
              <a:latin typeface="Times New Roman" pitchFamily="18" charset="0"/>
            </a:endParaRPr>
          </a:p>
        </p:txBody>
      </p:sp>
      <p:sp>
        <p:nvSpPr>
          <p:cNvPr id="10" name="Šipka dolů 9"/>
          <p:cNvSpPr/>
          <p:nvPr/>
        </p:nvSpPr>
        <p:spPr bwMode="auto">
          <a:xfrm rot="20027876">
            <a:off x="3752995" y="5221879"/>
            <a:ext cx="360040" cy="288032"/>
          </a:xfrm>
          <a:prstGeom prst="downArrow">
            <a:avLst/>
          </a:prstGeom>
          <a:solidFill>
            <a:srgbClr val="FF0000"/>
          </a:solidFill>
          <a:ln w="12700" cap="flat" cmpd="sng" algn="ctr">
            <a:solidFill>
              <a:srgbClr val="FF0000"/>
            </a:solidFill>
            <a:prstDash val="solid"/>
            <a:round/>
            <a:headEnd type="none" w="med" len="med"/>
            <a:tailEnd type="none" w="med" len="med"/>
          </a:ln>
          <a:effectLst/>
          <a:extLst/>
        </p:spPr>
        <p:txBody>
          <a:bodyPr vert="horz" wrap="square" lIns="91440" tIns="25200" rIns="91440" bIns="2520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cs-CZ" sz="1800" b="1" i="0" u="none" strike="noStrike" cap="none" normalizeH="0" baseline="0">
              <a:ln>
                <a:noFill/>
              </a:ln>
              <a:solidFill>
                <a:schemeClr val="tx1"/>
              </a:solidFill>
              <a:effectLst/>
              <a:latin typeface="Times New Roman" pitchFamily="18" charset="0"/>
            </a:endParaRPr>
          </a:p>
        </p:txBody>
      </p:sp>
      <p:sp>
        <p:nvSpPr>
          <p:cNvPr id="11" name="Šipka dolů 10"/>
          <p:cNvSpPr/>
          <p:nvPr/>
        </p:nvSpPr>
        <p:spPr bwMode="auto">
          <a:xfrm rot="18357036">
            <a:off x="5713422" y="5190498"/>
            <a:ext cx="360040" cy="288032"/>
          </a:xfrm>
          <a:prstGeom prst="downArrow">
            <a:avLst/>
          </a:prstGeom>
          <a:solidFill>
            <a:srgbClr val="00B050"/>
          </a:solidFill>
          <a:ln w="12700" cap="flat" cmpd="sng" algn="ctr">
            <a:solidFill>
              <a:srgbClr val="00B050"/>
            </a:solidFill>
            <a:prstDash val="solid"/>
            <a:round/>
            <a:headEnd type="none" w="med" len="med"/>
            <a:tailEnd type="none" w="med" len="med"/>
          </a:ln>
          <a:effectLst/>
          <a:extLst/>
        </p:spPr>
        <p:txBody>
          <a:bodyPr vert="horz" wrap="square" lIns="91440" tIns="25200" rIns="91440" bIns="2520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cs-CZ" sz="1800" b="1" i="0" u="none" strike="noStrike" cap="none" normalizeH="0" baseline="0">
              <a:ln>
                <a:noFill/>
              </a:ln>
              <a:solidFill>
                <a:schemeClr val="tx1"/>
              </a:solidFill>
              <a:effectLst/>
              <a:latin typeface="Times New Roman" pitchFamily="18" charset="0"/>
            </a:endParaRPr>
          </a:p>
        </p:txBody>
      </p:sp>
      <p:graphicFrame>
        <p:nvGraphicFramePr>
          <p:cNvPr id="5" name="Objekt 4"/>
          <p:cNvGraphicFramePr>
            <a:graphicFrameLocks noChangeAspect="1"/>
          </p:cNvGraphicFramePr>
          <p:nvPr>
            <p:extLst>
              <p:ext uri="{D42A27DB-BD31-4B8C-83A1-F6EECF244321}">
                <p14:modId xmlns:p14="http://schemas.microsoft.com/office/powerpoint/2010/main" val="2630186702"/>
              </p:ext>
            </p:extLst>
          </p:nvPr>
        </p:nvGraphicFramePr>
        <p:xfrm>
          <a:off x="4233732" y="4965700"/>
          <a:ext cx="690562" cy="163513"/>
        </p:xfrm>
        <a:graphic>
          <a:graphicData uri="http://schemas.openxmlformats.org/presentationml/2006/ole">
            <mc:AlternateContent xmlns:mc="http://schemas.openxmlformats.org/markup-compatibility/2006">
              <mc:Choice xmlns:v="urn:schemas-microsoft-com:vml" Requires="v">
                <p:oleObj spid="_x0000_s11411" name="CS ChemDraw Drawing" r:id="rId5" imgW="460177" imgH="109586" progId="ChemDraw.Document.6.0">
                  <p:embed/>
                </p:oleObj>
              </mc:Choice>
              <mc:Fallback>
                <p:oleObj name="CS ChemDraw Drawing" r:id="rId5" imgW="460177" imgH="109586" progId="ChemDraw.Document.6.0">
                  <p:embed/>
                  <p:pic>
                    <p:nvPicPr>
                      <p:cNvPr id="0" name="Objek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33732" y="4965700"/>
                        <a:ext cx="690562" cy="16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 name="Objekt 5"/>
          <p:cNvGraphicFramePr>
            <a:graphicFrameLocks noChangeAspect="1"/>
          </p:cNvGraphicFramePr>
          <p:nvPr>
            <p:extLst>
              <p:ext uri="{D42A27DB-BD31-4B8C-83A1-F6EECF244321}">
                <p14:modId xmlns:p14="http://schemas.microsoft.com/office/powerpoint/2010/main" val="2176087987"/>
              </p:ext>
            </p:extLst>
          </p:nvPr>
        </p:nvGraphicFramePr>
        <p:xfrm>
          <a:off x="4718228" y="5564795"/>
          <a:ext cx="690562" cy="163513"/>
        </p:xfrm>
        <a:graphic>
          <a:graphicData uri="http://schemas.openxmlformats.org/presentationml/2006/ole">
            <mc:AlternateContent xmlns:mc="http://schemas.openxmlformats.org/markup-compatibility/2006">
              <mc:Choice xmlns:v="urn:schemas-microsoft-com:vml" Requires="v">
                <p:oleObj spid="_x0000_s11412" name="CS ChemDraw Drawing" r:id="rId7" imgW="460177" imgH="109586" progId="ChemDraw.Document.6.0">
                  <p:embed/>
                </p:oleObj>
              </mc:Choice>
              <mc:Fallback>
                <p:oleObj name="CS ChemDraw Drawing" r:id="rId7" imgW="460177" imgH="109586" progId="ChemDraw.Document.6.0">
                  <p:embed/>
                  <p:pic>
                    <p:nvPicPr>
                      <p:cNvPr id="0" name="Objek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18228" y="5564795"/>
                        <a:ext cx="690562" cy="16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 name="Rectangle 17"/>
          <p:cNvSpPr/>
          <p:nvPr/>
        </p:nvSpPr>
        <p:spPr>
          <a:xfrm>
            <a:off x="0" y="0"/>
            <a:ext cx="9144000" cy="107950"/>
          </a:xfrm>
          <a:prstGeom prst="rect">
            <a:avLst/>
          </a:prstGeom>
          <a:solidFill>
            <a:srgbClr val="D22D4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13" name="Zástupný symbol pro číslo snímku 1"/>
          <p:cNvSpPr>
            <a:spLocks noGrp="1"/>
          </p:cNvSpPr>
          <p:nvPr>
            <p:ph type="sldNum" sz="quarter" idx="12"/>
          </p:nvPr>
        </p:nvSpPr>
        <p:spPr>
          <a:xfrm>
            <a:off x="8424000" y="108000"/>
            <a:ext cx="720000" cy="360000"/>
          </a:xfrm>
        </p:spPr>
        <p:txBody>
          <a:bodyPr anchor="ctr" anchorCtr="0"/>
          <a:lstStyle/>
          <a:p>
            <a:r>
              <a:rPr lang="en-US" sz="1400" dirty="0">
                <a:solidFill>
                  <a:schemeClr val="tx1"/>
                </a:solidFill>
                <a:latin typeface="Arial" panose="020B0604020202020204" pitchFamily="34" charset="0"/>
                <a:cs typeface="Arial" panose="020B0604020202020204" pitchFamily="34" charset="0"/>
              </a:rPr>
              <a:t>06-</a:t>
            </a:r>
            <a:fld id="{CB05AA66-45A8-5543-8AD2-FEEF865319FF}" type="slidenum">
              <a:rPr lang="en-US" sz="1400" smtClean="0">
                <a:solidFill>
                  <a:schemeClr val="tx1"/>
                </a:solidFill>
                <a:latin typeface="Arial" panose="020B0604020202020204" pitchFamily="34" charset="0"/>
                <a:cs typeface="Arial" panose="020B0604020202020204" pitchFamily="34" charset="0"/>
              </a:rPr>
              <a:t>12</a:t>
            </a:fld>
            <a:endParaRPr lang="en-US" sz="1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117721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15"/>
          <p:cNvSpPr txBox="1"/>
          <p:nvPr/>
        </p:nvSpPr>
        <p:spPr>
          <a:xfrm>
            <a:off x="5030851" y="6341803"/>
            <a:ext cx="3965675" cy="229420"/>
          </a:xfrm>
          <a:prstGeom prst="rect">
            <a:avLst/>
          </a:prstGeom>
          <a:noFill/>
        </p:spPr>
        <p:txBody>
          <a:bodyPr wrap="square" lIns="0" tIns="0" rIns="0" bIns="0" rtlCol="0">
            <a:normAutofit/>
          </a:bodyPr>
          <a:lstStyle/>
          <a:p>
            <a:pPr algn="r" defTabSz="457200" eaLnBrk="1" fontAlgn="auto" hangingPunct="1">
              <a:lnSpc>
                <a:spcPct val="130000"/>
              </a:lnSpc>
              <a:spcBef>
                <a:spcPts val="0"/>
              </a:spcBef>
              <a:spcAft>
                <a:spcPts val="0"/>
              </a:spcAft>
            </a:pPr>
            <a:r>
              <a:rPr lang="en-US" sz="900" b="0">
                <a:solidFill>
                  <a:prstClr val="black"/>
                </a:solidFill>
                <a:latin typeface="Arial"/>
                <a:cs typeface="Arial"/>
              </a:rPr>
              <a:t>www.natur.cuni.cz</a:t>
            </a:r>
            <a:endParaRPr lang="en-US" sz="900" b="0" dirty="0">
              <a:solidFill>
                <a:prstClr val="black"/>
              </a:solidFill>
              <a:latin typeface="Arial"/>
              <a:cs typeface="Arial"/>
            </a:endParaRPr>
          </a:p>
        </p:txBody>
      </p:sp>
      <p:pic>
        <p:nvPicPr>
          <p:cNvPr id="23" name="Picture 1"/>
          <p:cNvPicPr>
            <a:picLocks noChangeAspect="1"/>
          </p:cNvPicPr>
          <p:nvPr/>
        </p:nvPicPr>
        <p:blipFill>
          <a:blip r:embed="rId4"/>
          <a:stretch>
            <a:fillRect/>
          </a:stretch>
        </p:blipFill>
        <p:spPr>
          <a:xfrm>
            <a:off x="0" y="6057900"/>
            <a:ext cx="2159000" cy="800100"/>
          </a:xfrm>
          <a:prstGeom prst="rect">
            <a:avLst/>
          </a:prstGeom>
        </p:spPr>
      </p:pic>
      <p:cxnSp>
        <p:nvCxnSpPr>
          <p:cNvPr id="24" name="Straight Connector 4"/>
          <p:cNvCxnSpPr/>
          <p:nvPr/>
        </p:nvCxnSpPr>
        <p:spPr>
          <a:xfrm>
            <a:off x="122903" y="6057900"/>
            <a:ext cx="8873623" cy="0"/>
          </a:xfrm>
          <a:prstGeom prst="line">
            <a:avLst/>
          </a:prstGeom>
          <a:noFill/>
          <a:ln w="9525" cap="flat" cmpd="sng" algn="ctr">
            <a:solidFill>
              <a:srgbClr val="D22D40"/>
            </a:solidFill>
            <a:prstDash val="solid"/>
          </a:ln>
          <a:effectLst/>
        </p:spPr>
      </p:cxnSp>
      <p:sp>
        <p:nvSpPr>
          <p:cNvPr id="25" name="TextBox 8"/>
          <p:cNvSpPr txBox="1"/>
          <p:nvPr/>
        </p:nvSpPr>
        <p:spPr>
          <a:xfrm>
            <a:off x="288000" y="252000"/>
            <a:ext cx="8316448" cy="491073"/>
          </a:xfrm>
          <a:prstGeom prst="rect">
            <a:avLst/>
          </a:prstGeom>
          <a:noFill/>
        </p:spPr>
        <p:txBody>
          <a:bodyPr wrap="square" lIns="0" tIns="0" rIns="0" bIns="0" rtlCol="0">
            <a:noAutofit/>
          </a:bodyPr>
          <a:lstStyle/>
          <a:p>
            <a:pPr algn="l" defTabSz="457200" eaLnBrk="1" fontAlgn="auto" hangingPunct="1">
              <a:lnSpc>
                <a:spcPct val="130000"/>
              </a:lnSpc>
              <a:spcBef>
                <a:spcPts val="0"/>
              </a:spcBef>
              <a:spcAft>
                <a:spcPts val="0"/>
              </a:spcAft>
            </a:pPr>
            <a:r>
              <a:rPr lang="cs-CZ" sz="2600" dirty="0" err="1">
                <a:solidFill>
                  <a:prstClr val="black"/>
                </a:solidFill>
                <a:latin typeface="Arial"/>
                <a:cs typeface="Arial"/>
              </a:rPr>
              <a:t>Arrheniova</a:t>
            </a:r>
            <a:r>
              <a:rPr lang="cs-CZ" sz="2600" dirty="0">
                <a:solidFill>
                  <a:prstClr val="black"/>
                </a:solidFill>
                <a:latin typeface="Arial"/>
                <a:cs typeface="Arial"/>
              </a:rPr>
              <a:t> teorie</a:t>
            </a:r>
            <a:endParaRPr lang="en-US" sz="2600" dirty="0">
              <a:solidFill>
                <a:prstClr val="black"/>
              </a:solidFill>
              <a:latin typeface="Arial"/>
              <a:cs typeface="Arial"/>
            </a:endParaRPr>
          </a:p>
        </p:txBody>
      </p:sp>
      <p:sp>
        <p:nvSpPr>
          <p:cNvPr id="38" name="TextBox 2"/>
          <p:cNvSpPr txBox="1"/>
          <p:nvPr/>
        </p:nvSpPr>
        <p:spPr>
          <a:xfrm>
            <a:off x="287215" y="900000"/>
            <a:ext cx="8460754" cy="4924425"/>
          </a:xfrm>
          <a:prstGeom prst="rect">
            <a:avLst/>
          </a:prstGeom>
          <a:noFill/>
        </p:spPr>
        <p:txBody>
          <a:bodyPr wrap="square" lIns="0" tIns="0" rIns="0" bIns="0" rtlCol="0">
            <a:spAutoFit/>
          </a:bodyPr>
          <a:lstStyle/>
          <a:p>
            <a:pPr algn="l" defTabSz="457200" eaLnBrk="1" fontAlgn="auto" hangingPunct="1">
              <a:spcAft>
                <a:spcPts val="0"/>
              </a:spcAft>
            </a:pPr>
            <a:r>
              <a:rPr lang="cs-CZ" altLang="cs-CZ" sz="2000" b="0" dirty="0">
                <a:solidFill>
                  <a:prstClr val="black"/>
                </a:solidFill>
                <a:latin typeface="Arial" charset="0"/>
              </a:rPr>
              <a:t>Proč vzniká voda?</a:t>
            </a: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a:solidFill>
                  <a:prstClr val="black"/>
                </a:solidFill>
                <a:latin typeface="Arial" charset="0"/>
              </a:rPr>
              <a:t>Musí být splněna rovnováha popisující </a:t>
            </a:r>
            <a:r>
              <a:rPr lang="cs-CZ" altLang="cs-CZ" sz="2000" b="0" dirty="0" err="1">
                <a:solidFill>
                  <a:prstClr val="black"/>
                </a:solidFill>
                <a:latin typeface="Arial" charset="0"/>
              </a:rPr>
              <a:t>autoprotolýzu</a:t>
            </a:r>
            <a:r>
              <a:rPr lang="cs-CZ" altLang="cs-CZ" sz="2000" b="0" dirty="0">
                <a:solidFill>
                  <a:prstClr val="black"/>
                </a:solidFill>
                <a:latin typeface="Arial" charset="0"/>
              </a:rPr>
              <a:t>:</a:t>
            </a: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a:solidFill>
                  <a:prstClr val="black"/>
                </a:solidFill>
                <a:latin typeface="Arial" panose="020B0604020202020204" pitchFamily="34" charset="0"/>
                <a:cs typeface="Arial" panose="020B0604020202020204" pitchFamily="34" charset="0"/>
              </a:rPr>
              <a:t>2 H</a:t>
            </a:r>
            <a:r>
              <a:rPr lang="cs-CZ" altLang="cs-CZ" sz="2000" b="0" baseline="-25000" dirty="0">
                <a:solidFill>
                  <a:prstClr val="black"/>
                </a:solidFill>
                <a:latin typeface="Arial" panose="020B0604020202020204" pitchFamily="34" charset="0"/>
                <a:cs typeface="Arial" panose="020B0604020202020204" pitchFamily="34" charset="0"/>
              </a:rPr>
              <a:t>2</a:t>
            </a:r>
            <a:r>
              <a:rPr lang="cs-CZ" altLang="cs-CZ" sz="2000" b="0" dirty="0">
                <a:solidFill>
                  <a:prstClr val="black"/>
                </a:solidFill>
                <a:latin typeface="Arial" panose="020B0604020202020204" pitchFamily="34" charset="0"/>
                <a:cs typeface="Arial" panose="020B0604020202020204" pitchFamily="34" charset="0"/>
              </a:rPr>
              <a:t>O              H</a:t>
            </a:r>
            <a:r>
              <a:rPr lang="cs-CZ" altLang="cs-CZ" sz="2000" b="0" baseline="-25000" dirty="0">
                <a:solidFill>
                  <a:prstClr val="black"/>
                </a:solidFill>
                <a:latin typeface="Arial" panose="020B0604020202020204" pitchFamily="34" charset="0"/>
                <a:cs typeface="Arial" panose="020B0604020202020204" pitchFamily="34" charset="0"/>
              </a:rPr>
              <a:t>3</a:t>
            </a:r>
            <a:r>
              <a:rPr lang="cs-CZ" altLang="cs-CZ" sz="2000" b="0" dirty="0">
                <a:solidFill>
                  <a:prstClr val="black"/>
                </a:solidFill>
                <a:latin typeface="Arial" panose="020B0604020202020204" pitchFamily="34" charset="0"/>
                <a:cs typeface="Arial" panose="020B0604020202020204" pitchFamily="34" charset="0"/>
              </a:rPr>
              <a:t>O</a:t>
            </a:r>
            <a:r>
              <a:rPr lang="cs-CZ" altLang="cs-CZ" sz="2000" b="0" baseline="30000" dirty="0">
                <a:solidFill>
                  <a:prstClr val="black"/>
                </a:solidFill>
                <a:latin typeface="Arial" panose="020B0604020202020204" pitchFamily="34" charset="0"/>
                <a:cs typeface="Arial" panose="020B0604020202020204" pitchFamily="34" charset="0"/>
              </a:rPr>
              <a:t>+</a:t>
            </a:r>
            <a:r>
              <a:rPr lang="cs-CZ" altLang="cs-CZ" sz="2000" b="0" dirty="0">
                <a:solidFill>
                  <a:prstClr val="black"/>
                </a:solidFill>
                <a:latin typeface="Arial" panose="020B0604020202020204" pitchFamily="34" charset="0"/>
                <a:cs typeface="Arial" panose="020B0604020202020204" pitchFamily="34" charset="0"/>
              </a:rPr>
              <a:t>  +  OH</a:t>
            </a:r>
            <a:r>
              <a:rPr lang="cs-CZ" altLang="cs-CZ" sz="2000" b="0" baseline="30000" dirty="0">
                <a:solidFill>
                  <a:prstClr val="black"/>
                </a:solidFill>
                <a:latin typeface="Arial" panose="020B0604020202020204" pitchFamily="34" charset="0"/>
                <a:cs typeface="Arial" panose="020B0604020202020204" pitchFamily="34" charset="0"/>
              </a:rPr>
              <a:t>–</a:t>
            </a: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a:solidFill>
                  <a:prstClr val="black"/>
                </a:solidFill>
                <a:latin typeface="Arial" charset="0"/>
              </a:rPr>
              <a:t>Iontový součin vody: </a:t>
            </a:r>
            <a:r>
              <a:rPr lang="cs-CZ" altLang="cs-CZ" sz="2000" b="0" i="1" dirty="0" err="1">
                <a:solidFill>
                  <a:prstClr val="black"/>
                </a:solidFill>
                <a:latin typeface="Arial" charset="0"/>
              </a:rPr>
              <a:t>K</a:t>
            </a:r>
            <a:r>
              <a:rPr lang="cs-CZ" altLang="cs-CZ" sz="2000" b="0" baseline="-25000" dirty="0" err="1">
                <a:solidFill>
                  <a:prstClr val="black"/>
                </a:solidFill>
                <a:latin typeface="Arial" charset="0"/>
              </a:rPr>
              <a:t>w</a:t>
            </a:r>
            <a:r>
              <a:rPr lang="cs-CZ" altLang="cs-CZ" sz="2000" b="0" dirty="0">
                <a:solidFill>
                  <a:prstClr val="black"/>
                </a:solidFill>
                <a:latin typeface="Arial" charset="0"/>
              </a:rPr>
              <a:t> = [</a:t>
            </a:r>
            <a:r>
              <a:rPr lang="cs-CZ" altLang="cs-CZ" sz="2000" b="0" dirty="0">
                <a:solidFill>
                  <a:prstClr val="black"/>
                </a:solidFill>
                <a:latin typeface="Arial" panose="020B0604020202020204" pitchFamily="34" charset="0"/>
                <a:cs typeface="Arial" panose="020B0604020202020204" pitchFamily="34" charset="0"/>
              </a:rPr>
              <a:t>H</a:t>
            </a:r>
            <a:r>
              <a:rPr lang="cs-CZ" altLang="cs-CZ" sz="2000" b="0" baseline="-25000" dirty="0">
                <a:solidFill>
                  <a:prstClr val="black"/>
                </a:solidFill>
                <a:latin typeface="Arial" panose="020B0604020202020204" pitchFamily="34" charset="0"/>
                <a:cs typeface="Arial" panose="020B0604020202020204" pitchFamily="34" charset="0"/>
              </a:rPr>
              <a:t>3</a:t>
            </a:r>
            <a:r>
              <a:rPr lang="cs-CZ" altLang="cs-CZ" sz="2000" b="0" dirty="0">
                <a:solidFill>
                  <a:prstClr val="black"/>
                </a:solidFill>
                <a:latin typeface="Arial" panose="020B0604020202020204" pitchFamily="34" charset="0"/>
                <a:cs typeface="Arial" panose="020B0604020202020204" pitchFamily="34" charset="0"/>
              </a:rPr>
              <a:t>O</a:t>
            </a:r>
            <a:r>
              <a:rPr lang="cs-CZ" altLang="cs-CZ" sz="2000" b="0" baseline="30000" dirty="0">
                <a:solidFill>
                  <a:prstClr val="black"/>
                </a:solidFill>
                <a:latin typeface="Arial" panose="020B0604020202020204" pitchFamily="34" charset="0"/>
                <a:cs typeface="Arial" panose="020B0604020202020204" pitchFamily="34" charset="0"/>
              </a:rPr>
              <a:t>+</a:t>
            </a:r>
            <a:r>
              <a:rPr lang="cs-CZ" altLang="cs-CZ" sz="2000" b="0" dirty="0">
                <a:solidFill>
                  <a:prstClr val="black"/>
                </a:solidFill>
                <a:latin typeface="Arial" charset="0"/>
              </a:rPr>
              <a:t>]</a:t>
            </a:r>
            <a:r>
              <a:rPr lang="cs-CZ" altLang="cs-CZ" sz="2000" b="0" dirty="0">
                <a:solidFill>
                  <a:prstClr val="black"/>
                </a:solidFill>
                <a:latin typeface="Arial" charset="0"/>
                <a:sym typeface="Symbol"/>
              </a:rPr>
              <a:t></a:t>
            </a:r>
            <a:r>
              <a:rPr lang="cs-CZ" altLang="cs-CZ" sz="2000" b="0" dirty="0">
                <a:solidFill>
                  <a:prstClr val="black"/>
                </a:solidFill>
                <a:latin typeface="Arial" charset="0"/>
              </a:rPr>
              <a:t>[OH</a:t>
            </a:r>
            <a:r>
              <a:rPr lang="cs-CZ" altLang="cs-CZ" sz="2000" b="0" baseline="30000" dirty="0">
                <a:solidFill>
                  <a:prstClr val="black"/>
                </a:solidFill>
                <a:latin typeface="Arial" charset="0"/>
              </a:rPr>
              <a:t>–</a:t>
            </a:r>
            <a:r>
              <a:rPr lang="cs-CZ" altLang="cs-CZ" sz="2000" b="0" dirty="0">
                <a:solidFill>
                  <a:prstClr val="black"/>
                </a:solidFill>
                <a:latin typeface="Arial" charset="0"/>
              </a:rPr>
              <a:t>] = 10</a:t>
            </a:r>
            <a:r>
              <a:rPr lang="cs-CZ" altLang="cs-CZ" sz="2000" b="0" baseline="30000" dirty="0">
                <a:solidFill>
                  <a:prstClr val="black"/>
                </a:solidFill>
                <a:latin typeface="Arial" charset="0"/>
              </a:rPr>
              <a:t>–14</a:t>
            </a: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a:solidFill>
                  <a:prstClr val="black"/>
                </a:solidFill>
                <a:latin typeface="Arial" charset="0"/>
              </a:rPr>
              <a:t>V čisté vodě (platí pro cca laboratorní teplotu):</a:t>
            </a:r>
          </a:p>
          <a:p>
            <a:pPr algn="l" defTabSz="457200" eaLnBrk="1" fontAlgn="auto" hangingPunct="1">
              <a:spcAft>
                <a:spcPts val="0"/>
              </a:spcAft>
            </a:pPr>
            <a:r>
              <a:rPr lang="cs-CZ" altLang="cs-CZ" sz="2000" b="0" dirty="0">
                <a:solidFill>
                  <a:prstClr val="black"/>
                </a:solidFill>
                <a:latin typeface="Arial" charset="0"/>
              </a:rPr>
              <a:t>[</a:t>
            </a:r>
            <a:r>
              <a:rPr lang="cs-CZ" altLang="cs-CZ" sz="2000" b="0" dirty="0">
                <a:solidFill>
                  <a:prstClr val="black"/>
                </a:solidFill>
                <a:latin typeface="Arial" panose="020B0604020202020204" pitchFamily="34" charset="0"/>
                <a:cs typeface="Arial" panose="020B0604020202020204" pitchFamily="34" charset="0"/>
              </a:rPr>
              <a:t>H</a:t>
            </a:r>
            <a:r>
              <a:rPr lang="cs-CZ" altLang="cs-CZ" sz="2000" b="0" baseline="-25000" dirty="0">
                <a:solidFill>
                  <a:prstClr val="black"/>
                </a:solidFill>
                <a:latin typeface="Arial" panose="020B0604020202020204" pitchFamily="34" charset="0"/>
                <a:cs typeface="Arial" panose="020B0604020202020204" pitchFamily="34" charset="0"/>
              </a:rPr>
              <a:t>3</a:t>
            </a:r>
            <a:r>
              <a:rPr lang="cs-CZ" altLang="cs-CZ" sz="2000" b="0" dirty="0">
                <a:solidFill>
                  <a:prstClr val="black"/>
                </a:solidFill>
                <a:latin typeface="Arial" panose="020B0604020202020204" pitchFamily="34" charset="0"/>
                <a:cs typeface="Arial" panose="020B0604020202020204" pitchFamily="34" charset="0"/>
              </a:rPr>
              <a:t>O</a:t>
            </a:r>
            <a:r>
              <a:rPr lang="cs-CZ" altLang="cs-CZ" sz="2000" b="0" baseline="30000" dirty="0">
                <a:solidFill>
                  <a:prstClr val="black"/>
                </a:solidFill>
                <a:latin typeface="Arial" panose="020B0604020202020204" pitchFamily="34" charset="0"/>
                <a:cs typeface="Arial" panose="020B0604020202020204" pitchFamily="34" charset="0"/>
              </a:rPr>
              <a:t>+</a:t>
            </a:r>
            <a:r>
              <a:rPr lang="cs-CZ" altLang="cs-CZ" sz="2000" b="0" dirty="0">
                <a:solidFill>
                  <a:prstClr val="black"/>
                </a:solidFill>
                <a:latin typeface="Arial" charset="0"/>
              </a:rPr>
              <a:t>]</a:t>
            </a:r>
            <a:r>
              <a:rPr lang="cs-CZ" altLang="cs-CZ" sz="2000" b="0" dirty="0">
                <a:solidFill>
                  <a:prstClr val="black"/>
                </a:solidFill>
                <a:latin typeface="Arial" charset="0"/>
                <a:sym typeface="Symbol"/>
              </a:rPr>
              <a:t> = </a:t>
            </a:r>
            <a:r>
              <a:rPr lang="cs-CZ" altLang="cs-CZ" sz="2000" b="0" dirty="0">
                <a:solidFill>
                  <a:prstClr val="black"/>
                </a:solidFill>
                <a:latin typeface="Arial" charset="0"/>
              </a:rPr>
              <a:t>[OH</a:t>
            </a:r>
            <a:r>
              <a:rPr lang="cs-CZ" altLang="cs-CZ" sz="2000" b="0" baseline="30000" dirty="0">
                <a:solidFill>
                  <a:prstClr val="black"/>
                </a:solidFill>
                <a:latin typeface="Arial" charset="0"/>
              </a:rPr>
              <a:t>–</a:t>
            </a:r>
            <a:r>
              <a:rPr lang="cs-CZ" altLang="cs-CZ" sz="2000" b="0" dirty="0">
                <a:solidFill>
                  <a:prstClr val="black"/>
                </a:solidFill>
                <a:latin typeface="Arial" charset="0"/>
              </a:rPr>
              <a:t>] = 10</a:t>
            </a:r>
            <a:r>
              <a:rPr lang="cs-CZ" altLang="cs-CZ" sz="2000" b="0" baseline="30000" dirty="0">
                <a:solidFill>
                  <a:prstClr val="black"/>
                </a:solidFill>
                <a:latin typeface="Arial" charset="0"/>
              </a:rPr>
              <a:t>–7</a:t>
            </a:r>
            <a:r>
              <a:rPr lang="cs-CZ" altLang="cs-CZ" sz="2000" b="0" dirty="0">
                <a:solidFill>
                  <a:prstClr val="black"/>
                </a:solidFill>
                <a:latin typeface="Arial" charset="0"/>
              </a:rPr>
              <a:t>,</a:t>
            </a:r>
          </a:p>
          <a:p>
            <a:pPr algn="l" defTabSz="457200" eaLnBrk="1" fontAlgn="auto" hangingPunct="1">
              <a:spcAft>
                <a:spcPts val="0"/>
              </a:spcAft>
            </a:pPr>
            <a:r>
              <a:rPr lang="cs-CZ" altLang="cs-CZ" sz="2000" b="0" dirty="0">
                <a:solidFill>
                  <a:prstClr val="black"/>
                </a:solidFill>
                <a:latin typeface="Arial" charset="0"/>
              </a:rPr>
              <a:t>pH = –log[</a:t>
            </a:r>
            <a:r>
              <a:rPr lang="cs-CZ" altLang="cs-CZ" sz="2000" b="0" dirty="0">
                <a:solidFill>
                  <a:prstClr val="black"/>
                </a:solidFill>
                <a:latin typeface="Arial" panose="020B0604020202020204" pitchFamily="34" charset="0"/>
                <a:cs typeface="Arial" panose="020B0604020202020204" pitchFamily="34" charset="0"/>
              </a:rPr>
              <a:t>H</a:t>
            </a:r>
            <a:r>
              <a:rPr lang="cs-CZ" altLang="cs-CZ" sz="2000" b="0" baseline="-25000" dirty="0">
                <a:solidFill>
                  <a:prstClr val="black"/>
                </a:solidFill>
                <a:latin typeface="Arial" panose="020B0604020202020204" pitchFamily="34" charset="0"/>
                <a:cs typeface="Arial" panose="020B0604020202020204" pitchFamily="34" charset="0"/>
              </a:rPr>
              <a:t>3</a:t>
            </a:r>
            <a:r>
              <a:rPr lang="cs-CZ" altLang="cs-CZ" sz="2000" b="0" dirty="0">
                <a:solidFill>
                  <a:prstClr val="black"/>
                </a:solidFill>
                <a:latin typeface="Arial" panose="020B0604020202020204" pitchFamily="34" charset="0"/>
                <a:cs typeface="Arial" panose="020B0604020202020204" pitchFamily="34" charset="0"/>
              </a:rPr>
              <a:t>O</a:t>
            </a:r>
            <a:r>
              <a:rPr lang="cs-CZ" altLang="cs-CZ" sz="2000" b="0" baseline="30000" dirty="0">
                <a:solidFill>
                  <a:prstClr val="black"/>
                </a:solidFill>
                <a:latin typeface="Arial" panose="020B0604020202020204" pitchFamily="34" charset="0"/>
                <a:cs typeface="Arial" panose="020B0604020202020204" pitchFamily="34" charset="0"/>
              </a:rPr>
              <a:t>+</a:t>
            </a:r>
            <a:r>
              <a:rPr lang="cs-CZ" altLang="cs-CZ" sz="2000" b="0" dirty="0">
                <a:solidFill>
                  <a:prstClr val="black"/>
                </a:solidFill>
                <a:latin typeface="Arial" charset="0"/>
              </a:rPr>
              <a:t>] = 7</a:t>
            </a: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a:solidFill>
                  <a:prstClr val="black"/>
                </a:solidFill>
                <a:latin typeface="Arial" charset="0"/>
              </a:rPr>
              <a:t>pH &lt; 7 kyselé</a:t>
            </a:r>
          </a:p>
          <a:p>
            <a:pPr algn="l" defTabSz="457200" eaLnBrk="1" fontAlgn="auto" hangingPunct="1">
              <a:spcAft>
                <a:spcPts val="0"/>
              </a:spcAft>
            </a:pPr>
            <a:r>
              <a:rPr lang="cs-CZ" altLang="cs-CZ" sz="2000" b="0" dirty="0">
                <a:solidFill>
                  <a:prstClr val="black"/>
                </a:solidFill>
                <a:latin typeface="Arial" charset="0"/>
              </a:rPr>
              <a:t>pH &gt; 7 bazické</a:t>
            </a:r>
          </a:p>
          <a:p>
            <a:pPr algn="l" defTabSz="457200" eaLnBrk="1" fontAlgn="auto" hangingPunct="1">
              <a:spcAft>
                <a:spcPts val="0"/>
              </a:spcAft>
            </a:pPr>
            <a:r>
              <a:rPr lang="cs-CZ" altLang="cs-CZ" sz="2000" b="0" dirty="0">
                <a:solidFill>
                  <a:prstClr val="black"/>
                </a:solidFill>
                <a:latin typeface="Arial" charset="0"/>
              </a:rPr>
              <a:t>Typicky je pH v rozmezí 0–14, ale může být i &lt;0 a &gt;14 (koncentrace [</a:t>
            </a:r>
            <a:r>
              <a:rPr lang="cs-CZ" altLang="cs-CZ" sz="2000" b="0" dirty="0">
                <a:solidFill>
                  <a:prstClr val="black"/>
                </a:solidFill>
                <a:latin typeface="Arial" panose="020B0604020202020204" pitchFamily="34" charset="0"/>
                <a:cs typeface="Arial" panose="020B0604020202020204" pitchFamily="34" charset="0"/>
              </a:rPr>
              <a:t>H</a:t>
            </a:r>
            <a:r>
              <a:rPr lang="cs-CZ" altLang="cs-CZ" sz="2000" b="0" baseline="-25000" dirty="0">
                <a:solidFill>
                  <a:prstClr val="black"/>
                </a:solidFill>
                <a:latin typeface="Arial" panose="020B0604020202020204" pitchFamily="34" charset="0"/>
                <a:cs typeface="Arial" panose="020B0604020202020204" pitchFamily="34" charset="0"/>
              </a:rPr>
              <a:t>3</a:t>
            </a:r>
            <a:r>
              <a:rPr lang="cs-CZ" altLang="cs-CZ" sz="2000" b="0" dirty="0">
                <a:solidFill>
                  <a:prstClr val="black"/>
                </a:solidFill>
                <a:latin typeface="Arial" panose="020B0604020202020204" pitchFamily="34" charset="0"/>
                <a:cs typeface="Arial" panose="020B0604020202020204" pitchFamily="34" charset="0"/>
              </a:rPr>
              <a:t>O</a:t>
            </a:r>
            <a:r>
              <a:rPr lang="cs-CZ" altLang="cs-CZ" sz="2000" b="0" baseline="30000" dirty="0">
                <a:solidFill>
                  <a:prstClr val="black"/>
                </a:solidFill>
                <a:latin typeface="Arial" panose="020B0604020202020204" pitchFamily="34" charset="0"/>
                <a:cs typeface="Arial" panose="020B0604020202020204" pitchFamily="34" charset="0"/>
              </a:rPr>
              <a:t>+</a:t>
            </a:r>
            <a:r>
              <a:rPr lang="cs-CZ" altLang="cs-CZ" sz="2000" b="0" dirty="0">
                <a:solidFill>
                  <a:prstClr val="black"/>
                </a:solidFill>
                <a:latin typeface="Arial" charset="0"/>
              </a:rPr>
              <a:t>]</a:t>
            </a:r>
            <a:r>
              <a:rPr lang="cs-CZ" altLang="cs-CZ" sz="2000" b="0" dirty="0">
                <a:solidFill>
                  <a:prstClr val="black"/>
                </a:solidFill>
                <a:latin typeface="Arial" charset="0"/>
                <a:sym typeface="Symbol"/>
              </a:rPr>
              <a:t> ani </a:t>
            </a:r>
            <a:r>
              <a:rPr lang="cs-CZ" altLang="cs-CZ" sz="2000" b="0" dirty="0">
                <a:solidFill>
                  <a:prstClr val="black"/>
                </a:solidFill>
                <a:latin typeface="Arial" charset="0"/>
              </a:rPr>
              <a:t>[OH</a:t>
            </a:r>
            <a:r>
              <a:rPr lang="cs-CZ" altLang="cs-CZ" sz="2000" b="0" baseline="30000" dirty="0">
                <a:solidFill>
                  <a:prstClr val="black"/>
                </a:solidFill>
                <a:latin typeface="Arial" charset="0"/>
              </a:rPr>
              <a:t>–</a:t>
            </a:r>
            <a:r>
              <a:rPr lang="cs-CZ" altLang="cs-CZ" sz="2000" b="0" dirty="0">
                <a:solidFill>
                  <a:prstClr val="black"/>
                </a:solidFill>
                <a:latin typeface="Arial" charset="0"/>
              </a:rPr>
              <a:t>] není omezena hodnotou 1 M).</a:t>
            </a:r>
          </a:p>
        </p:txBody>
      </p:sp>
      <p:graphicFrame>
        <p:nvGraphicFramePr>
          <p:cNvPr id="5" name="Objekt 4"/>
          <p:cNvGraphicFramePr>
            <a:graphicFrameLocks noChangeAspect="1"/>
          </p:cNvGraphicFramePr>
          <p:nvPr>
            <p:extLst>
              <p:ext uri="{D42A27DB-BD31-4B8C-83A1-F6EECF244321}">
                <p14:modId xmlns:p14="http://schemas.microsoft.com/office/powerpoint/2010/main" val="33046310"/>
              </p:ext>
            </p:extLst>
          </p:nvPr>
        </p:nvGraphicFramePr>
        <p:xfrm>
          <a:off x="1090613" y="2176289"/>
          <a:ext cx="719137" cy="225425"/>
        </p:xfrm>
        <a:graphic>
          <a:graphicData uri="http://schemas.openxmlformats.org/presentationml/2006/ole">
            <mc:AlternateContent xmlns:mc="http://schemas.openxmlformats.org/markup-compatibility/2006">
              <mc:Choice xmlns:v="urn:schemas-microsoft-com:vml" Requires="v">
                <p:oleObj spid="_x0000_s12357" name="CS ChemDraw Drawing" r:id="rId5" imgW="479741" imgH="150947" progId="ChemDraw.Document.6.0">
                  <p:embed/>
                </p:oleObj>
              </mc:Choice>
              <mc:Fallback>
                <p:oleObj name="CS ChemDraw Drawing" r:id="rId5" imgW="479741" imgH="150947" progId="ChemDraw.Document.6.0">
                  <p:embed/>
                  <p:pic>
                    <p:nvPicPr>
                      <p:cNvPr id="0" name="Objek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90613" y="2176289"/>
                        <a:ext cx="719137"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Rectangle 17"/>
          <p:cNvSpPr/>
          <p:nvPr/>
        </p:nvSpPr>
        <p:spPr>
          <a:xfrm>
            <a:off x="0" y="0"/>
            <a:ext cx="9144000" cy="107950"/>
          </a:xfrm>
          <a:prstGeom prst="rect">
            <a:avLst/>
          </a:prstGeom>
          <a:solidFill>
            <a:srgbClr val="D22D4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9" name="Zástupný symbol pro číslo snímku 1"/>
          <p:cNvSpPr>
            <a:spLocks noGrp="1"/>
          </p:cNvSpPr>
          <p:nvPr>
            <p:ph type="sldNum" sz="quarter" idx="12"/>
          </p:nvPr>
        </p:nvSpPr>
        <p:spPr>
          <a:xfrm>
            <a:off x="8424000" y="108000"/>
            <a:ext cx="720000" cy="360000"/>
          </a:xfrm>
        </p:spPr>
        <p:txBody>
          <a:bodyPr anchor="ctr" anchorCtr="0"/>
          <a:lstStyle/>
          <a:p>
            <a:r>
              <a:rPr lang="en-US" sz="1400" dirty="0">
                <a:solidFill>
                  <a:schemeClr val="tx1"/>
                </a:solidFill>
                <a:latin typeface="Arial" panose="020B0604020202020204" pitchFamily="34" charset="0"/>
                <a:cs typeface="Arial" panose="020B0604020202020204" pitchFamily="34" charset="0"/>
              </a:rPr>
              <a:t>06-</a:t>
            </a:r>
            <a:fld id="{CB05AA66-45A8-5543-8AD2-FEEF865319FF}" type="slidenum">
              <a:rPr lang="en-US" sz="1400" smtClean="0">
                <a:solidFill>
                  <a:schemeClr val="tx1"/>
                </a:solidFill>
                <a:latin typeface="Arial" panose="020B0604020202020204" pitchFamily="34" charset="0"/>
                <a:cs typeface="Arial" panose="020B0604020202020204" pitchFamily="34" charset="0"/>
              </a:rPr>
              <a:t>13</a:t>
            </a:fld>
            <a:endParaRPr lang="en-US" sz="1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879486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15"/>
          <p:cNvSpPr txBox="1"/>
          <p:nvPr/>
        </p:nvSpPr>
        <p:spPr>
          <a:xfrm>
            <a:off x="5030851" y="6341803"/>
            <a:ext cx="3965675" cy="229420"/>
          </a:xfrm>
          <a:prstGeom prst="rect">
            <a:avLst/>
          </a:prstGeom>
          <a:noFill/>
        </p:spPr>
        <p:txBody>
          <a:bodyPr wrap="square" lIns="0" tIns="0" rIns="0" bIns="0" rtlCol="0">
            <a:normAutofit/>
          </a:bodyPr>
          <a:lstStyle/>
          <a:p>
            <a:pPr algn="r" defTabSz="457200" eaLnBrk="1" fontAlgn="auto" hangingPunct="1">
              <a:lnSpc>
                <a:spcPct val="130000"/>
              </a:lnSpc>
              <a:spcBef>
                <a:spcPts val="0"/>
              </a:spcBef>
              <a:spcAft>
                <a:spcPts val="0"/>
              </a:spcAft>
            </a:pPr>
            <a:r>
              <a:rPr lang="en-US" sz="900" b="0">
                <a:solidFill>
                  <a:prstClr val="black"/>
                </a:solidFill>
                <a:latin typeface="Arial"/>
                <a:cs typeface="Arial"/>
              </a:rPr>
              <a:t>www.natur.cuni.cz</a:t>
            </a:r>
            <a:endParaRPr lang="en-US" sz="900" b="0" dirty="0">
              <a:solidFill>
                <a:prstClr val="black"/>
              </a:solidFill>
              <a:latin typeface="Arial"/>
              <a:cs typeface="Arial"/>
            </a:endParaRPr>
          </a:p>
        </p:txBody>
      </p:sp>
      <p:pic>
        <p:nvPicPr>
          <p:cNvPr id="23" name="Picture 1"/>
          <p:cNvPicPr>
            <a:picLocks noChangeAspect="1"/>
          </p:cNvPicPr>
          <p:nvPr/>
        </p:nvPicPr>
        <p:blipFill>
          <a:blip r:embed="rId4"/>
          <a:stretch>
            <a:fillRect/>
          </a:stretch>
        </p:blipFill>
        <p:spPr>
          <a:xfrm>
            <a:off x="0" y="6057900"/>
            <a:ext cx="2159000" cy="800100"/>
          </a:xfrm>
          <a:prstGeom prst="rect">
            <a:avLst/>
          </a:prstGeom>
        </p:spPr>
      </p:pic>
      <p:cxnSp>
        <p:nvCxnSpPr>
          <p:cNvPr id="24" name="Straight Connector 4"/>
          <p:cNvCxnSpPr/>
          <p:nvPr/>
        </p:nvCxnSpPr>
        <p:spPr>
          <a:xfrm>
            <a:off x="122903" y="6057900"/>
            <a:ext cx="8873623" cy="0"/>
          </a:xfrm>
          <a:prstGeom prst="line">
            <a:avLst/>
          </a:prstGeom>
          <a:noFill/>
          <a:ln w="9525" cap="flat" cmpd="sng" algn="ctr">
            <a:solidFill>
              <a:srgbClr val="D22D40"/>
            </a:solidFill>
            <a:prstDash val="solid"/>
          </a:ln>
          <a:effectLst/>
        </p:spPr>
      </p:cxnSp>
      <p:sp>
        <p:nvSpPr>
          <p:cNvPr id="25" name="TextBox 8"/>
          <p:cNvSpPr txBox="1"/>
          <p:nvPr/>
        </p:nvSpPr>
        <p:spPr>
          <a:xfrm>
            <a:off x="288000" y="252000"/>
            <a:ext cx="8316448" cy="491073"/>
          </a:xfrm>
          <a:prstGeom prst="rect">
            <a:avLst/>
          </a:prstGeom>
          <a:noFill/>
        </p:spPr>
        <p:txBody>
          <a:bodyPr wrap="square" lIns="0" tIns="0" rIns="0" bIns="0" rtlCol="0">
            <a:noAutofit/>
          </a:bodyPr>
          <a:lstStyle/>
          <a:p>
            <a:pPr algn="l" defTabSz="457200" eaLnBrk="1" fontAlgn="auto" hangingPunct="1">
              <a:lnSpc>
                <a:spcPct val="130000"/>
              </a:lnSpc>
              <a:spcBef>
                <a:spcPts val="0"/>
              </a:spcBef>
              <a:spcAft>
                <a:spcPts val="0"/>
              </a:spcAft>
            </a:pPr>
            <a:r>
              <a:rPr lang="cs-CZ" sz="2600" dirty="0" err="1">
                <a:solidFill>
                  <a:prstClr val="black"/>
                </a:solidFill>
                <a:latin typeface="Arial"/>
                <a:cs typeface="Arial"/>
              </a:rPr>
              <a:t>Brønstedova</a:t>
            </a:r>
            <a:r>
              <a:rPr lang="cs-CZ" sz="2600" dirty="0">
                <a:solidFill>
                  <a:prstClr val="black"/>
                </a:solidFill>
                <a:latin typeface="Arial"/>
                <a:cs typeface="Arial"/>
              </a:rPr>
              <a:t> teorie</a:t>
            </a:r>
            <a:endParaRPr lang="en-US" sz="2600" dirty="0">
              <a:solidFill>
                <a:prstClr val="black"/>
              </a:solidFill>
              <a:latin typeface="Arial"/>
              <a:cs typeface="Arial"/>
            </a:endParaRPr>
          </a:p>
        </p:txBody>
      </p:sp>
      <p:sp>
        <p:nvSpPr>
          <p:cNvPr id="38" name="TextBox 2"/>
          <p:cNvSpPr txBox="1"/>
          <p:nvPr/>
        </p:nvSpPr>
        <p:spPr>
          <a:xfrm>
            <a:off x="287215" y="900000"/>
            <a:ext cx="8460754" cy="4924425"/>
          </a:xfrm>
          <a:prstGeom prst="rect">
            <a:avLst/>
          </a:prstGeom>
          <a:noFill/>
        </p:spPr>
        <p:txBody>
          <a:bodyPr wrap="square" lIns="0" tIns="0" rIns="0" bIns="0" rtlCol="0">
            <a:spAutoFit/>
          </a:bodyPr>
          <a:lstStyle/>
          <a:p>
            <a:pPr algn="l" defTabSz="457200" eaLnBrk="1" fontAlgn="auto" hangingPunct="1">
              <a:spcAft>
                <a:spcPts val="0"/>
              </a:spcAft>
            </a:pPr>
            <a:r>
              <a:rPr lang="cs-CZ" altLang="cs-CZ" sz="2000" b="0" dirty="0" err="1">
                <a:solidFill>
                  <a:prstClr val="black"/>
                </a:solidFill>
                <a:latin typeface="Arial" charset="0"/>
              </a:rPr>
              <a:t>Brønsted</a:t>
            </a:r>
            <a:r>
              <a:rPr lang="cs-CZ" altLang="cs-CZ" sz="2000" b="0" dirty="0">
                <a:solidFill>
                  <a:prstClr val="black"/>
                </a:solidFill>
                <a:latin typeface="Arial" charset="0"/>
              </a:rPr>
              <a:t> – kyseliny jsou látky schopné odštěpit proton, zásady jsou látky schopné proton přijmout. Omezeno na </a:t>
            </a:r>
            <a:r>
              <a:rPr lang="cs-CZ" altLang="cs-CZ" sz="2000" b="0" dirty="0" err="1">
                <a:solidFill>
                  <a:prstClr val="black"/>
                </a:solidFill>
                <a:latin typeface="Arial" charset="0"/>
              </a:rPr>
              <a:t>protická</a:t>
            </a:r>
            <a:r>
              <a:rPr lang="cs-CZ" altLang="cs-CZ" sz="2000" b="0" dirty="0">
                <a:solidFill>
                  <a:prstClr val="black"/>
                </a:solidFill>
                <a:latin typeface="Arial" charset="0"/>
              </a:rPr>
              <a:t> prostředí.</a:t>
            </a:r>
          </a:p>
          <a:p>
            <a:pPr algn="l" defTabSz="457200" eaLnBrk="1" fontAlgn="auto" hangingPunct="1">
              <a:spcAft>
                <a:spcPts val="0"/>
              </a:spcAft>
            </a:pPr>
            <a:r>
              <a:rPr lang="cs-CZ" altLang="cs-CZ" sz="2000" b="0" dirty="0">
                <a:solidFill>
                  <a:prstClr val="black"/>
                </a:solidFill>
                <a:latin typeface="Arial" charset="0"/>
              </a:rPr>
              <a:t> </a:t>
            </a:r>
          </a:p>
          <a:p>
            <a:pPr algn="l" defTabSz="457200" eaLnBrk="1" fontAlgn="auto" hangingPunct="1">
              <a:spcAft>
                <a:spcPts val="0"/>
              </a:spcAft>
            </a:pPr>
            <a:r>
              <a:rPr lang="cs-CZ" altLang="cs-CZ" sz="2000" b="0" dirty="0">
                <a:solidFill>
                  <a:prstClr val="black"/>
                </a:solidFill>
                <a:latin typeface="Arial" charset="0"/>
              </a:rPr>
              <a:t>Ke každé kyselině lze odvodit její konjugovaná báze (a opačně):</a:t>
            </a: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err="1">
                <a:solidFill>
                  <a:prstClr val="black"/>
                </a:solidFill>
                <a:latin typeface="Arial" charset="0"/>
              </a:rPr>
              <a:t>HCl</a:t>
            </a:r>
            <a:r>
              <a:rPr lang="cs-CZ" altLang="cs-CZ" sz="2000" b="0" dirty="0">
                <a:solidFill>
                  <a:prstClr val="black"/>
                </a:solidFill>
                <a:latin typeface="Arial" charset="0"/>
              </a:rPr>
              <a:t>	     +	NH</a:t>
            </a:r>
            <a:r>
              <a:rPr lang="cs-CZ" altLang="cs-CZ" sz="2000" b="0" baseline="-25000" dirty="0">
                <a:solidFill>
                  <a:prstClr val="black"/>
                </a:solidFill>
                <a:latin typeface="Arial" charset="0"/>
              </a:rPr>
              <a:t>3</a:t>
            </a:r>
            <a:r>
              <a:rPr lang="cs-CZ" altLang="cs-CZ" sz="2000" b="0" dirty="0">
                <a:solidFill>
                  <a:prstClr val="black"/>
                </a:solidFill>
                <a:latin typeface="Arial" charset="0"/>
              </a:rPr>
              <a:t>			NH</a:t>
            </a:r>
            <a:r>
              <a:rPr lang="cs-CZ" altLang="cs-CZ" sz="2000" b="0" baseline="-25000" dirty="0">
                <a:solidFill>
                  <a:prstClr val="black"/>
                </a:solidFill>
                <a:latin typeface="Arial" charset="0"/>
              </a:rPr>
              <a:t>4</a:t>
            </a:r>
            <a:r>
              <a:rPr lang="cs-CZ" altLang="cs-CZ" sz="2000" b="0" baseline="30000" dirty="0">
                <a:solidFill>
                  <a:prstClr val="black"/>
                </a:solidFill>
                <a:latin typeface="Arial" charset="0"/>
              </a:rPr>
              <a:t>+</a:t>
            </a:r>
            <a:r>
              <a:rPr lang="cs-CZ" altLang="cs-CZ" sz="2000" b="0" dirty="0">
                <a:solidFill>
                  <a:prstClr val="black"/>
                </a:solidFill>
                <a:latin typeface="Arial" charset="0"/>
              </a:rPr>
              <a:t>	   +		Cl</a:t>
            </a:r>
            <a:r>
              <a:rPr lang="cs-CZ" altLang="cs-CZ" sz="2000" b="0" baseline="30000" dirty="0">
                <a:solidFill>
                  <a:prstClr val="black"/>
                </a:solidFill>
                <a:latin typeface="Arial" charset="0"/>
              </a:rPr>
              <a:t>–</a:t>
            </a:r>
          </a:p>
          <a:p>
            <a:pPr algn="l" defTabSz="457200" eaLnBrk="1" fontAlgn="auto" hangingPunct="1">
              <a:spcAft>
                <a:spcPts val="0"/>
              </a:spcAft>
            </a:pPr>
            <a:r>
              <a:rPr lang="cs-CZ" altLang="cs-CZ" sz="2000" b="0" dirty="0">
                <a:solidFill>
                  <a:prstClr val="black"/>
                </a:solidFill>
                <a:latin typeface="Arial" charset="0"/>
              </a:rPr>
              <a:t>kyselina	báze			konjugovaná	konjugovaná</a:t>
            </a:r>
          </a:p>
          <a:p>
            <a:pPr algn="l" defTabSz="457200" eaLnBrk="1" fontAlgn="auto" hangingPunct="1">
              <a:spcAft>
                <a:spcPts val="0"/>
              </a:spcAft>
            </a:pPr>
            <a:r>
              <a:rPr lang="cs-CZ" altLang="cs-CZ" sz="2000" b="0" dirty="0">
                <a:solidFill>
                  <a:prstClr val="black"/>
                </a:solidFill>
                <a:latin typeface="Arial" charset="0"/>
              </a:rPr>
              <a:t>							kyselina		báze</a:t>
            </a: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a:latin typeface="Arial" panose="020B0604020202020204" pitchFamily="34" charset="0"/>
                <a:cs typeface="Arial" panose="020B0604020202020204" pitchFamily="34" charset="0"/>
              </a:rPr>
              <a:t>HClO</a:t>
            </a:r>
            <a:r>
              <a:rPr lang="cs-CZ" altLang="cs-CZ" sz="2000" b="0" baseline="-25000" dirty="0">
                <a:latin typeface="Arial" panose="020B0604020202020204" pitchFamily="34" charset="0"/>
                <a:cs typeface="Arial" panose="020B0604020202020204" pitchFamily="34" charset="0"/>
              </a:rPr>
              <a:t>4</a:t>
            </a:r>
            <a:r>
              <a:rPr lang="cs-CZ" altLang="cs-CZ" sz="2000" b="0" dirty="0">
                <a:latin typeface="Arial" panose="020B0604020202020204" pitchFamily="34" charset="0"/>
                <a:cs typeface="Arial" panose="020B0604020202020204" pitchFamily="34" charset="0"/>
              </a:rPr>
              <a:t>  +  CH</a:t>
            </a:r>
            <a:r>
              <a:rPr lang="cs-CZ" altLang="cs-CZ" sz="2000" b="0" baseline="-25000" dirty="0">
                <a:latin typeface="Arial" panose="020B0604020202020204" pitchFamily="34" charset="0"/>
                <a:cs typeface="Arial" panose="020B0604020202020204" pitchFamily="34" charset="0"/>
              </a:rPr>
              <a:t>3</a:t>
            </a:r>
            <a:r>
              <a:rPr lang="cs-CZ" altLang="cs-CZ" sz="2000" b="0" dirty="0">
                <a:latin typeface="Arial" panose="020B0604020202020204" pitchFamily="34" charset="0"/>
                <a:cs typeface="Arial" panose="020B0604020202020204" pitchFamily="34" charset="0"/>
              </a:rPr>
              <a:t>COOH              CH</a:t>
            </a:r>
            <a:r>
              <a:rPr lang="cs-CZ" altLang="cs-CZ" sz="2000" b="0" baseline="-25000" dirty="0">
                <a:latin typeface="Arial" panose="020B0604020202020204" pitchFamily="34" charset="0"/>
                <a:cs typeface="Arial" panose="020B0604020202020204" pitchFamily="34" charset="0"/>
              </a:rPr>
              <a:t>3</a:t>
            </a:r>
            <a:r>
              <a:rPr lang="cs-CZ" altLang="cs-CZ" sz="2000" b="0" dirty="0">
                <a:latin typeface="Arial" panose="020B0604020202020204" pitchFamily="34" charset="0"/>
                <a:cs typeface="Arial" panose="020B0604020202020204" pitchFamily="34" charset="0"/>
              </a:rPr>
              <a:t>COOH</a:t>
            </a:r>
            <a:r>
              <a:rPr lang="cs-CZ" altLang="cs-CZ" sz="2000" b="0" baseline="-30000" dirty="0">
                <a:latin typeface="Arial" panose="020B0604020202020204" pitchFamily="34" charset="0"/>
                <a:cs typeface="Arial" panose="020B0604020202020204" pitchFamily="34" charset="0"/>
              </a:rPr>
              <a:t>2</a:t>
            </a:r>
            <a:r>
              <a:rPr lang="cs-CZ" altLang="cs-CZ" sz="2000" b="0" baseline="30000" dirty="0">
                <a:latin typeface="Arial" panose="020B0604020202020204" pitchFamily="34" charset="0"/>
                <a:cs typeface="Arial" panose="020B0604020202020204" pitchFamily="34" charset="0"/>
              </a:rPr>
              <a:t>+</a:t>
            </a:r>
            <a:r>
              <a:rPr lang="cs-CZ" altLang="cs-CZ" sz="2000" b="0" dirty="0">
                <a:latin typeface="Arial" panose="020B0604020202020204" pitchFamily="34" charset="0"/>
                <a:cs typeface="Arial" panose="020B0604020202020204" pitchFamily="34" charset="0"/>
              </a:rPr>
              <a:t>  +  ClO</a:t>
            </a:r>
            <a:r>
              <a:rPr lang="cs-CZ" altLang="cs-CZ" sz="2000" b="0" baseline="-25000" dirty="0">
                <a:latin typeface="Arial" panose="020B0604020202020204" pitchFamily="34" charset="0"/>
                <a:cs typeface="Arial" panose="020B0604020202020204" pitchFamily="34" charset="0"/>
              </a:rPr>
              <a:t>4</a:t>
            </a:r>
            <a:r>
              <a:rPr lang="cs-CZ" altLang="cs-CZ" sz="2000" b="0" baseline="40000" dirty="0">
                <a:latin typeface="Arial" panose="020B0604020202020204" pitchFamily="34" charset="0"/>
                <a:cs typeface="Arial" panose="020B0604020202020204" pitchFamily="34" charset="0"/>
              </a:rPr>
              <a:t>–</a:t>
            </a: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a:solidFill>
                  <a:prstClr val="black"/>
                </a:solidFill>
                <a:latin typeface="Arial" charset="0"/>
              </a:rPr>
              <a:t>Na rozdíl od </a:t>
            </a:r>
            <a:r>
              <a:rPr lang="cs-CZ" altLang="cs-CZ" sz="2000" b="0" dirty="0" err="1">
                <a:solidFill>
                  <a:prstClr val="black"/>
                </a:solidFill>
                <a:latin typeface="Arial" charset="0"/>
              </a:rPr>
              <a:t>Arrheniovy</a:t>
            </a:r>
            <a:r>
              <a:rPr lang="cs-CZ" altLang="cs-CZ" sz="2000" b="0" dirty="0">
                <a:solidFill>
                  <a:prstClr val="black"/>
                </a:solidFill>
                <a:latin typeface="Arial" charset="0"/>
              </a:rPr>
              <a:t> teorie lze definovat jako bázi amoniak, nikoliv hydroxid amonný (NH</a:t>
            </a:r>
            <a:r>
              <a:rPr lang="cs-CZ" altLang="cs-CZ" sz="2000" b="0" baseline="-25000" dirty="0">
                <a:solidFill>
                  <a:prstClr val="black"/>
                </a:solidFill>
                <a:latin typeface="Arial" charset="0"/>
              </a:rPr>
              <a:t>4</a:t>
            </a:r>
            <a:r>
              <a:rPr lang="cs-CZ" altLang="cs-CZ" sz="2000" b="0" dirty="0">
                <a:solidFill>
                  <a:prstClr val="black"/>
                </a:solidFill>
                <a:latin typeface="Arial" charset="0"/>
              </a:rPr>
              <a:t>OH, který ve vodném roztoku amoniaku vlastně ani moc neplave).</a:t>
            </a:r>
          </a:p>
        </p:txBody>
      </p:sp>
      <p:graphicFrame>
        <p:nvGraphicFramePr>
          <p:cNvPr id="2" name="Objekt 1"/>
          <p:cNvGraphicFramePr>
            <a:graphicFrameLocks noChangeAspect="1"/>
          </p:cNvGraphicFramePr>
          <p:nvPr>
            <p:extLst>
              <p:ext uri="{D42A27DB-BD31-4B8C-83A1-F6EECF244321}">
                <p14:modId xmlns:p14="http://schemas.microsoft.com/office/powerpoint/2010/main" val="762322538"/>
              </p:ext>
            </p:extLst>
          </p:nvPr>
        </p:nvGraphicFramePr>
        <p:xfrm>
          <a:off x="2440335" y="2483495"/>
          <a:ext cx="719137" cy="225425"/>
        </p:xfrm>
        <a:graphic>
          <a:graphicData uri="http://schemas.openxmlformats.org/presentationml/2006/ole">
            <mc:AlternateContent xmlns:mc="http://schemas.openxmlformats.org/markup-compatibility/2006">
              <mc:Choice xmlns:v="urn:schemas-microsoft-com:vml" Requires="v">
                <p:oleObj spid="_x0000_s13449" name="CS ChemDraw Drawing" r:id="rId5" imgW="479741" imgH="150947" progId="ChemDraw.Document.6.0">
                  <p:embed/>
                </p:oleObj>
              </mc:Choice>
              <mc:Fallback>
                <p:oleObj name="CS ChemDraw Drawing" r:id="rId5" imgW="479741" imgH="150947" progId="ChemDraw.Document.6.0">
                  <p:embed/>
                  <p:pic>
                    <p:nvPicPr>
                      <p:cNvPr id="0" name="Objek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40335" y="2483495"/>
                        <a:ext cx="719137"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 name="Objekt 2"/>
          <p:cNvGraphicFramePr>
            <a:graphicFrameLocks noChangeAspect="1"/>
          </p:cNvGraphicFramePr>
          <p:nvPr>
            <p:extLst>
              <p:ext uri="{D42A27DB-BD31-4B8C-83A1-F6EECF244321}">
                <p14:modId xmlns:p14="http://schemas.microsoft.com/office/powerpoint/2010/main" val="24053514"/>
              </p:ext>
            </p:extLst>
          </p:nvPr>
        </p:nvGraphicFramePr>
        <p:xfrm>
          <a:off x="2800375" y="3995663"/>
          <a:ext cx="719137" cy="225425"/>
        </p:xfrm>
        <a:graphic>
          <a:graphicData uri="http://schemas.openxmlformats.org/presentationml/2006/ole">
            <mc:AlternateContent xmlns:mc="http://schemas.openxmlformats.org/markup-compatibility/2006">
              <mc:Choice xmlns:v="urn:schemas-microsoft-com:vml" Requires="v">
                <p:oleObj spid="_x0000_s13450" name="CS ChemDraw Drawing" r:id="rId7" imgW="479741" imgH="150947" progId="ChemDraw.Document.6.0">
                  <p:embed/>
                </p:oleObj>
              </mc:Choice>
              <mc:Fallback>
                <p:oleObj name="CS ChemDraw Drawing" r:id="rId7" imgW="479741" imgH="150947" progId="ChemDraw.Document.6.0">
                  <p:embed/>
                  <p:pic>
                    <p:nvPicPr>
                      <p:cNvPr id="0" name="Objek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00375" y="3995663"/>
                        <a:ext cx="719137"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 name="Rectangle 17"/>
          <p:cNvSpPr/>
          <p:nvPr/>
        </p:nvSpPr>
        <p:spPr>
          <a:xfrm>
            <a:off x="0" y="0"/>
            <a:ext cx="9144000" cy="107950"/>
          </a:xfrm>
          <a:prstGeom prst="rect">
            <a:avLst/>
          </a:prstGeom>
          <a:solidFill>
            <a:srgbClr val="D22D4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10" name="Zástupný symbol pro číslo snímku 1"/>
          <p:cNvSpPr>
            <a:spLocks noGrp="1"/>
          </p:cNvSpPr>
          <p:nvPr>
            <p:ph type="sldNum" sz="quarter" idx="12"/>
          </p:nvPr>
        </p:nvSpPr>
        <p:spPr>
          <a:xfrm>
            <a:off x="8424000" y="108000"/>
            <a:ext cx="720000" cy="360000"/>
          </a:xfrm>
        </p:spPr>
        <p:txBody>
          <a:bodyPr anchor="ctr" anchorCtr="0"/>
          <a:lstStyle/>
          <a:p>
            <a:r>
              <a:rPr lang="en-US" sz="1400" dirty="0">
                <a:solidFill>
                  <a:schemeClr val="tx1"/>
                </a:solidFill>
                <a:latin typeface="Arial" panose="020B0604020202020204" pitchFamily="34" charset="0"/>
                <a:cs typeface="Arial" panose="020B0604020202020204" pitchFamily="34" charset="0"/>
              </a:rPr>
              <a:t>06-</a:t>
            </a:r>
            <a:fld id="{CB05AA66-45A8-5543-8AD2-FEEF865319FF}" type="slidenum">
              <a:rPr lang="en-US" sz="1400" smtClean="0">
                <a:solidFill>
                  <a:schemeClr val="tx1"/>
                </a:solidFill>
                <a:latin typeface="Arial" panose="020B0604020202020204" pitchFamily="34" charset="0"/>
                <a:cs typeface="Arial" panose="020B0604020202020204" pitchFamily="34" charset="0"/>
              </a:rPr>
              <a:t>14</a:t>
            </a:fld>
            <a:endParaRPr lang="en-US" sz="1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523419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15"/>
          <p:cNvSpPr txBox="1"/>
          <p:nvPr/>
        </p:nvSpPr>
        <p:spPr>
          <a:xfrm>
            <a:off x="5030851" y="6341803"/>
            <a:ext cx="3965675" cy="229420"/>
          </a:xfrm>
          <a:prstGeom prst="rect">
            <a:avLst/>
          </a:prstGeom>
          <a:noFill/>
        </p:spPr>
        <p:txBody>
          <a:bodyPr wrap="square" lIns="0" tIns="0" rIns="0" bIns="0" rtlCol="0">
            <a:normAutofit/>
          </a:bodyPr>
          <a:lstStyle/>
          <a:p>
            <a:pPr algn="r" defTabSz="457200" eaLnBrk="1" fontAlgn="auto" hangingPunct="1">
              <a:lnSpc>
                <a:spcPct val="130000"/>
              </a:lnSpc>
              <a:spcBef>
                <a:spcPts val="0"/>
              </a:spcBef>
              <a:spcAft>
                <a:spcPts val="0"/>
              </a:spcAft>
            </a:pPr>
            <a:r>
              <a:rPr lang="en-US" sz="900" b="0">
                <a:solidFill>
                  <a:prstClr val="black"/>
                </a:solidFill>
                <a:latin typeface="Arial"/>
                <a:cs typeface="Arial"/>
              </a:rPr>
              <a:t>www.natur.cuni.cz</a:t>
            </a:r>
            <a:endParaRPr lang="en-US" sz="900" b="0" dirty="0">
              <a:solidFill>
                <a:prstClr val="black"/>
              </a:solidFill>
              <a:latin typeface="Arial"/>
              <a:cs typeface="Arial"/>
            </a:endParaRPr>
          </a:p>
        </p:txBody>
      </p:sp>
      <p:pic>
        <p:nvPicPr>
          <p:cNvPr id="23" name="Picture 1"/>
          <p:cNvPicPr>
            <a:picLocks noChangeAspect="1"/>
          </p:cNvPicPr>
          <p:nvPr/>
        </p:nvPicPr>
        <p:blipFill>
          <a:blip r:embed="rId4"/>
          <a:stretch>
            <a:fillRect/>
          </a:stretch>
        </p:blipFill>
        <p:spPr>
          <a:xfrm>
            <a:off x="0" y="6057900"/>
            <a:ext cx="2159000" cy="800100"/>
          </a:xfrm>
          <a:prstGeom prst="rect">
            <a:avLst/>
          </a:prstGeom>
        </p:spPr>
      </p:pic>
      <p:cxnSp>
        <p:nvCxnSpPr>
          <p:cNvPr id="24" name="Straight Connector 4"/>
          <p:cNvCxnSpPr/>
          <p:nvPr/>
        </p:nvCxnSpPr>
        <p:spPr>
          <a:xfrm>
            <a:off x="122903" y="6057900"/>
            <a:ext cx="8873623" cy="0"/>
          </a:xfrm>
          <a:prstGeom prst="line">
            <a:avLst/>
          </a:prstGeom>
          <a:noFill/>
          <a:ln w="9525" cap="flat" cmpd="sng" algn="ctr">
            <a:solidFill>
              <a:srgbClr val="D22D40"/>
            </a:solidFill>
            <a:prstDash val="solid"/>
          </a:ln>
          <a:effectLst/>
        </p:spPr>
      </p:cxnSp>
      <p:sp>
        <p:nvSpPr>
          <p:cNvPr id="25" name="TextBox 8"/>
          <p:cNvSpPr txBox="1"/>
          <p:nvPr/>
        </p:nvSpPr>
        <p:spPr>
          <a:xfrm>
            <a:off x="288000" y="252000"/>
            <a:ext cx="8316448" cy="491073"/>
          </a:xfrm>
          <a:prstGeom prst="rect">
            <a:avLst/>
          </a:prstGeom>
          <a:noFill/>
        </p:spPr>
        <p:txBody>
          <a:bodyPr wrap="square" lIns="0" tIns="0" rIns="0" bIns="0" rtlCol="0">
            <a:noAutofit/>
          </a:bodyPr>
          <a:lstStyle/>
          <a:p>
            <a:pPr algn="l" defTabSz="457200" eaLnBrk="1" fontAlgn="auto" hangingPunct="1">
              <a:lnSpc>
                <a:spcPct val="130000"/>
              </a:lnSpc>
              <a:spcBef>
                <a:spcPts val="0"/>
              </a:spcBef>
              <a:spcAft>
                <a:spcPts val="0"/>
              </a:spcAft>
            </a:pPr>
            <a:r>
              <a:rPr lang="cs-CZ" sz="2600" dirty="0">
                <a:solidFill>
                  <a:prstClr val="black"/>
                </a:solidFill>
                <a:latin typeface="Arial"/>
                <a:cs typeface="Arial"/>
              </a:rPr>
              <a:t>Síla </a:t>
            </a:r>
            <a:r>
              <a:rPr lang="cs-CZ" sz="2600" dirty="0" err="1">
                <a:solidFill>
                  <a:prstClr val="black"/>
                </a:solidFill>
                <a:latin typeface="Arial"/>
                <a:cs typeface="Arial"/>
              </a:rPr>
              <a:t>arrheniovských</a:t>
            </a:r>
            <a:r>
              <a:rPr lang="cs-CZ" sz="2600" dirty="0">
                <a:solidFill>
                  <a:prstClr val="black"/>
                </a:solidFill>
                <a:latin typeface="Arial"/>
                <a:cs typeface="Arial"/>
              </a:rPr>
              <a:t>/</a:t>
            </a:r>
            <a:r>
              <a:rPr lang="cs-CZ" sz="2600" dirty="0" err="1">
                <a:solidFill>
                  <a:prstClr val="black"/>
                </a:solidFill>
                <a:latin typeface="Arial"/>
                <a:cs typeface="Arial"/>
              </a:rPr>
              <a:t>brønstedovských</a:t>
            </a:r>
            <a:r>
              <a:rPr lang="cs-CZ" sz="2600" dirty="0">
                <a:solidFill>
                  <a:prstClr val="black"/>
                </a:solidFill>
                <a:latin typeface="Arial"/>
                <a:cs typeface="Arial"/>
              </a:rPr>
              <a:t> kyselin a bází</a:t>
            </a:r>
            <a:endParaRPr lang="en-US" sz="2600" dirty="0">
              <a:solidFill>
                <a:prstClr val="black"/>
              </a:solidFill>
              <a:latin typeface="Arial"/>
              <a:cs typeface="Arial"/>
            </a:endParaRPr>
          </a:p>
        </p:txBody>
      </p:sp>
      <p:sp>
        <p:nvSpPr>
          <p:cNvPr id="38" name="TextBox 2"/>
          <p:cNvSpPr txBox="1"/>
          <p:nvPr/>
        </p:nvSpPr>
        <p:spPr>
          <a:xfrm>
            <a:off x="287215" y="900000"/>
            <a:ext cx="8460754" cy="4924425"/>
          </a:xfrm>
          <a:prstGeom prst="rect">
            <a:avLst/>
          </a:prstGeom>
          <a:noFill/>
        </p:spPr>
        <p:txBody>
          <a:bodyPr wrap="square" lIns="0" tIns="0" rIns="0" bIns="0" rtlCol="0">
            <a:spAutoFit/>
          </a:bodyPr>
          <a:lstStyle/>
          <a:p>
            <a:pPr algn="l" defTabSz="457200" eaLnBrk="1" fontAlgn="auto" hangingPunct="1">
              <a:spcAft>
                <a:spcPts val="0"/>
              </a:spcAft>
            </a:pPr>
            <a:r>
              <a:rPr lang="cs-CZ" altLang="cs-CZ" sz="2000" b="0" dirty="0">
                <a:solidFill>
                  <a:prstClr val="black"/>
                </a:solidFill>
                <a:latin typeface="Arial" charset="0"/>
              </a:rPr>
              <a:t>HF  +  H</a:t>
            </a:r>
            <a:r>
              <a:rPr lang="cs-CZ" altLang="cs-CZ" sz="2000" b="0" baseline="-25000" dirty="0">
                <a:solidFill>
                  <a:prstClr val="black"/>
                </a:solidFill>
                <a:latin typeface="Arial" charset="0"/>
              </a:rPr>
              <a:t>2</a:t>
            </a:r>
            <a:r>
              <a:rPr lang="cs-CZ" altLang="cs-CZ" sz="2000" b="0" dirty="0">
                <a:solidFill>
                  <a:prstClr val="black"/>
                </a:solidFill>
                <a:latin typeface="Arial" charset="0"/>
              </a:rPr>
              <a:t>O             H</a:t>
            </a:r>
            <a:r>
              <a:rPr lang="cs-CZ" altLang="cs-CZ" sz="2000" b="0" baseline="-25000" dirty="0">
                <a:solidFill>
                  <a:prstClr val="black"/>
                </a:solidFill>
                <a:latin typeface="Arial" charset="0"/>
              </a:rPr>
              <a:t>3</a:t>
            </a:r>
            <a:r>
              <a:rPr lang="cs-CZ" altLang="cs-CZ" sz="2000" b="0" dirty="0">
                <a:solidFill>
                  <a:prstClr val="black"/>
                </a:solidFill>
                <a:latin typeface="Arial" charset="0"/>
              </a:rPr>
              <a:t>O</a:t>
            </a:r>
            <a:r>
              <a:rPr lang="cs-CZ" altLang="cs-CZ" sz="2000" b="0" baseline="30000" dirty="0">
                <a:solidFill>
                  <a:prstClr val="black"/>
                </a:solidFill>
                <a:latin typeface="Arial" charset="0"/>
              </a:rPr>
              <a:t>+</a:t>
            </a:r>
            <a:r>
              <a:rPr lang="cs-CZ" altLang="cs-CZ" sz="2000" b="0" dirty="0">
                <a:solidFill>
                  <a:prstClr val="black"/>
                </a:solidFill>
                <a:latin typeface="Arial" charset="0"/>
              </a:rPr>
              <a:t>  +  F</a:t>
            </a:r>
            <a:r>
              <a:rPr lang="cs-CZ" altLang="cs-CZ" sz="2000" b="0" baseline="30000" dirty="0">
                <a:solidFill>
                  <a:prstClr val="black"/>
                </a:solidFill>
                <a:latin typeface="Arial" charset="0"/>
              </a:rPr>
              <a:t>–</a:t>
            </a:r>
          </a:p>
          <a:p>
            <a:pPr algn="l" defTabSz="457200" eaLnBrk="1" fontAlgn="auto" hangingPunct="1">
              <a:spcAft>
                <a:spcPts val="0"/>
              </a:spcAft>
            </a:pPr>
            <a:r>
              <a:rPr lang="cs-CZ" altLang="cs-CZ" sz="2000" b="0" dirty="0">
                <a:solidFill>
                  <a:prstClr val="black"/>
                </a:solidFill>
                <a:latin typeface="Arial" charset="0"/>
              </a:rPr>
              <a:t>Disociační konstanta kyseliny:</a:t>
            </a: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a:solidFill>
                  <a:prstClr val="black"/>
                </a:solidFill>
                <a:latin typeface="Arial" charset="0"/>
              </a:rPr>
              <a:t>NH</a:t>
            </a:r>
            <a:r>
              <a:rPr lang="cs-CZ" altLang="cs-CZ" sz="2000" b="0" baseline="-25000" dirty="0">
                <a:solidFill>
                  <a:prstClr val="black"/>
                </a:solidFill>
                <a:latin typeface="Arial" charset="0"/>
              </a:rPr>
              <a:t>3</a:t>
            </a:r>
            <a:r>
              <a:rPr lang="cs-CZ" altLang="cs-CZ" sz="2000" b="0" dirty="0">
                <a:solidFill>
                  <a:prstClr val="black"/>
                </a:solidFill>
                <a:latin typeface="Arial" charset="0"/>
              </a:rPr>
              <a:t>  +  H</a:t>
            </a:r>
            <a:r>
              <a:rPr lang="cs-CZ" altLang="cs-CZ" sz="2000" b="0" baseline="-25000" dirty="0">
                <a:solidFill>
                  <a:prstClr val="black"/>
                </a:solidFill>
                <a:latin typeface="Arial" charset="0"/>
              </a:rPr>
              <a:t>2</a:t>
            </a:r>
            <a:r>
              <a:rPr lang="cs-CZ" altLang="cs-CZ" sz="2000" b="0" dirty="0">
                <a:solidFill>
                  <a:prstClr val="black"/>
                </a:solidFill>
                <a:latin typeface="Arial" charset="0"/>
              </a:rPr>
              <a:t>O              NH</a:t>
            </a:r>
            <a:r>
              <a:rPr lang="cs-CZ" altLang="cs-CZ" sz="2000" b="0" baseline="-25000" dirty="0">
                <a:solidFill>
                  <a:prstClr val="black"/>
                </a:solidFill>
                <a:latin typeface="Arial" charset="0"/>
              </a:rPr>
              <a:t>4</a:t>
            </a:r>
            <a:r>
              <a:rPr lang="cs-CZ" altLang="cs-CZ" sz="2000" b="0" baseline="30000" dirty="0">
                <a:solidFill>
                  <a:prstClr val="black"/>
                </a:solidFill>
                <a:latin typeface="Arial" charset="0"/>
              </a:rPr>
              <a:t>+</a:t>
            </a:r>
            <a:r>
              <a:rPr lang="cs-CZ" altLang="cs-CZ" sz="2000" b="0" dirty="0">
                <a:solidFill>
                  <a:prstClr val="black"/>
                </a:solidFill>
                <a:latin typeface="Arial" charset="0"/>
              </a:rPr>
              <a:t>  +  OH</a:t>
            </a:r>
            <a:r>
              <a:rPr lang="cs-CZ" altLang="cs-CZ" sz="2000" b="0" baseline="30000" dirty="0">
                <a:solidFill>
                  <a:prstClr val="black"/>
                </a:solidFill>
                <a:latin typeface="Arial" charset="0"/>
              </a:rPr>
              <a:t>–</a:t>
            </a:r>
          </a:p>
          <a:p>
            <a:pPr algn="l" defTabSz="457200" eaLnBrk="1" fontAlgn="auto" hangingPunct="1">
              <a:spcAft>
                <a:spcPts val="0"/>
              </a:spcAft>
            </a:pPr>
            <a:r>
              <a:rPr lang="cs-CZ" altLang="cs-CZ" sz="2000" b="0" dirty="0">
                <a:solidFill>
                  <a:prstClr val="black"/>
                </a:solidFill>
                <a:latin typeface="Arial" charset="0"/>
              </a:rPr>
              <a:t>Disociační konstanta báze:			Disociační konstanta </a:t>
            </a:r>
            <a:r>
              <a:rPr lang="cs-CZ" altLang="cs-CZ" sz="2000" b="0" dirty="0" err="1">
                <a:solidFill>
                  <a:prstClr val="black"/>
                </a:solidFill>
                <a:latin typeface="Arial" charset="0"/>
              </a:rPr>
              <a:t>konjug</a:t>
            </a:r>
            <a:r>
              <a:rPr lang="cs-CZ" altLang="cs-CZ" sz="2000" b="0" dirty="0">
                <a:solidFill>
                  <a:prstClr val="black"/>
                </a:solidFill>
                <a:latin typeface="Arial" charset="0"/>
              </a:rPr>
              <a:t>. kyseliny:</a:t>
            </a: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err="1">
                <a:solidFill>
                  <a:prstClr val="black"/>
                </a:solidFill>
                <a:latin typeface="Arial" charset="0"/>
              </a:rPr>
              <a:t>p</a:t>
            </a:r>
            <a:r>
              <a:rPr lang="cs-CZ" altLang="cs-CZ" sz="2000" b="0" i="1" dirty="0" err="1">
                <a:solidFill>
                  <a:prstClr val="black"/>
                </a:solidFill>
                <a:latin typeface="Arial" charset="0"/>
              </a:rPr>
              <a:t>K</a:t>
            </a:r>
            <a:r>
              <a:rPr lang="cs-CZ" altLang="cs-CZ" sz="2000" b="0" baseline="-25000" dirty="0" err="1">
                <a:solidFill>
                  <a:prstClr val="black"/>
                </a:solidFill>
                <a:latin typeface="Arial" charset="0"/>
              </a:rPr>
              <a:t>A</a:t>
            </a:r>
            <a:r>
              <a:rPr lang="cs-CZ" altLang="cs-CZ" sz="2000" b="0" dirty="0">
                <a:solidFill>
                  <a:prstClr val="black"/>
                </a:solidFill>
                <a:latin typeface="Arial" charset="0"/>
              </a:rPr>
              <a:t> + </a:t>
            </a:r>
            <a:r>
              <a:rPr lang="cs-CZ" altLang="cs-CZ" sz="2000" b="0" dirty="0" err="1">
                <a:solidFill>
                  <a:prstClr val="black"/>
                </a:solidFill>
                <a:latin typeface="Arial" charset="0"/>
              </a:rPr>
              <a:t>p</a:t>
            </a:r>
            <a:r>
              <a:rPr lang="cs-CZ" altLang="cs-CZ" sz="2000" b="0" i="1" dirty="0" err="1">
                <a:solidFill>
                  <a:prstClr val="black"/>
                </a:solidFill>
                <a:latin typeface="Arial" charset="0"/>
              </a:rPr>
              <a:t>K</a:t>
            </a:r>
            <a:r>
              <a:rPr lang="cs-CZ" altLang="cs-CZ" sz="2000" b="0" baseline="-25000" dirty="0" err="1">
                <a:solidFill>
                  <a:prstClr val="black"/>
                </a:solidFill>
                <a:latin typeface="Arial" charset="0"/>
              </a:rPr>
              <a:t>B</a:t>
            </a:r>
            <a:r>
              <a:rPr lang="cs-CZ" altLang="cs-CZ" sz="2000" b="0" dirty="0">
                <a:solidFill>
                  <a:prstClr val="black"/>
                </a:solidFill>
                <a:latin typeface="Arial" charset="0"/>
              </a:rPr>
              <a:t> = </a:t>
            </a:r>
            <a:r>
              <a:rPr lang="cs-CZ" altLang="cs-CZ" sz="2000" b="0" dirty="0" err="1">
                <a:solidFill>
                  <a:prstClr val="black"/>
                </a:solidFill>
                <a:latin typeface="Arial" charset="0"/>
              </a:rPr>
              <a:t>p</a:t>
            </a:r>
            <a:r>
              <a:rPr lang="cs-CZ" altLang="cs-CZ" sz="2000" b="0" i="1" dirty="0" err="1">
                <a:solidFill>
                  <a:prstClr val="black"/>
                </a:solidFill>
                <a:latin typeface="Arial" charset="0"/>
              </a:rPr>
              <a:t>K</a:t>
            </a:r>
            <a:r>
              <a:rPr lang="cs-CZ" altLang="cs-CZ" sz="2000" b="0" baseline="-25000" dirty="0" err="1">
                <a:solidFill>
                  <a:prstClr val="black"/>
                </a:solidFill>
                <a:latin typeface="Arial" charset="0"/>
              </a:rPr>
              <a:t>w</a:t>
            </a:r>
            <a:endParaRPr lang="cs-CZ" altLang="cs-CZ" sz="2000" b="0" dirty="0">
              <a:solidFill>
                <a:prstClr val="black"/>
              </a:solidFill>
              <a:latin typeface="Arial" charset="0"/>
            </a:endParaRP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a:solidFill>
                  <a:prstClr val="black"/>
                </a:solidFill>
                <a:latin typeface="Arial" charset="0"/>
              </a:rPr>
              <a:t>Výhodou </a:t>
            </a:r>
            <a:r>
              <a:rPr lang="cs-CZ" altLang="cs-CZ" sz="2000" b="0" dirty="0" err="1">
                <a:solidFill>
                  <a:prstClr val="black"/>
                </a:solidFill>
                <a:latin typeface="Arial" charset="0"/>
              </a:rPr>
              <a:t>brønstedovského</a:t>
            </a:r>
            <a:r>
              <a:rPr lang="cs-CZ" altLang="cs-CZ" sz="2000" b="0" dirty="0">
                <a:solidFill>
                  <a:prstClr val="black"/>
                </a:solidFill>
                <a:latin typeface="Arial" charset="0"/>
              </a:rPr>
              <a:t> pojetí kyselin a bází je možnost jednotného tabelování disociačních konstant v podobě </a:t>
            </a:r>
            <a:r>
              <a:rPr lang="cs-CZ" altLang="cs-CZ" sz="2000" b="0" i="1" dirty="0">
                <a:solidFill>
                  <a:prstClr val="black"/>
                </a:solidFill>
                <a:latin typeface="Arial" charset="0"/>
              </a:rPr>
              <a:t>K</a:t>
            </a:r>
            <a:r>
              <a:rPr lang="cs-CZ" altLang="cs-CZ" sz="2000" b="0" baseline="-25000" dirty="0">
                <a:solidFill>
                  <a:prstClr val="black"/>
                </a:solidFill>
                <a:latin typeface="Arial" charset="0"/>
              </a:rPr>
              <a:t>A</a:t>
            </a:r>
            <a:r>
              <a:rPr lang="cs-CZ" altLang="cs-CZ" sz="2000" b="0" dirty="0">
                <a:solidFill>
                  <a:prstClr val="black"/>
                </a:solidFill>
                <a:latin typeface="Arial" charset="0"/>
              </a:rPr>
              <a:t>, což </a:t>
            </a:r>
            <a:r>
              <a:rPr lang="cs-CZ" altLang="cs-CZ" sz="2000" b="0" dirty="0" err="1">
                <a:solidFill>
                  <a:prstClr val="black"/>
                </a:solidFill>
                <a:latin typeface="Arial" charset="0"/>
              </a:rPr>
              <a:t>arrheniovské</a:t>
            </a:r>
            <a:r>
              <a:rPr lang="cs-CZ" altLang="cs-CZ" sz="2000" b="0" dirty="0">
                <a:solidFill>
                  <a:prstClr val="black"/>
                </a:solidFill>
                <a:latin typeface="Arial" charset="0"/>
              </a:rPr>
              <a:t> pojetí bází neumožňovalo.</a:t>
            </a:r>
          </a:p>
        </p:txBody>
      </p:sp>
      <p:graphicFrame>
        <p:nvGraphicFramePr>
          <p:cNvPr id="2" name="Objekt 1"/>
          <p:cNvGraphicFramePr>
            <a:graphicFrameLocks noChangeAspect="1"/>
          </p:cNvGraphicFramePr>
          <p:nvPr>
            <p:extLst>
              <p:ext uri="{D42A27DB-BD31-4B8C-83A1-F6EECF244321}">
                <p14:modId xmlns:p14="http://schemas.microsoft.com/office/powerpoint/2010/main" val="3738521104"/>
              </p:ext>
            </p:extLst>
          </p:nvPr>
        </p:nvGraphicFramePr>
        <p:xfrm>
          <a:off x="1629197" y="952153"/>
          <a:ext cx="719137" cy="225425"/>
        </p:xfrm>
        <a:graphic>
          <a:graphicData uri="http://schemas.openxmlformats.org/presentationml/2006/ole">
            <mc:AlternateContent xmlns:mc="http://schemas.openxmlformats.org/markup-compatibility/2006">
              <mc:Choice xmlns:v="urn:schemas-microsoft-com:vml" Requires="v">
                <p:oleObj spid="_x0000_s14480" name="CS ChemDraw Drawing" r:id="rId5" imgW="479741" imgH="150947" progId="ChemDraw.Document.6.0">
                  <p:embed/>
                </p:oleObj>
              </mc:Choice>
              <mc:Fallback>
                <p:oleObj name="CS ChemDraw Drawing" r:id="rId5" imgW="479741" imgH="150947" progId="ChemDraw.Document.6.0">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29197" y="952153"/>
                        <a:ext cx="719137"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 name="Objekt 2"/>
          <p:cNvGraphicFramePr>
            <a:graphicFrameLocks noChangeAspect="1"/>
          </p:cNvGraphicFramePr>
          <p:nvPr>
            <p:extLst>
              <p:ext uri="{D42A27DB-BD31-4B8C-83A1-F6EECF244321}">
                <p14:modId xmlns:p14="http://schemas.microsoft.com/office/powerpoint/2010/main" val="1327748870"/>
              </p:ext>
            </p:extLst>
          </p:nvPr>
        </p:nvGraphicFramePr>
        <p:xfrm>
          <a:off x="1808064" y="2790453"/>
          <a:ext cx="719137" cy="225425"/>
        </p:xfrm>
        <a:graphic>
          <a:graphicData uri="http://schemas.openxmlformats.org/presentationml/2006/ole">
            <mc:AlternateContent xmlns:mc="http://schemas.openxmlformats.org/markup-compatibility/2006">
              <mc:Choice xmlns:v="urn:schemas-microsoft-com:vml" Requires="v">
                <p:oleObj spid="_x0000_s14481" name="CS ChemDraw Drawing" r:id="rId7" imgW="479741" imgH="150947" progId="ChemDraw.Document.6.0">
                  <p:embed/>
                </p:oleObj>
              </mc:Choice>
              <mc:Fallback>
                <p:oleObj name="CS ChemDraw Drawing" r:id="rId7" imgW="479741" imgH="150947" progId="ChemDraw.Document.6.0">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08064" y="2790453"/>
                        <a:ext cx="719137"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mc:AlternateContent xmlns:mc="http://schemas.openxmlformats.org/markup-compatibility/2006" xmlns:a14="http://schemas.microsoft.com/office/drawing/2010/main">
        <mc:Choice Requires="a14">
          <p:sp>
            <p:nvSpPr>
              <p:cNvPr id="9" name="Obdélník 8"/>
              <p:cNvSpPr/>
              <p:nvPr/>
            </p:nvSpPr>
            <p:spPr>
              <a:xfrm>
                <a:off x="179512" y="1484784"/>
                <a:ext cx="2130775" cy="75552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cs-CZ" sz="2000" b="0" i="1" smtClean="0">
                              <a:latin typeface="Cambria Math" panose="02040503050406030204" pitchFamily="18" charset="0"/>
                              <a:sym typeface="Symbol"/>
                            </a:rPr>
                          </m:ctrlPr>
                        </m:sSubPr>
                        <m:e>
                          <m:r>
                            <a:rPr lang="cs-CZ" sz="2000" b="0" i="1" smtClean="0">
                              <a:latin typeface="Cambria Math"/>
                              <a:sym typeface="Symbol"/>
                            </a:rPr>
                            <m:t>𝐾</m:t>
                          </m:r>
                        </m:e>
                        <m:sub>
                          <m:r>
                            <m:rPr>
                              <m:sty m:val="p"/>
                            </m:rPr>
                            <a:rPr lang="cs-CZ" sz="2000" b="0" i="0" smtClean="0">
                              <a:latin typeface="Cambria Math"/>
                              <a:sym typeface="Symbol"/>
                            </a:rPr>
                            <m:t>A</m:t>
                          </m:r>
                        </m:sub>
                      </m:sSub>
                      <m:r>
                        <a:rPr lang="cs-CZ" sz="2000" b="0" i="1" smtClean="0">
                          <a:latin typeface="Cambria Math"/>
                          <a:sym typeface="Symbol"/>
                        </a:rPr>
                        <m:t>=</m:t>
                      </m:r>
                      <m:f>
                        <m:fPr>
                          <m:ctrlPr>
                            <a:rPr lang="cs-CZ" sz="2000" b="0" i="1" smtClean="0">
                              <a:latin typeface="Cambria Math" panose="02040503050406030204" pitchFamily="18" charset="0"/>
                              <a:sym typeface="Symbol"/>
                            </a:rPr>
                          </m:ctrlPr>
                        </m:fPr>
                        <m:num>
                          <m:d>
                            <m:dPr>
                              <m:begChr m:val="["/>
                              <m:endChr m:val="]"/>
                              <m:ctrlPr>
                                <a:rPr lang="en-US" sz="2000" b="0" i="1" smtClean="0">
                                  <a:latin typeface="Cambria Math" panose="02040503050406030204" pitchFamily="18" charset="0"/>
                                  <a:sym typeface="Symbol"/>
                                </a:rPr>
                              </m:ctrlPr>
                            </m:dPr>
                            <m:e>
                              <m:sSub>
                                <m:sSubPr>
                                  <m:ctrlPr>
                                    <a:rPr lang="en-US" sz="2000" b="0" i="1" smtClean="0">
                                      <a:latin typeface="Cambria Math" panose="02040503050406030204" pitchFamily="18" charset="0"/>
                                      <a:sym typeface="Symbol"/>
                                    </a:rPr>
                                  </m:ctrlPr>
                                </m:sSubPr>
                                <m:e>
                                  <m:r>
                                    <m:rPr>
                                      <m:sty m:val="p"/>
                                    </m:rPr>
                                    <a:rPr lang="en-US" sz="2000" b="0" i="0" smtClean="0">
                                      <a:latin typeface="Cambria Math"/>
                                      <a:sym typeface="Symbol"/>
                                    </a:rPr>
                                    <m:t>H</m:t>
                                  </m:r>
                                </m:e>
                                <m:sub>
                                  <m:r>
                                    <a:rPr lang="en-US" sz="2000" b="0" i="1" smtClean="0">
                                      <a:latin typeface="Cambria Math"/>
                                      <a:sym typeface="Symbol"/>
                                    </a:rPr>
                                    <m:t>3</m:t>
                                  </m:r>
                                </m:sub>
                              </m:sSub>
                              <m:sSup>
                                <m:sSupPr>
                                  <m:ctrlPr>
                                    <a:rPr lang="en-US" sz="2000" b="0" i="1" smtClean="0">
                                      <a:latin typeface="Cambria Math" panose="02040503050406030204" pitchFamily="18" charset="0"/>
                                      <a:sym typeface="Symbol"/>
                                    </a:rPr>
                                  </m:ctrlPr>
                                </m:sSupPr>
                                <m:e>
                                  <m:r>
                                    <m:rPr>
                                      <m:sty m:val="p"/>
                                    </m:rPr>
                                    <a:rPr lang="en-US" sz="2000" b="0" i="0" smtClean="0">
                                      <a:latin typeface="Cambria Math"/>
                                      <a:sym typeface="Symbol"/>
                                    </a:rPr>
                                    <m:t>O</m:t>
                                  </m:r>
                                </m:e>
                                <m:sup>
                                  <m:r>
                                    <a:rPr lang="en-US" sz="2000" b="0" i="1" smtClean="0">
                                      <a:latin typeface="Cambria Math"/>
                                      <a:sym typeface="Symbol"/>
                                    </a:rPr>
                                    <m:t>+</m:t>
                                  </m:r>
                                </m:sup>
                              </m:sSup>
                            </m:e>
                          </m:d>
                          <m:r>
                            <a:rPr lang="en-US" sz="2000" b="0" i="1" smtClean="0">
                              <a:latin typeface="Cambria Math"/>
                              <a:sym typeface="Symbol"/>
                            </a:rPr>
                            <m:t>[</m:t>
                          </m:r>
                          <m:sSup>
                            <m:sSupPr>
                              <m:ctrlPr>
                                <a:rPr lang="en-US" sz="2000" b="0" i="1" smtClean="0">
                                  <a:latin typeface="Cambria Math" panose="02040503050406030204" pitchFamily="18" charset="0"/>
                                  <a:sym typeface="Symbol"/>
                                </a:rPr>
                              </m:ctrlPr>
                            </m:sSupPr>
                            <m:e>
                              <m:r>
                                <m:rPr>
                                  <m:sty m:val="p"/>
                                </m:rPr>
                                <a:rPr lang="en-US" sz="2000" b="0" i="0" smtClean="0">
                                  <a:latin typeface="Cambria Math"/>
                                  <a:sym typeface="Symbol"/>
                                </a:rPr>
                                <m:t>F</m:t>
                              </m:r>
                            </m:e>
                            <m:sup>
                              <m:r>
                                <a:rPr lang="en-US" sz="2000" b="0" i="1" smtClean="0">
                                  <a:latin typeface="Cambria Math"/>
                                  <a:sym typeface="Symbol"/>
                                </a:rPr>
                                <m:t>−</m:t>
                              </m:r>
                            </m:sup>
                          </m:sSup>
                          <m:r>
                            <a:rPr lang="en-US" sz="2000" b="0" i="1" smtClean="0">
                              <a:latin typeface="Cambria Math"/>
                              <a:sym typeface="Symbol"/>
                            </a:rPr>
                            <m:t>]</m:t>
                          </m:r>
                        </m:num>
                        <m:den>
                          <m:r>
                            <a:rPr lang="en-US" altLang="cs-CZ" sz="2000" b="0" i="1" dirty="0" smtClean="0">
                              <a:latin typeface="Cambria Math"/>
                              <a:cs typeface="Times New Roman" pitchFamily="18" charset="0"/>
                              <a:sym typeface="Symbol"/>
                            </a:rPr>
                            <m:t>[</m:t>
                          </m:r>
                          <m:r>
                            <m:rPr>
                              <m:sty m:val="p"/>
                            </m:rPr>
                            <a:rPr lang="en-US" altLang="cs-CZ" sz="2000" b="0" i="0" dirty="0" smtClean="0">
                              <a:latin typeface="Cambria Math"/>
                              <a:cs typeface="Times New Roman" pitchFamily="18" charset="0"/>
                              <a:sym typeface="Symbol"/>
                            </a:rPr>
                            <m:t>HF</m:t>
                          </m:r>
                          <m:r>
                            <a:rPr lang="en-US" altLang="cs-CZ" sz="2000" b="0" i="1" dirty="0" smtClean="0">
                              <a:latin typeface="Cambria Math"/>
                              <a:cs typeface="Times New Roman" pitchFamily="18" charset="0"/>
                              <a:sym typeface="Symbol"/>
                            </a:rPr>
                            <m:t>]</m:t>
                          </m:r>
                        </m:den>
                      </m:f>
                    </m:oMath>
                  </m:oMathPara>
                </a14:m>
                <a:endParaRPr lang="cs-CZ" sz="2000" dirty="0"/>
              </a:p>
            </p:txBody>
          </p:sp>
        </mc:Choice>
        <mc:Fallback xmlns="">
          <p:sp>
            <p:nvSpPr>
              <p:cNvPr id="9" name="Obdélník 8"/>
              <p:cNvSpPr>
                <a:spLocks noRot="1" noChangeAspect="1" noMove="1" noResize="1" noEditPoints="1" noAdjustHandles="1" noChangeArrowheads="1" noChangeShapeType="1" noTextEdit="1"/>
              </p:cNvSpPr>
              <p:nvPr/>
            </p:nvSpPr>
            <p:spPr>
              <a:xfrm>
                <a:off x="179512" y="1484784"/>
                <a:ext cx="2130775" cy="755528"/>
              </a:xfrm>
              <a:prstGeom prst="rect">
                <a:avLst/>
              </a:prstGeom>
              <a:blipFill rotWithShape="1">
                <a:blip r:embed="rId8"/>
                <a:stretch>
                  <a:fillRect/>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10" name="Obdélník 9"/>
              <p:cNvSpPr/>
              <p:nvPr/>
            </p:nvSpPr>
            <p:spPr>
              <a:xfrm>
                <a:off x="189037" y="3356648"/>
                <a:ext cx="2360967" cy="78290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cs-CZ" sz="2000" b="0" i="1" smtClean="0">
                              <a:latin typeface="Cambria Math" panose="02040503050406030204" pitchFamily="18" charset="0"/>
                              <a:sym typeface="Symbol"/>
                            </a:rPr>
                          </m:ctrlPr>
                        </m:sSubPr>
                        <m:e>
                          <m:r>
                            <a:rPr lang="cs-CZ" sz="2000" b="0" i="1" smtClean="0">
                              <a:latin typeface="Cambria Math"/>
                              <a:sym typeface="Symbol"/>
                            </a:rPr>
                            <m:t>𝐾</m:t>
                          </m:r>
                        </m:e>
                        <m:sub>
                          <m:r>
                            <m:rPr>
                              <m:sty m:val="p"/>
                            </m:rPr>
                            <a:rPr lang="cs-CZ" sz="2000" b="0" i="0" smtClean="0">
                              <a:latin typeface="Cambria Math"/>
                              <a:sym typeface="Symbol"/>
                            </a:rPr>
                            <m:t>B</m:t>
                          </m:r>
                        </m:sub>
                      </m:sSub>
                      <m:r>
                        <a:rPr lang="cs-CZ" sz="2000" b="0" i="1" smtClean="0">
                          <a:latin typeface="Cambria Math"/>
                          <a:sym typeface="Symbol"/>
                        </a:rPr>
                        <m:t>=</m:t>
                      </m:r>
                      <m:f>
                        <m:fPr>
                          <m:ctrlPr>
                            <a:rPr lang="cs-CZ" sz="2000" b="0" i="1" smtClean="0">
                              <a:latin typeface="Cambria Math" panose="02040503050406030204" pitchFamily="18" charset="0"/>
                              <a:sym typeface="Symbol"/>
                            </a:rPr>
                          </m:ctrlPr>
                        </m:fPr>
                        <m:num>
                          <m:d>
                            <m:dPr>
                              <m:begChr m:val="["/>
                              <m:endChr m:val="]"/>
                              <m:ctrlPr>
                                <a:rPr lang="en-US" sz="2000" b="0" i="1" smtClean="0">
                                  <a:latin typeface="Cambria Math" panose="02040503050406030204" pitchFamily="18" charset="0"/>
                                  <a:sym typeface="Symbol"/>
                                </a:rPr>
                              </m:ctrlPr>
                            </m:dPr>
                            <m:e>
                              <m:sSup>
                                <m:sSupPr>
                                  <m:ctrlPr>
                                    <a:rPr lang="en-US" sz="2000" b="0" i="1" smtClean="0">
                                      <a:latin typeface="Cambria Math" panose="02040503050406030204" pitchFamily="18" charset="0"/>
                                      <a:sym typeface="Symbol"/>
                                    </a:rPr>
                                  </m:ctrlPr>
                                </m:sSupPr>
                                <m:e>
                                  <m:sSub>
                                    <m:sSubPr>
                                      <m:ctrlPr>
                                        <a:rPr lang="en-US" sz="2000" b="0" i="1" smtClean="0">
                                          <a:latin typeface="Cambria Math" panose="02040503050406030204" pitchFamily="18" charset="0"/>
                                          <a:sym typeface="Symbol"/>
                                        </a:rPr>
                                      </m:ctrlPr>
                                    </m:sSubPr>
                                    <m:e>
                                      <m:r>
                                        <m:rPr>
                                          <m:sty m:val="p"/>
                                        </m:rPr>
                                        <a:rPr lang="cs-CZ" sz="2000" b="0" i="0" smtClean="0">
                                          <a:latin typeface="Cambria Math"/>
                                          <a:sym typeface="Symbol"/>
                                        </a:rPr>
                                        <m:t>NH</m:t>
                                      </m:r>
                                    </m:e>
                                    <m:sub>
                                      <m:r>
                                        <a:rPr lang="cs-CZ" sz="2000" b="0" i="1" smtClean="0">
                                          <a:latin typeface="Cambria Math"/>
                                          <a:sym typeface="Symbol"/>
                                        </a:rPr>
                                        <m:t>4</m:t>
                                      </m:r>
                                    </m:sub>
                                  </m:sSub>
                                </m:e>
                                <m:sup>
                                  <m:r>
                                    <a:rPr lang="cs-CZ" sz="2000" b="0" i="1" smtClean="0">
                                      <a:latin typeface="Cambria Math"/>
                                      <a:sym typeface="Symbol"/>
                                    </a:rPr>
                                    <m:t>+</m:t>
                                  </m:r>
                                </m:sup>
                              </m:sSup>
                            </m:e>
                          </m:d>
                          <m:r>
                            <a:rPr lang="en-US" sz="2000" b="0" i="1" smtClean="0">
                              <a:latin typeface="Cambria Math"/>
                              <a:sym typeface="Symbol"/>
                            </a:rPr>
                            <m:t>[</m:t>
                          </m:r>
                          <m:sSup>
                            <m:sSupPr>
                              <m:ctrlPr>
                                <a:rPr lang="en-US" sz="2000" b="0" i="1" smtClean="0">
                                  <a:latin typeface="Cambria Math" panose="02040503050406030204" pitchFamily="18" charset="0"/>
                                  <a:sym typeface="Symbol"/>
                                </a:rPr>
                              </m:ctrlPr>
                            </m:sSupPr>
                            <m:e>
                              <m:r>
                                <m:rPr>
                                  <m:sty m:val="p"/>
                                </m:rPr>
                                <a:rPr lang="cs-CZ" sz="2000" b="0" i="0" smtClean="0">
                                  <a:latin typeface="Cambria Math"/>
                                  <a:sym typeface="Symbol"/>
                                </a:rPr>
                                <m:t>OH</m:t>
                              </m:r>
                            </m:e>
                            <m:sup>
                              <m:r>
                                <a:rPr lang="en-US" sz="2000" b="0" i="1" smtClean="0">
                                  <a:latin typeface="Cambria Math"/>
                                  <a:sym typeface="Symbol"/>
                                </a:rPr>
                                <m:t>−</m:t>
                              </m:r>
                            </m:sup>
                          </m:sSup>
                          <m:r>
                            <a:rPr lang="en-US" sz="2000" b="0" i="1" smtClean="0">
                              <a:latin typeface="Cambria Math"/>
                              <a:sym typeface="Symbol"/>
                            </a:rPr>
                            <m:t>]</m:t>
                          </m:r>
                        </m:num>
                        <m:den>
                          <m:r>
                            <a:rPr lang="en-US" altLang="cs-CZ" sz="2000" b="0" i="0" dirty="0" smtClean="0">
                              <a:latin typeface="Cambria Math"/>
                              <a:cs typeface="Times New Roman" pitchFamily="18" charset="0"/>
                              <a:sym typeface="Symbol"/>
                            </a:rPr>
                            <m:t>[</m:t>
                          </m:r>
                          <m:sSub>
                            <m:sSubPr>
                              <m:ctrlPr>
                                <a:rPr lang="en-US" altLang="cs-CZ" sz="2000" b="0" i="1" dirty="0" smtClean="0">
                                  <a:latin typeface="Cambria Math" panose="02040503050406030204" pitchFamily="18" charset="0"/>
                                  <a:cs typeface="Times New Roman" pitchFamily="18" charset="0"/>
                                  <a:sym typeface="Symbol"/>
                                </a:rPr>
                              </m:ctrlPr>
                            </m:sSubPr>
                            <m:e>
                              <m:r>
                                <m:rPr>
                                  <m:sty m:val="p"/>
                                </m:rPr>
                                <a:rPr lang="cs-CZ" altLang="cs-CZ" sz="2000" b="0" i="0" dirty="0" smtClean="0">
                                  <a:latin typeface="Cambria Math"/>
                                  <a:cs typeface="Times New Roman" pitchFamily="18" charset="0"/>
                                  <a:sym typeface="Symbol"/>
                                </a:rPr>
                                <m:t>NH</m:t>
                              </m:r>
                            </m:e>
                            <m:sub>
                              <m:r>
                                <a:rPr lang="cs-CZ" altLang="cs-CZ" sz="2000" b="0" i="0" dirty="0" smtClean="0">
                                  <a:latin typeface="Cambria Math"/>
                                  <a:cs typeface="Times New Roman" pitchFamily="18" charset="0"/>
                                  <a:sym typeface="Symbol"/>
                                </a:rPr>
                                <m:t>3</m:t>
                              </m:r>
                            </m:sub>
                          </m:sSub>
                          <m:r>
                            <a:rPr lang="en-US" altLang="cs-CZ" sz="2000" b="0" i="1" dirty="0" smtClean="0">
                              <a:latin typeface="Cambria Math"/>
                              <a:cs typeface="Times New Roman" pitchFamily="18" charset="0"/>
                              <a:sym typeface="Symbol"/>
                            </a:rPr>
                            <m:t>]</m:t>
                          </m:r>
                        </m:den>
                      </m:f>
                    </m:oMath>
                  </m:oMathPara>
                </a14:m>
                <a:endParaRPr lang="cs-CZ" sz="2000" dirty="0"/>
              </a:p>
            </p:txBody>
          </p:sp>
        </mc:Choice>
        <mc:Fallback xmlns="">
          <p:sp>
            <p:nvSpPr>
              <p:cNvPr id="10" name="Obdélník 9"/>
              <p:cNvSpPr>
                <a:spLocks noRot="1" noChangeAspect="1" noMove="1" noResize="1" noEditPoints="1" noAdjustHandles="1" noChangeArrowheads="1" noChangeShapeType="1" noTextEdit="1"/>
              </p:cNvSpPr>
              <p:nvPr/>
            </p:nvSpPr>
            <p:spPr>
              <a:xfrm>
                <a:off x="189037" y="3356648"/>
                <a:ext cx="2360967" cy="782907"/>
              </a:xfrm>
              <a:prstGeom prst="rect">
                <a:avLst/>
              </a:prstGeom>
              <a:blipFill rotWithShape="1">
                <a:blip r:embed="rId9"/>
                <a:stretch>
                  <a:fillRect/>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11" name="Obdélník 10"/>
              <p:cNvSpPr/>
              <p:nvPr/>
            </p:nvSpPr>
            <p:spPr>
              <a:xfrm>
                <a:off x="4283968" y="3366010"/>
                <a:ext cx="2410660" cy="77354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cs-CZ" sz="2000" b="0" i="1" smtClean="0">
                              <a:latin typeface="Cambria Math" panose="02040503050406030204" pitchFamily="18" charset="0"/>
                              <a:sym typeface="Symbol"/>
                            </a:rPr>
                          </m:ctrlPr>
                        </m:sSubPr>
                        <m:e>
                          <m:r>
                            <a:rPr lang="cs-CZ" sz="2000" b="0" i="1" smtClean="0">
                              <a:latin typeface="Cambria Math"/>
                              <a:sym typeface="Symbol"/>
                            </a:rPr>
                            <m:t>𝐾</m:t>
                          </m:r>
                        </m:e>
                        <m:sub>
                          <m:r>
                            <m:rPr>
                              <m:sty m:val="p"/>
                            </m:rPr>
                            <a:rPr lang="cs-CZ" sz="2000" b="0" i="0" smtClean="0">
                              <a:latin typeface="Cambria Math"/>
                              <a:sym typeface="Symbol"/>
                            </a:rPr>
                            <m:t>A</m:t>
                          </m:r>
                        </m:sub>
                      </m:sSub>
                      <m:r>
                        <a:rPr lang="cs-CZ" sz="2000" b="0" i="1" smtClean="0">
                          <a:latin typeface="Cambria Math"/>
                          <a:sym typeface="Symbol"/>
                        </a:rPr>
                        <m:t>=</m:t>
                      </m:r>
                      <m:f>
                        <m:fPr>
                          <m:ctrlPr>
                            <a:rPr lang="cs-CZ" sz="2000" b="0" i="1" smtClean="0">
                              <a:latin typeface="Cambria Math" panose="02040503050406030204" pitchFamily="18" charset="0"/>
                              <a:sym typeface="Symbol"/>
                            </a:rPr>
                          </m:ctrlPr>
                        </m:fPr>
                        <m:num>
                          <m:d>
                            <m:dPr>
                              <m:begChr m:val="["/>
                              <m:endChr m:val="]"/>
                              <m:ctrlPr>
                                <a:rPr lang="en-US" sz="2000" b="0" i="1" smtClean="0">
                                  <a:latin typeface="Cambria Math" panose="02040503050406030204" pitchFamily="18" charset="0"/>
                                  <a:sym typeface="Symbol"/>
                                </a:rPr>
                              </m:ctrlPr>
                            </m:dPr>
                            <m:e>
                              <m:sSub>
                                <m:sSubPr>
                                  <m:ctrlPr>
                                    <a:rPr lang="en-US" sz="2000" b="0" i="1" smtClean="0">
                                      <a:latin typeface="Cambria Math" panose="02040503050406030204" pitchFamily="18" charset="0"/>
                                      <a:sym typeface="Symbol"/>
                                    </a:rPr>
                                  </m:ctrlPr>
                                </m:sSubPr>
                                <m:e>
                                  <m:r>
                                    <m:rPr>
                                      <m:sty m:val="p"/>
                                    </m:rPr>
                                    <a:rPr lang="en-US" sz="2000" b="0" i="0" smtClean="0">
                                      <a:latin typeface="Cambria Math"/>
                                      <a:sym typeface="Symbol"/>
                                    </a:rPr>
                                    <m:t>H</m:t>
                                  </m:r>
                                </m:e>
                                <m:sub>
                                  <m:r>
                                    <a:rPr lang="en-US" sz="2000" b="0" i="1" smtClean="0">
                                      <a:latin typeface="Cambria Math"/>
                                      <a:sym typeface="Symbol"/>
                                    </a:rPr>
                                    <m:t>3</m:t>
                                  </m:r>
                                </m:sub>
                              </m:sSub>
                              <m:sSup>
                                <m:sSupPr>
                                  <m:ctrlPr>
                                    <a:rPr lang="en-US" sz="2000" b="0" i="1" smtClean="0">
                                      <a:latin typeface="Cambria Math" panose="02040503050406030204" pitchFamily="18" charset="0"/>
                                      <a:sym typeface="Symbol"/>
                                    </a:rPr>
                                  </m:ctrlPr>
                                </m:sSupPr>
                                <m:e>
                                  <m:r>
                                    <m:rPr>
                                      <m:sty m:val="p"/>
                                    </m:rPr>
                                    <a:rPr lang="en-US" sz="2000" b="0" i="0" smtClean="0">
                                      <a:latin typeface="Cambria Math"/>
                                      <a:sym typeface="Symbol"/>
                                    </a:rPr>
                                    <m:t>O</m:t>
                                  </m:r>
                                </m:e>
                                <m:sup>
                                  <m:r>
                                    <a:rPr lang="en-US" sz="2000" b="0" i="1" smtClean="0">
                                      <a:latin typeface="Cambria Math"/>
                                      <a:sym typeface="Symbol"/>
                                    </a:rPr>
                                    <m:t>+</m:t>
                                  </m:r>
                                </m:sup>
                              </m:sSup>
                            </m:e>
                          </m:d>
                          <m:r>
                            <a:rPr lang="en-US" sz="2000" b="0" i="1" smtClean="0">
                              <a:latin typeface="Cambria Math"/>
                              <a:sym typeface="Symbol"/>
                            </a:rPr>
                            <m:t>[</m:t>
                          </m:r>
                          <m:sSub>
                            <m:sSubPr>
                              <m:ctrlPr>
                                <a:rPr lang="en-US" sz="2000" b="0" i="1" smtClean="0">
                                  <a:latin typeface="Cambria Math" panose="02040503050406030204" pitchFamily="18" charset="0"/>
                                  <a:sym typeface="Symbol"/>
                                </a:rPr>
                              </m:ctrlPr>
                            </m:sSubPr>
                            <m:e>
                              <m:r>
                                <m:rPr>
                                  <m:sty m:val="p"/>
                                </m:rPr>
                                <a:rPr lang="cs-CZ" sz="2000" b="0" i="0" smtClean="0">
                                  <a:latin typeface="Cambria Math"/>
                                  <a:sym typeface="Symbol"/>
                                </a:rPr>
                                <m:t>NH</m:t>
                              </m:r>
                            </m:e>
                            <m:sub>
                              <m:r>
                                <a:rPr lang="cs-CZ" sz="2000" b="0" i="1" smtClean="0">
                                  <a:latin typeface="Cambria Math"/>
                                  <a:sym typeface="Symbol"/>
                                </a:rPr>
                                <m:t>3</m:t>
                              </m:r>
                            </m:sub>
                          </m:sSub>
                          <m:r>
                            <a:rPr lang="en-US" sz="2000" b="0" i="1" smtClean="0">
                              <a:latin typeface="Cambria Math"/>
                              <a:sym typeface="Symbol"/>
                            </a:rPr>
                            <m:t>]</m:t>
                          </m:r>
                        </m:num>
                        <m:den>
                          <m:r>
                            <a:rPr lang="en-US" altLang="cs-CZ" sz="2000" b="0" i="1" dirty="0" smtClean="0">
                              <a:latin typeface="Cambria Math"/>
                              <a:cs typeface="Times New Roman" pitchFamily="18" charset="0"/>
                              <a:sym typeface="Symbol"/>
                            </a:rPr>
                            <m:t>[</m:t>
                          </m:r>
                          <m:sSup>
                            <m:sSupPr>
                              <m:ctrlPr>
                                <a:rPr lang="en-US" sz="2000" b="0" i="1">
                                  <a:latin typeface="Cambria Math" panose="02040503050406030204" pitchFamily="18" charset="0"/>
                                  <a:sym typeface="Symbol"/>
                                </a:rPr>
                              </m:ctrlPr>
                            </m:sSupPr>
                            <m:e>
                              <m:sSub>
                                <m:sSubPr>
                                  <m:ctrlPr>
                                    <a:rPr lang="en-US" sz="2000" b="0" i="1">
                                      <a:latin typeface="Cambria Math" panose="02040503050406030204" pitchFamily="18" charset="0"/>
                                      <a:sym typeface="Symbol"/>
                                    </a:rPr>
                                  </m:ctrlPr>
                                </m:sSubPr>
                                <m:e>
                                  <m:r>
                                    <m:rPr>
                                      <m:sty m:val="p"/>
                                    </m:rPr>
                                    <a:rPr lang="cs-CZ" sz="2000" b="0">
                                      <a:latin typeface="Cambria Math"/>
                                      <a:sym typeface="Symbol"/>
                                    </a:rPr>
                                    <m:t>NH</m:t>
                                  </m:r>
                                </m:e>
                                <m:sub>
                                  <m:r>
                                    <a:rPr lang="cs-CZ" sz="2000" b="0" i="1">
                                      <a:latin typeface="Cambria Math"/>
                                      <a:sym typeface="Symbol"/>
                                    </a:rPr>
                                    <m:t>4</m:t>
                                  </m:r>
                                </m:sub>
                              </m:sSub>
                            </m:e>
                            <m:sup>
                              <m:r>
                                <a:rPr lang="cs-CZ" sz="2000" b="0" i="1">
                                  <a:latin typeface="Cambria Math"/>
                                  <a:sym typeface="Symbol"/>
                                </a:rPr>
                                <m:t>+</m:t>
                              </m:r>
                            </m:sup>
                          </m:sSup>
                          <m:r>
                            <a:rPr lang="en-US" altLang="cs-CZ" sz="2000" b="0" i="1" dirty="0" smtClean="0">
                              <a:latin typeface="Cambria Math"/>
                              <a:cs typeface="Times New Roman" pitchFamily="18" charset="0"/>
                              <a:sym typeface="Symbol"/>
                            </a:rPr>
                            <m:t>]</m:t>
                          </m:r>
                        </m:den>
                      </m:f>
                    </m:oMath>
                  </m:oMathPara>
                </a14:m>
                <a:endParaRPr lang="cs-CZ" sz="2000" dirty="0"/>
              </a:p>
            </p:txBody>
          </p:sp>
        </mc:Choice>
        <mc:Fallback xmlns="">
          <p:sp>
            <p:nvSpPr>
              <p:cNvPr id="11" name="Obdélník 10"/>
              <p:cNvSpPr>
                <a:spLocks noRot="1" noChangeAspect="1" noMove="1" noResize="1" noEditPoints="1" noAdjustHandles="1" noChangeArrowheads="1" noChangeShapeType="1" noTextEdit="1"/>
              </p:cNvSpPr>
              <p:nvPr/>
            </p:nvSpPr>
            <p:spPr>
              <a:xfrm>
                <a:off x="4283968" y="3366010"/>
                <a:ext cx="2410660" cy="773545"/>
              </a:xfrm>
              <a:prstGeom prst="rect">
                <a:avLst/>
              </a:prstGeom>
              <a:blipFill rotWithShape="1">
                <a:blip r:embed="rId10"/>
                <a:stretch>
                  <a:fillRect/>
                </a:stretch>
              </a:blipFill>
            </p:spPr>
            <p:txBody>
              <a:bodyPr/>
              <a:lstStyle/>
              <a:p>
                <a:r>
                  <a:rPr lang="cs-CZ">
                    <a:noFill/>
                  </a:rPr>
                  <a:t> </a:t>
                </a:r>
              </a:p>
            </p:txBody>
          </p:sp>
        </mc:Fallback>
      </mc:AlternateContent>
      <p:sp>
        <p:nvSpPr>
          <p:cNvPr id="12" name="Rectangle 17"/>
          <p:cNvSpPr/>
          <p:nvPr/>
        </p:nvSpPr>
        <p:spPr>
          <a:xfrm>
            <a:off x="0" y="0"/>
            <a:ext cx="9144000" cy="107950"/>
          </a:xfrm>
          <a:prstGeom prst="rect">
            <a:avLst/>
          </a:prstGeom>
          <a:solidFill>
            <a:srgbClr val="D22D4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13" name="Zástupný symbol pro číslo snímku 1"/>
          <p:cNvSpPr>
            <a:spLocks noGrp="1"/>
          </p:cNvSpPr>
          <p:nvPr>
            <p:ph type="sldNum" sz="quarter" idx="12"/>
          </p:nvPr>
        </p:nvSpPr>
        <p:spPr>
          <a:xfrm>
            <a:off x="8424000" y="108000"/>
            <a:ext cx="720000" cy="360000"/>
          </a:xfrm>
        </p:spPr>
        <p:txBody>
          <a:bodyPr anchor="ctr" anchorCtr="0"/>
          <a:lstStyle/>
          <a:p>
            <a:r>
              <a:rPr lang="en-US" sz="1400" dirty="0">
                <a:solidFill>
                  <a:schemeClr val="tx1"/>
                </a:solidFill>
                <a:latin typeface="Arial" panose="020B0604020202020204" pitchFamily="34" charset="0"/>
                <a:cs typeface="Arial" panose="020B0604020202020204" pitchFamily="34" charset="0"/>
              </a:rPr>
              <a:t>06-</a:t>
            </a:r>
            <a:fld id="{CB05AA66-45A8-5543-8AD2-FEEF865319FF}" type="slidenum">
              <a:rPr lang="en-US" sz="1400" smtClean="0">
                <a:solidFill>
                  <a:schemeClr val="tx1"/>
                </a:solidFill>
                <a:latin typeface="Arial" panose="020B0604020202020204" pitchFamily="34" charset="0"/>
                <a:cs typeface="Arial" panose="020B0604020202020204" pitchFamily="34" charset="0"/>
              </a:rPr>
              <a:t>15</a:t>
            </a:fld>
            <a:endParaRPr lang="en-US" sz="1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367035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15"/>
          <p:cNvSpPr txBox="1"/>
          <p:nvPr/>
        </p:nvSpPr>
        <p:spPr>
          <a:xfrm>
            <a:off x="5030851" y="6341803"/>
            <a:ext cx="3965675" cy="229420"/>
          </a:xfrm>
          <a:prstGeom prst="rect">
            <a:avLst/>
          </a:prstGeom>
          <a:noFill/>
        </p:spPr>
        <p:txBody>
          <a:bodyPr wrap="square" lIns="0" tIns="0" rIns="0" bIns="0" rtlCol="0">
            <a:normAutofit/>
          </a:bodyPr>
          <a:lstStyle/>
          <a:p>
            <a:pPr algn="r" defTabSz="457200" eaLnBrk="1" fontAlgn="auto" hangingPunct="1">
              <a:lnSpc>
                <a:spcPct val="130000"/>
              </a:lnSpc>
              <a:spcBef>
                <a:spcPts val="0"/>
              </a:spcBef>
              <a:spcAft>
                <a:spcPts val="0"/>
              </a:spcAft>
            </a:pPr>
            <a:r>
              <a:rPr lang="en-US" sz="900" b="0">
                <a:solidFill>
                  <a:prstClr val="black"/>
                </a:solidFill>
                <a:latin typeface="Arial"/>
                <a:cs typeface="Arial"/>
              </a:rPr>
              <a:t>www.natur.cuni.cz</a:t>
            </a:r>
            <a:endParaRPr lang="en-US" sz="900" b="0" dirty="0">
              <a:solidFill>
                <a:prstClr val="black"/>
              </a:solidFill>
              <a:latin typeface="Arial"/>
              <a:cs typeface="Arial"/>
            </a:endParaRPr>
          </a:p>
        </p:txBody>
      </p:sp>
      <p:pic>
        <p:nvPicPr>
          <p:cNvPr id="23" name="Picture 1"/>
          <p:cNvPicPr>
            <a:picLocks noChangeAspect="1"/>
          </p:cNvPicPr>
          <p:nvPr/>
        </p:nvPicPr>
        <p:blipFill>
          <a:blip r:embed="rId3"/>
          <a:stretch>
            <a:fillRect/>
          </a:stretch>
        </p:blipFill>
        <p:spPr>
          <a:xfrm>
            <a:off x="0" y="6057900"/>
            <a:ext cx="2159000" cy="800100"/>
          </a:xfrm>
          <a:prstGeom prst="rect">
            <a:avLst/>
          </a:prstGeom>
        </p:spPr>
      </p:pic>
      <p:cxnSp>
        <p:nvCxnSpPr>
          <p:cNvPr id="24" name="Straight Connector 4"/>
          <p:cNvCxnSpPr/>
          <p:nvPr/>
        </p:nvCxnSpPr>
        <p:spPr>
          <a:xfrm>
            <a:off x="122903" y="6057900"/>
            <a:ext cx="8873623" cy="0"/>
          </a:xfrm>
          <a:prstGeom prst="line">
            <a:avLst/>
          </a:prstGeom>
          <a:noFill/>
          <a:ln w="9525" cap="flat" cmpd="sng" algn="ctr">
            <a:solidFill>
              <a:srgbClr val="D22D40"/>
            </a:solidFill>
            <a:prstDash val="solid"/>
          </a:ln>
          <a:effectLst/>
        </p:spPr>
      </p:cxnSp>
      <p:sp>
        <p:nvSpPr>
          <p:cNvPr id="25" name="TextBox 8"/>
          <p:cNvSpPr txBox="1"/>
          <p:nvPr/>
        </p:nvSpPr>
        <p:spPr>
          <a:xfrm>
            <a:off x="288000" y="252000"/>
            <a:ext cx="8316448" cy="491073"/>
          </a:xfrm>
          <a:prstGeom prst="rect">
            <a:avLst/>
          </a:prstGeom>
          <a:noFill/>
        </p:spPr>
        <p:txBody>
          <a:bodyPr wrap="square" lIns="0" tIns="0" rIns="0" bIns="0" rtlCol="0">
            <a:noAutofit/>
          </a:bodyPr>
          <a:lstStyle/>
          <a:p>
            <a:pPr algn="l" defTabSz="457200" eaLnBrk="1" fontAlgn="auto" hangingPunct="1">
              <a:lnSpc>
                <a:spcPct val="130000"/>
              </a:lnSpc>
              <a:spcBef>
                <a:spcPts val="0"/>
              </a:spcBef>
              <a:spcAft>
                <a:spcPts val="0"/>
              </a:spcAft>
            </a:pPr>
            <a:r>
              <a:rPr lang="cs-CZ" sz="2600" dirty="0">
                <a:solidFill>
                  <a:prstClr val="black"/>
                </a:solidFill>
                <a:latin typeface="Arial"/>
                <a:cs typeface="Arial"/>
              </a:rPr>
              <a:t>Síla </a:t>
            </a:r>
            <a:r>
              <a:rPr lang="cs-CZ" sz="2600" dirty="0" err="1">
                <a:solidFill>
                  <a:prstClr val="black"/>
                </a:solidFill>
                <a:latin typeface="Arial"/>
                <a:cs typeface="Arial"/>
              </a:rPr>
              <a:t>arrheniovských</a:t>
            </a:r>
            <a:r>
              <a:rPr lang="cs-CZ" sz="2600" dirty="0">
                <a:solidFill>
                  <a:prstClr val="black"/>
                </a:solidFill>
                <a:latin typeface="Arial"/>
                <a:cs typeface="Arial"/>
              </a:rPr>
              <a:t>/</a:t>
            </a:r>
            <a:r>
              <a:rPr lang="cs-CZ" sz="2600" dirty="0" err="1">
                <a:solidFill>
                  <a:prstClr val="black"/>
                </a:solidFill>
                <a:latin typeface="Arial"/>
                <a:cs typeface="Arial"/>
              </a:rPr>
              <a:t>brønstedovských</a:t>
            </a:r>
            <a:r>
              <a:rPr lang="cs-CZ" sz="2600" dirty="0">
                <a:solidFill>
                  <a:prstClr val="black"/>
                </a:solidFill>
                <a:latin typeface="Arial"/>
                <a:cs typeface="Arial"/>
              </a:rPr>
              <a:t> kyselin a bází</a:t>
            </a:r>
            <a:endParaRPr lang="en-US" sz="2600" dirty="0">
              <a:solidFill>
                <a:prstClr val="black"/>
              </a:solidFill>
              <a:latin typeface="Arial"/>
              <a:cs typeface="Arial"/>
            </a:endParaRPr>
          </a:p>
        </p:txBody>
      </p:sp>
      <p:graphicFrame>
        <p:nvGraphicFramePr>
          <p:cNvPr id="2" name="Tabulka 1"/>
          <p:cNvGraphicFramePr>
            <a:graphicFrameLocks noGrp="1"/>
          </p:cNvGraphicFramePr>
          <p:nvPr>
            <p:extLst>
              <p:ext uri="{D42A27DB-BD31-4B8C-83A1-F6EECF244321}">
                <p14:modId xmlns:p14="http://schemas.microsoft.com/office/powerpoint/2010/main" val="3188960159"/>
              </p:ext>
            </p:extLst>
          </p:nvPr>
        </p:nvGraphicFramePr>
        <p:xfrm>
          <a:off x="478835" y="1018540"/>
          <a:ext cx="8186329" cy="4820920"/>
        </p:xfrm>
        <a:graphic>
          <a:graphicData uri="http://schemas.openxmlformats.org/drawingml/2006/table">
            <a:tbl>
              <a:tblPr firstRow="1" bandRow="1">
                <a:tableStyleId>{F5AB1C69-6EDB-4FF4-983F-18BD219EF322}</a:tableStyleId>
              </a:tblPr>
              <a:tblGrid>
                <a:gridCol w="2493476">
                  <a:extLst>
                    <a:ext uri="{9D8B030D-6E8A-4147-A177-3AD203B41FA5}">
                      <a16:colId xmlns:a16="http://schemas.microsoft.com/office/drawing/2014/main" val="20000"/>
                    </a:ext>
                  </a:extLst>
                </a:gridCol>
                <a:gridCol w="1228357">
                  <a:extLst>
                    <a:ext uri="{9D8B030D-6E8A-4147-A177-3AD203B41FA5}">
                      <a16:colId xmlns:a16="http://schemas.microsoft.com/office/drawing/2014/main" val="20001"/>
                    </a:ext>
                  </a:extLst>
                </a:gridCol>
                <a:gridCol w="1296144">
                  <a:extLst>
                    <a:ext uri="{9D8B030D-6E8A-4147-A177-3AD203B41FA5}">
                      <a16:colId xmlns:a16="http://schemas.microsoft.com/office/drawing/2014/main" val="20002"/>
                    </a:ext>
                  </a:extLst>
                </a:gridCol>
                <a:gridCol w="1656184">
                  <a:extLst>
                    <a:ext uri="{9D8B030D-6E8A-4147-A177-3AD203B41FA5}">
                      <a16:colId xmlns:a16="http://schemas.microsoft.com/office/drawing/2014/main" val="20003"/>
                    </a:ext>
                  </a:extLst>
                </a:gridCol>
                <a:gridCol w="1512168">
                  <a:extLst>
                    <a:ext uri="{9D8B030D-6E8A-4147-A177-3AD203B41FA5}">
                      <a16:colId xmlns:a16="http://schemas.microsoft.com/office/drawing/2014/main" val="20004"/>
                    </a:ext>
                  </a:extLst>
                </a:gridCol>
              </a:tblGrid>
              <a:tr h="37084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s-CZ" altLang="cs-CZ" sz="1800" b="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Kyselina</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152400" marR="38100" marT="45717" marB="45717"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1800" b="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HA</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1800" b="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A</a:t>
                      </a:r>
                      <a:r>
                        <a:rPr kumimoji="0" lang="cs-CZ" altLang="cs-CZ" sz="1800" b="0" u="none" strike="noStrike" cap="none" normalizeH="0" baseline="36000" noProof="0" dirty="0">
                          <a:ln>
                            <a:noFill/>
                          </a:ln>
                          <a:solidFill>
                            <a:schemeClr val="tx1"/>
                          </a:solidFill>
                          <a:effectLst/>
                          <a:latin typeface="Arial" panose="020B0604020202020204" pitchFamily="34" charset="0"/>
                          <a:cs typeface="Arial" panose="020B0604020202020204" pitchFamily="34"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cs-CZ" sz="1800" b="0" i="1" u="none" strike="noStrike" cap="none" normalizeH="0" baseline="0" dirty="0">
                          <a:ln>
                            <a:noFill/>
                          </a:ln>
                          <a:solidFill>
                            <a:schemeClr val="tx1"/>
                          </a:solidFill>
                          <a:effectLst/>
                          <a:latin typeface="Arial" panose="020B0604020202020204" pitchFamily="34" charset="0"/>
                          <a:cs typeface="Arial" panose="020B0604020202020204" pitchFamily="34" charset="0"/>
                        </a:rPr>
                        <a:t>K</a:t>
                      </a:r>
                      <a:r>
                        <a:rPr kumimoji="0" lang="cs-CZ" altLang="cs-CZ" sz="1800" b="0" u="none" strike="noStrike" cap="none" normalizeH="0" baseline="-25000" dirty="0">
                          <a:ln>
                            <a:noFill/>
                          </a:ln>
                          <a:solidFill>
                            <a:schemeClr val="tx1"/>
                          </a:solidFill>
                          <a:effectLst/>
                          <a:latin typeface="Arial" panose="020B0604020202020204" pitchFamily="34" charset="0"/>
                          <a:cs typeface="Arial" panose="020B0604020202020204" pitchFamily="34" charset="0"/>
                        </a:rPr>
                        <a:t>A</a:t>
                      </a:r>
                      <a:endParaRPr kumimoji="0" lang="cs-CZ" altLang="cs-CZ" sz="1800" b="0" i="0" u="none" strike="noStrike" cap="none" normalizeH="0" baseline="-25000" dirty="0">
                        <a:ln>
                          <a:noFill/>
                        </a:ln>
                        <a:solidFill>
                          <a:schemeClr val="tx1"/>
                        </a:solidFill>
                        <a:effectLst/>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cs-CZ" sz="1800" b="0" u="none" strike="noStrike" cap="none" normalizeH="0" baseline="0" dirty="0" err="1">
                          <a:ln>
                            <a:noFill/>
                          </a:ln>
                          <a:solidFill>
                            <a:schemeClr val="tx1"/>
                          </a:solidFill>
                          <a:effectLst/>
                          <a:latin typeface="Arial" panose="020B0604020202020204" pitchFamily="34" charset="0"/>
                          <a:cs typeface="Arial" panose="020B0604020202020204" pitchFamily="34" charset="0"/>
                        </a:rPr>
                        <a:t>p</a:t>
                      </a:r>
                      <a:r>
                        <a:rPr kumimoji="0" lang="en-US" altLang="cs-CZ" sz="1800" b="0" i="1" u="none" strike="noStrike" cap="none" normalizeH="0" baseline="0" dirty="0" err="1">
                          <a:ln>
                            <a:noFill/>
                          </a:ln>
                          <a:solidFill>
                            <a:schemeClr val="tx1"/>
                          </a:solidFill>
                          <a:effectLst/>
                          <a:latin typeface="Arial" panose="020B0604020202020204" pitchFamily="34" charset="0"/>
                          <a:cs typeface="Arial" panose="020B0604020202020204" pitchFamily="34" charset="0"/>
                        </a:rPr>
                        <a:t>K</a:t>
                      </a:r>
                      <a:r>
                        <a:rPr kumimoji="0" lang="cs-CZ" altLang="cs-CZ" sz="1800" b="0" i="0" u="none" strike="noStrike" cap="none" normalizeH="0" baseline="-25000" dirty="0">
                          <a:ln>
                            <a:noFill/>
                          </a:ln>
                          <a:solidFill>
                            <a:schemeClr val="tx1"/>
                          </a:solidFill>
                          <a:effectLst/>
                          <a:latin typeface="Arial" panose="020B0604020202020204" pitchFamily="34" charset="0"/>
                          <a:cs typeface="Arial" panose="020B0604020202020204" pitchFamily="34" charset="0"/>
                        </a:rPr>
                        <a:t>A</a:t>
                      </a:r>
                    </a:p>
                  </a:txBody>
                  <a:tcP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7084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s-CZ" altLang="cs-CZ" sz="1800" b="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jodovodík</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152400" marR="38100" marT="45717" marB="45717"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b="0" noProof="0" dirty="0">
                          <a:solidFill>
                            <a:schemeClr val="tx1"/>
                          </a:solidFill>
                          <a:latin typeface="Arial" panose="020B0604020202020204" pitchFamily="34" charset="0"/>
                          <a:cs typeface="Arial" panose="020B0604020202020204" pitchFamily="34" charset="0"/>
                        </a:rPr>
                        <a:t>HI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1800" b="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I</a:t>
                      </a:r>
                      <a:r>
                        <a:rPr kumimoji="0" lang="cs-CZ" altLang="cs-CZ" sz="1800" b="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lang="cs-CZ" altLang="cs-CZ" sz="1800" b="0" dirty="0">
                          <a:solidFill>
                            <a:prstClr val="black"/>
                          </a:solidFill>
                          <a:latin typeface="Arial" charset="0"/>
                        </a:rPr>
                        <a:t>~</a:t>
                      </a:r>
                      <a:r>
                        <a:rPr kumimoji="0" lang="cs-CZ" altLang="cs-CZ" sz="1800" b="0" u="none" strike="noStrike" cap="none" normalizeH="0" baseline="0" dirty="0">
                          <a:ln>
                            <a:noFill/>
                          </a:ln>
                          <a:effectLst/>
                          <a:latin typeface="Arial" panose="020B0604020202020204" pitchFamily="34" charset="0"/>
                          <a:cs typeface="Arial" panose="020B0604020202020204" pitchFamily="34" charset="0"/>
                        </a:rPr>
                        <a:t>10</a:t>
                      </a:r>
                      <a:r>
                        <a:rPr kumimoji="0" lang="cs-CZ" altLang="cs-CZ" sz="1800" b="0" u="none" strike="noStrike" cap="none" normalizeH="0" baseline="30000" dirty="0">
                          <a:ln>
                            <a:noFill/>
                          </a:ln>
                          <a:effectLst/>
                          <a:latin typeface="Arial" panose="020B0604020202020204" pitchFamily="34" charset="0"/>
                          <a:cs typeface="Arial" panose="020B0604020202020204" pitchFamily="34" charset="0"/>
                        </a:rPr>
                        <a:t>11</a:t>
                      </a:r>
                      <a:endParaRPr kumimoji="0" lang="cs-CZ" altLang="cs-CZ" sz="18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marL="0" marR="0" marT="45717" marB="4571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altLang="cs-CZ" sz="1800" b="0" u="none" strike="noStrike" cap="none" normalizeH="0" baseline="0" dirty="0">
                          <a:ln>
                            <a:noFill/>
                          </a:ln>
                          <a:effectLst/>
                          <a:latin typeface="Arial" panose="020B0604020202020204" pitchFamily="34" charset="0"/>
                          <a:cs typeface="Arial" panose="020B0604020202020204" pitchFamily="34" charset="0"/>
                        </a:rPr>
                        <a:t>–11</a:t>
                      </a:r>
                      <a:endParaRPr kumimoji="0" lang="cs-CZ" altLang="cs-CZ"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s-CZ" altLang="cs-CZ" sz="1800" b="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chloristá</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152400" marR="38100" marT="45717" marB="45717"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1800" b="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HClO</a:t>
                      </a:r>
                      <a:r>
                        <a:rPr kumimoji="0" lang="cs-CZ" altLang="cs-CZ" sz="1800" b="0" u="none" strike="noStrike" cap="none" normalizeH="0" baseline="-25000" noProof="0" dirty="0">
                          <a:ln>
                            <a:noFill/>
                          </a:ln>
                          <a:solidFill>
                            <a:schemeClr val="tx1"/>
                          </a:solidFill>
                          <a:effectLst/>
                          <a:latin typeface="Arial" panose="020B0604020202020204" pitchFamily="34" charset="0"/>
                          <a:cs typeface="Arial" panose="020B0604020202020204" pitchFamily="34" charset="0"/>
                        </a:rPr>
                        <a:t>4</a:t>
                      </a:r>
                      <a:endParaRPr kumimoji="0" lang="cs-CZ" altLang="cs-CZ" sz="1800" b="0" i="0" u="none" strike="noStrike" cap="none" normalizeH="0" baseline="-25000" noProof="0" dirty="0">
                        <a:ln>
                          <a:noFill/>
                        </a:ln>
                        <a:solidFill>
                          <a:schemeClr val="tx1"/>
                        </a:solidFill>
                        <a:effectLst/>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1800" b="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ClO</a:t>
                      </a:r>
                      <a:r>
                        <a:rPr kumimoji="0" lang="cs-CZ" altLang="cs-CZ" sz="1800" b="0" u="none" strike="noStrike" cap="none" normalizeH="0" baseline="-25000" noProof="0" dirty="0">
                          <a:ln>
                            <a:noFill/>
                          </a:ln>
                          <a:solidFill>
                            <a:schemeClr val="tx1"/>
                          </a:solidFill>
                          <a:effectLst/>
                          <a:latin typeface="Arial" panose="020B0604020202020204" pitchFamily="34" charset="0"/>
                          <a:cs typeface="Arial" panose="020B0604020202020204" pitchFamily="34" charset="0"/>
                        </a:rPr>
                        <a:t>4</a:t>
                      </a:r>
                      <a:r>
                        <a:rPr kumimoji="0" lang="cs-CZ" altLang="cs-CZ" sz="1800" b="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lang="cs-CZ" altLang="cs-CZ" sz="1800" b="0" dirty="0">
                          <a:solidFill>
                            <a:prstClr val="black"/>
                          </a:solidFill>
                          <a:latin typeface="Arial" charset="0"/>
                        </a:rPr>
                        <a:t>~</a:t>
                      </a:r>
                      <a:r>
                        <a:rPr kumimoji="0" lang="cs-CZ" altLang="cs-CZ" sz="1800" b="0" u="none" strike="noStrike" cap="none" normalizeH="0" baseline="0" dirty="0">
                          <a:ln>
                            <a:noFill/>
                          </a:ln>
                          <a:effectLst/>
                          <a:latin typeface="Arial" panose="020B0604020202020204" pitchFamily="34" charset="0"/>
                          <a:cs typeface="Arial" panose="020B0604020202020204" pitchFamily="34" charset="0"/>
                        </a:rPr>
                        <a:t>10</a:t>
                      </a:r>
                      <a:r>
                        <a:rPr kumimoji="0" lang="cs-CZ" altLang="cs-CZ" sz="1800" b="0" u="none" strike="noStrike" cap="none" normalizeH="0" baseline="30000" dirty="0">
                          <a:ln>
                            <a:noFill/>
                          </a:ln>
                          <a:effectLst/>
                          <a:latin typeface="Arial" panose="020B0604020202020204" pitchFamily="34" charset="0"/>
                          <a:cs typeface="Arial" panose="020B0604020202020204" pitchFamily="34" charset="0"/>
                        </a:rPr>
                        <a:t>10</a:t>
                      </a:r>
                      <a:endParaRPr kumimoji="0" lang="cs-CZ" altLang="cs-CZ" sz="18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marL="0" marR="0" marT="45717" marB="4571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0" lang="cs-CZ" altLang="cs-CZ" sz="1800" b="0" u="none" strike="noStrike" cap="none" normalizeH="0" baseline="0" dirty="0">
                          <a:ln>
                            <a:noFill/>
                          </a:ln>
                          <a:effectLst/>
                          <a:latin typeface="Arial" panose="020B0604020202020204" pitchFamily="34" charset="0"/>
                          <a:cs typeface="Arial" panose="020B0604020202020204" pitchFamily="34" charset="0"/>
                        </a:rPr>
                        <a:t>–10</a:t>
                      </a:r>
                      <a:endParaRPr lang="cs-CZ" b="0" noProof="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s-CZ" altLang="cs-CZ" sz="1800" b="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bromovodík</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152400" marR="38100" marT="45717" marB="45717"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b="0" noProof="0" dirty="0" err="1">
                          <a:solidFill>
                            <a:schemeClr val="tx1"/>
                          </a:solidFill>
                          <a:latin typeface="Arial" panose="020B0604020202020204" pitchFamily="34" charset="0"/>
                          <a:cs typeface="Arial" panose="020B0604020202020204" pitchFamily="34" charset="0"/>
                        </a:rPr>
                        <a:t>HBr</a:t>
                      </a:r>
                      <a:endParaRPr lang="cs-CZ" b="0" noProof="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1800" b="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Br</a:t>
                      </a:r>
                      <a:r>
                        <a:rPr kumimoji="0" lang="cs-CZ" altLang="cs-CZ" sz="1800" b="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lang="cs-CZ" altLang="cs-CZ" sz="1800" b="0" dirty="0">
                          <a:solidFill>
                            <a:prstClr val="black"/>
                          </a:solidFill>
                          <a:latin typeface="Arial" charset="0"/>
                        </a:rPr>
                        <a:t>~</a:t>
                      </a:r>
                      <a:r>
                        <a:rPr kumimoji="0" lang="cs-CZ" altLang="cs-CZ" sz="1800" b="0" u="none" strike="noStrike" cap="none" normalizeH="0" baseline="0" dirty="0">
                          <a:ln>
                            <a:noFill/>
                          </a:ln>
                          <a:effectLst/>
                          <a:latin typeface="Arial" panose="020B0604020202020204" pitchFamily="34" charset="0"/>
                          <a:cs typeface="Arial" panose="020B0604020202020204" pitchFamily="34" charset="0"/>
                        </a:rPr>
                        <a:t>10</a:t>
                      </a:r>
                      <a:r>
                        <a:rPr kumimoji="0" lang="cs-CZ" altLang="cs-CZ" sz="1800" b="0" u="none" strike="noStrike" cap="none" normalizeH="0" baseline="30000" dirty="0">
                          <a:ln>
                            <a:noFill/>
                          </a:ln>
                          <a:effectLst/>
                          <a:latin typeface="Arial" panose="020B0604020202020204" pitchFamily="34" charset="0"/>
                          <a:cs typeface="Arial" panose="020B0604020202020204" pitchFamily="34" charset="0"/>
                        </a:rPr>
                        <a:t>9</a:t>
                      </a:r>
                      <a:endParaRPr kumimoji="0" lang="cs-CZ" altLang="cs-CZ" sz="18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marL="0" marR="0" marT="45717" marB="4571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0" lang="cs-CZ" altLang="cs-CZ" sz="1800" b="0" u="none" strike="noStrike" cap="none" normalizeH="0" baseline="0" dirty="0">
                          <a:ln>
                            <a:noFill/>
                          </a:ln>
                          <a:effectLst/>
                          <a:latin typeface="Arial" panose="020B0604020202020204" pitchFamily="34" charset="0"/>
                          <a:cs typeface="Arial" panose="020B0604020202020204" pitchFamily="34" charset="0"/>
                        </a:rPr>
                        <a:t>–9</a:t>
                      </a:r>
                      <a:endParaRPr lang="cs-CZ" b="0" noProof="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37084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s-CZ" altLang="cs-CZ" sz="1800" b="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chlorovodík</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152400" marR="38100" marT="45717" marB="45717"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b="0" noProof="0" dirty="0" err="1">
                          <a:solidFill>
                            <a:schemeClr val="tx1"/>
                          </a:solidFill>
                          <a:latin typeface="Arial" panose="020B0604020202020204" pitchFamily="34" charset="0"/>
                          <a:cs typeface="Arial" panose="020B0604020202020204" pitchFamily="34" charset="0"/>
                        </a:rPr>
                        <a:t>HCl</a:t>
                      </a:r>
                      <a:endParaRPr lang="cs-CZ" b="0" noProof="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1800" b="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Cl</a:t>
                      </a:r>
                      <a:r>
                        <a:rPr kumimoji="0" lang="cs-CZ" altLang="cs-CZ" sz="1800" b="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lang="cs-CZ" altLang="cs-CZ" sz="1800" b="0" dirty="0">
                          <a:solidFill>
                            <a:prstClr val="black"/>
                          </a:solidFill>
                          <a:latin typeface="Arial" charset="0"/>
                        </a:rPr>
                        <a:t>~</a:t>
                      </a:r>
                      <a:r>
                        <a:rPr kumimoji="0" lang="cs-CZ" altLang="cs-CZ" sz="1800" b="0" u="none" strike="noStrike" cap="none" normalizeH="0" baseline="0" dirty="0">
                          <a:ln>
                            <a:noFill/>
                          </a:ln>
                          <a:effectLst/>
                          <a:latin typeface="Arial" panose="020B0604020202020204" pitchFamily="34" charset="0"/>
                          <a:cs typeface="Arial" panose="020B0604020202020204" pitchFamily="34" charset="0"/>
                        </a:rPr>
                        <a:t>10</a:t>
                      </a:r>
                      <a:r>
                        <a:rPr kumimoji="0" lang="cs-CZ" altLang="cs-CZ" sz="1800" b="0" u="none" strike="noStrike" cap="none" normalizeH="0" baseline="30000" dirty="0">
                          <a:ln>
                            <a:noFill/>
                          </a:ln>
                          <a:effectLst/>
                          <a:latin typeface="Arial" panose="020B0604020202020204" pitchFamily="34" charset="0"/>
                          <a:cs typeface="Arial" panose="020B0604020202020204" pitchFamily="34" charset="0"/>
                        </a:rPr>
                        <a:t>7</a:t>
                      </a:r>
                      <a:endParaRPr kumimoji="0" lang="cs-CZ" altLang="cs-CZ" sz="18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marL="0" marR="0" marT="45717" marB="4571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0" lang="cs-CZ" altLang="cs-CZ" sz="1800" b="0" u="none" strike="noStrike" cap="none" normalizeH="0" baseline="0" dirty="0">
                          <a:ln>
                            <a:noFill/>
                          </a:ln>
                          <a:effectLst/>
                          <a:latin typeface="Arial" panose="020B0604020202020204" pitchFamily="34" charset="0"/>
                          <a:cs typeface="Arial" panose="020B0604020202020204" pitchFamily="34" charset="0"/>
                        </a:rPr>
                        <a:t>–7</a:t>
                      </a:r>
                      <a:endParaRPr lang="cs-CZ" b="0" noProof="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37084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s-CZ" altLang="cs-CZ" sz="1800" b="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sírová</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152400" marR="38100" marT="45717" marB="45717"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1800" b="0" u="none" strike="noStrike" cap="none" normalizeH="0" baseline="0" dirty="0">
                          <a:ln>
                            <a:noFill/>
                          </a:ln>
                          <a:effectLst/>
                          <a:latin typeface="Arial" panose="020B0604020202020204" pitchFamily="34" charset="0"/>
                          <a:cs typeface="Arial" panose="020B0604020202020204" pitchFamily="34" charset="0"/>
                        </a:rPr>
                        <a:t>H</a:t>
                      </a:r>
                      <a:r>
                        <a:rPr kumimoji="0" lang="cs-CZ" altLang="cs-CZ" sz="1800" b="0" u="none" strike="noStrike" cap="none" normalizeH="0" baseline="-25000" dirty="0">
                          <a:ln>
                            <a:noFill/>
                          </a:ln>
                          <a:effectLst/>
                          <a:latin typeface="Arial" panose="020B0604020202020204" pitchFamily="34" charset="0"/>
                          <a:cs typeface="Arial" panose="020B0604020202020204" pitchFamily="34" charset="0"/>
                        </a:rPr>
                        <a:t>2</a:t>
                      </a:r>
                      <a:r>
                        <a:rPr kumimoji="0" lang="cs-CZ" altLang="cs-CZ" sz="1800" b="0" u="none" strike="noStrike" cap="none" normalizeH="0" baseline="0" dirty="0">
                          <a:ln>
                            <a:noFill/>
                          </a:ln>
                          <a:effectLst/>
                          <a:latin typeface="Arial" panose="020B0604020202020204" pitchFamily="34" charset="0"/>
                          <a:cs typeface="Arial" panose="020B0604020202020204" pitchFamily="34" charset="0"/>
                        </a:rPr>
                        <a:t>SO</a:t>
                      </a:r>
                      <a:r>
                        <a:rPr kumimoji="0" lang="cs-CZ" altLang="cs-CZ" sz="1800" b="0" u="none" strike="noStrike" cap="none" normalizeH="0" baseline="-25000" dirty="0">
                          <a:ln>
                            <a:noFill/>
                          </a:ln>
                          <a:effectLst/>
                          <a:latin typeface="Arial" panose="020B0604020202020204" pitchFamily="34" charset="0"/>
                          <a:cs typeface="Arial" panose="020B0604020202020204" pitchFamily="34" charset="0"/>
                        </a:rPr>
                        <a:t>4</a:t>
                      </a:r>
                      <a:endParaRPr kumimoji="0" lang="cs-CZ" altLang="cs-CZ" sz="1800" b="0" i="0" u="none" strike="noStrike" cap="none" normalizeH="0" baseline="-25000" dirty="0">
                        <a:ln>
                          <a:noFill/>
                        </a:ln>
                        <a:solidFill>
                          <a:schemeClr val="tx1"/>
                        </a:solidFill>
                        <a:effectLst/>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1800" b="0" u="none" strike="noStrike" cap="none" normalizeH="0" baseline="0" dirty="0">
                          <a:ln>
                            <a:noFill/>
                          </a:ln>
                          <a:effectLst/>
                          <a:latin typeface="Arial" panose="020B0604020202020204" pitchFamily="34" charset="0"/>
                          <a:cs typeface="Arial" panose="020B0604020202020204" pitchFamily="34" charset="0"/>
                        </a:rPr>
                        <a:t>HSO</a:t>
                      </a:r>
                      <a:r>
                        <a:rPr kumimoji="0" lang="cs-CZ" altLang="cs-CZ" sz="1800" b="0" u="none" strike="noStrike" cap="none" normalizeH="0" baseline="-25000" dirty="0">
                          <a:ln>
                            <a:noFill/>
                          </a:ln>
                          <a:effectLst/>
                          <a:latin typeface="Arial" panose="020B0604020202020204" pitchFamily="34" charset="0"/>
                          <a:cs typeface="Arial" panose="020B0604020202020204" pitchFamily="34" charset="0"/>
                        </a:rPr>
                        <a:t>4</a:t>
                      </a:r>
                      <a:r>
                        <a:rPr kumimoji="0" lang="cs-CZ" altLang="cs-CZ" sz="1800" b="0" u="none" strike="noStrike" cap="none" normalizeH="0" baseline="34000" dirty="0">
                          <a:ln>
                            <a:noFill/>
                          </a:ln>
                          <a:effectLst/>
                          <a:latin typeface="Arial" panose="020B0604020202020204" pitchFamily="34" charset="0"/>
                          <a:cs typeface="Arial" panose="020B0604020202020204" pitchFamily="34" charset="0"/>
                        </a:rPr>
                        <a:t>–</a:t>
                      </a:r>
                      <a:endParaRPr kumimoji="0" lang="cs-CZ" altLang="cs-CZ" sz="1800" b="0" i="0" u="none" strike="noStrike" cap="none" normalizeH="0" baseline="34000" dirty="0">
                        <a:ln>
                          <a:noFill/>
                        </a:ln>
                        <a:solidFill>
                          <a:schemeClr val="tx1"/>
                        </a:solidFill>
                        <a:effectLst/>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b="0" u="none" strike="noStrike" cap="none" normalizeH="0" baseline="0" dirty="0">
                          <a:ln>
                            <a:noFill/>
                          </a:ln>
                          <a:effectLst/>
                          <a:latin typeface="Arial" panose="020B0604020202020204" pitchFamily="34" charset="0"/>
                          <a:cs typeface="Arial" panose="020B0604020202020204" pitchFamily="34" charset="0"/>
                        </a:rPr>
                        <a:t>6,3·10</a:t>
                      </a:r>
                      <a:r>
                        <a:rPr kumimoji="0" lang="cs-CZ" altLang="cs-CZ" sz="1800" b="0" u="none" strike="noStrike" cap="none" normalizeH="0" baseline="30000" dirty="0">
                          <a:ln>
                            <a:noFill/>
                          </a:ln>
                          <a:effectLst/>
                          <a:latin typeface="Arial" panose="020B0604020202020204" pitchFamily="34" charset="0"/>
                          <a:cs typeface="Arial" panose="020B0604020202020204" pitchFamily="34" charset="0"/>
                        </a:rPr>
                        <a:t>2</a:t>
                      </a:r>
                      <a:endParaRPr kumimoji="0" lang="cs-CZ" altLang="cs-CZ" sz="18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marL="0" marR="0" marT="45717" marB="4571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0" lang="cs-CZ" altLang="cs-CZ" sz="1800" b="0" u="none" strike="noStrike" cap="none" normalizeH="0" baseline="0" dirty="0">
                          <a:ln>
                            <a:noFill/>
                          </a:ln>
                          <a:effectLst/>
                          <a:latin typeface="Arial" panose="020B0604020202020204" pitchFamily="34" charset="0"/>
                          <a:cs typeface="Arial" panose="020B0604020202020204" pitchFamily="34" charset="0"/>
                        </a:rPr>
                        <a:t>–2,8</a:t>
                      </a:r>
                      <a:endParaRPr lang="cs-CZ" b="0" noProof="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37084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s-CZ" altLang="cs-CZ" sz="1800" b="0" u="none" strike="noStrike" cap="none" normalizeH="0" baseline="0" noProof="0" dirty="0" err="1">
                          <a:ln>
                            <a:noFill/>
                          </a:ln>
                          <a:solidFill>
                            <a:schemeClr val="tx1"/>
                          </a:solidFill>
                          <a:effectLst/>
                          <a:latin typeface="Arial" panose="020B0604020202020204" pitchFamily="34" charset="0"/>
                          <a:cs typeface="Arial" panose="020B0604020202020204" pitchFamily="34" charset="0"/>
                        </a:rPr>
                        <a:t>oxoniový</a:t>
                      </a:r>
                      <a:r>
                        <a:rPr kumimoji="0" lang="cs-CZ" altLang="cs-CZ" sz="1800" b="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 kation</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133350" marR="38100" marT="45717" marB="45717"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1800" b="0" u="none" strike="noStrike" cap="none" normalizeH="0" baseline="0" dirty="0">
                          <a:ln>
                            <a:noFill/>
                          </a:ln>
                          <a:effectLst/>
                          <a:latin typeface="Arial" panose="020B0604020202020204" pitchFamily="34" charset="0"/>
                          <a:cs typeface="Arial" panose="020B0604020202020204" pitchFamily="34" charset="0"/>
                        </a:rPr>
                        <a:t>H</a:t>
                      </a:r>
                      <a:r>
                        <a:rPr kumimoji="0" lang="cs-CZ" altLang="cs-CZ" sz="1800" b="0" u="none" strike="noStrike" cap="none" normalizeH="0" baseline="-25000" dirty="0">
                          <a:ln>
                            <a:noFill/>
                          </a:ln>
                          <a:effectLst/>
                          <a:latin typeface="Arial" panose="020B0604020202020204" pitchFamily="34" charset="0"/>
                          <a:cs typeface="Arial" panose="020B0604020202020204" pitchFamily="34" charset="0"/>
                        </a:rPr>
                        <a:t>3</a:t>
                      </a:r>
                      <a:r>
                        <a:rPr kumimoji="0" lang="cs-CZ" altLang="cs-CZ" sz="1800" b="0" u="none" strike="noStrike" cap="none" normalizeH="0" baseline="0" dirty="0">
                          <a:ln>
                            <a:noFill/>
                          </a:ln>
                          <a:effectLst/>
                          <a:latin typeface="Arial" panose="020B0604020202020204" pitchFamily="34" charset="0"/>
                          <a:cs typeface="Arial" panose="020B0604020202020204" pitchFamily="34" charset="0"/>
                        </a:rPr>
                        <a:t>O</a:t>
                      </a:r>
                      <a:r>
                        <a:rPr kumimoji="0" lang="cs-CZ" altLang="cs-CZ" sz="1800" b="0" u="none" strike="noStrike" cap="none" normalizeH="0" baseline="30000" dirty="0">
                          <a:ln>
                            <a:noFill/>
                          </a:ln>
                          <a:effectLst/>
                          <a:latin typeface="Arial" panose="020B0604020202020204" pitchFamily="34" charset="0"/>
                          <a:cs typeface="Arial" panose="020B0604020202020204" pitchFamily="34" charset="0"/>
                        </a:rPr>
                        <a:t>+</a:t>
                      </a:r>
                      <a:endParaRPr kumimoji="0" lang="cs-CZ" altLang="cs-CZ" sz="18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1800" b="0" u="none" strike="noStrike" cap="none" normalizeH="0" baseline="0" dirty="0">
                          <a:ln>
                            <a:noFill/>
                          </a:ln>
                          <a:effectLst/>
                          <a:latin typeface="Arial" panose="020B0604020202020204" pitchFamily="34" charset="0"/>
                          <a:cs typeface="Arial" panose="020B0604020202020204" pitchFamily="34" charset="0"/>
                        </a:rPr>
                        <a:t>H</a:t>
                      </a:r>
                      <a:r>
                        <a:rPr kumimoji="0" lang="cs-CZ" altLang="cs-CZ" sz="1800" b="0" u="none" strike="noStrike" cap="none" normalizeH="0" baseline="-25000" dirty="0">
                          <a:ln>
                            <a:noFill/>
                          </a:ln>
                          <a:effectLst/>
                          <a:latin typeface="Arial" panose="020B0604020202020204" pitchFamily="34" charset="0"/>
                          <a:cs typeface="Arial" panose="020B0604020202020204" pitchFamily="34" charset="0"/>
                        </a:rPr>
                        <a:t>2</a:t>
                      </a:r>
                      <a:r>
                        <a:rPr kumimoji="0" lang="cs-CZ" altLang="cs-CZ" sz="1800" b="0" u="none" strike="noStrike" cap="none" normalizeH="0" baseline="0" dirty="0">
                          <a:ln>
                            <a:noFill/>
                          </a:ln>
                          <a:effectLst/>
                          <a:latin typeface="Arial" panose="020B0604020202020204" pitchFamily="34" charset="0"/>
                          <a:cs typeface="Arial" panose="020B0604020202020204" pitchFamily="34" charset="0"/>
                        </a:rPr>
                        <a:t>O</a:t>
                      </a:r>
                      <a:endParaRPr kumimoji="0" lang="cs-CZ" altLang="cs-CZ"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b="0" u="none" strike="noStrike" cap="none" normalizeH="0" baseline="0" dirty="0">
                          <a:ln>
                            <a:noFill/>
                          </a:ln>
                          <a:effectLst/>
                          <a:latin typeface="Arial" panose="020B0604020202020204" pitchFamily="34" charset="0"/>
                          <a:cs typeface="Arial" panose="020B0604020202020204" pitchFamily="34" charset="0"/>
                        </a:rPr>
                        <a:t> 1,0</a:t>
                      </a:r>
                      <a:endParaRPr kumimoji="0" lang="cs-CZ" altLang="cs-CZ"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45717" marB="4571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cs-CZ" b="0" noProof="0" dirty="0">
                          <a:solidFill>
                            <a:schemeClr val="tx1"/>
                          </a:solidFill>
                          <a:latin typeface="Arial" panose="020B0604020202020204" pitchFamily="34" charset="0"/>
                          <a:cs typeface="Arial" panose="020B0604020202020204" pitchFamily="34" charset="0"/>
                        </a:rPr>
                        <a:t>0,0</a:t>
                      </a:r>
                    </a:p>
                  </a:txBody>
                  <a:tcP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37084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s-CZ" altLang="cs-CZ" sz="1800" b="0" u="none" strike="noStrike" cap="none" normalizeH="0" baseline="0" noProof="0" dirty="0" err="1">
                          <a:ln>
                            <a:noFill/>
                          </a:ln>
                          <a:solidFill>
                            <a:schemeClr val="tx1"/>
                          </a:solidFill>
                          <a:effectLst/>
                          <a:latin typeface="Arial" panose="020B0604020202020204" pitchFamily="34" charset="0"/>
                          <a:cs typeface="Arial" panose="020B0604020202020204" pitchFamily="34" charset="0"/>
                        </a:rPr>
                        <a:t>trihydrogenfosforečná</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152400" marR="38100" marT="45717" marB="45717"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1800" b="0" u="none" strike="noStrike" cap="none" normalizeH="0" baseline="0" dirty="0">
                          <a:ln>
                            <a:noFill/>
                          </a:ln>
                          <a:effectLst/>
                          <a:latin typeface="Arial" panose="020B0604020202020204" pitchFamily="34" charset="0"/>
                          <a:cs typeface="Arial" panose="020B0604020202020204" pitchFamily="34" charset="0"/>
                        </a:rPr>
                        <a:t>H</a:t>
                      </a:r>
                      <a:r>
                        <a:rPr kumimoji="0" lang="cs-CZ" altLang="cs-CZ" sz="1800" b="0" u="none" strike="noStrike" cap="none" normalizeH="0" baseline="-25000" dirty="0">
                          <a:ln>
                            <a:noFill/>
                          </a:ln>
                          <a:effectLst/>
                          <a:latin typeface="Arial" panose="020B0604020202020204" pitchFamily="34" charset="0"/>
                          <a:cs typeface="Arial" panose="020B0604020202020204" pitchFamily="34" charset="0"/>
                        </a:rPr>
                        <a:t>3</a:t>
                      </a:r>
                      <a:r>
                        <a:rPr kumimoji="0" lang="cs-CZ" altLang="cs-CZ" sz="1800" b="0" u="none" strike="noStrike" cap="none" normalizeH="0" baseline="0" dirty="0">
                          <a:ln>
                            <a:noFill/>
                          </a:ln>
                          <a:effectLst/>
                          <a:latin typeface="Arial" panose="020B0604020202020204" pitchFamily="34" charset="0"/>
                          <a:cs typeface="Arial" panose="020B0604020202020204" pitchFamily="34" charset="0"/>
                        </a:rPr>
                        <a:t>PO</a:t>
                      </a:r>
                      <a:r>
                        <a:rPr kumimoji="0" lang="cs-CZ" altLang="cs-CZ" sz="1800" b="0" u="none" strike="noStrike" cap="none" normalizeH="0" baseline="-25000" dirty="0">
                          <a:ln>
                            <a:noFill/>
                          </a:ln>
                          <a:effectLst/>
                          <a:latin typeface="Arial" panose="020B0604020202020204" pitchFamily="34" charset="0"/>
                          <a:cs typeface="Arial" panose="020B0604020202020204" pitchFamily="34" charset="0"/>
                        </a:rPr>
                        <a:t>4</a:t>
                      </a:r>
                      <a:endParaRPr kumimoji="0" lang="cs-CZ" altLang="cs-CZ" sz="1800" b="0" i="0" u="none" strike="noStrike" cap="none" normalizeH="0" baseline="-25000" dirty="0">
                        <a:ln>
                          <a:noFill/>
                        </a:ln>
                        <a:solidFill>
                          <a:schemeClr val="tx1"/>
                        </a:solidFill>
                        <a:effectLst/>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1800" b="0" u="none" strike="noStrike" cap="none" normalizeH="0" baseline="0" dirty="0">
                          <a:ln>
                            <a:noFill/>
                          </a:ln>
                          <a:effectLst/>
                          <a:latin typeface="Arial" panose="020B0604020202020204" pitchFamily="34" charset="0"/>
                          <a:cs typeface="Arial" panose="020B0604020202020204" pitchFamily="34" charset="0"/>
                        </a:rPr>
                        <a:t>H</a:t>
                      </a:r>
                      <a:r>
                        <a:rPr kumimoji="0" lang="cs-CZ" altLang="cs-CZ" sz="1800" b="0" u="none" strike="noStrike" cap="none" normalizeH="0" baseline="-25000" dirty="0">
                          <a:ln>
                            <a:noFill/>
                          </a:ln>
                          <a:effectLst/>
                          <a:latin typeface="Arial" panose="020B0604020202020204" pitchFamily="34" charset="0"/>
                          <a:cs typeface="Arial" panose="020B0604020202020204" pitchFamily="34" charset="0"/>
                        </a:rPr>
                        <a:t>2</a:t>
                      </a:r>
                      <a:r>
                        <a:rPr kumimoji="0" lang="cs-CZ" altLang="cs-CZ" sz="1800" b="0" u="none" strike="noStrike" cap="none" normalizeH="0" baseline="0" dirty="0">
                          <a:ln>
                            <a:noFill/>
                          </a:ln>
                          <a:effectLst/>
                          <a:latin typeface="Arial" panose="020B0604020202020204" pitchFamily="34" charset="0"/>
                          <a:cs typeface="Arial" panose="020B0604020202020204" pitchFamily="34" charset="0"/>
                        </a:rPr>
                        <a:t>PO</a:t>
                      </a:r>
                      <a:r>
                        <a:rPr kumimoji="0" lang="cs-CZ" altLang="cs-CZ" sz="1800" b="0" u="none" strike="noStrike" cap="none" normalizeH="0" baseline="-25000" dirty="0">
                          <a:ln>
                            <a:noFill/>
                          </a:ln>
                          <a:effectLst/>
                          <a:latin typeface="Arial" panose="020B0604020202020204" pitchFamily="34" charset="0"/>
                          <a:cs typeface="Arial" panose="020B0604020202020204" pitchFamily="34" charset="0"/>
                        </a:rPr>
                        <a:t>4</a:t>
                      </a:r>
                      <a:r>
                        <a:rPr kumimoji="0" lang="cs-CZ" altLang="cs-CZ" sz="1800" b="0" u="none" strike="noStrike" cap="none" normalizeH="0" baseline="34000" dirty="0">
                          <a:ln>
                            <a:noFill/>
                          </a:ln>
                          <a:effectLst/>
                          <a:latin typeface="Arial" panose="020B0604020202020204" pitchFamily="34" charset="0"/>
                          <a:cs typeface="Arial" panose="020B0604020202020204" pitchFamily="34" charset="0"/>
                        </a:rPr>
                        <a:t>–</a:t>
                      </a:r>
                      <a:endParaRPr kumimoji="0" lang="cs-CZ" altLang="cs-CZ" sz="1800" b="0" i="0" u="none" strike="noStrike" cap="none" normalizeH="0" baseline="34000" dirty="0">
                        <a:ln>
                          <a:noFill/>
                        </a:ln>
                        <a:solidFill>
                          <a:schemeClr val="tx1"/>
                        </a:solidFill>
                        <a:effectLst/>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b="0" u="none" strike="noStrike" cap="none" normalizeH="0" baseline="0" dirty="0">
                          <a:ln>
                            <a:noFill/>
                          </a:ln>
                          <a:effectLst/>
                          <a:latin typeface="Arial" panose="020B0604020202020204" pitchFamily="34" charset="0"/>
                          <a:cs typeface="Arial" panose="020B0604020202020204" pitchFamily="34" charset="0"/>
                        </a:rPr>
                        <a:t>6,3·10</a:t>
                      </a:r>
                      <a:r>
                        <a:rPr kumimoji="0" lang="cs-CZ" altLang="cs-CZ" sz="1800" b="0" u="none" strike="noStrike" cap="none" normalizeH="0" baseline="30000" dirty="0">
                          <a:ln>
                            <a:noFill/>
                          </a:ln>
                          <a:effectLst/>
                          <a:latin typeface="Arial" panose="020B0604020202020204" pitchFamily="34" charset="0"/>
                          <a:cs typeface="Arial" panose="020B0604020202020204" pitchFamily="34" charset="0"/>
                        </a:rPr>
                        <a:t>–3</a:t>
                      </a:r>
                      <a:endParaRPr kumimoji="0" lang="cs-CZ" altLang="cs-CZ" sz="18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marL="0" marR="0" marT="45717" marB="4571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cs-CZ" b="0" noProof="0" dirty="0">
                          <a:solidFill>
                            <a:schemeClr val="tx1"/>
                          </a:solidFill>
                          <a:latin typeface="Arial" panose="020B0604020202020204" pitchFamily="34" charset="0"/>
                          <a:cs typeface="Arial" panose="020B0604020202020204" pitchFamily="34" charset="0"/>
                        </a:rPr>
                        <a:t>2,2</a:t>
                      </a:r>
                    </a:p>
                  </a:txBody>
                  <a:tcP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r h="37084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s-CZ" altLang="cs-CZ" sz="1800" b="0" u="none" strike="noStrike" cap="none" normalizeH="0" baseline="0" dirty="0">
                          <a:ln>
                            <a:noFill/>
                          </a:ln>
                          <a:effectLst/>
                          <a:latin typeface="Arial" panose="020B0604020202020204" pitchFamily="34" charset="0"/>
                          <a:cs typeface="Arial" panose="020B0604020202020204" pitchFamily="34" charset="0"/>
                        </a:rPr>
                        <a:t>fluorovodík</a:t>
                      </a:r>
                      <a:endParaRPr kumimoji="0" lang="cs-CZ" altLang="cs-CZ"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52400" marR="38100" marT="45717" marB="45717"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b="0" noProof="0" dirty="0">
                          <a:solidFill>
                            <a:schemeClr val="tx1"/>
                          </a:solidFill>
                          <a:latin typeface="Arial" panose="020B0604020202020204" pitchFamily="34" charset="0"/>
                          <a:cs typeface="Arial" panose="020B0604020202020204" pitchFamily="34" charset="0"/>
                        </a:rPr>
                        <a:t>HF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1800" b="0" u="none" strike="noStrike" cap="none" normalizeH="0" baseline="0" dirty="0">
                          <a:ln>
                            <a:noFill/>
                          </a:ln>
                          <a:effectLst/>
                          <a:latin typeface="Arial" panose="020B0604020202020204" pitchFamily="34" charset="0"/>
                          <a:cs typeface="Arial" panose="020B0604020202020204" pitchFamily="34" charset="0"/>
                        </a:rPr>
                        <a:t>F</a:t>
                      </a:r>
                      <a:r>
                        <a:rPr kumimoji="0" lang="cs-CZ" altLang="cs-CZ" sz="1800" b="0" u="none" strike="noStrike" cap="none" normalizeH="0" baseline="34000" dirty="0">
                          <a:ln>
                            <a:noFill/>
                          </a:ln>
                          <a:effectLst/>
                          <a:latin typeface="Arial" panose="020B0604020202020204" pitchFamily="34" charset="0"/>
                          <a:cs typeface="Arial" panose="020B0604020202020204" pitchFamily="34" charset="0"/>
                        </a:rPr>
                        <a:t>–</a:t>
                      </a:r>
                      <a:endParaRPr kumimoji="0" lang="cs-CZ" altLang="cs-CZ" sz="1800" b="0" i="0" u="none" strike="noStrike" cap="none" normalizeH="0" baseline="34000" dirty="0">
                        <a:ln>
                          <a:noFill/>
                        </a:ln>
                        <a:solidFill>
                          <a:schemeClr val="tx1"/>
                        </a:solidFill>
                        <a:effectLst/>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b="0" u="none" strike="noStrike" cap="none" normalizeH="0" baseline="0" dirty="0">
                          <a:ln>
                            <a:noFill/>
                          </a:ln>
                          <a:effectLst/>
                          <a:latin typeface="Arial" panose="020B0604020202020204" pitchFamily="34" charset="0"/>
                          <a:cs typeface="Arial" panose="020B0604020202020204" pitchFamily="34" charset="0"/>
                        </a:rPr>
                        <a:t>4,0·10</a:t>
                      </a:r>
                      <a:r>
                        <a:rPr kumimoji="0" lang="cs-CZ" altLang="cs-CZ" sz="1800" b="0" u="none" strike="noStrike" cap="none" normalizeH="0" baseline="30000" dirty="0">
                          <a:ln>
                            <a:noFill/>
                          </a:ln>
                          <a:effectLst/>
                          <a:latin typeface="Arial" panose="020B0604020202020204" pitchFamily="34" charset="0"/>
                          <a:cs typeface="Arial" panose="020B0604020202020204" pitchFamily="34" charset="0"/>
                        </a:rPr>
                        <a:t>–4</a:t>
                      </a:r>
                      <a:endParaRPr kumimoji="0" lang="cs-CZ" altLang="cs-CZ" sz="18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marL="0" marR="0" marT="45717" marB="4571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cs-CZ" b="0" noProof="0" dirty="0">
                          <a:solidFill>
                            <a:schemeClr val="tx1"/>
                          </a:solidFill>
                          <a:latin typeface="Arial" panose="020B0604020202020204" pitchFamily="34" charset="0"/>
                          <a:cs typeface="Arial" panose="020B0604020202020204" pitchFamily="34" charset="0"/>
                        </a:rPr>
                        <a:t>3,4</a:t>
                      </a:r>
                    </a:p>
                  </a:txBody>
                  <a:tcP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r h="37084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s-CZ" altLang="cs-CZ" sz="1800" b="0" u="none" strike="noStrike" cap="none" normalizeH="0" baseline="0" dirty="0">
                          <a:ln>
                            <a:noFill/>
                          </a:ln>
                          <a:effectLst/>
                          <a:latin typeface="Arial" panose="020B0604020202020204" pitchFamily="34" charset="0"/>
                          <a:cs typeface="Arial" panose="020B0604020202020204" pitchFamily="34" charset="0"/>
                        </a:rPr>
                        <a:t>octová</a:t>
                      </a:r>
                      <a:endParaRPr kumimoji="0" lang="cs-CZ" altLang="cs-CZ"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52400" marR="38100" marT="45717" marB="45717"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1800" b="0" u="none" strike="noStrike" cap="none" normalizeH="0" baseline="0" dirty="0">
                          <a:ln>
                            <a:noFill/>
                          </a:ln>
                          <a:effectLst/>
                          <a:latin typeface="Arial" panose="020B0604020202020204" pitchFamily="34" charset="0"/>
                          <a:cs typeface="Arial" panose="020B0604020202020204" pitchFamily="34" charset="0"/>
                        </a:rPr>
                        <a:t>CH</a:t>
                      </a:r>
                      <a:r>
                        <a:rPr kumimoji="0" lang="cs-CZ" altLang="cs-CZ" sz="1800" b="0" u="none" strike="noStrike" cap="none" normalizeH="0" baseline="-25000" dirty="0">
                          <a:ln>
                            <a:noFill/>
                          </a:ln>
                          <a:effectLst/>
                          <a:latin typeface="Arial" panose="020B0604020202020204" pitchFamily="34" charset="0"/>
                          <a:cs typeface="Arial" panose="020B0604020202020204" pitchFamily="34" charset="0"/>
                        </a:rPr>
                        <a:t>3</a:t>
                      </a:r>
                      <a:r>
                        <a:rPr kumimoji="0" lang="cs-CZ" altLang="cs-CZ" sz="1800" b="0" u="none" strike="noStrike" cap="none" normalizeH="0" baseline="0" dirty="0">
                          <a:ln>
                            <a:noFill/>
                          </a:ln>
                          <a:effectLst/>
                          <a:latin typeface="Arial" panose="020B0604020202020204" pitchFamily="34" charset="0"/>
                          <a:cs typeface="Arial" panose="020B0604020202020204" pitchFamily="34" charset="0"/>
                        </a:rPr>
                        <a:t>CO</a:t>
                      </a:r>
                      <a:r>
                        <a:rPr kumimoji="0" lang="cs-CZ" altLang="cs-CZ" sz="1800" b="0" u="none" strike="noStrike" cap="none" normalizeH="0" baseline="-25000" dirty="0">
                          <a:ln>
                            <a:noFill/>
                          </a:ln>
                          <a:effectLst/>
                          <a:latin typeface="Arial" panose="020B0604020202020204" pitchFamily="34" charset="0"/>
                          <a:cs typeface="Arial" panose="020B0604020202020204" pitchFamily="34" charset="0"/>
                        </a:rPr>
                        <a:t>2</a:t>
                      </a:r>
                      <a:r>
                        <a:rPr kumimoji="0" lang="cs-CZ" altLang="cs-CZ" sz="1800" b="0" u="none" strike="noStrike" cap="none" normalizeH="0" baseline="0" dirty="0">
                          <a:ln>
                            <a:noFill/>
                          </a:ln>
                          <a:effectLst/>
                          <a:latin typeface="Arial" panose="020B0604020202020204" pitchFamily="34" charset="0"/>
                          <a:cs typeface="Arial" panose="020B0604020202020204" pitchFamily="34" charset="0"/>
                        </a:rPr>
                        <a:t>H</a:t>
                      </a:r>
                      <a:endParaRPr kumimoji="0" lang="cs-CZ" altLang="cs-CZ" sz="1800" b="0" i="0" u="none" strike="noStrike" cap="none" normalizeH="0" baseline="-25000" dirty="0">
                        <a:ln>
                          <a:noFill/>
                        </a:ln>
                        <a:solidFill>
                          <a:schemeClr val="tx1"/>
                        </a:solidFill>
                        <a:effectLst/>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1800" b="0" u="none" strike="noStrike" cap="none" normalizeH="0" baseline="0" dirty="0">
                          <a:ln>
                            <a:noFill/>
                          </a:ln>
                          <a:effectLst/>
                          <a:latin typeface="Arial" panose="020B0604020202020204" pitchFamily="34" charset="0"/>
                          <a:cs typeface="Arial" panose="020B0604020202020204" pitchFamily="34" charset="0"/>
                        </a:rPr>
                        <a:t>CH</a:t>
                      </a:r>
                      <a:r>
                        <a:rPr kumimoji="0" lang="cs-CZ" altLang="cs-CZ" sz="1800" b="0" u="none" strike="noStrike" cap="none" normalizeH="0" baseline="-25000" dirty="0">
                          <a:ln>
                            <a:noFill/>
                          </a:ln>
                          <a:effectLst/>
                          <a:latin typeface="Arial" panose="020B0604020202020204" pitchFamily="34" charset="0"/>
                          <a:cs typeface="Arial" panose="020B0604020202020204" pitchFamily="34" charset="0"/>
                        </a:rPr>
                        <a:t>3</a:t>
                      </a:r>
                      <a:r>
                        <a:rPr kumimoji="0" lang="cs-CZ" altLang="cs-CZ" sz="1800" b="0" u="none" strike="noStrike" cap="none" normalizeH="0" baseline="0" dirty="0">
                          <a:ln>
                            <a:noFill/>
                          </a:ln>
                          <a:effectLst/>
                          <a:latin typeface="Arial" panose="020B0604020202020204" pitchFamily="34" charset="0"/>
                          <a:cs typeface="Arial" panose="020B0604020202020204" pitchFamily="34" charset="0"/>
                        </a:rPr>
                        <a:t>CO</a:t>
                      </a:r>
                      <a:r>
                        <a:rPr kumimoji="0" lang="cs-CZ" altLang="cs-CZ" sz="1800" b="0" u="none" strike="noStrike" cap="none" normalizeH="0" baseline="-25000" dirty="0">
                          <a:ln>
                            <a:noFill/>
                          </a:ln>
                          <a:effectLst/>
                          <a:latin typeface="Arial" panose="020B0604020202020204" pitchFamily="34" charset="0"/>
                          <a:cs typeface="Arial" panose="020B0604020202020204" pitchFamily="34" charset="0"/>
                        </a:rPr>
                        <a:t>2</a:t>
                      </a:r>
                      <a:r>
                        <a:rPr kumimoji="0" lang="cs-CZ" altLang="cs-CZ" sz="1800" b="0" u="none" strike="noStrike" cap="none" normalizeH="0" baseline="34000" dirty="0">
                          <a:ln>
                            <a:noFill/>
                          </a:ln>
                          <a:effectLst/>
                          <a:latin typeface="Arial" panose="020B0604020202020204" pitchFamily="34" charset="0"/>
                          <a:cs typeface="Arial" panose="020B0604020202020204" pitchFamily="34" charset="0"/>
                        </a:rPr>
                        <a:t>–</a:t>
                      </a:r>
                      <a:endParaRPr kumimoji="0" lang="cs-CZ" altLang="cs-CZ" sz="1800" b="0" i="0" u="none" strike="noStrike" cap="none" normalizeH="0" baseline="34000" dirty="0">
                        <a:ln>
                          <a:noFill/>
                        </a:ln>
                        <a:solidFill>
                          <a:schemeClr val="tx1"/>
                        </a:solidFill>
                        <a:effectLst/>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b="0" u="none" strike="noStrike" cap="none" normalizeH="0" baseline="0" dirty="0">
                          <a:ln>
                            <a:noFill/>
                          </a:ln>
                          <a:effectLst/>
                          <a:latin typeface="Arial" panose="020B0604020202020204" pitchFamily="34" charset="0"/>
                          <a:cs typeface="Arial" panose="020B0604020202020204" pitchFamily="34" charset="0"/>
                        </a:rPr>
                        <a:t>1,7·10</a:t>
                      </a:r>
                      <a:r>
                        <a:rPr kumimoji="0" lang="cs-CZ" altLang="cs-CZ" sz="1800" b="0" u="none" strike="noStrike" cap="none" normalizeH="0" baseline="30000" dirty="0">
                          <a:ln>
                            <a:noFill/>
                          </a:ln>
                          <a:effectLst/>
                          <a:latin typeface="Arial" panose="020B0604020202020204" pitchFamily="34" charset="0"/>
                          <a:cs typeface="Arial" panose="020B0604020202020204" pitchFamily="34" charset="0"/>
                        </a:rPr>
                        <a:t>–5</a:t>
                      </a:r>
                      <a:endParaRPr kumimoji="0" lang="cs-CZ" altLang="cs-CZ" sz="18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marL="0" marR="0" marT="45717" marB="4571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cs-CZ" b="0" noProof="0" dirty="0">
                          <a:solidFill>
                            <a:schemeClr val="tx1"/>
                          </a:solidFill>
                          <a:latin typeface="Arial" panose="020B0604020202020204" pitchFamily="34" charset="0"/>
                          <a:cs typeface="Arial" panose="020B0604020202020204" pitchFamily="34" charset="0"/>
                        </a:rPr>
                        <a:t>4,8</a:t>
                      </a:r>
                    </a:p>
                  </a:txBody>
                  <a:tcP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9"/>
                  </a:ext>
                </a:extLst>
              </a:tr>
              <a:tr h="37084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s-CZ" altLang="cs-CZ" sz="1800" b="0" u="none" strike="noStrike" cap="none" normalizeH="0" baseline="0" dirty="0">
                          <a:ln>
                            <a:noFill/>
                          </a:ln>
                          <a:effectLst/>
                          <a:latin typeface="Arial" panose="020B0604020202020204" pitchFamily="34" charset="0"/>
                          <a:cs typeface="Arial" panose="020B0604020202020204" pitchFamily="34" charset="0"/>
                        </a:rPr>
                        <a:t>sulfan</a:t>
                      </a:r>
                      <a:endParaRPr kumimoji="0" lang="cs-CZ" altLang="cs-CZ"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52400" marR="38100" marT="45717" marB="45717"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1800" b="0" u="none" strike="noStrike" cap="none" normalizeH="0" baseline="0" dirty="0">
                          <a:ln>
                            <a:noFill/>
                          </a:ln>
                          <a:effectLst/>
                          <a:latin typeface="Arial" panose="020B0604020202020204" pitchFamily="34" charset="0"/>
                          <a:cs typeface="Arial" panose="020B0604020202020204" pitchFamily="34" charset="0"/>
                        </a:rPr>
                        <a:t>H</a:t>
                      </a:r>
                      <a:r>
                        <a:rPr kumimoji="0" lang="cs-CZ" altLang="cs-CZ" sz="1800" b="0" u="none" strike="noStrike" cap="none" normalizeH="0" baseline="-25000" dirty="0">
                          <a:ln>
                            <a:noFill/>
                          </a:ln>
                          <a:effectLst/>
                          <a:latin typeface="Arial" panose="020B0604020202020204" pitchFamily="34" charset="0"/>
                          <a:cs typeface="Arial" panose="020B0604020202020204" pitchFamily="34" charset="0"/>
                        </a:rPr>
                        <a:t>2</a:t>
                      </a:r>
                      <a:r>
                        <a:rPr kumimoji="0" lang="cs-CZ" altLang="cs-CZ" sz="1800" b="0" u="none" strike="noStrike" cap="none" normalizeH="0" baseline="0" dirty="0">
                          <a:ln>
                            <a:noFill/>
                          </a:ln>
                          <a:effectLst/>
                          <a:latin typeface="Arial" panose="020B0604020202020204" pitchFamily="34" charset="0"/>
                          <a:cs typeface="Arial" panose="020B0604020202020204" pitchFamily="34" charset="0"/>
                        </a:rPr>
                        <a:t>S</a:t>
                      </a:r>
                      <a:endParaRPr kumimoji="0" lang="cs-CZ" altLang="cs-CZ" sz="1800" b="0" i="0" u="none" strike="noStrike" cap="none" normalizeH="0" baseline="-25000" dirty="0">
                        <a:ln>
                          <a:noFill/>
                        </a:ln>
                        <a:solidFill>
                          <a:schemeClr val="tx1"/>
                        </a:solidFill>
                        <a:effectLst/>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1800" b="0" u="none" strike="noStrike" cap="none" normalizeH="0" baseline="0" dirty="0">
                          <a:ln>
                            <a:noFill/>
                          </a:ln>
                          <a:effectLst/>
                          <a:latin typeface="Arial" panose="020B0604020202020204" pitchFamily="34" charset="0"/>
                          <a:cs typeface="Arial" panose="020B0604020202020204" pitchFamily="34" charset="0"/>
                        </a:rPr>
                        <a:t>HS</a:t>
                      </a:r>
                      <a:r>
                        <a:rPr kumimoji="0" lang="cs-CZ" altLang="cs-CZ" sz="1800" b="0" u="none" strike="noStrike" cap="none" normalizeH="0" baseline="34000" dirty="0">
                          <a:ln>
                            <a:noFill/>
                          </a:ln>
                          <a:effectLst/>
                          <a:latin typeface="Arial" panose="020B0604020202020204" pitchFamily="34" charset="0"/>
                          <a:cs typeface="Arial" panose="020B0604020202020204" pitchFamily="34" charset="0"/>
                        </a:rPr>
                        <a:t>–</a:t>
                      </a:r>
                      <a:endParaRPr kumimoji="0" lang="cs-CZ" altLang="cs-CZ" sz="1800" b="0" i="0" u="none" strike="noStrike" cap="none" normalizeH="0" baseline="34000" dirty="0">
                        <a:ln>
                          <a:noFill/>
                        </a:ln>
                        <a:solidFill>
                          <a:schemeClr val="tx1"/>
                        </a:solidFill>
                        <a:effectLst/>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b="0" u="none" strike="noStrike" cap="none" normalizeH="0" baseline="0" dirty="0">
                          <a:ln>
                            <a:noFill/>
                          </a:ln>
                          <a:effectLst/>
                          <a:latin typeface="Arial" panose="020B0604020202020204" pitchFamily="34" charset="0"/>
                          <a:cs typeface="Arial" panose="020B0604020202020204" pitchFamily="34" charset="0"/>
                        </a:rPr>
                        <a:t>8,9·10</a:t>
                      </a:r>
                      <a:r>
                        <a:rPr kumimoji="0" lang="cs-CZ" altLang="cs-CZ" sz="1800" b="0" u="none" strike="noStrike" cap="none" normalizeH="0" baseline="30000" dirty="0">
                          <a:ln>
                            <a:noFill/>
                          </a:ln>
                          <a:effectLst/>
                          <a:latin typeface="Arial" panose="020B0604020202020204" pitchFamily="34" charset="0"/>
                          <a:cs typeface="Arial" panose="020B0604020202020204" pitchFamily="34" charset="0"/>
                        </a:rPr>
                        <a:t>–8</a:t>
                      </a:r>
                      <a:endParaRPr kumimoji="0" lang="cs-CZ" altLang="cs-CZ" sz="18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marL="0" marR="0" marT="45717" marB="4571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cs-CZ" b="0" noProof="0" dirty="0">
                          <a:solidFill>
                            <a:schemeClr val="tx1"/>
                          </a:solidFill>
                          <a:latin typeface="Arial" panose="020B0604020202020204" pitchFamily="34" charset="0"/>
                          <a:cs typeface="Arial" panose="020B0604020202020204" pitchFamily="34" charset="0"/>
                        </a:rPr>
                        <a:t>7,1</a:t>
                      </a:r>
                    </a:p>
                  </a:txBody>
                  <a:tcP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0"/>
                  </a:ext>
                </a:extLst>
              </a:tr>
              <a:tr h="37084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s-CZ" altLang="cs-CZ" sz="1800" b="0" u="none" strike="noStrike" cap="none" normalizeH="0" baseline="0" dirty="0">
                          <a:ln>
                            <a:noFill/>
                          </a:ln>
                          <a:effectLst/>
                          <a:latin typeface="Arial" panose="020B0604020202020204" pitchFamily="34" charset="0"/>
                          <a:cs typeface="Arial" panose="020B0604020202020204" pitchFamily="34" charset="0"/>
                        </a:rPr>
                        <a:t>amoniový kation</a:t>
                      </a:r>
                      <a:endParaRPr kumimoji="0" lang="cs-CZ" altLang="cs-CZ"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52400" marR="38100" marT="45717" marB="45717"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1800" b="0" u="none" strike="noStrike" cap="none" normalizeH="0" baseline="0" dirty="0">
                          <a:ln>
                            <a:noFill/>
                          </a:ln>
                          <a:effectLst/>
                          <a:latin typeface="Arial" panose="020B0604020202020204" pitchFamily="34" charset="0"/>
                          <a:cs typeface="Arial" panose="020B0604020202020204" pitchFamily="34" charset="0"/>
                        </a:rPr>
                        <a:t>NH</a:t>
                      </a:r>
                      <a:r>
                        <a:rPr kumimoji="0" lang="cs-CZ" altLang="cs-CZ" sz="1800" b="0" u="none" strike="noStrike" cap="none" normalizeH="0" baseline="-25000" dirty="0">
                          <a:ln>
                            <a:noFill/>
                          </a:ln>
                          <a:effectLst/>
                          <a:latin typeface="Arial" panose="020B0604020202020204" pitchFamily="34" charset="0"/>
                          <a:cs typeface="Arial" panose="020B0604020202020204" pitchFamily="34" charset="0"/>
                        </a:rPr>
                        <a:t>4</a:t>
                      </a:r>
                      <a:r>
                        <a:rPr kumimoji="0" lang="cs-CZ" altLang="cs-CZ" sz="1800" b="0" u="none" strike="noStrike" cap="none" normalizeH="0" baseline="30000" dirty="0">
                          <a:ln>
                            <a:noFill/>
                          </a:ln>
                          <a:effectLst/>
                          <a:latin typeface="Arial" panose="020B0604020202020204" pitchFamily="34" charset="0"/>
                          <a:cs typeface="Arial" panose="020B0604020202020204" pitchFamily="34" charset="0"/>
                        </a:rPr>
                        <a:t>+</a:t>
                      </a:r>
                      <a:endParaRPr kumimoji="0" lang="cs-CZ" altLang="cs-CZ" sz="18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1800" b="0" u="none" strike="noStrike" cap="none" normalizeH="0" baseline="0" dirty="0">
                          <a:ln>
                            <a:noFill/>
                          </a:ln>
                          <a:effectLst/>
                          <a:latin typeface="Arial" panose="020B0604020202020204" pitchFamily="34" charset="0"/>
                          <a:cs typeface="Arial" panose="020B0604020202020204" pitchFamily="34" charset="0"/>
                        </a:rPr>
                        <a:t>NH</a:t>
                      </a:r>
                      <a:r>
                        <a:rPr kumimoji="0" lang="cs-CZ" altLang="cs-CZ" sz="1800" b="0" u="none" strike="noStrike" cap="none" normalizeH="0" baseline="-25000" dirty="0">
                          <a:ln>
                            <a:noFill/>
                          </a:ln>
                          <a:effectLst/>
                          <a:latin typeface="Arial" panose="020B0604020202020204" pitchFamily="34" charset="0"/>
                          <a:cs typeface="Arial" panose="020B0604020202020204" pitchFamily="34" charset="0"/>
                        </a:rPr>
                        <a:t>3</a:t>
                      </a:r>
                      <a:endParaRPr kumimoji="0" lang="cs-CZ" altLang="cs-CZ" sz="1800" b="0" i="0" u="none" strike="noStrike" cap="none" normalizeH="0" baseline="-25000" dirty="0">
                        <a:ln>
                          <a:noFill/>
                        </a:ln>
                        <a:solidFill>
                          <a:schemeClr val="tx1"/>
                        </a:solidFill>
                        <a:effectLst/>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b="0" u="none" strike="noStrike" cap="none" normalizeH="0" baseline="0" dirty="0">
                          <a:ln>
                            <a:noFill/>
                          </a:ln>
                          <a:effectLst/>
                          <a:latin typeface="Arial" panose="020B0604020202020204" pitchFamily="34" charset="0"/>
                          <a:cs typeface="Arial" panose="020B0604020202020204" pitchFamily="34" charset="0"/>
                        </a:rPr>
                        <a:t>6,3·10</a:t>
                      </a:r>
                      <a:r>
                        <a:rPr kumimoji="0" lang="cs-CZ" altLang="cs-CZ" sz="1800" b="0" u="none" strike="noStrike" cap="none" normalizeH="0" baseline="30000" dirty="0">
                          <a:ln>
                            <a:noFill/>
                          </a:ln>
                          <a:effectLst/>
                          <a:latin typeface="Arial" panose="020B0604020202020204" pitchFamily="34" charset="0"/>
                          <a:cs typeface="Arial" panose="020B0604020202020204" pitchFamily="34" charset="0"/>
                        </a:rPr>
                        <a:t>–10</a:t>
                      </a:r>
                      <a:endParaRPr kumimoji="0" lang="cs-CZ" altLang="cs-CZ" sz="18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marL="0" marR="0" marT="45717" marB="4571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cs-CZ" b="0" noProof="0" dirty="0">
                          <a:solidFill>
                            <a:schemeClr val="tx1"/>
                          </a:solidFill>
                          <a:latin typeface="Arial" panose="020B0604020202020204" pitchFamily="34" charset="0"/>
                          <a:cs typeface="Arial" panose="020B0604020202020204" pitchFamily="34" charset="0"/>
                        </a:rPr>
                        <a:t>9,2</a:t>
                      </a:r>
                    </a:p>
                  </a:txBody>
                  <a:tcP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1"/>
                  </a:ext>
                </a:extLst>
              </a:tr>
              <a:tr h="37084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s-CZ" altLang="cs-CZ" sz="1800" b="0" u="none" strike="noStrike" cap="none" normalizeH="0" baseline="0" dirty="0">
                          <a:ln>
                            <a:noFill/>
                          </a:ln>
                          <a:effectLst/>
                          <a:latin typeface="Arial" panose="020B0604020202020204" pitchFamily="34" charset="0"/>
                          <a:cs typeface="Arial" panose="020B0604020202020204" pitchFamily="34" charset="0"/>
                        </a:rPr>
                        <a:t>kyanovodík</a:t>
                      </a:r>
                      <a:endParaRPr kumimoji="0" lang="cs-CZ" altLang="cs-CZ"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152400" marR="38100" marT="45717" marB="45717"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r>
                        <a:rPr lang="cs-CZ" b="0" noProof="0" dirty="0">
                          <a:solidFill>
                            <a:schemeClr val="tx1"/>
                          </a:solidFill>
                          <a:latin typeface="Arial" panose="020B0604020202020204" pitchFamily="34" charset="0"/>
                          <a:cs typeface="Arial" panose="020B0604020202020204" pitchFamily="34" charset="0"/>
                        </a:rPr>
                        <a:t>HCN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1800" b="0" u="none" strike="noStrike" cap="none" normalizeH="0" baseline="0" dirty="0">
                          <a:ln>
                            <a:noFill/>
                          </a:ln>
                          <a:effectLst/>
                          <a:latin typeface="Arial" panose="020B0604020202020204" pitchFamily="34" charset="0"/>
                          <a:cs typeface="Arial" panose="020B0604020202020204" pitchFamily="34" charset="0"/>
                        </a:rPr>
                        <a:t>CN</a:t>
                      </a:r>
                      <a:r>
                        <a:rPr kumimoji="0" lang="cs-CZ" altLang="cs-CZ" sz="1800" b="0" u="none" strike="noStrike" cap="none" normalizeH="0" baseline="34000" dirty="0">
                          <a:ln>
                            <a:noFill/>
                          </a:ln>
                          <a:effectLst/>
                          <a:latin typeface="Arial" panose="020B0604020202020204" pitchFamily="34" charset="0"/>
                          <a:cs typeface="Arial" panose="020B0604020202020204" pitchFamily="34" charset="0"/>
                        </a:rPr>
                        <a:t>–</a:t>
                      </a:r>
                      <a:endParaRPr kumimoji="0" lang="cs-CZ" altLang="cs-CZ" sz="1800" b="0" i="0" u="none" strike="noStrike" cap="none" normalizeH="0" baseline="34000" dirty="0">
                        <a:ln>
                          <a:noFill/>
                        </a:ln>
                        <a:solidFill>
                          <a:schemeClr val="tx1"/>
                        </a:solidFill>
                        <a:effectLst/>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b="0" u="none" strike="noStrike" cap="none" normalizeH="0" baseline="0" dirty="0">
                          <a:ln>
                            <a:noFill/>
                          </a:ln>
                          <a:effectLst/>
                          <a:latin typeface="Arial" panose="020B0604020202020204" pitchFamily="34" charset="0"/>
                          <a:cs typeface="Arial" panose="020B0604020202020204" pitchFamily="34" charset="0"/>
                        </a:rPr>
                        <a:t>4,9·10</a:t>
                      </a:r>
                      <a:r>
                        <a:rPr kumimoji="0" lang="cs-CZ" altLang="cs-CZ" sz="1800" b="0" u="none" strike="noStrike" cap="none" normalizeH="0" baseline="30000" dirty="0">
                          <a:ln>
                            <a:noFill/>
                          </a:ln>
                          <a:effectLst/>
                          <a:latin typeface="Arial" panose="020B0604020202020204" pitchFamily="34" charset="0"/>
                          <a:cs typeface="Arial" panose="020B0604020202020204" pitchFamily="34" charset="0"/>
                        </a:rPr>
                        <a:t>–10</a:t>
                      </a:r>
                      <a:endParaRPr kumimoji="0" lang="cs-CZ" altLang="cs-CZ" sz="18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marL="0" marR="0" marT="45717" marB="4571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ctr"/>
                      <a:r>
                        <a:rPr lang="cs-CZ" b="0" noProof="0" dirty="0">
                          <a:solidFill>
                            <a:schemeClr val="tx1"/>
                          </a:solidFill>
                          <a:latin typeface="Arial" panose="020B0604020202020204" pitchFamily="34" charset="0"/>
                          <a:cs typeface="Arial" panose="020B0604020202020204" pitchFamily="34" charset="0"/>
                        </a:rPr>
                        <a:t>9,3</a:t>
                      </a:r>
                    </a:p>
                  </a:txBody>
                  <a:tcP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2"/>
                  </a:ext>
                </a:extLst>
              </a:tr>
            </a:tbl>
          </a:graphicData>
        </a:graphic>
      </p:graphicFrame>
      <p:sp>
        <p:nvSpPr>
          <p:cNvPr id="7" name="Rectangle 17"/>
          <p:cNvSpPr/>
          <p:nvPr/>
        </p:nvSpPr>
        <p:spPr>
          <a:xfrm>
            <a:off x="0" y="0"/>
            <a:ext cx="9144000" cy="107950"/>
          </a:xfrm>
          <a:prstGeom prst="rect">
            <a:avLst/>
          </a:prstGeom>
          <a:solidFill>
            <a:srgbClr val="D22D4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8" name="Zástupný symbol pro číslo snímku 1"/>
          <p:cNvSpPr>
            <a:spLocks noGrp="1"/>
          </p:cNvSpPr>
          <p:nvPr>
            <p:ph type="sldNum" sz="quarter" idx="12"/>
          </p:nvPr>
        </p:nvSpPr>
        <p:spPr>
          <a:xfrm>
            <a:off x="8424000" y="108000"/>
            <a:ext cx="720000" cy="360000"/>
          </a:xfrm>
        </p:spPr>
        <p:txBody>
          <a:bodyPr anchor="ctr" anchorCtr="0"/>
          <a:lstStyle/>
          <a:p>
            <a:r>
              <a:rPr lang="en-US" sz="1400" dirty="0">
                <a:solidFill>
                  <a:schemeClr val="tx1"/>
                </a:solidFill>
                <a:latin typeface="Arial" panose="020B0604020202020204" pitchFamily="34" charset="0"/>
                <a:cs typeface="Arial" panose="020B0604020202020204" pitchFamily="34" charset="0"/>
              </a:rPr>
              <a:t>06-</a:t>
            </a:r>
            <a:fld id="{CB05AA66-45A8-5543-8AD2-FEEF865319FF}" type="slidenum">
              <a:rPr lang="en-US" sz="1400" smtClean="0">
                <a:solidFill>
                  <a:schemeClr val="tx1"/>
                </a:solidFill>
                <a:latin typeface="Arial" panose="020B0604020202020204" pitchFamily="34" charset="0"/>
                <a:cs typeface="Arial" panose="020B0604020202020204" pitchFamily="34" charset="0"/>
              </a:rPr>
              <a:t>16</a:t>
            </a:fld>
            <a:endParaRPr lang="en-US" sz="1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067257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15"/>
          <p:cNvSpPr txBox="1"/>
          <p:nvPr/>
        </p:nvSpPr>
        <p:spPr>
          <a:xfrm>
            <a:off x="5030851" y="6341803"/>
            <a:ext cx="3965675" cy="229420"/>
          </a:xfrm>
          <a:prstGeom prst="rect">
            <a:avLst/>
          </a:prstGeom>
          <a:noFill/>
        </p:spPr>
        <p:txBody>
          <a:bodyPr wrap="square" lIns="0" tIns="0" rIns="0" bIns="0" rtlCol="0">
            <a:normAutofit/>
          </a:bodyPr>
          <a:lstStyle/>
          <a:p>
            <a:pPr algn="r" defTabSz="457200" eaLnBrk="1" fontAlgn="auto" hangingPunct="1">
              <a:lnSpc>
                <a:spcPct val="130000"/>
              </a:lnSpc>
              <a:spcBef>
                <a:spcPts val="0"/>
              </a:spcBef>
              <a:spcAft>
                <a:spcPts val="0"/>
              </a:spcAft>
            </a:pPr>
            <a:r>
              <a:rPr lang="en-US" sz="900" b="0">
                <a:solidFill>
                  <a:prstClr val="black"/>
                </a:solidFill>
                <a:latin typeface="Arial"/>
                <a:cs typeface="Arial"/>
              </a:rPr>
              <a:t>www.natur.cuni.cz</a:t>
            </a:r>
            <a:endParaRPr lang="en-US" sz="900" b="0" dirty="0">
              <a:solidFill>
                <a:prstClr val="black"/>
              </a:solidFill>
              <a:latin typeface="Arial"/>
              <a:cs typeface="Arial"/>
            </a:endParaRPr>
          </a:p>
        </p:txBody>
      </p:sp>
      <p:pic>
        <p:nvPicPr>
          <p:cNvPr id="23" name="Picture 1"/>
          <p:cNvPicPr>
            <a:picLocks noChangeAspect="1"/>
          </p:cNvPicPr>
          <p:nvPr/>
        </p:nvPicPr>
        <p:blipFill>
          <a:blip r:embed="rId4"/>
          <a:stretch>
            <a:fillRect/>
          </a:stretch>
        </p:blipFill>
        <p:spPr>
          <a:xfrm>
            <a:off x="0" y="6057900"/>
            <a:ext cx="2159000" cy="800100"/>
          </a:xfrm>
          <a:prstGeom prst="rect">
            <a:avLst/>
          </a:prstGeom>
        </p:spPr>
      </p:pic>
      <p:cxnSp>
        <p:nvCxnSpPr>
          <p:cNvPr id="24" name="Straight Connector 4"/>
          <p:cNvCxnSpPr/>
          <p:nvPr/>
        </p:nvCxnSpPr>
        <p:spPr>
          <a:xfrm>
            <a:off x="122903" y="6057900"/>
            <a:ext cx="8873623" cy="0"/>
          </a:xfrm>
          <a:prstGeom prst="line">
            <a:avLst/>
          </a:prstGeom>
          <a:noFill/>
          <a:ln w="9525" cap="flat" cmpd="sng" algn="ctr">
            <a:solidFill>
              <a:srgbClr val="D22D40"/>
            </a:solidFill>
            <a:prstDash val="solid"/>
          </a:ln>
          <a:effectLst/>
        </p:spPr>
      </p:cxnSp>
      <p:sp>
        <p:nvSpPr>
          <p:cNvPr id="25" name="TextBox 8"/>
          <p:cNvSpPr txBox="1"/>
          <p:nvPr/>
        </p:nvSpPr>
        <p:spPr>
          <a:xfrm>
            <a:off x="288000" y="252000"/>
            <a:ext cx="8316448" cy="491073"/>
          </a:xfrm>
          <a:prstGeom prst="rect">
            <a:avLst/>
          </a:prstGeom>
          <a:noFill/>
        </p:spPr>
        <p:txBody>
          <a:bodyPr wrap="square" lIns="0" tIns="0" rIns="0" bIns="0" rtlCol="0">
            <a:noAutofit/>
          </a:bodyPr>
          <a:lstStyle/>
          <a:p>
            <a:pPr algn="l" defTabSz="457200" eaLnBrk="1" fontAlgn="auto" hangingPunct="1">
              <a:lnSpc>
                <a:spcPct val="130000"/>
              </a:lnSpc>
              <a:spcBef>
                <a:spcPts val="0"/>
              </a:spcBef>
              <a:spcAft>
                <a:spcPts val="0"/>
              </a:spcAft>
            </a:pPr>
            <a:r>
              <a:rPr lang="cs-CZ" sz="2600" dirty="0">
                <a:solidFill>
                  <a:prstClr val="black"/>
                </a:solidFill>
                <a:latin typeface="Arial"/>
                <a:cs typeface="Arial"/>
              </a:rPr>
              <a:t>Síla </a:t>
            </a:r>
            <a:r>
              <a:rPr lang="cs-CZ" sz="2600" dirty="0" err="1">
                <a:solidFill>
                  <a:prstClr val="black"/>
                </a:solidFill>
                <a:latin typeface="Arial"/>
                <a:cs typeface="Arial"/>
              </a:rPr>
              <a:t>arrheniovských</a:t>
            </a:r>
            <a:r>
              <a:rPr lang="cs-CZ" sz="2600" dirty="0">
                <a:solidFill>
                  <a:prstClr val="black"/>
                </a:solidFill>
                <a:latin typeface="Arial"/>
                <a:cs typeface="Arial"/>
              </a:rPr>
              <a:t>/</a:t>
            </a:r>
            <a:r>
              <a:rPr lang="cs-CZ" sz="2600" dirty="0" err="1">
                <a:solidFill>
                  <a:prstClr val="black"/>
                </a:solidFill>
                <a:latin typeface="Arial"/>
                <a:cs typeface="Arial"/>
              </a:rPr>
              <a:t>brønstedovských</a:t>
            </a:r>
            <a:r>
              <a:rPr lang="cs-CZ" sz="2600" dirty="0">
                <a:solidFill>
                  <a:prstClr val="black"/>
                </a:solidFill>
                <a:latin typeface="Arial"/>
                <a:cs typeface="Arial"/>
              </a:rPr>
              <a:t> kyselin a bází</a:t>
            </a:r>
            <a:endParaRPr lang="en-US" sz="2600" dirty="0">
              <a:solidFill>
                <a:prstClr val="black"/>
              </a:solidFill>
              <a:latin typeface="Arial"/>
              <a:cs typeface="Arial"/>
            </a:endParaRPr>
          </a:p>
        </p:txBody>
      </p:sp>
      <p:sp>
        <p:nvSpPr>
          <p:cNvPr id="7" name="TextBox 2"/>
          <p:cNvSpPr txBox="1"/>
          <p:nvPr/>
        </p:nvSpPr>
        <p:spPr>
          <a:xfrm>
            <a:off x="287215" y="900000"/>
            <a:ext cx="8460754" cy="4924425"/>
          </a:xfrm>
          <a:prstGeom prst="rect">
            <a:avLst/>
          </a:prstGeom>
          <a:noFill/>
        </p:spPr>
        <p:txBody>
          <a:bodyPr wrap="square" lIns="0" tIns="0" rIns="0" bIns="0" rtlCol="0">
            <a:spAutoFit/>
          </a:bodyPr>
          <a:lstStyle/>
          <a:p>
            <a:pPr algn="l" defTabSz="457200" eaLnBrk="1" fontAlgn="auto" hangingPunct="1">
              <a:spcAft>
                <a:spcPts val="0"/>
              </a:spcAft>
            </a:pPr>
            <a:r>
              <a:rPr lang="cs-CZ" altLang="cs-CZ" sz="2000" b="0" dirty="0">
                <a:solidFill>
                  <a:prstClr val="black"/>
                </a:solidFill>
                <a:latin typeface="Arial" charset="0"/>
              </a:rPr>
              <a:t>Vícesytné kyseliny</a:t>
            </a:r>
          </a:p>
          <a:p>
            <a:pPr algn="l" defTabSz="457200" eaLnBrk="1" fontAlgn="auto" hangingPunct="1">
              <a:spcAft>
                <a:spcPts val="0"/>
              </a:spcAft>
            </a:pPr>
            <a:r>
              <a:rPr lang="cs-CZ" altLang="cs-CZ" sz="2000" b="0" dirty="0">
                <a:solidFill>
                  <a:prstClr val="black"/>
                </a:solidFill>
                <a:latin typeface="Arial" charset="0"/>
              </a:rPr>
              <a:t>Např. kyselina </a:t>
            </a:r>
            <a:r>
              <a:rPr lang="cs-CZ" altLang="cs-CZ" sz="2000" b="0" dirty="0" err="1">
                <a:solidFill>
                  <a:prstClr val="black"/>
                </a:solidFill>
                <a:latin typeface="Arial" charset="0"/>
              </a:rPr>
              <a:t>trihydrogenfosforečná</a:t>
            </a:r>
            <a:r>
              <a:rPr lang="cs-CZ" altLang="cs-CZ" sz="2000" b="0" dirty="0">
                <a:solidFill>
                  <a:prstClr val="black"/>
                </a:solidFill>
                <a:latin typeface="Arial" charset="0"/>
              </a:rPr>
              <a:t>, H</a:t>
            </a:r>
            <a:r>
              <a:rPr lang="cs-CZ" altLang="cs-CZ" sz="2000" b="0" baseline="-25000" dirty="0">
                <a:solidFill>
                  <a:prstClr val="black"/>
                </a:solidFill>
                <a:latin typeface="Arial" charset="0"/>
              </a:rPr>
              <a:t>3</a:t>
            </a:r>
            <a:r>
              <a:rPr lang="cs-CZ" altLang="cs-CZ" sz="2000" b="0" dirty="0">
                <a:solidFill>
                  <a:prstClr val="black"/>
                </a:solidFill>
                <a:latin typeface="Arial" charset="0"/>
              </a:rPr>
              <a:t>PO</a:t>
            </a:r>
            <a:r>
              <a:rPr lang="cs-CZ" altLang="cs-CZ" sz="2000" b="0" baseline="-25000" dirty="0">
                <a:solidFill>
                  <a:prstClr val="black"/>
                </a:solidFill>
                <a:latin typeface="Arial" charset="0"/>
              </a:rPr>
              <a:t>4</a:t>
            </a: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a:solidFill>
                  <a:prstClr val="black"/>
                </a:solidFill>
                <a:latin typeface="Arial" charset="0"/>
              </a:rPr>
              <a:t>H</a:t>
            </a:r>
            <a:r>
              <a:rPr lang="cs-CZ" altLang="cs-CZ" sz="2000" b="0" baseline="-25000" dirty="0">
                <a:solidFill>
                  <a:prstClr val="black"/>
                </a:solidFill>
                <a:latin typeface="Arial" charset="0"/>
              </a:rPr>
              <a:t>3</a:t>
            </a:r>
            <a:r>
              <a:rPr lang="cs-CZ" altLang="cs-CZ" sz="2000" b="0" dirty="0">
                <a:solidFill>
                  <a:prstClr val="black"/>
                </a:solidFill>
                <a:latin typeface="Arial" charset="0"/>
              </a:rPr>
              <a:t>PO</a:t>
            </a:r>
            <a:r>
              <a:rPr lang="cs-CZ" altLang="cs-CZ" sz="2000" b="0" baseline="-25000" dirty="0">
                <a:solidFill>
                  <a:prstClr val="black"/>
                </a:solidFill>
                <a:latin typeface="Arial" charset="0"/>
              </a:rPr>
              <a:t>4</a:t>
            </a:r>
            <a:r>
              <a:rPr lang="cs-CZ" altLang="cs-CZ" sz="2000" b="0" dirty="0">
                <a:solidFill>
                  <a:prstClr val="black"/>
                </a:solidFill>
                <a:latin typeface="Arial" charset="0"/>
              </a:rPr>
              <a:t>  +  H</a:t>
            </a:r>
            <a:r>
              <a:rPr lang="cs-CZ" altLang="cs-CZ" sz="2000" b="0" baseline="-25000" dirty="0">
                <a:solidFill>
                  <a:prstClr val="black"/>
                </a:solidFill>
                <a:latin typeface="Arial" charset="0"/>
              </a:rPr>
              <a:t>2</a:t>
            </a:r>
            <a:r>
              <a:rPr lang="cs-CZ" altLang="cs-CZ" sz="2000" b="0" dirty="0">
                <a:solidFill>
                  <a:prstClr val="black"/>
                </a:solidFill>
                <a:latin typeface="Arial" charset="0"/>
              </a:rPr>
              <a:t>O               H</a:t>
            </a:r>
            <a:r>
              <a:rPr lang="cs-CZ" altLang="cs-CZ" sz="2000" b="0" baseline="-25000" dirty="0">
                <a:solidFill>
                  <a:prstClr val="black"/>
                </a:solidFill>
                <a:latin typeface="Arial" charset="0"/>
              </a:rPr>
              <a:t>3</a:t>
            </a:r>
            <a:r>
              <a:rPr lang="cs-CZ" altLang="cs-CZ" sz="2000" b="0" dirty="0">
                <a:solidFill>
                  <a:prstClr val="black"/>
                </a:solidFill>
                <a:latin typeface="Arial" charset="0"/>
              </a:rPr>
              <a:t>O</a:t>
            </a:r>
            <a:r>
              <a:rPr lang="cs-CZ" altLang="cs-CZ" sz="2000" b="0" baseline="30000" dirty="0">
                <a:solidFill>
                  <a:prstClr val="black"/>
                </a:solidFill>
                <a:latin typeface="Arial" charset="0"/>
              </a:rPr>
              <a:t>+</a:t>
            </a:r>
            <a:r>
              <a:rPr lang="cs-CZ" altLang="cs-CZ" sz="2000" b="0" dirty="0">
                <a:solidFill>
                  <a:prstClr val="black"/>
                </a:solidFill>
                <a:latin typeface="Arial" charset="0"/>
              </a:rPr>
              <a:t>  +  H</a:t>
            </a:r>
            <a:r>
              <a:rPr lang="cs-CZ" altLang="cs-CZ" sz="2000" b="0" baseline="-25000" dirty="0">
                <a:solidFill>
                  <a:prstClr val="black"/>
                </a:solidFill>
                <a:latin typeface="Arial" charset="0"/>
              </a:rPr>
              <a:t>2</a:t>
            </a:r>
            <a:r>
              <a:rPr lang="cs-CZ" altLang="cs-CZ" sz="2000" b="0" dirty="0">
                <a:solidFill>
                  <a:prstClr val="black"/>
                </a:solidFill>
                <a:latin typeface="Arial" charset="0"/>
              </a:rPr>
              <a:t>PO</a:t>
            </a:r>
            <a:r>
              <a:rPr lang="cs-CZ" altLang="cs-CZ" sz="2000" b="0" baseline="-25000" dirty="0">
                <a:solidFill>
                  <a:prstClr val="black"/>
                </a:solidFill>
                <a:latin typeface="Arial" charset="0"/>
              </a:rPr>
              <a:t>4</a:t>
            </a:r>
            <a:r>
              <a:rPr lang="cs-CZ" altLang="cs-CZ" sz="2000" b="0" baseline="30000" dirty="0">
                <a:solidFill>
                  <a:prstClr val="black"/>
                </a:solidFill>
                <a:latin typeface="Arial" charset="0"/>
              </a:rPr>
              <a:t>–</a:t>
            </a: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a:solidFill>
                  <a:prstClr val="black"/>
                </a:solidFill>
                <a:latin typeface="Arial" charset="0"/>
              </a:rPr>
              <a:t>															</a:t>
            </a:r>
            <a:r>
              <a:rPr lang="cs-CZ" altLang="cs-CZ" sz="2000" b="0" dirty="0" err="1">
                <a:solidFill>
                  <a:prstClr val="black"/>
                </a:solidFill>
                <a:latin typeface="Arial" charset="0"/>
              </a:rPr>
              <a:t>p</a:t>
            </a:r>
            <a:r>
              <a:rPr lang="cs-CZ" altLang="cs-CZ" sz="2000" b="0" i="1" dirty="0" err="1">
                <a:solidFill>
                  <a:prstClr val="black"/>
                </a:solidFill>
                <a:latin typeface="Arial" charset="0"/>
              </a:rPr>
              <a:t>K</a:t>
            </a:r>
            <a:r>
              <a:rPr lang="cs-CZ" altLang="cs-CZ" sz="2000" b="0" baseline="-25000" dirty="0" err="1">
                <a:solidFill>
                  <a:prstClr val="black"/>
                </a:solidFill>
                <a:latin typeface="Arial" charset="0"/>
              </a:rPr>
              <a:t>A</a:t>
            </a:r>
            <a:r>
              <a:rPr lang="cs-CZ" altLang="cs-CZ" sz="2000" b="0" dirty="0">
                <a:solidFill>
                  <a:prstClr val="black"/>
                </a:solidFill>
                <a:latin typeface="Arial" charset="0"/>
              </a:rPr>
              <a:t> = 2,2</a:t>
            </a: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a:solidFill>
                  <a:prstClr val="black"/>
                </a:solidFill>
                <a:latin typeface="Arial" charset="0"/>
              </a:rPr>
              <a:t>H</a:t>
            </a:r>
            <a:r>
              <a:rPr lang="cs-CZ" altLang="cs-CZ" sz="2000" b="0" baseline="-25000" dirty="0">
                <a:solidFill>
                  <a:prstClr val="black"/>
                </a:solidFill>
                <a:latin typeface="Arial" charset="0"/>
              </a:rPr>
              <a:t>2</a:t>
            </a:r>
            <a:r>
              <a:rPr lang="cs-CZ" altLang="cs-CZ" sz="2000" b="0" dirty="0">
                <a:solidFill>
                  <a:prstClr val="black"/>
                </a:solidFill>
                <a:latin typeface="Arial" charset="0"/>
              </a:rPr>
              <a:t>PO</a:t>
            </a:r>
            <a:r>
              <a:rPr lang="cs-CZ" altLang="cs-CZ" sz="2000" b="0" baseline="-25000" dirty="0">
                <a:solidFill>
                  <a:prstClr val="black"/>
                </a:solidFill>
                <a:latin typeface="Arial" charset="0"/>
              </a:rPr>
              <a:t>4</a:t>
            </a:r>
            <a:r>
              <a:rPr lang="cs-CZ" altLang="cs-CZ" sz="2000" b="0" baseline="30000" dirty="0">
                <a:solidFill>
                  <a:prstClr val="black"/>
                </a:solidFill>
                <a:latin typeface="Arial" charset="0"/>
              </a:rPr>
              <a:t>–</a:t>
            </a:r>
            <a:r>
              <a:rPr lang="cs-CZ" altLang="cs-CZ" sz="2000" b="0" dirty="0">
                <a:solidFill>
                  <a:prstClr val="black"/>
                </a:solidFill>
                <a:latin typeface="Arial" charset="0"/>
              </a:rPr>
              <a:t>  +  H</a:t>
            </a:r>
            <a:r>
              <a:rPr lang="cs-CZ" altLang="cs-CZ" sz="2000" b="0" baseline="-25000" dirty="0">
                <a:solidFill>
                  <a:prstClr val="black"/>
                </a:solidFill>
                <a:latin typeface="Arial" charset="0"/>
              </a:rPr>
              <a:t>2</a:t>
            </a:r>
            <a:r>
              <a:rPr lang="cs-CZ" altLang="cs-CZ" sz="2000" b="0" dirty="0">
                <a:solidFill>
                  <a:prstClr val="black"/>
                </a:solidFill>
                <a:latin typeface="Arial" charset="0"/>
              </a:rPr>
              <a:t>O               H</a:t>
            </a:r>
            <a:r>
              <a:rPr lang="cs-CZ" altLang="cs-CZ" sz="2000" b="0" baseline="-25000" dirty="0">
                <a:solidFill>
                  <a:prstClr val="black"/>
                </a:solidFill>
                <a:latin typeface="Arial" charset="0"/>
              </a:rPr>
              <a:t>3</a:t>
            </a:r>
            <a:r>
              <a:rPr lang="cs-CZ" altLang="cs-CZ" sz="2000" b="0" dirty="0">
                <a:solidFill>
                  <a:prstClr val="black"/>
                </a:solidFill>
                <a:latin typeface="Arial" charset="0"/>
              </a:rPr>
              <a:t>O</a:t>
            </a:r>
            <a:r>
              <a:rPr lang="cs-CZ" altLang="cs-CZ" sz="2000" b="0" baseline="30000" dirty="0">
                <a:solidFill>
                  <a:prstClr val="black"/>
                </a:solidFill>
                <a:latin typeface="Arial" charset="0"/>
              </a:rPr>
              <a:t>+</a:t>
            </a:r>
            <a:r>
              <a:rPr lang="cs-CZ" altLang="cs-CZ" sz="2000" b="0" dirty="0">
                <a:solidFill>
                  <a:prstClr val="black"/>
                </a:solidFill>
                <a:latin typeface="Arial" charset="0"/>
              </a:rPr>
              <a:t>  +  HPO</a:t>
            </a:r>
            <a:r>
              <a:rPr lang="cs-CZ" altLang="cs-CZ" sz="2000" b="0" baseline="-25000" dirty="0">
                <a:solidFill>
                  <a:prstClr val="black"/>
                </a:solidFill>
                <a:latin typeface="Arial" charset="0"/>
              </a:rPr>
              <a:t>4</a:t>
            </a:r>
            <a:r>
              <a:rPr lang="cs-CZ" altLang="cs-CZ" sz="2000" b="0" baseline="30000" dirty="0">
                <a:solidFill>
                  <a:prstClr val="black"/>
                </a:solidFill>
                <a:latin typeface="Arial" charset="0"/>
              </a:rPr>
              <a:t>2–</a:t>
            </a: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a:solidFill>
                  <a:prstClr val="black"/>
                </a:solidFill>
                <a:latin typeface="Arial" charset="0"/>
              </a:rPr>
              <a:t>															</a:t>
            </a:r>
            <a:r>
              <a:rPr lang="cs-CZ" altLang="cs-CZ" sz="2000" b="0" dirty="0" err="1">
                <a:solidFill>
                  <a:prstClr val="black"/>
                </a:solidFill>
                <a:latin typeface="Arial" charset="0"/>
              </a:rPr>
              <a:t>p</a:t>
            </a:r>
            <a:r>
              <a:rPr lang="cs-CZ" altLang="cs-CZ" sz="2000" b="0" i="1" dirty="0" err="1">
                <a:solidFill>
                  <a:prstClr val="black"/>
                </a:solidFill>
                <a:latin typeface="Arial" charset="0"/>
              </a:rPr>
              <a:t>K</a:t>
            </a:r>
            <a:r>
              <a:rPr lang="cs-CZ" altLang="cs-CZ" sz="2000" b="0" baseline="-25000" dirty="0" err="1">
                <a:solidFill>
                  <a:prstClr val="black"/>
                </a:solidFill>
                <a:latin typeface="Arial" charset="0"/>
              </a:rPr>
              <a:t>A</a:t>
            </a:r>
            <a:r>
              <a:rPr lang="cs-CZ" altLang="cs-CZ" sz="2000" b="0" dirty="0">
                <a:solidFill>
                  <a:prstClr val="black"/>
                </a:solidFill>
                <a:latin typeface="Arial" charset="0"/>
              </a:rPr>
              <a:t> = 7,2</a:t>
            </a: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a:solidFill>
                  <a:prstClr val="black"/>
                </a:solidFill>
                <a:latin typeface="Arial" charset="0"/>
              </a:rPr>
              <a:t>HPO</a:t>
            </a:r>
            <a:r>
              <a:rPr lang="cs-CZ" altLang="cs-CZ" sz="2000" b="0" baseline="-25000" dirty="0">
                <a:solidFill>
                  <a:prstClr val="black"/>
                </a:solidFill>
                <a:latin typeface="Arial" charset="0"/>
              </a:rPr>
              <a:t>4</a:t>
            </a:r>
            <a:r>
              <a:rPr lang="cs-CZ" altLang="cs-CZ" sz="2000" b="0" baseline="30000" dirty="0">
                <a:solidFill>
                  <a:prstClr val="black"/>
                </a:solidFill>
                <a:latin typeface="Arial" charset="0"/>
              </a:rPr>
              <a:t>2–</a:t>
            </a:r>
            <a:r>
              <a:rPr lang="cs-CZ" altLang="cs-CZ" sz="2000" b="0" dirty="0">
                <a:solidFill>
                  <a:prstClr val="black"/>
                </a:solidFill>
                <a:latin typeface="Arial" charset="0"/>
              </a:rPr>
              <a:t>  +  H</a:t>
            </a:r>
            <a:r>
              <a:rPr lang="cs-CZ" altLang="cs-CZ" sz="2000" b="0" baseline="-25000" dirty="0">
                <a:solidFill>
                  <a:prstClr val="black"/>
                </a:solidFill>
                <a:latin typeface="Arial" charset="0"/>
              </a:rPr>
              <a:t>2</a:t>
            </a:r>
            <a:r>
              <a:rPr lang="cs-CZ" altLang="cs-CZ" sz="2000" b="0" dirty="0">
                <a:solidFill>
                  <a:prstClr val="black"/>
                </a:solidFill>
                <a:latin typeface="Arial" charset="0"/>
              </a:rPr>
              <a:t>O               H</a:t>
            </a:r>
            <a:r>
              <a:rPr lang="cs-CZ" altLang="cs-CZ" sz="2000" b="0" baseline="-25000" dirty="0">
                <a:solidFill>
                  <a:prstClr val="black"/>
                </a:solidFill>
                <a:latin typeface="Arial" charset="0"/>
              </a:rPr>
              <a:t>3</a:t>
            </a:r>
            <a:r>
              <a:rPr lang="cs-CZ" altLang="cs-CZ" sz="2000" b="0" dirty="0">
                <a:solidFill>
                  <a:prstClr val="black"/>
                </a:solidFill>
                <a:latin typeface="Arial" charset="0"/>
              </a:rPr>
              <a:t>O</a:t>
            </a:r>
            <a:r>
              <a:rPr lang="cs-CZ" altLang="cs-CZ" sz="2000" b="0" baseline="30000" dirty="0">
                <a:solidFill>
                  <a:prstClr val="black"/>
                </a:solidFill>
                <a:latin typeface="Arial" charset="0"/>
              </a:rPr>
              <a:t>+</a:t>
            </a:r>
            <a:r>
              <a:rPr lang="cs-CZ" altLang="cs-CZ" sz="2000" b="0" dirty="0">
                <a:solidFill>
                  <a:prstClr val="black"/>
                </a:solidFill>
                <a:latin typeface="Arial" charset="0"/>
              </a:rPr>
              <a:t>  +  PO</a:t>
            </a:r>
            <a:r>
              <a:rPr lang="cs-CZ" altLang="cs-CZ" sz="2000" b="0" baseline="-25000" dirty="0">
                <a:solidFill>
                  <a:prstClr val="black"/>
                </a:solidFill>
                <a:latin typeface="Arial" charset="0"/>
              </a:rPr>
              <a:t>4</a:t>
            </a:r>
            <a:r>
              <a:rPr lang="cs-CZ" altLang="cs-CZ" sz="2000" b="0" baseline="30000" dirty="0">
                <a:solidFill>
                  <a:prstClr val="black"/>
                </a:solidFill>
                <a:latin typeface="Arial" charset="0"/>
              </a:rPr>
              <a:t>3–</a:t>
            </a: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a:solidFill>
                  <a:prstClr val="black"/>
                </a:solidFill>
                <a:latin typeface="Arial" charset="0"/>
              </a:rPr>
              <a:t>															</a:t>
            </a:r>
            <a:r>
              <a:rPr lang="cs-CZ" altLang="cs-CZ" sz="2000" b="0" dirty="0" err="1">
                <a:solidFill>
                  <a:prstClr val="black"/>
                </a:solidFill>
                <a:latin typeface="Arial" charset="0"/>
              </a:rPr>
              <a:t>p</a:t>
            </a:r>
            <a:r>
              <a:rPr lang="cs-CZ" altLang="cs-CZ" sz="2000" b="0" i="1" dirty="0" err="1">
                <a:solidFill>
                  <a:prstClr val="black"/>
                </a:solidFill>
                <a:latin typeface="Arial" charset="0"/>
              </a:rPr>
              <a:t>K</a:t>
            </a:r>
            <a:r>
              <a:rPr lang="cs-CZ" altLang="cs-CZ" sz="2000" b="0" baseline="-25000" dirty="0" err="1">
                <a:solidFill>
                  <a:prstClr val="black"/>
                </a:solidFill>
                <a:latin typeface="Arial" charset="0"/>
              </a:rPr>
              <a:t>A</a:t>
            </a:r>
            <a:r>
              <a:rPr lang="cs-CZ" altLang="cs-CZ" sz="2000" b="0" dirty="0">
                <a:solidFill>
                  <a:prstClr val="black"/>
                </a:solidFill>
                <a:latin typeface="Arial" charset="0"/>
              </a:rPr>
              <a:t> = 12,3</a:t>
            </a:r>
          </a:p>
        </p:txBody>
      </p:sp>
      <mc:AlternateContent xmlns:mc="http://schemas.openxmlformats.org/markup-compatibility/2006" xmlns:a14="http://schemas.microsoft.com/office/drawing/2010/main">
        <mc:Choice Requires="a14">
          <p:sp>
            <p:nvSpPr>
              <p:cNvPr id="8" name="Obdélník 7"/>
              <p:cNvSpPr/>
              <p:nvPr/>
            </p:nvSpPr>
            <p:spPr>
              <a:xfrm>
                <a:off x="4296890" y="2238028"/>
                <a:ext cx="2726323" cy="75552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cs-CZ" sz="2000" b="0" i="1" smtClean="0">
                              <a:latin typeface="Cambria Math" panose="02040503050406030204" pitchFamily="18" charset="0"/>
                              <a:sym typeface="Symbol"/>
                            </a:rPr>
                          </m:ctrlPr>
                        </m:sSubPr>
                        <m:e>
                          <m:r>
                            <a:rPr lang="cs-CZ" sz="2000" b="0" i="1" smtClean="0">
                              <a:latin typeface="Cambria Math"/>
                              <a:sym typeface="Symbol"/>
                            </a:rPr>
                            <m:t>𝐾</m:t>
                          </m:r>
                        </m:e>
                        <m:sub>
                          <m:r>
                            <m:rPr>
                              <m:sty m:val="p"/>
                            </m:rPr>
                            <a:rPr lang="cs-CZ" sz="2000" b="0" i="0" smtClean="0">
                              <a:latin typeface="Cambria Math"/>
                              <a:sym typeface="Symbol"/>
                            </a:rPr>
                            <m:t>A</m:t>
                          </m:r>
                        </m:sub>
                      </m:sSub>
                      <m:r>
                        <a:rPr lang="cs-CZ" sz="2000" b="0" i="1" smtClean="0">
                          <a:latin typeface="Cambria Math"/>
                          <a:sym typeface="Symbol"/>
                        </a:rPr>
                        <m:t>=</m:t>
                      </m:r>
                      <m:f>
                        <m:fPr>
                          <m:ctrlPr>
                            <a:rPr lang="cs-CZ" sz="2000" b="0" i="1" smtClean="0">
                              <a:latin typeface="Cambria Math" panose="02040503050406030204" pitchFamily="18" charset="0"/>
                              <a:sym typeface="Symbol"/>
                            </a:rPr>
                          </m:ctrlPr>
                        </m:fPr>
                        <m:num>
                          <m:d>
                            <m:dPr>
                              <m:begChr m:val="["/>
                              <m:endChr m:val="]"/>
                              <m:ctrlPr>
                                <a:rPr lang="en-US" sz="2000" b="0" i="1" smtClean="0">
                                  <a:latin typeface="Cambria Math" panose="02040503050406030204" pitchFamily="18" charset="0"/>
                                  <a:sym typeface="Symbol"/>
                                </a:rPr>
                              </m:ctrlPr>
                            </m:dPr>
                            <m:e>
                              <m:sSub>
                                <m:sSubPr>
                                  <m:ctrlPr>
                                    <a:rPr lang="en-US" sz="2000" b="0" i="1" smtClean="0">
                                      <a:latin typeface="Cambria Math" panose="02040503050406030204" pitchFamily="18" charset="0"/>
                                      <a:sym typeface="Symbol"/>
                                    </a:rPr>
                                  </m:ctrlPr>
                                </m:sSubPr>
                                <m:e>
                                  <m:r>
                                    <m:rPr>
                                      <m:sty m:val="p"/>
                                    </m:rPr>
                                    <a:rPr lang="en-US" sz="2000" b="0" i="0" smtClean="0">
                                      <a:latin typeface="Cambria Math"/>
                                      <a:sym typeface="Symbol"/>
                                    </a:rPr>
                                    <m:t>H</m:t>
                                  </m:r>
                                </m:e>
                                <m:sub>
                                  <m:r>
                                    <a:rPr lang="en-US" sz="2000" b="0" i="0" smtClean="0">
                                      <a:latin typeface="Cambria Math"/>
                                      <a:sym typeface="Symbol"/>
                                    </a:rPr>
                                    <m:t>3</m:t>
                                  </m:r>
                                </m:sub>
                              </m:sSub>
                              <m:sSup>
                                <m:sSupPr>
                                  <m:ctrlPr>
                                    <a:rPr lang="en-US" sz="2000" b="0" i="1" smtClean="0">
                                      <a:latin typeface="Cambria Math" panose="02040503050406030204" pitchFamily="18" charset="0"/>
                                      <a:sym typeface="Symbol"/>
                                    </a:rPr>
                                  </m:ctrlPr>
                                </m:sSupPr>
                                <m:e>
                                  <m:r>
                                    <m:rPr>
                                      <m:sty m:val="p"/>
                                    </m:rPr>
                                    <a:rPr lang="en-US" sz="2000" b="0" i="0" smtClean="0">
                                      <a:latin typeface="Cambria Math"/>
                                      <a:sym typeface="Symbol"/>
                                    </a:rPr>
                                    <m:t>O</m:t>
                                  </m:r>
                                </m:e>
                                <m:sup>
                                  <m:r>
                                    <a:rPr lang="en-US" sz="2000" b="0" i="0" smtClean="0">
                                      <a:latin typeface="Cambria Math"/>
                                      <a:sym typeface="Symbol"/>
                                    </a:rPr>
                                    <m:t>+</m:t>
                                  </m:r>
                                </m:sup>
                              </m:sSup>
                            </m:e>
                          </m:d>
                          <m:r>
                            <a:rPr lang="en-US" sz="2000" b="0" i="0" smtClean="0">
                              <a:latin typeface="Cambria Math"/>
                              <a:sym typeface="Symbol"/>
                            </a:rPr>
                            <m:t>[</m:t>
                          </m:r>
                          <m:sSup>
                            <m:sSupPr>
                              <m:ctrlPr>
                                <a:rPr lang="en-US" sz="2000" b="0" i="1" smtClean="0">
                                  <a:latin typeface="Cambria Math" panose="02040503050406030204" pitchFamily="18" charset="0"/>
                                  <a:sym typeface="Symbol"/>
                                </a:rPr>
                              </m:ctrlPr>
                            </m:sSupPr>
                            <m:e>
                              <m:sSub>
                                <m:sSubPr>
                                  <m:ctrlPr>
                                    <a:rPr lang="en-US" sz="2000" b="0" i="1" smtClean="0">
                                      <a:latin typeface="Cambria Math" panose="02040503050406030204" pitchFamily="18" charset="0"/>
                                      <a:sym typeface="Symbol"/>
                                    </a:rPr>
                                  </m:ctrlPr>
                                </m:sSubPr>
                                <m:e>
                                  <m:r>
                                    <m:rPr>
                                      <m:sty m:val="p"/>
                                    </m:rPr>
                                    <a:rPr lang="cs-CZ" sz="2000" b="0" i="0" smtClean="0">
                                      <a:latin typeface="Cambria Math"/>
                                      <a:sym typeface="Symbol"/>
                                    </a:rPr>
                                    <m:t>H</m:t>
                                  </m:r>
                                </m:e>
                                <m:sub>
                                  <m:r>
                                    <a:rPr lang="cs-CZ" sz="2000" b="0" i="0" smtClean="0">
                                      <a:latin typeface="Cambria Math"/>
                                      <a:sym typeface="Symbol"/>
                                    </a:rPr>
                                    <m:t>2</m:t>
                                  </m:r>
                                </m:sub>
                              </m:sSub>
                              <m:sSub>
                                <m:sSubPr>
                                  <m:ctrlPr>
                                    <a:rPr lang="en-US" sz="2000" b="0" i="1" smtClean="0">
                                      <a:latin typeface="Cambria Math" panose="02040503050406030204" pitchFamily="18" charset="0"/>
                                      <a:sym typeface="Symbol"/>
                                    </a:rPr>
                                  </m:ctrlPr>
                                </m:sSubPr>
                                <m:e>
                                  <m:r>
                                    <m:rPr>
                                      <m:sty m:val="p"/>
                                    </m:rPr>
                                    <a:rPr lang="cs-CZ" sz="2000" b="0" i="0" smtClean="0">
                                      <a:latin typeface="Cambria Math"/>
                                      <a:sym typeface="Symbol"/>
                                    </a:rPr>
                                    <m:t>PO</m:t>
                                  </m:r>
                                </m:e>
                                <m:sub>
                                  <m:r>
                                    <a:rPr lang="cs-CZ" sz="2000" b="0" i="0" smtClean="0">
                                      <a:latin typeface="Cambria Math"/>
                                      <a:sym typeface="Symbol"/>
                                    </a:rPr>
                                    <m:t>4</m:t>
                                  </m:r>
                                </m:sub>
                              </m:sSub>
                            </m:e>
                            <m:sup>
                              <m:r>
                                <a:rPr lang="en-US" sz="2000" b="0" i="0" smtClean="0">
                                  <a:latin typeface="Cambria Math"/>
                                  <a:sym typeface="Symbol"/>
                                </a:rPr>
                                <m:t>−</m:t>
                              </m:r>
                            </m:sup>
                          </m:sSup>
                          <m:r>
                            <a:rPr lang="en-US" sz="2000" b="0" i="0" smtClean="0">
                              <a:latin typeface="Cambria Math"/>
                              <a:sym typeface="Symbol"/>
                            </a:rPr>
                            <m:t>]</m:t>
                          </m:r>
                        </m:num>
                        <m:den>
                          <m:r>
                            <a:rPr lang="en-US" altLang="cs-CZ" sz="2000" b="0" i="0" dirty="0" smtClean="0">
                              <a:latin typeface="Cambria Math"/>
                              <a:cs typeface="Times New Roman" pitchFamily="18" charset="0"/>
                              <a:sym typeface="Symbol"/>
                            </a:rPr>
                            <m:t>[</m:t>
                          </m:r>
                          <m:sSub>
                            <m:sSubPr>
                              <m:ctrlPr>
                                <a:rPr lang="en-US" altLang="cs-CZ" sz="2000" b="0" i="1" dirty="0" smtClean="0">
                                  <a:latin typeface="Cambria Math" panose="02040503050406030204" pitchFamily="18" charset="0"/>
                                  <a:cs typeface="Times New Roman" pitchFamily="18" charset="0"/>
                                  <a:sym typeface="Symbol"/>
                                </a:rPr>
                              </m:ctrlPr>
                            </m:sSubPr>
                            <m:e>
                              <m:r>
                                <m:rPr>
                                  <m:sty m:val="p"/>
                                </m:rPr>
                                <a:rPr lang="cs-CZ" altLang="cs-CZ" sz="2000" b="0" i="0" dirty="0" smtClean="0">
                                  <a:latin typeface="Cambria Math"/>
                                  <a:cs typeface="Times New Roman" pitchFamily="18" charset="0"/>
                                  <a:sym typeface="Symbol"/>
                                </a:rPr>
                                <m:t>H</m:t>
                              </m:r>
                            </m:e>
                            <m:sub>
                              <m:r>
                                <a:rPr lang="cs-CZ" altLang="cs-CZ" sz="2000" b="0" i="0" dirty="0" smtClean="0">
                                  <a:latin typeface="Cambria Math"/>
                                  <a:cs typeface="Times New Roman" pitchFamily="18" charset="0"/>
                                  <a:sym typeface="Symbol"/>
                                </a:rPr>
                                <m:t>3</m:t>
                              </m:r>
                            </m:sub>
                          </m:sSub>
                          <m:sSub>
                            <m:sSubPr>
                              <m:ctrlPr>
                                <a:rPr lang="en-US" altLang="cs-CZ" sz="2000" b="0" i="1" dirty="0" smtClean="0">
                                  <a:latin typeface="Cambria Math" panose="02040503050406030204" pitchFamily="18" charset="0"/>
                                  <a:cs typeface="Times New Roman" pitchFamily="18" charset="0"/>
                                  <a:sym typeface="Symbol"/>
                                </a:rPr>
                              </m:ctrlPr>
                            </m:sSubPr>
                            <m:e>
                              <m:r>
                                <m:rPr>
                                  <m:sty m:val="p"/>
                                </m:rPr>
                                <a:rPr lang="cs-CZ" altLang="cs-CZ" sz="2000" b="0" i="0" dirty="0" smtClean="0">
                                  <a:latin typeface="Cambria Math"/>
                                  <a:cs typeface="Times New Roman" pitchFamily="18" charset="0"/>
                                  <a:sym typeface="Symbol"/>
                                </a:rPr>
                                <m:t>PO</m:t>
                              </m:r>
                            </m:e>
                            <m:sub>
                              <m:r>
                                <a:rPr lang="cs-CZ" altLang="cs-CZ" sz="2000" b="0" i="0" dirty="0" smtClean="0">
                                  <a:latin typeface="Cambria Math"/>
                                  <a:cs typeface="Times New Roman" pitchFamily="18" charset="0"/>
                                  <a:sym typeface="Symbol"/>
                                </a:rPr>
                                <m:t>4</m:t>
                              </m:r>
                            </m:sub>
                          </m:sSub>
                          <m:r>
                            <a:rPr lang="en-US" altLang="cs-CZ" sz="2000" b="0" i="0" dirty="0" smtClean="0">
                              <a:latin typeface="Cambria Math"/>
                              <a:cs typeface="Times New Roman" pitchFamily="18" charset="0"/>
                              <a:sym typeface="Symbol"/>
                            </a:rPr>
                            <m:t>]</m:t>
                          </m:r>
                        </m:den>
                      </m:f>
                    </m:oMath>
                  </m:oMathPara>
                </a14:m>
                <a:endParaRPr lang="cs-CZ" sz="2000" dirty="0"/>
              </a:p>
            </p:txBody>
          </p:sp>
        </mc:Choice>
        <mc:Fallback xmlns="">
          <p:sp>
            <p:nvSpPr>
              <p:cNvPr id="8" name="Obdélník 7"/>
              <p:cNvSpPr>
                <a:spLocks noRot="1" noChangeAspect="1" noMove="1" noResize="1" noEditPoints="1" noAdjustHandles="1" noChangeArrowheads="1" noChangeShapeType="1" noTextEdit="1"/>
              </p:cNvSpPr>
              <p:nvPr/>
            </p:nvSpPr>
            <p:spPr>
              <a:xfrm>
                <a:off x="4296890" y="2238028"/>
                <a:ext cx="2726323" cy="755528"/>
              </a:xfrm>
              <a:prstGeom prst="rect">
                <a:avLst/>
              </a:prstGeom>
              <a:blipFill rotWithShape="1">
                <a:blip r:embed="rId5"/>
                <a:stretch>
                  <a:fillRect/>
                </a:stretch>
              </a:blipFill>
            </p:spPr>
            <p:txBody>
              <a:bodyPr/>
              <a:lstStyle/>
              <a:p>
                <a:r>
                  <a:rPr lang="cs-CZ">
                    <a:noFill/>
                  </a:rPr>
                  <a:t> </a:t>
                </a:r>
              </a:p>
            </p:txBody>
          </p:sp>
        </mc:Fallback>
      </mc:AlternateContent>
      <p:graphicFrame>
        <p:nvGraphicFramePr>
          <p:cNvPr id="2" name="Objekt 1"/>
          <p:cNvGraphicFramePr>
            <a:graphicFrameLocks noChangeAspect="1"/>
          </p:cNvGraphicFramePr>
          <p:nvPr>
            <p:extLst>
              <p:ext uri="{D42A27DB-BD31-4B8C-83A1-F6EECF244321}">
                <p14:modId xmlns:p14="http://schemas.microsoft.com/office/powerpoint/2010/main" val="4154395646"/>
              </p:ext>
            </p:extLst>
          </p:nvPr>
        </p:nvGraphicFramePr>
        <p:xfrm>
          <a:off x="2156371" y="1883305"/>
          <a:ext cx="719138" cy="225425"/>
        </p:xfrm>
        <a:graphic>
          <a:graphicData uri="http://schemas.openxmlformats.org/presentationml/2006/ole">
            <mc:AlternateContent xmlns:mc="http://schemas.openxmlformats.org/markup-compatibility/2006">
              <mc:Choice xmlns:v="urn:schemas-microsoft-com:vml" Requires="v">
                <p:oleObj spid="_x0000_s15576" name="CS ChemDraw Drawing" r:id="rId6" imgW="479741" imgH="150947" progId="ChemDraw.Document.6.0">
                  <p:embed/>
                </p:oleObj>
              </mc:Choice>
              <mc:Fallback>
                <p:oleObj name="CS ChemDraw Drawing" r:id="rId6" imgW="479741" imgH="150947" progId="ChemDraw.Document.6.0">
                  <p:embed/>
                  <p:pic>
                    <p:nvPicPr>
                      <p:cNvPr id="0" name="Objekt 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56371" y="1883305"/>
                        <a:ext cx="719138"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mc:AlternateContent xmlns:mc="http://schemas.openxmlformats.org/markup-compatibility/2006" xmlns:a14="http://schemas.microsoft.com/office/drawing/2010/main">
        <mc:Choice Requires="a14">
          <p:sp>
            <p:nvSpPr>
              <p:cNvPr id="10" name="Obdélník 9"/>
              <p:cNvSpPr/>
              <p:nvPr/>
            </p:nvSpPr>
            <p:spPr>
              <a:xfrm>
                <a:off x="4288160" y="3789040"/>
                <a:ext cx="2721066" cy="78669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cs-CZ" sz="2000" b="0" i="1" smtClean="0">
                              <a:latin typeface="Cambria Math" panose="02040503050406030204" pitchFamily="18" charset="0"/>
                              <a:sym typeface="Symbol"/>
                            </a:rPr>
                          </m:ctrlPr>
                        </m:sSubPr>
                        <m:e>
                          <m:r>
                            <a:rPr lang="cs-CZ" sz="2000" b="0" i="1" smtClean="0">
                              <a:latin typeface="Cambria Math"/>
                              <a:sym typeface="Symbol"/>
                            </a:rPr>
                            <m:t>𝐾</m:t>
                          </m:r>
                        </m:e>
                        <m:sub>
                          <m:r>
                            <m:rPr>
                              <m:sty m:val="p"/>
                            </m:rPr>
                            <a:rPr lang="cs-CZ" sz="2000" b="0" i="0" smtClean="0">
                              <a:latin typeface="Cambria Math"/>
                              <a:sym typeface="Symbol"/>
                            </a:rPr>
                            <m:t>A</m:t>
                          </m:r>
                        </m:sub>
                      </m:sSub>
                      <m:r>
                        <a:rPr lang="cs-CZ" sz="2000" b="0" i="1" smtClean="0">
                          <a:latin typeface="Cambria Math"/>
                          <a:sym typeface="Symbol"/>
                        </a:rPr>
                        <m:t>=</m:t>
                      </m:r>
                      <m:f>
                        <m:fPr>
                          <m:ctrlPr>
                            <a:rPr lang="cs-CZ" sz="2000" b="0" i="1" smtClean="0">
                              <a:latin typeface="Cambria Math" panose="02040503050406030204" pitchFamily="18" charset="0"/>
                              <a:sym typeface="Symbol"/>
                            </a:rPr>
                          </m:ctrlPr>
                        </m:fPr>
                        <m:num>
                          <m:d>
                            <m:dPr>
                              <m:begChr m:val="["/>
                              <m:endChr m:val="]"/>
                              <m:ctrlPr>
                                <a:rPr lang="en-US" sz="2000" b="0" i="1" smtClean="0">
                                  <a:latin typeface="Cambria Math" panose="02040503050406030204" pitchFamily="18" charset="0"/>
                                  <a:sym typeface="Symbol"/>
                                </a:rPr>
                              </m:ctrlPr>
                            </m:dPr>
                            <m:e>
                              <m:sSub>
                                <m:sSubPr>
                                  <m:ctrlPr>
                                    <a:rPr lang="en-US" sz="2000" b="0" i="1" smtClean="0">
                                      <a:latin typeface="Cambria Math" panose="02040503050406030204" pitchFamily="18" charset="0"/>
                                      <a:sym typeface="Symbol"/>
                                    </a:rPr>
                                  </m:ctrlPr>
                                </m:sSubPr>
                                <m:e>
                                  <m:r>
                                    <m:rPr>
                                      <m:sty m:val="p"/>
                                    </m:rPr>
                                    <a:rPr lang="en-US" sz="2000" b="0" i="0" smtClean="0">
                                      <a:latin typeface="Cambria Math"/>
                                      <a:sym typeface="Symbol"/>
                                    </a:rPr>
                                    <m:t>H</m:t>
                                  </m:r>
                                </m:e>
                                <m:sub>
                                  <m:r>
                                    <a:rPr lang="en-US" sz="2000" b="0" i="0" smtClean="0">
                                      <a:latin typeface="Cambria Math"/>
                                      <a:sym typeface="Symbol"/>
                                    </a:rPr>
                                    <m:t>3</m:t>
                                  </m:r>
                                </m:sub>
                              </m:sSub>
                              <m:sSup>
                                <m:sSupPr>
                                  <m:ctrlPr>
                                    <a:rPr lang="en-US" sz="2000" b="0" i="1" smtClean="0">
                                      <a:latin typeface="Cambria Math" panose="02040503050406030204" pitchFamily="18" charset="0"/>
                                      <a:sym typeface="Symbol"/>
                                    </a:rPr>
                                  </m:ctrlPr>
                                </m:sSupPr>
                                <m:e>
                                  <m:r>
                                    <m:rPr>
                                      <m:sty m:val="p"/>
                                    </m:rPr>
                                    <a:rPr lang="en-US" sz="2000" b="0" i="0" smtClean="0">
                                      <a:latin typeface="Cambria Math"/>
                                      <a:sym typeface="Symbol"/>
                                    </a:rPr>
                                    <m:t>O</m:t>
                                  </m:r>
                                </m:e>
                                <m:sup>
                                  <m:r>
                                    <a:rPr lang="en-US" sz="2000" b="0" i="0" smtClean="0">
                                      <a:latin typeface="Cambria Math"/>
                                      <a:sym typeface="Symbol"/>
                                    </a:rPr>
                                    <m:t>+</m:t>
                                  </m:r>
                                </m:sup>
                              </m:sSup>
                            </m:e>
                          </m:d>
                          <m:r>
                            <a:rPr lang="en-US" sz="2000" b="0" i="0" smtClean="0">
                              <a:latin typeface="Cambria Math"/>
                              <a:sym typeface="Symbol"/>
                            </a:rPr>
                            <m:t>[</m:t>
                          </m:r>
                          <m:sSup>
                            <m:sSupPr>
                              <m:ctrlPr>
                                <a:rPr lang="en-US" sz="2000" b="0" i="1" smtClean="0">
                                  <a:latin typeface="Cambria Math" panose="02040503050406030204" pitchFamily="18" charset="0"/>
                                  <a:sym typeface="Symbol"/>
                                </a:rPr>
                              </m:ctrlPr>
                            </m:sSupPr>
                            <m:e>
                              <m:r>
                                <m:rPr>
                                  <m:sty m:val="p"/>
                                </m:rPr>
                                <a:rPr lang="cs-CZ" sz="2000" b="0" i="0" smtClean="0">
                                  <a:latin typeface="Cambria Math"/>
                                  <a:sym typeface="Symbol"/>
                                </a:rPr>
                                <m:t>H</m:t>
                              </m:r>
                              <m:sSub>
                                <m:sSubPr>
                                  <m:ctrlPr>
                                    <a:rPr lang="en-US" sz="2000" b="0" i="1" smtClean="0">
                                      <a:latin typeface="Cambria Math" panose="02040503050406030204" pitchFamily="18" charset="0"/>
                                      <a:sym typeface="Symbol"/>
                                    </a:rPr>
                                  </m:ctrlPr>
                                </m:sSubPr>
                                <m:e>
                                  <m:r>
                                    <m:rPr>
                                      <m:sty m:val="p"/>
                                    </m:rPr>
                                    <a:rPr lang="cs-CZ" sz="2000" b="0" i="0" smtClean="0">
                                      <a:latin typeface="Cambria Math"/>
                                      <a:sym typeface="Symbol"/>
                                    </a:rPr>
                                    <m:t>PO</m:t>
                                  </m:r>
                                </m:e>
                                <m:sub>
                                  <m:r>
                                    <a:rPr lang="cs-CZ" sz="2000" b="0" i="0" smtClean="0">
                                      <a:latin typeface="Cambria Math"/>
                                      <a:sym typeface="Symbol"/>
                                    </a:rPr>
                                    <m:t>4</m:t>
                                  </m:r>
                                </m:sub>
                              </m:sSub>
                            </m:e>
                            <m:sup>
                              <m:r>
                                <a:rPr lang="cs-CZ" sz="2000" b="0" i="0" smtClean="0">
                                  <a:latin typeface="Cambria Math"/>
                                  <a:sym typeface="Symbol"/>
                                </a:rPr>
                                <m:t>2</m:t>
                              </m:r>
                              <m:r>
                                <a:rPr lang="en-US" sz="2000" b="0" i="0" smtClean="0">
                                  <a:latin typeface="Cambria Math"/>
                                  <a:sym typeface="Symbol"/>
                                </a:rPr>
                                <m:t>−</m:t>
                              </m:r>
                            </m:sup>
                          </m:sSup>
                          <m:r>
                            <a:rPr lang="en-US" sz="2000" b="0" i="0" smtClean="0">
                              <a:latin typeface="Cambria Math"/>
                              <a:sym typeface="Symbol"/>
                            </a:rPr>
                            <m:t>]</m:t>
                          </m:r>
                        </m:num>
                        <m:den>
                          <m:r>
                            <a:rPr lang="en-US" altLang="cs-CZ" sz="2000" b="0" i="0" dirty="0" smtClean="0">
                              <a:latin typeface="Cambria Math"/>
                              <a:cs typeface="Times New Roman" pitchFamily="18" charset="0"/>
                              <a:sym typeface="Symbol"/>
                            </a:rPr>
                            <m:t>[</m:t>
                          </m:r>
                          <m:sSub>
                            <m:sSubPr>
                              <m:ctrlPr>
                                <a:rPr lang="en-US" altLang="cs-CZ" sz="2000" b="0" i="1" dirty="0" smtClean="0">
                                  <a:latin typeface="Cambria Math" panose="02040503050406030204" pitchFamily="18" charset="0"/>
                                  <a:cs typeface="Times New Roman" pitchFamily="18" charset="0"/>
                                  <a:sym typeface="Symbol"/>
                                </a:rPr>
                              </m:ctrlPr>
                            </m:sSubPr>
                            <m:e>
                              <m:r>
                                <m:rPr>
                                  <m:sty m:val="p"/>
                                </m:rPr>
                                <a:rPr lang="cs-CZ" altLang="cs-CZ" sz="2000" b="0" i="0" dirty="0" smtClean="0">
                                  <a:latin typeface="Cambria Math"/>
                                  <a:cs typeface="Times New Roman" pitchFamily="18" charset="0"/>
                                  <a:sym typeface="Symbol"/>
                                </a:rPr>
                                <m:t>H</m:t>
                              </m:r>
                            </m:e>
                            <m:sub>
                              <m:r>
                                <a:rPr lang="cs-CZ" altLang="cs-CZ" sz="2000" b="0" i="0" dirty="0" smtClean="0">
                                  <a:latin typeface="Cambria Math"/>
                                  <a:cs typeface="Times New Roman" pitchFamily="18" charset="0"/>
                                  <a:sym typeface="Symbol"/>
                                </a:rPr>
                                <m:t>2</m:t>
                              </m:r>
                            </m:sub>
                          </m:sSub>
                          <m:sSup>
                            <m:sSupPr>
                              <m:ctrlPr>
                                <a:rPr lang="en-US" altLang="cs-CZ" sz="2000" b="0" i="1" dirty="0" smtClean="0">
                                  <a:latin typeface="Cambria Math" panose="02040503050406030204" pitchFamily="18" charset="0"/>
                                  <a:cs typeface="Times New Roman" pitchFamily="18" charset="0"/>
                                  <a:sym typeface="Symbol"/>
                                </a:rPr>
                              </m:ctrlPr>
                            </m:sSupPr>
                            <m:e>
                              <m:sSub>
                                <m:sSubPr>
                                  <m:ctrlPr>
                                    <a:rPr lang="en-US" altLang="cs-CZ" sz="2000" b="0" i="1" dirty="0" smtClean="0">
                                      <a:latin typeface="Cambria Math" panose="02040503050406030204" pitchFamily="18" charset="0"/>
                                      <a:cs typeface="Times New Roman" pitchFamily="18" charset="0"/>
                                      <a:sym typeface="Symbol"/>
                                    </a:rPr>
                                  </m:ctrlPr>
                                </m:sSubPr>
                                <m:e>
                                  <m:r>
                                    <m:rPr>
                                      <m:sty m:val="p"/>
                                    </m:rPr>
                                    <a:rPr lang="cs-CZ" altLang="cs-CZ" sz="2000" b="0" i="0" dirty="0" smtClean="0">
                                      <a:latin typeface="Cambria Math"/>
                                      <a:cs typeface="Times New Roman" pitchFamily="18" charset="0"/>
                                      <a:sym typeface="Symbol"/>
                                    </a:rPr>
                                    <m:t>PO</m:t>
                                  </m:r>
                                </m:e>
                                <m:sub>
                                  <m:r>
                                    <a:rPr lang="cs-CZ" altLang="cs-CZ" sz="2000" b="0" i="0" dirty="0" smtClean="0">
                                      <a:latin typeface="Cambria Math"/>
                                      <a:cs typeface="Times New Roman" pitchFamily="18" charset="0"/>
                                      <a:sym typeface="Symbol"/>
                                    </a:rPr>
                                    <m:t>4</m:t>
                                  </m:r>
                                </m:sub>
                              </m:sSub>
                            </m:e>
                            <m:sup>
                              <m:r>
                                <a:rPr lang="cs-CZ" altLang="cs-CZ" sz="2000" b="0" i="0" dirty="0" smtClean="0">
                                  <a:latin typeface="Cambria Math"/>
                                  <a:cs typeface="Times New Roman" pitchFamily="18" charset="0"/>
                                  <a:sym typeface="Symbol"/>
                                </a:rPr>
                                <m:t>−</m:t>
                              </m:r>
                            </m:sup>
                          </m:sSup>
                          <m:r>
                            <a:rPr lang="en-US" altLang="cs-CZ" sz="2000" b="0" i="0" dirty="0" smtClean="0">
                              <a:latin typeface="Cambria Math"/>
                              <a:cs typeface="Times New Roman" pitchFamily="18" charset="0"/>
                              <a:sym typeface="Symbol"/>
                            </a:rPr>
                            <m:t>]</m:t>
                          </m:r>
                        </m:den>
                      </m:f>
                    </m:oMath>
                  </m:oMathPara>
                </a14:m>
                <a:endParaRPr lang="cs-CZ" sz="2000" dirty="0"/>
              </a:p>
            </p:txBody>
          </p:sp>
        </mc:Choice>
        <mc:Fallback xmlns="">
          <p:sp>
            <p:nvSpPr>
              <p:cNvPr id="10" name="Obdélník 9"/>
              <p:cNvSpPr>
                <a:spLocks noRot="1" noChangeAspect="1" noMove="1" noResize="1" noEditPoints="1" noAdjustHandles="1" noChangeArrowheads="1" noChangeShapeType="1" noTextEdit="1"/>
              </p:cNvSpPr>
              <p:nvPr/>
            </p:nvSpPr>
            <p:spPr>
              <a:xfrm>
                <a:off x="4288160" y="3789040"/>
                <a:ext cx="2721066" cy="786690"/>
              </a:xfrm>
              <a:prstGeom prst="rect">
                <a:avLst/>
              </a:prstGeom>
              <a:blipFill rotWithShape="1">
                <a:blip r:embed="rId8"/>
                <a:stretch>
                  <a:fillRect/>
                </a:stretch>
              </a:blipFill>
            </p:spPr>
            <p:txBody>
              <a:bodyPr/>
              <a:lstStyle/>
              <a:p>
                <a:r>
                  <a:rPr lang="cs-CZ">
                    <a:noFill/>
                  </a:rPr>
                  <a:t> </a:t>
                </a:r>
              </a:p>
            </p:txBody>
          </p:sp>
        </mc:Fallback>
      </mc:AlternateContent>
      <mc:AlternateContent xmlns:mc="http://schemas.openxmlformats.org/markup-compatibility/2006" xmlns:a14="http://schemas.microsoft.com/office/drawing/2010/main">
        <mc:Choice Requires="a14">
          <p:sp>
            <p:nvSpPr>
              <p:cNvPr id="11" name="Obdélník 10"/>
              <p:cNvSpPr/>
              <p:nvPr/>
            </p:nvSpPr>
            <p:spPr>
              <a:xfrm>
                <a:off x="4288160" y="5189934"/>
                <a:ext cx="2544736" cy="81644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cs-CZ" sz="2000" b="0" i="1" smtClean="0">
                              <a:latin typeface="Cambria Math" panose="02040503050406030204" pitchFamily="18" charset="0"/>
                              <a:sym typeface="Symbol"/>
                            </a:rPr>
                          </m:ctrlPr>
                        </m:sSubPr>
                        <m:e>
                          <m:r>
                            <a:rPr lang="cs-CZ" sz="2000" b="0" i="1" smtClean="0">
                              <a:latin typeface="Cambria Math"/>
                              <a:sym typeface="Symbol"/>
                            </a:rPr>
                            <m:t>𝐾</m:t>
                          </m:r>
                        </m:e>
                        <m:sub>
                          <m:r>
                            <m:rPr>
                              <m:sty m:val="p"/>
                            </m:rPr>
                            <a:rPr lang="cs-CZ" sz="2000" b="0" i="0" smtClean="0">
                              <a:latin typeface="Cambria Math"/>
                              <a:sym typeface="Symbol"/>
                            </a:rPr>
                            <m:t>A</m:t>
                          </m:r>
                        </m:sub>
                      </m:sSub>
                      <m:r>
                        <a:rPr lang="cs-CZ" sz="2000" b="0" i="1" smtClean="0">
                          <a:latin typeface="Cambria Math"/>
                          <a:sym typeface="Symbol"/>
                        </a:rPr>
                        <m:t>=</m:t>
                      </m:r>
                      <m:f>
                        <m:fPr>
                          <m:ctrlPr>
                            <a:rPr lang="cs-CZ" sz="2000" b="0" i="1" smtClean="0">
                              <a:latin typeface="Cambria Math" panose="02040503050406030204" pitchFamily="18" charset="0"/>
                              <a:sym typeface="Symbol"/>
                            </a:rPr>
                          </m:ctrlPr>
                        </m:fPr>
                        <m:num>
                          <m:d>
                            <m:dPr>
                              <m:begChr m:val="["/>
                              <m:endChr m:val="]"/>
                              <m:ctrlPr>
                                <a:rPr lang="en-US" sz="2000" b="0" i="1" smtClean="0">
                                  <a:latin typeface="Cambria Math" panose="02040503050406030204" pitchFamily="18" charset="0"/>
                                  <a:sym typeface="Symbol"/>
                                </a:rPr>
                              </m:ctrlPr>
                            </m:dPr>
                            <m:e>
                              <m:sSub>
                                <m:sSubPr>
                                  <m:ctrlPr>
                                    <a:rPr lang="en-US" sz="2000" b="0" i="1" smtClean="0">
                                      <a:latin typeface="Cambria Math" panose="02040503050406030204" pitchFamily="18" charset="0"/>
                                      <a:sym typeface="Symbol"/>
                                    </a:rPr>
                                  </m:ctrlPr>
                                </m:sSubPr>
                                <m:e>
                                  <m:r>
                                    <m:rPr>
                                      <m:sty m:val="p"/>
                                    </m:rPr>
                                    <a:rPr lang="en-US" sz="2000" b="0" i="0" smtClean="0">
                                      <a:latin typeface="Cambria Math"/>
                                      <a:sym typeface="Symbol"/>
                                    </a:rPr>
                                    <m:t>H</m:t>
                                  </m:r>
                                </m:e>
                                <m:sub>
                                  <m:r>
                                    <a:rPr lang="en-US" sz="2000" b="0" i="0" smtClean="0">
                                      <a:latin typeface="Cambria Math"/>
                                      <a:sym typeface="Symbol"/>
                                    </a:rPr>
                                    <m:t>3</m:t>
                                  </m:r>
                                </m:sub>
                              </m:sSub>
                              <m:sSup>
                                <m:sSupPr>
                                  <m:ctrlPr>
                                    <a:rPr lang="en-US" sz="2000" b="0" i="1" smtClean="0">
                                      <a:latin typeface="Cambria Math" panose="02040503050406030204" pitchFamily="18" charset="0"/>
                                      <a:sym typeface="Symbol"/>
                                    </a:rPr>
                                  </m:ctrlPr>
                                </m:sSupPr>
                                <m:e>
                                  <m:r>
                                    <m:rPr>
                                      <m:sty m:val="p"/>
                                    </m:rPr>
                                    <a:rPr lang="en-US" sz="2000" b="0" i="0" smtClean="0">
                                      <a:latin typeface="Cambria Math"/>
                                      <a:sym typeface="Symbol"/>
                                    </a:rPr>
                                    <m:t>O</m:t>
                                  </m:r>
                                </m:e>
                                <m:sup>
                                  <m:r>
                                    <a:rPr lang="en-US" sz="2000" b="0" i="0" smtClean="0">
                                      <a:latin typeface="Cambria Math"/>
                                      <a:sym typeface="Symbol"/>
                                    </a:rPr>
                                    <m:t>+</m:t>
                                  </m:r>
                                </m:sup>
                              </m:sSup>
                            </m:e>
                          </m:d>
                          <m:r>
                            <a:rPr lang="en-US" sz="2000" b="0" i="0" smtClean="0">
                              <a:latin typeface="Cambria Math"/>
                              <a:sym typeface="Symbol"/>
                            </a:rPr>
                            <m:t>[</m:t>
                          </m:r>
                          <m:sSup>
                            <m:sSupPr>
                              <m:ctrlPr>
                                <a:rPr lang="en-US" sz="2000" b="0" i="1" smtClean="0">
                                  <a:latin typeface="Cambria Math" panose="02040503050406030204" pitchFamily="18" charset="0"/>
                                  <a:sym typeface="Symbol"/>
                                </a:rPr>
                              </m:ctrlPr>
                            </m:sSupPr>
                            <m:e>
                              <m:sSub>
                                <m:sSubPr>
                                  <m:ctrlPr>
                                    <a:rPr lang="en-US" sz="2000" b="0" i="1" smtClean="0">
                                      <a:latin typeface="Cambria Math" panose="02040503050406030204" pitchFamily="18" charset="0"/>
                                      <a:sym typeface="Symbol"/>
                                    </a:rPr>
                                  </m:ctrlPr>
                                </m:sSubPr>
                                <m:e>
                                  <m:r>
                                    <m:rPr>
                                      <m:sty m:val="p"/>
                                    </m:rPr>
                                    <a:rPr lang="cs-CZ" sz="2000" b="0" i="0" smtClean="0">
                                      <a:latin typeface="Cambria Math"/>
                                      <a:sym typeface="Symbol"/>
                                    </a:rPr>
                                    <m:t>PO</m:t>
                                  </m:r>
                                </m:e>
                                <m:sub>
                                  <m:r>
                                    <a:rPr lang="cs-CZ" sz="2000" b="0" i="0" smtClean="0">
                                      <a:latin typeface="Cambria Math"/>
                                      <a:sym typeface="Symbol"/>
                                    </a:rPr>
                                    <m:t>4</m:t>
                                  </m:r>
                                </m:sub>
                              </m:sSub>
                            </m:e>
                            <m:sup>
                              <m:r>
                                <a:rPr lang="cs-CZ" sz="2000" b="0" i="0" smtClean="0">
                                  <a:latin typeface="Cambria Math"/>
                                  <a:sym typeface="Symbol"/>
                                </a:rPr>
                                <m:t>3</m:t>
                              </m:r>
                              <m:r>
                                <a:rPr lang="en-US" sz="2000" b="0" i="0" smtClean="0">
                                  <a:latin typeface="Cambria Math"/>
                                  <a:sym typeface="Symbol"/>
                                </a:rPr>
                                <m:t>−</m:t>
                              </m:r>
                            </m:sup>
                          </m:sSup>
                          <m:r>
                            <a:rPr lang="en-US" sz="2000" b="0" i="0" smtClean="0">
                              <a:latin typeface="Cambria Math"/>
                              <a:sym typeface="Symbol"/>
                            </a:rPr>
                            <m:t>]</m:t>
                          </m:r>
                        </m:num>
                        <m:den>
                          <m:r>
                            <a:rPr lang="en-US" altLang="cs-CZ" sz="2000" b="0" i="0" dirty="0" smtClean="0">
                              <a:latin typeface="Cambria Math"/>
                              <a:cs typeface="Times New Roman" pitchFamily="18" charset="0"/>
                              <a:sym typeface="Symbol"/>
                            </a:rPr>
                            <m:t>[</m:t>
                          </m:r>
                          <m:sSup>
                            <m:sSupPr>
                              <m:ctrlPr>
                                <a:rPr lang="en-US" sz="2000" b="0" i="1">
                                  <a:latin typeface="Cambria Math" panose="02040503050406030204" pitchFamily="18" charset="0"/>
                                  <a:sym typeface="Symbol"/>
                                </a:rPr>
                              </m:ctrlPr>
                            </m:sSupPr>
                            <m:e>
                              <m:r>
                                <m:rPr>
                                  <m:sty m:val="p"/>
                                </m:rPr>
                                <a:rPr lang="cs-CZ" sz="2000" b="0">
                                  <a:latin typeface="Cambria Math"/>
                                  <a:sym typeface="Symbol"/>
                                </a:rPr>
                                <m:t>H</m:t>
                              </m:r>
                              <m:sSub>
                                <m:sSubPr>
                                  <m:ctrlPr>
                                    <a:rPr lang="en-US" sz="2000" b="0" i="1">
                                      <a:latin typeface="Cambria Math" panose="02040503050406030204" pitchFamily="18" charset="0"/>
                                      <a:sym typeface="Symbol"/>
                                    </a:rPr>
                                  </m:ctrlPr>
                                </m:sSubPr>
                                <m:e>
                                  <m:r>
                                    <m:rPr>
                                      <m:sty m:val="p"/>
                                    </m:rPr>
                                    <a:rPr lang="cs-CZ" sz="2000" b="0">
                                      <a:latin typeface="Cambria Math"/>
                                      <a:sym typeface="Symbol"/>
                                    </a:rPr>
                                    <m:t>PO</m:t>
                                  </m:r>
                                </m:e>
                                <m:sub>
                                  <m:r>
                                    <a:rPr lang="cs-CZ" sz="2000" b="0">
                                      <a:latin typeface="Cambria Math"/>
                                      <a:sym typeface="Symbol"/>
                                    </a:rPr>
                                    <m:t>4</m:t>
                                  </m:r>
                                </m:sub>
                              </m:sSub>
                            </m:e>
                            <m:sup>
                              <m:r>
                                <a:rPr lang="cs-CZ" sz="2000" b="0">
                                  <a:latin typeface="Cambria Math"/>
                                  <a:sym typeface="Symbol"/>
                                </a:rPr>
                                <m:t>2</m:t>
                              </m:r>
                              <m:r>
                                <a:rPr lang="en-US" sz="2000" b="0">
                                  <a:latin typeface="Cambria Math"/>
                                  <a:sym typeface="Symbol"/>
                                </a:rPr>
                                <m:t>−</m:t>
                              </m:r>
                            </m:sup>
                          </m:sSup>
                          <m:r>
                            <a:rPr lang="en-US" altLang="cs-CZ" sz="2000" b="0" i="0" dirty="0" smtClean="0">
                              <a:latin typeface="Cambria Math"/>
                              <a:cs typeface="Times New Roman" pitchFamily="18" charset="0"/>
                              <a:sym typeface="Symbol"/>
                            </a:rPr>
                            <m:t>]</m:t>
                          </m:r>
                        </m:den>
                      </m:f>
                    </m:oMath>
                  </m:oMathPara>
                </a14:m>
                <a:endParaRPr lang="cs-CZ" sz="2000" dirty="0"/>
              </a:p>
            </p:txBody>
          </p:sp>
        </mc:Choice>
        <mc:Fallback xmlns="">
          <p:sp>
            <p:nvSpPr>
              <p:cNvPr id="11" name="Obdélník 10"/>
              <p:cNvSpPr>
                <a:spLocks noRot="1" noChangeAspect="1" noMove="1" noResize="1" noEditPoints="1" noAdjustHandles="1" noChangeArrowheads="1" noChangeShapeType="1" noTextEdit="1"/>
              </p:cNvSpPr>
              <p:nvPr/>
            </p:nvSpPr>
            <p:spPr>
              <a:xfrm>
                <a:off x="4288160" y="5189934"/>
                <a:ext cx="2544736" cy="816442"/>
              </a:xfrm>
              <a:prstGeom prst="rect">
                <a:avLst/>
              </a:prstGeom>
              <a:blipFill rotWithShape="1">
                <a:blip r:embed="rId9"/>
                <a:stretch>
                  <a:fillRect/>
                </a:stretch>
              </a:blipFill>
            </p:spPr>
            <p:txBody>
              <a:bodyPr/>
              <a:lstStyle/>
              <a:p>
                <a:r>
                  <a:rPr lang="cs-CZ">
                    <a:noFill/>
                  </a:rPr>
                  <a:t> </a:t>
                </a:r>
              </a:p>
            </p:txBody>
          </p:sp>
        </mc:Fallback>
      </mc:AlternateContent>
      <p:graphicFrame>
        <p:nvGraphicFramePr>
          <p:cNvPr id="3" name="Objekt 2"/>
          <p:cNvGraphicFramePr>
            <a:graphicFrameLocks noChangeAspect="1"/>
          </p:cNvGraphicFramePr>
          <p:nvPr>
            <p:extLst>
              <p:ext uri="{D42A27DB-BD31-4B8C-83A1-F6EECF244321}">
                <p14:modId xmlns:p14="http://schemas.microsoft.com/office/powerpoint/2010/main" val="1216516587"/>
              </p:ext>
            </p:extLst>
          </p:nvPr>
        </p:nvGraphicFramePr>
        <p:xfrm>
          <a:off x="2159000" y="3390553"/>
          <a:ext cx="719138" cy="225425"/>
        </p:xfrm>
        <a:graphic>
          <a:graphicData uri="http://schemas.openxmlformats.org/presentationml/2006/ole">
            <mc:AlternateContent xmlns:mc="http://schemas.openxmlformats.org/markup-compatibility/2006">
              <mc:Choice xmlns:v="urn:schemas-microsoft-com:vml" Requires="v">
                <p:oleObj spid="_x0000_s15577" name="CS ChemDraw Drawing" r:id="rId10" imgW="479741" imgH="150947" progId="ChemDraw.Document.6.0">
                  <p:embed/>
                </p:oleObj>
              </mc:Choice>
              <mc:Fallback>
                <p:oleObj name="CS ChemDraw Drawing" r:id="rId10" imgW="479741" imgH="150947" progId="ChemDraw.Document.6.0">
                  <p:embed/>
                  <p:pic>
                    <p:nvPicPr>
                      <p:cNvPr id="0" name="Objekt 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59000" y="3390553"/>
                        <a:ext cx="719138"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 name="Objekt 3"/>
          <p:cNvGraphicFramePr>
            <a:graphicFrameLocks noChangeAspect="1"/>
          </p:cNvGraphicFramePr>
          <p:nvPr>
            <p:extLst>
              <p:ext uri="{D42A27DB-BD31-4B8C-83A1-F6EECF244321}">
                <p14:modId xmlns:p14="http://schemas.microsoft.com/office/powerpoint/2010/main" val="1783052179"/>
              </p:ext>
            </p:extLst>
          </p:nvPr>
        </p:nvGraphicFramePr>
        <p:xfrm>
          <a:off x="2159000" y="4935587"/>
          <a:ext cx="719138" cy="225425"/>
        </p:xfrm>
        <a:graphic>
          <a:graphicData uri="http://schemas.openxmlformats.org/presentationml/2006/ole">
            <mc:AlternateContent xmlns:mc="http://schemas.openxmlformats.org/markup-compatibility/2006">
              <mc:Choice xmlns:v="urn:schemas-microsoft-com:vml" Requires="v">
                <p:oleObj spid="_x0000_s15578" name="CS ChemDraw Drawing" r:id="rId11" imgW="479741" imgH="150947" progId="ChemDraw.Document.6.0">
                  <p:embed/>
                </p:oleObj>
              </mc:Choice>
              <mc:Fallback>
                <p:oleObj name="CS ChemDraw Drawing" r:id="rId11" imgW="479741" imgH="150947" progId="ChemDraw.Document.6.0">
                  <p:embed/>
                  <p:pic>
                    <p:nvPicPr>
                      <p:cNvPr id="0" name="Objekt 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59000" y="4935587"/>
                        <a:ext cx="719138"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3" name="Rectangle 17"/>
          <p:cNvSpPr/>
          <p:nvPr/>
        </p:nvSpPr>
        <p:spPr>
          <a:xfrm>
            <a:off x="0" y="0"/>
            <a:ext cx="9144000" cy="107950"/>
          </a:xfrm>
          <a:prstGeom prst="rect">
            <a:avLst/>
          </a:prstGeom>
          <a:solidFill>
            <a:srgbClr val="D22D4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14" name="Zástupný symbol pro číslo snímku 1"/>
          <p:cNvSpPr>
            <a:spLocks noGrp="1"/>
          </p:cNvSpPr>
          <p:nvPr>
            <p:ph type="sldNum" sz="quarter" idx="12"/>
          </p:nvPr>
        </p:nvSpPr>
        <p:spPr>
          <a:xfrm>
            <a:off x="8424000" y="108000"/>
            <a:ext cx="720000" cy="360000"/>
          </a:xfrm>
        </p:spPr>
        <p:txBody>
          <a:bodyPr anchor="ctr" anchorCtr="0"/>
          <a:lstStyle/>
          <a:p>
            <a:r>
              <a:rPr lang="en-US" sz="1400" dirty="0">
                <a:solidFill>
                  <a:schemeClr val="tx1"/>
                </a:solidFill>
                <a:latin typeface="Arial" panose="020B0604020202020204" pitchFamily="34" charset="0"/>
                <a:cs typeface="Arial" panose="020B0604020202020204" pitchFamily="34" charset="0"/>
              </a:rPr>
              <a:t>06-</a:t>
            </a:r>
            <a:fld id="{CB05AA66-45A8-5543-8AD2-FEEF865319FF}" type="slidenum">
              <a:rPr lang="en-US" sz="1400" smtClean="0">
                <a:solidFill>
                  <a:schemeClr val="tx1"/>
                </a:solidFill>
                <a:latin typeface="Arial" panose="020B0604020202020204" pitchFamily="34" charset="0"/>
                <a:cs typeface="Arial" panose="020B0604020202020204" pitchFamily="34" charset="0"/>
              </a:rPr>
              <a:t>17</a:t>
            </a:fld>
            <a:endParaRPr lang="en-US" sz="1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573361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04659" y="2746658"/>
            <a:ext cx="5110110" cy="329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TextBox 15"/>
          <p:cNvSpPr txBox="1"/>
          <p:nvPr/>
        </p:nvSpPr>
        <p:spPr>
          <a:xfrm>
            <a:off x="5030851" y="6341803"/>
            <a:ext cx="3965675" cy="229420"/>
          </a:xfrm>
          <a:prstGeom prst="rect">
            <a:avLst/>
          </a:prstGeom>
          <a:noFill/>
        </p:spPr>
        <p:txBody>
          <a:bodyPr wrap="square" lIns="0" tIns="0" rIns="0" bIns="0" rtlCol="0">
            <a:normAutofit/>
          </a:bodyPr>
          <a:lstStyle/>
          <a:p>
            <a:pPr algn="r" defTabSz="457200" eaLnBrk="1" fontAlgn="auto" hangingPunct="1">
              <a:lnSpc>
                <a:spcPct val="130000"/>
              </a:lnSpc>
              <a:spcBef>
                <a:spcPts val="0"/>
              </a:spcBef>
              <a:spcAft>
                <a:spcPts val="0"/>
              </a:spcAft>
            </a:pPr>
            <a:r>
              <a:rPr lang="en-US" sz="900" b="0">
                <a:solidFill>
                  <a:prstClr val="black"/>
                </a:solidFill>
                <a:latin typeface="Arial"/>
                <a:cs typeface="Arial"/>
              </a:rPr>
              <a:t>www.natur.cuni.cz</a:t>
            </a:r>
            <a:endParaRPr lang="en-US" sz="900" b="0" dirty="0">
              <a:solidFill>
                <a:prstClr val="black"/>
              </a:solidFill>
              <a:latin typeface="Arial"/>
              <a:cs typeface="Arial"/>
            </a:endParaRPr>
          </a:p>
        </p:txBody>
      </p:sp>
      <p:pic>
        <p:nvPicPr>
          <p:cNvPr id="23" name="Picture 1"/>
          <p:cNvPicPr>
            <a:picLocks noChangeAspect="1"/>
          </p:cNvPicPr>
          <p:nvPr/>
        </p:nvPicPr>
        <p:blipFill>
          <a:blip r:embed="rId4"/>
          <a:stretch>
            <a:fillRect/>
          </a:stretch>
        </p:blipFill>
        <p:spPr>
          <a:xfrm>
            <a:off x="0" y="6057900"/>
            <a:ext cx="2159000" cy="800100"/>
          </a:xfrm>
          <a:prstGeom prst="rect">
            <a:avLst/>
          </a:prstGeom>
        </p:spPr>
      </p:pic>
      <p:cxnSp>
        <p:nvCxnSpPr>
          <p:cNvPr id="24" name="Straight Connector 4"/>
          <p:cNvCxnSpPr/>
          <p:nvPr/>
        </p:nvCxnSpPr>
        <p:spPr>
          <a:xfrm>
            <a:off x="122903" y="6057900"/>
            <a:ext cx="8873623" cy="0"/>
          </a:xfrm>
          <a:prstGeom prst="line">
            <a:avLst/>
          </a:prstGeom>
          <a:noFill/>
          <a:ln w="9525" cap="flat" cmpd="sng" algn="ctr">
            <a:solidFill>
              <a:srgbClr val="D22D40"/>
            </a:solidFill>
            <a:prstDash val="solid"/>
          </a:ln>
          <a:effectLst/>
        </p:spPr>
      </p:cxnSp>
      <p:sp>
        <p:nvSpPr>
          <p:cNvPr id="25" name="TextBox 8"/>
          <p:cNvSpPr txBox="1"/>
          <p:nvPr/>
        </p:nvSpPr>
        <p:spPr>
          <a:xfrm>
            <a:off x="288000" y="252000"/>
            <a:ext cx="8316448" cy="491073"/>
          </a:xfrm>
          <a:prstGeom prst="rect">
            <a:avLst/>
          </a:prstGeom>
          <a:noFill/>
        </p:spPr>
        <p:txBody>
          <a:bodyPr wrap="square" lIns="0" tIns="0" rIns="0" bIns="0" rtlCol="0">
            <a:noAutofit/>
          </a:bodyPr>
          <a:lstStyle/>
          <a:p>
            <a:pPr algn="l" defTabSz="457200" eaLnBrk="1" fontAlgn="auto" hangingPunct="1">
              <a:lnSpc>
                <a:spcPct val="130000"/>
              </a:lnSpc>
              <a:spcBef>
                <a:spcPts val="0"/>
              </a:spcBef>
              <a:spcAft>
                <a:spcPts val="0"/>
              </a:spcAft>
            </a:pPr>
            <a:r>
              <a:rPr lang="cs-CZ" sz="2600" dirty="0">
                <a:solidFill>
                  <a:prstClr val="black"/>
                </a:solidFill>
                <a:latin typeface="Arial"/>
                <a:cs typeface="Arial"/>
              </a:rPr>
              <a:t>Síla </a:t>
            </a:r>
            <a:r>
              <a:rPr lang="cs-CZ" sz="2600" dirty="0" err="1">
                <a:solidFill>
                  <a:prstClr val="black"/>
                </a:solidFill>
                <a:latin typeface="Arial"/>
                <a:cs typeface="Arial"/>
              </a:rPr>
              <a:t>arrheniovských</a:t>
            </a:r>
            <a:r>
              <a:rPr lang="cs-CZ" sz="2600" dirty="0">
                <a:solidFill>
                  <a:prstClr val="black"/>
                </a:solidFill>
                <a:latin typeface="Arial"/>
                <a:cs typeface="Arial"/>
              </a:rPr>
              <a:t>/</a:t>
            </a:r>
            <a:r>
              <a:rPr lang="cs-CZ" sz="2600" dirty="0" err="1">
                <a:solidFill>
                  <a:prstClr val="black"/>
                </a:solidFill>
                <a:latin typeface="Arial"/>
                <a:cs typeface="Arial"/>
              </a:rPr>
              <a:t>brønstedovských</a:t>
            </a:r>
            <a:r>
              <a:rPr lang="cs-CZ" sz="2600" dirty="0">
                <a:solidFill>
                  <a:prstClr val="black"/>
                </a:solidFill>
                <a:latin typeface="Arial"/>
                <a:cs typeface="Arial"/>
              </a:rPr>
              <a:t> kyselin a bází</a:t>
            </a:r>
            <a:endParaRPr lang="en-US" sz="2600" dirty="0">
              <a:solidFill>
                <a:prstClr val="black"/>
              </a:solidFill>
              <a:latin typeface="Arial"/>
              <a:cs typeface="Arial"/>
            </a:endParaRPr>
          </a:p>
        </p:txBody>
      </p:sp>
      <p:sp>
        <p:nvSpPr>
          <p:cNvPr id="7" name="TextBox 2"/>
          <p:cNvSpPr txBox="1"/>
          <p:nvPr/>
        </p:nvSpPr>
        <p:spPr>
          <a:xfrm>
            <a:off x="287215" y="900000"/>
            <a:ext cx="8460754" cy="1846659"/>
          </a:xfrm>
          <a:prstGeom prst="rect">
            <a:avLst/>
          </a:prstGeom>
          <a:noFill/>
        </p:spPr>
        <p:txBody>
          <a:bodyPr wrap="square" lIns="0" tIns="0" rIns="0" bIns="0" rtlCol="0">
            <a:spAutoFit/>
          </a:bodyPr>
          <a:lstStyle/>
          <a:p>
            <a:pPr algn="l" defTabSz="457200" eaLnBrk="1" fontAlgn="auto" hangingPunct="1">
              <a:spcAft>
                <a:spcPts val="0"/>
              </a:spcAft>
            </a:pPr>
            <a:r>
              <a:rPr lang="cs-CZ" altLang="cs-CZ" sz="2000" b="0" dirty="0">
                <a:solidFill>
                  <a:prstClr val="black"/>
                </a:solidFill>
                <a:latin typeface="Arial" charset="0"/>
              </a:rPr>
              <a:t>Distribuční diagram H</a:t>
            </a:r>
            <a:r>
              <a:rPr lang="cs-CZ" altLang="cs-CZ" sz="2000" b="0" baseline="-25000" dirty="0">
                <a:solidFill>
                  <a:prstClr val="black"/>
                </a:solidFill>
                <a:latin typeface="Arial" charset="0"/>
              </a:rPr>
              <a:t>3</a:t>
            </a:r>
            <a:r>
              <a:rPr lang="cs-CZ" altLang="cs-CZ" sz="2000" b="0" dirty="0">
                <a:solidFill>
                  <a:prstClr val="black"/>
                </a:solidFill>
                <a:latin typeface="Arial" charset="0"/>
              </a:rPr>
              <a:t>PO</a:t>
            </a:r>
            <a:r>
              <a:rPr lang="cs-CZ" altLang="cs-CZ" sz="2000" b="0" baseline="-25000" dirty="0">
                <a:solidFill>
                  <a:prstClr val="black"/>
                </a:solidFill>
                <a:latin typeface="Arial" charset="0"/>
              </a:rPr>
              <a:t>4</a:t>
            </a:r>
          </a:p>
          <a:p>
            <a:pPr algn="l" defTabSz="457200" eaLnBrk="1" fontAlgn="auto" hangingPunct="1">
              <a:spcAft>
                <a:spcPts val="0"/>
              </a:spcAft>
            </a:pPr>
            <a:r>
              <a:rPr lang="cs-CZ" altLang="cs-CZ" sz="2000" b="0" dirty="0">
                <a:solidFill>
                  <a:prstClr val="black"/>
                </a:solidFill>
                <a:latin typeface="Arial" charset="0"/>
              </a:rPr>
              <a:t>První disociace (odtržení protonu) je relativně snadná, disociace druhého protonu je obtížnější (trháme proton z už jednou záporně nabitého aniontu), disociace třetího protonu je nejobtížnější (trháme proton </a:t>
            </a:r>
          </a:p>
          <a:p>
            <a:pPr algn="l" defTabSz="457200" eaLnBrk="1" fontAlgn="auto" hangingPunct="1">
              <a:spcAft>
                <a:spcPts val="0"/>
              </a:spcAft>
            </a:pPr>
            <a:r>
              <a:rPr lang="cs-CZ" altLang="cs-CZ" sz="2000" b="0" dirty="0">
                <a:solidFill>
                  <a:prstClr val="black"/>
                </a:solidFill>
                <a:latin typeface="Arial" charset="0"/>
              </a:rPr>
              <a:t>z dvojnásobného aniontu). K odtržení protonů potřebujeme větší sílu – větší koncentraci OH</a:t>
            </a:r>
            <a:r>
              <a:rPr lang="cs-CZ" altLang="cs-CZ" sz="2000" b="0" baseline="30000" dirty="0">
                <a:solidFill>
                  <a:prstClr val="black"/>
                </a:solidFill>
                <a:latin typeface="Arial" charset="0"/>
              </a:rPr>
              <a:t>–</a:t>
            </a:r>
            <a:r>
              <a:rPr lang="cs-CZ" altLang="cs-CZ" sz="2000" b="0" dirty="0">
                <a:solidFill>
                  <a:prstClr val="black"/>
                </a:solidFill>
                <a:latin typeface="Arial" charset="0"/>
              </a:rPr>
              <a:t> iontů.</a:t>
            </a:r>
          </a:p>
        </p:txBody>
      </p:sp>
      <p:sp>
        <p:nvSpPr>
          <p:cNvPr id="8" name="Rectangle 17"/>
          <p:cNvSpPr/>
          <p:nvPr/>
        </p:nvSpPr>
        <p:spPr>
          <a:xfrm>
            <a:off x="0" y="0"/>
            <a:ext cx="9144000" cy="107950"/>
          </a:xfrm>
          <a:prstGeom prst="rect">
            <a:avLst/>
          </a:prstGeom>
          <a:solidFill>
            <a:srgbClr val="D22D4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9" name="Zástupný symbol pro číslo snímku 1"/>
          <p:cNvSpPr>
            <a:spLocks noGrp="1"/>
          </p:cNvSpPr>
          <p:nvPr>
            <p:ph type="sldNum" sz="quarter" idx="12"/>
          </p:nvPr>
        </p:nvSpPr>
        <p:spPr>
          <a:xfrm>
            <a:off x="8424000" y="108000"/>
            <a:ext cx="720000" cy="360000"/>
          </a:xfrm>
        </p:spPr>
        <p:txBody>
          <a:bodyPr anchor="ctr" anchorCtr="0"/>
          <a:lstStyle/>
          <a:p>
            <a:r>
              <a:rPr lang="en-US" sz="1400" dirty="0">
                <a:solidFill>
                  <a:schemeClr val="tx1"/>
                </a:solidFill>
                <a:latin typeface="Arial" panose="020B0604020202020204" pitchFamily="34" charset="0"/>
                <a:cs typeface="Arial" panose="020B0604020202020204" pitchFamily="34" charset="0"/>
              </a:rPr>
              <a:t>06-</a:t>
            </a:r>
            <a:fld id="{CB05AA66-45A8-5543-8AD2-FEEF865319FF}" type="slidenum">
              <a:rPr lang="en-US" sz="1400" smtClean="0">
                <a:solidFill>
                  <a:schemeClr val="tx1"/>
                </a:solidFill>
                <a:latin typeface="Arial" panose="020B0604020202020204" pitchFamily="34" charset="0"/>
                <a:cs typeface="Arial" panose="020B0604020202020204" pitchFamily="34" charset="0"/>
              </a:rPr>
              <a:t>18</a:t>
            </a:fld>
            <a:endParaRPr lang="en-US" sz="1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98824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15"/>
          <p:cNvSpPr txBox="1"/>
          <p:nvPr/>
        </p:nvSpPr>
        <p:spPr>
          <a:xfrm>
            <a:off x="5030851" y="6341803"/>
            <a:ext cx="3965675" cy="229420"/>
          </a:xfrm>
          <a:prstGeom prst="rect">
            <a:avLst/>
          </a:prstGeom>
          <a:noFill/>
        </p:spPr>
        <p:txBody>
          <a:bodyPr wrap="square" lIns="0" tIns="0" rIns="0" bIns="0" rtlCol="0">
            <a:normAutofit/>
          </a:bodyPr>
          <a:lstStyle/>
          <a:p>
            <a:pPr algn="r" defTabSz="457200" eaLnBrk="1" fontAlgn="auto" hangingPunct="1">
              <a:lnSpc>
                <a:spcPct val="130000"/>
              </a:lnSpc>
              <a:spcBef>
                <a:spcPts val="0"/>
              </a:spcBef>
              <a:spcAft>
                <a:spcPts val="0"/>
              </a:spcAft>
            </a:pPr>
            <a:r>
              <a:rPr lang="en-US" sz="900" b="0">
                <a:solidFill>
                  <a:prstClr val="black"/>
                </a:solidFill>
                <a:latin typeface="Arial"/>
                <a:cs typeface="Arial"/>
              </a:rPr>
              <a:t>www.natur.cuni.cz</a:t>
            </a:r>
            <a:endParaRPr lang="en-US" sz="900" b="0" dirty="0">
              <a:solidFill>
                <a:prstClr val="black"/>
              </a:solidFill>
              <a:latin typeface="Arial"/>
              <a:cs typeface="Arial"/>
            </a:endParaRPr>
          </a:p>
        </p:txBody>
      </p:sp>
      <p:pic>
        <p:nvPicPr>
          <p:cNvPr id="23" name="Picture 1"/>
          <p:cNvPicPr>
            <a:picLocks noChangeAspect="1"/>
          </p:cNvPicPr>
          <p:nvPr/>
        </p:nvPicPr>
        <p:blipFill>
          <a:blip r:embed="rId3"/>
          <a:stretch>
            <a:fillRect/>
          </a:stretch>
        </p:blipFill>
        <p:spPr>
          <a:xfrm>
            <a:off x="0" y="6057900"/>
            <a:ext cx="2159000" cy="800100"/>
          </a:xfrm>
          <a:prstGeom prst="rect">
            <a:avLst/>
          </a:prstGeom>
        </p:spPr>
      </p:pic>
      <p:cxnSp>
        <p:nvCxnSpPr>
          <p:cNvPr id="24" name="Straight Connector 4"/>
          <p:cNvCxnSpPr/>
          <p:nvPr/>
        </p:nvCxnSpPr>
        <p:spPr>
          <a:xfrm>
            <a:off x="122903" y="6057900"/>
            <a:ext cx="8873623" cy="0"/>
          </a:xfrm>
          <a:prstGeom prst="line">
            <a:avLst/>
          </a:prstGeom>
          <a:noFill/>
          <a:ln w="9525" cap="flat" cmpd="sng" algn="ctr">
            <a:solidFill>
              <a:srgbClr val="D22D40"/>
            </a:solidFill>
            <a:prstDash val="solid"/>
          </a:ln>
          <a:effectLst/>
        </p:spPr>
      </p:cxnSp>
      <p:sp>
        <p:nvSpPr>
          <p:cNvPr id="25" name="TextBox 8"/>
          <p:cNvSpPr txBox="1"/>
          <p:nvPr/>
        </p:nvSpPr>
        <p:spPr>
          <a:xfrm>
            <a:off x="288000" y="252000"/>
            <a:ext cx="8316448" cy="491073"/>
          </a:xfrm>
          <a:prstGeom prst="rect">
            <a:avLst/>
          </a:prstGeom>
          <a:noFill/>
        </p:spPr>
        <p:txBody>
          <a:bodyPr wrap="square" lIns="0" tIns="0" rIns="0" bIns="0" rtlCol="0">
            <a:noAutofit/>
          </a:bodyPr>
          <a:lstStyle/>
          <a:p>
            <a:pPr algn="l" defTabSz="457200" eaLnBrk="1" fontAlgn="auto" hangingPunct="1">
              <a:lnSpc>
                <a:spcPct val="130000"/>
              </a:lnSpc>
              <a:spcBef>
                <a:spcPts val="0"/>
              </a:spcBef>
              <a:spcAft>
                <a:spcPts val="0"/>
              </a:spcAft>
            </a:pPr>
            <a:r>
              <a:rPr lang="cs-CZ" sz="2600" dirty="0">
                <a:solidFill>
                  <a:prstClr val="black"/>
                </a:solidFill>
                <a:latin typeface="Arial"/>
                <a:cs typeface="Arial"/>
              </a:rPr>
              <a:t>Síla kyselin a bází</a:t>
            </a:r>
            <a:endParaRPr lang="en-US" sz="2600" dirty="0">
              <a:solidFill>
                <a:prstClr val="black"/>
              </a:solidFill>
              <a:latin typeface="Arial"/>
              <a:cs typeface="Arial"/>
            </a:endParaRPr>
          </a:p>
        </p:txBody>
      </p:sp>
      <p:sp>
        <p:nvSpPr>
          <p:cNvPr id="7" name="TextBox 2"/>
          <p:cNvSpPr txBox="1"/>
          <p:nvPr/>
        </p:nvSpPr>
        <p:spPr>
          <a:xfrm>
            <a:off x="287215" y="900000"/>
            <a:ext cx="8460754" cy="4924425"/>
          </a:xfrm>
          <a:prstGeom prst="rect">
            <a:avLst/>
          </a:prstGeom>
          <a:noFill/>
        </p:spPr>
        <p:txBody>
          <a:bodyPr wrap="square" lIns="0" tIns="0" rIns="0" bIns="0" rtlCol="0">
            <a:spAutoFit/>
          </a:bodyPr>
          <a:lstStyle/>
          <a:p>
            <a:pPr algn="l" defTabSz="457200" eaLnBrk="1" fontAlgn="auto" hangingPunct="1">
              <a:spcAft>
                <a:spcPts val="0"/>
              </a:spcAft>
            </a:pPr>
            <a:r>
              <a:rPr lang="cs-CZ" altLang="cs-CZ" sz="2000" b="0" dirty="0">
                <a:solidFill>
                  <a:prstClr val="black"/>
                </a:solidFill>
                <a:latin typeface="Arial" charset="0"/>
              </a:rPr>
              <a:t>Síla kyselin = schopnost odštěpit proton, ale též neschopnost aniontu kyseliny nechat se zpátky </a:t>
            </a:r>
            <a:r>
              <a:rPr lang="cs-CZ" altLang="cs-CZ" sz="2000" b="0" dirty="0" err="1">
                <a:solidFill>
                  <a:prstClr val="black"/>
                </a:solidFill>
                <a:latin typeface="Arial" charset="0"/>
              </a:rPr>
              <a:t>naprotonizovat</a:t>
            </a:r>
            <a:r>
              <a:rPr lang="cs-CZ" altLang="cs-CZ" sz="2000" b="0" dirty="0">
                <a:solidFill>
                  <a:prstClr val="black"/>
                </a:solidFill>
                <a:latin typeface="Arial" charset="0"/>
              </a:rPr>
              <a:t>. Zásadní roli hraje velikost aniontu (nábojová hustota na povrchu), u oxokyselin dále elektronegativita  a oxidační číslo centrálního atomu (a s ním rostoucí následná polarizace vazeb mezi centrálním atomem a kyslíkem).</a:t>
            </a:r>
          </a:p>
          <a:p>
            <a:pPr algn="l" defTabSz="457200" eaLnBrk="1" fontAlgn="auto" hangingPunct="1">
              <a:spcAft>
                <a:spcPts val="0"/>
              </a:spcAft>
            </a:pPr>
            <a:r>
              <a:rPr lang="cs-CZ" altLang="cs-CZ" sz="2000" b="0" dirty="0">
                <a:solidFill>
                  <a:prstClr val="black"/>
                </a:solidFill>
                <a:latin typeface="Arial" charset="0"/>
              </a:rPr>
              <a:t>HI &gt; </a:t>
            </a:r>
            <a:r>
              <a:rPr lang="cs-CZ" altLang="cs-CZ" sz="2000" b="0" dirty="0" err="1">
                <a:solidFill>
                  <a:prstClr val="black"/>
                </a:solidFill>
                <a:latin typeface="Arial" charset="0"/>
              </a:rPr>
              <a:t>HBr</a:t>
            </a:r>
            <a:r>
              <a:rPr lang="cs-CZ" altLang="cs-CZ" sz="2000" b="0" dirty="0">
                <a:solidFill>
                  <a:prstClr val="black"/>
                </a:solidFill>
                <a:latin typeface="Arial" charset="0"/>
              </a:rPr>
              <a:t> &gt; </a:t>
            </a:r>
            <a:r>
              <a:rPr lang="cs-CZ" altLang="cs-CZ" sz="2000" b="0" dirty="0" err="1">
                <a:solidFill>
                  <a:prstClr val="black"/>
                </a:solidFill>
                <a:latin typeface="Arial" charset="0"/>
              </a:rPr>
              <a:t>HCl</a:t>
            </a:r>
            <a:r>
              <a:rPr lang="cs-CZ" altLang="cs-CZ" sz="2000" b="0" dirty="0">
                <a:solidFill>
                  <a:prstClr val="black"/>
                </a:solidFill>
                <a:latin typeface="Arial" charset="0"/>
              </a:rPr>
              <a:t> &gt; HF</a:t>
            </a:r>
          </a:p>
          <a:p>
            <a:pPr algn="l" defTabSz="457200" eaLnBrk="1" fontAlgn="auto" hangingPunct="1">
              <a:spcAft>
                <a:spcPts val="0"/>
              </a:spcAft>
            </a:pPr>
            <a:r>
              <a:rPr lang="cs-CZ" altLang="cs-CZ" sz="2000" b="0" dirty="0">
                <a:solidFill>
                  <a:prstClr val="black"/>
                </a:solidFill>
                <a:latin typeface="Arial" charset="0"/>
              </a:rPr>
              <a:t>H</a:t>
            </a:r>
            <a:r>
              <a:rPr lang="cs-CZ" altLang="cs-CZ" sz="2000" b="0" baseline="-25000" dirty="0">
                <a:solidFill>
                  <a:prstClr val="black"/>
                </a:solidFill>
                <a:latin typeface="Arial" charset="0"/>
              </a:rPr>
              <a:t>2</a:t>
            </a:r>
            <a:r>
              <a:rPr lang="cs-CZ" altLang="cs-CZ" sz="2000" b="0" dirty="0">
                <a:solidFill>
                  <a:prstClr val="black"/>
                </a:solidFill>
                <a:latin typeface="Arial" charset="0"/>
              </a:rPr>
              <a:t>Te &gt; H</a:t>
            </a:r>
            <a:r>
              <a:rPr lang="cs-CZ" altLang="cs-CZ" sz="2000" b="0" baseline="-25000" dirty="0">
                <a:solidFill>
                  <a:prstClr val="black"/>
                </a:solidFill>
                <a:latin typeface="Arial" charset="0"/>
              </a:rPr>
              <a:t>2</a:t>
            </a:r>
            <a:r>
              <a:rPr lang="cs-CZ" altLang="cs-CZ" sz="2000" b="0" dirty="0">
                <a:solidFill>
                  <a:prstClr val="black"/>
                </a:solidFill>
                <a:latin typeface="Arial" charset="0"/>
              </a:rPr>
              <a:t>Se &gt; H</a:t>
            </a:r>
            <a:r>
              <a:rPr lang="cs-CZ" altLang="cs-CZ" sz="2000" b="0" baseline="-25000" dirty="0">
                <a:solidFill>
                  <a:prstClr val="black"/>
                </a:solidFill>
                <a:latin typeface="Arial" charset="0"/>
              </a:rPr>
              <a:t>2</a:t>
            </a:r>
            <a:r>
              <a:rPr lang="cs-CZ" altLang="cs-CZ" sz="2000" b="0" dirty="0">
                <a:solidFill>
                  <a:prstClr val="black"/>
                </a:solidFill>
                <a:latin typeface="Arial" charset="0"/>
              </a:rPr>
              <a:t>S &gt; H</a:t>
            </a:r>
            <a:r>
              <a:rPr lang="cs-CZ" altLang="cs-CZ" sz="2000" b="0" baseline="-25000" dirty="0">
                <a:solidFill>
                  <a:prstClr val="black"/>
                </a:solidFill>
                <a:latin typeface="Arial" charset="0"/>
              </a:rPr>
              <a:t>2</a:t>
            </a:r>
            <a:r>
              <a:rPr lang="cs-CZ" altLang="cs-CZ" sz="2000" b="0" dirty="0">
                <a:solidFill>
                  <a:prstClr val="black"/>
                </a:solidFill>
                <a:latin typeface="Arial" charset="0"/>
              </a:rPr>
              <a:t>O</a:t>
            </a:r>
          </a:p>
          <a:p>
            <a:pPr algn="l" defTabSz="457200" eaLnBrk="1" fontAlgn="auto" hangingPunct="1">
              <a:spcAft>
                <a:spcPts val="0"/>
              </a:spcAft>
            </a:pPr>
            <a:r>
              <a:rPr lang="cs-CZ" altLang="cs-CZ" sz="2000" b="0" dirty="0" err="1">
                <a:solidFill>
                  <a:prstClr val="black"/>
                </a:solidFill>
                <a:latin typeface="Arial" charset="0"/>
              </a:rPr>
              <a:t>HClO</a:t>
            </a:r>
            <a:r>
              <a:rPr lang="en-US" altLang="cs-CZ" sz="2000" b="0" baseline="-25000" dirty="0">
                <a:solidFill>
                  <a:prstClr val="black"/>
                </a:solidFill>
                <a:latin typeface="Arial" charset="0"/>
              </a:rPr>
              <a:t>4</a:t>
            </a:r>
            <a:r>
              <a:rPr lang="cs-CZ" altLang="cs-CZ" sz="2000" b="0" dirty="0">
                <a:solidFill>
                  <a:prstClr val="black"/>
                </a:solidFill>
                <a:latin typeface="Arial" charset="0"/>
              </a:rPr>
              <a:t> &gt; </a:t>
            </a:r>
            <a:r>
              <a:rPr lang="cs-CZ" altLang="cs-CZ" sz="2000" b="0" dirty="0" err="1">
                <a:solidFill>
                  <a:prstClr val="black"/>
                </a:solidFill>
                <a:latin typeface="Arial" charset="0"/>
              </a:rPr>
              <a:t>HClO</a:t>
            </a:r>
            <a:r>
              <a:rPr lang="en-US" altLang="cs-CZ" sz="2000" b="0" baseline="-25000" dirty="0">
                <a:solidFill>
                  <a:prstClr val="black"/>
                </a:solidFill>
                <a:latin typeface="Arial" charset="0"/>
              </a:rPr>
              <a:t>3</a:t>
            </a:r>
            <a:r>
              <a:rPr lang="cs-CZ" altLang="cs-CZ" sz="2000" b="0" dirty="0">
                <a:solidFill>
                  <a:prstClr val="black"/>
                </a:solidFill>
                <a:latin typeface="Arial" charset="0"/>
              </a:rPr>
              <a:t> &gt; HClO</a:t>
            </a:r>
            <a:r>
              <a:rPr lang="cs-CZ" altLang="cs-CZ" sz="2000" b="0" baseline="-25000" dirty="0">
                <a:solidFill>
                  <a:prstClr val="black"/>
                </a:solidFill>
                <a:latin typeface="Arial" charset="0"/>
              </a:rPr>
              <a:t>2</a:t>
            </a:r>
            <a:r>
              <a:rPr lang="cs-CZ" altLang="cs-CZ" sz="2000" b="0" dirty="0">
                <a:solidFill>
                  <a:prstClr val="black"/>
                </a:solidFill>
                <a:latin typeface="Arial" charset="0"/>
              </a:rPr>
              <a:t> &gt; </a:t>
            </a:r>
            <a:r>
              <a:rPr lang="cs-CZ" altLang="cs-CZ" sz="2000" b="0" dirty="0" err="1">
                <a:solidFill>
                  <a:prstClr val="black"/>
                </a:solidFill>
                <a:latin typeface="Arial" charset="0"/>
              </a:rPr>
              <a:t>HClO</a:t>
            </a: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a:solidFill>
                  <a:prstClr val="black"/>
                </a:solidFill>
                <a:latin typeface="Arial" charset="0"/>
              </a:rPr>
              <a:t>H</a:t>
            </a:r>
            <a:r>
              <a:rPr lang="cs-CZ" altLang="cs-CZ" sz="2000" b="0" baseline="-25000" dirty="0">
                <a:solidFill>
                  <a:prstClr val="black"/>
                </a:solidFill>
                <a:latin typeface="Arial" charset="0"/>
              </a:rPr>
              <a:t>2</a:t>
            </a:r>
            <a:r>
              <a:rPr lang="cs-CZ" altLang="cs-CZ" sz="2000" b="0" dirty="0">
                <a:solidFill>
                  <a:prstClr val="black"/>
                </a:solidFill>
                <a:latin typeface="Arial" charset="0"/>
              </a:rPr>
              <a:t>SO</a:t>
            </a:r>
            <a:r>
              <a:rPr lang="en-US" altLang="cs-CZ" sz="2000" b="0" baseline="-25000" dirty="0">
                <a:solidFill>
                  <a:prstClr val="black"/>
                </a:solidFill>
                <a:latin typeface="Arial" charset="0"/>
              </a:rPr>
              <a:t>4</a:t>
            </a:r>
            <a:r>
              <a:rPr lang="cs-CZ" altLang="cs-CZ" sz="2000" b="0" dirty="0">
                <a:solidFill>
                  <a:prstClr val="black"/>
                </a:solidFill>
                <a:latin typeface="Arial" charset="0"/>
              </a:rPr>
              <a:t> &gt; H</a:t>
            </a:r>
            <a:r>
              <a:rPr lang="cs-CZ" altLang="cs-CZ" sz="2000" b="0" baseline="-25000" dirty="0">
                <a:solidFill>
                  <a:prstClr val="black"/>
                </a:solidFill>
                <a:latin typeface="Arial" charset="0"/>
              </a:rPr>
              <a:t>2</a:t>
            </a:r>
            <a:r>
              <a:rPr lang="cs-CZ" altLang="cs-CZ" sz="2000" b="0" dirty="0">
                <a:solidFill>
                  <a:prstClr val="black"/>
                </a:solidFill>
                <a:latin typeface="Arial" charset="0"/>
              </a:rPr>
              <a:t>SO</a:t>
            </a:r>
            <a:r>
              <a:rPr lang="en-US" altLang="cs-CZ" sz="2000" b="0" baseline="-25000" dirty="0">
                <a:solidFill>
                  <a:prstClr val="black"/>
                </a:solidFill>
                <a:latin typeface="Arial" charset="0"/>
              </a:rPr>
              <a:t>3</a:t>
            </a: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a:solidFill>
                  <a:prstClr val="black"/>
                </a:solidFill>
                <a:latin typeface="Arial" charset="0"/>
              </a:rPr>
              <a:t>H</a:t>
            </a:r>
            <a:r>
              <a:rPr lang="cs-CZ" altLang="cs-CZ" sz="2000" b="0" baseline="-25000" dirty="0">
                <a:solidFill>
                  <a:prstClr val="black"/>
                </a:solidFill>
                <a:latin typeface="Arial" charset="0"/>
              </a:rPr>
              <a:t>2</a:t>
            </a:r>
            <a:r>
              <a:rPr lang="cs-CZ" altLang="cs-CZ" sz="2000" b="0" dirty="0">
                <a:solidFill>
                  <a:prstClr val="black"/>
                </a:solidFill>
                <a:latin typeface="Arial" charset="0"/>
              </a:rPr>
              <a:t>SO</a:t>
            </a:r>
            <a:r>
              <a:rPr lang="en-US" altLang="cs-CZ" sz="2000" b="0" baseline="-25000" dirty="0">
                <a:solidFill>
                  <a:prstClr val="black"/>
                </a:solidFill>
                <a:latin typeface="Arial" charset="0"/>
              </a:rPr>
              <a:t>3</a:t>
            </a:r>
            <a:r>
              <a:rPr lang="cs-CZ" altLang="cs-CZ" sz="2000" b="0" dirty="0">
                <a:solidFill>
                  <a:prstClr val="black"/>
                </a:solidFill>
                <a:latin typeface="Arial" charset="0"/>
              </a:rPr>
              <a:t> &gt; H</a:t>
            </a:r>
            <a:r>
              <a:rPr lang="cs-CZ" altLang="cs-CZ" sz="2000" b="0" baseline="-25000" dirty="0">
                <a:solidFill>
                  <a:prstClr val="black"/>
                </a:solidFill>
                <a:latin typeface="Arial" charset="0"/>
              </a:rPr>
              <a:t>2</a:t>
            </a:r>
            <a:r>
              <a:rPr lang="cs-CZ" altLang="cs-CZ" sz="2000" b="0" dirty="0">
                <a:solidFill>
                  <a:prstClr val="black"/>
                </a:solidFill>
                <a:latin typeface="Arial" charset="0"/>
              </a:rPr>
              <a:t>SeO</a:t>
            </a:r>
            <a:r>
              <a:rPr lang="en-US" altLang="cs-CZ" sz="2000" b="0" baseline="-25000" dirty="0">
                <a:solidFill>
                  <a:prstClr val="black"/>
                </a:solidFill>
                <a:latin typeface="Arial" charset="0"/>
              </a:rPr>
              <a:t>3</a:t>
            </a:r>
            <a:r>
              <a:rPr lang="cs-CZ" altLang="cs-CZ" sz="2000" b="0" dirty="0">
                <a:solidFill>
                  <a:prstClr val="black"/>
                </a:solidFill>
                <a:latin typeface="Arial" charset="0"/>
              </a:rPr>
              <a:t> &gt; H</a:t>
            </a:r>
            <a:r>
              <a:rPr lang="cs-CZ" altLang="cs-CZ" sz="2000" b="0" baseline="-25000" dirty="0">
                <a:solidFill>
                  <a:prstClr val="black"/>
                </a:solidFill>
                <a:latin typeface="Arial" charset="0"/>
              </a:rPr>
              <a:t>2</a:t>
            </a:r>
            <a:r>
              <a:rPr lang="cs-CZ" altLang="cs-CZ" sz="2000" b="0" dirty="0">
                <a:solidFill>
                  <a:prstClr val="black"/>
                </a:solidFill>
                <a:latin typeface="Arial" charset="0"/>
              </a:rPr>
              <a:t>TeO</a:t>
            </a:r>
            <a:r>
              <a:rPr lang="en-US" altLang="cs-CZ" sz="2000" b="0" baseline="-25000" dirty="0">
                <a:solidFill>
                  <a:prstClr val="black"/>
                </a:solidFill>
                <a:latin typeface="Arial" charset="0"/>
              </a:rPr>
              <a:t>3</a:t>
            </a:r>
            <a:endParaRPr lang="cs-CZ" altLang="cs-CZ" sz="2000" b="0" dirty="0">
              <a:solidFill>
                <a:prstClr val="black"/>
              </a:solidFill>
              <a:latin typeface="Arial" charset="0"/>
            </a:endParaRP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a:solidFill>
                  <a:prstClr val="black"/>
                </a:solidFill>
                <a:latin typeface="Arial" charset="0"/>
              </a:rPr>
              <a:t>Síla zásad = schopnost odštěpit koordinovaný hydroxidový anion, ale též neschopnost kationtu nechat se zpátky </a:t>
            </a:r>
            <a:r>
              <a:rPr lang="cs-CZ" altLang="cs-CZ" sz="2000" b="0" dirty="0" err="1">
                <a:solidFill>
                  <a:prstClr val="black"/>
                </a:solidFill>
                <a:latin typeface="Arial" charset="0"/>
              </a:rPr>
              <a:t>nahydroxylovat</a:t>
            </a:r>
            <a:r>
              <a:rPr lang="cs-CZ" altLang="cs-CZ" sz="2000" b="0" dirty="0">
                <a:solidFill>
                  <a:prstClr val="black"/>
                </a:solidFill>
                <a:latin typeface="Arial" charset="0"/>
              </a:rPr>
              <a:t>, </a:t>
            </a:r>
            <a:r>
              <a:rPr lang="en-US" altLang="cs-CZ" sz="2000" b="0" dirty="0">
                <a:solidFill>
                  <a:prstClr val="black"/>
                </a:solidFill>
                <a:latin typeface="Arial" charset="0"/>
              </a:rPr>
              <a:t>p</a:t>
            </a:r>
            <a:r>
              <a:rPr lang="cs-CZ" altLang="cs-CZ" sz="2000" b="0" dirty="0">
                <a:solidFill>
                  <a:prstClr val="black"/>
                </a:solidFill>
                <a:latin typeface="Arial" charset="0"/>
              </a:rPr>
              <a:t>říp. malá polarizace („kyselost“) koordinované vody.</a:t>
            </a:r>
          </a:p>
          <a:p>
            <a:pPr algn="l" defTabSz="457200" eaLnBrk="1" fontAlgn="auto" hangingPunct="1">
              <a:spcAft>
                <a:spcPts val="0"/>
              </a:spcAft>
            </a:pPr>
            <a:r>
              <a:rPr lang="cs-CZ" altLang="cs-CZ" sz="2000" b="0" dirty="0">
                <a:solidFill>
                  <a:prstClr val="black"/>
                </a:solidFill>
                <a:latin typeface="Arial" charset="0"/>
              </a:rPr>
              <a:t>Ba(OH)</a:t>
            </a:r>
            <a:r>
              <a:rPr lang="cs-CZ" altLang="cs-CZ" sz="2000" b="0" baseline="-25000" dirty="0">
                <a:solidFill>
                  <a:prstClr val="black"/>
                </a:solidFill>
                <a:latin typeface="Arial" charset="0"/>
              </a:rPr>
              <a:t>2</a:t>
            </a:r>
            <a:r>
              <a:rPr lang="cs-CZ" altLang="cs-CZ" sz="2000" b="0" dirty="0">
                <a:solidFill>
                  <a:prstClr val="black"/>
                </a:solidFill>
                <a:latin typeface="Arial" charset="0"/>
              </a:rPr>
              <a:t> &gt; </a:t>
            </a:r>
            <a:r>
              <a:rPr lang="cs-CZ" altLang="cs-CZ" sz="2000" b="0" dirty="0" err="1">
                <a:solidFill>
                  <a:prstClr val="black"/>
                </a:solidFill>
                <a:latin typeface="Arial" charset="0"/>
              </a:rPr>
              <a:t>Sr</a:t>
            </a:r>
            <a:r>
              <a:rPr lang="cs-CZ" altLang="cs-CZ" sz="2000" b="0" dirty="0">
                <a:solidFill>
                  <a:prstClr val="black"/>
                </a:solidFill>
                <a:latin typeface="Arial" charset="0"/>
              </a:rPr>
              <a:t>(OH)</a:t>
            </a:r>
            <a:r>
              <a:rPr lang="cs-CZ" altLang="cs-CZ" sz="2000" b="0" baseline="-25000" dirty="0">
                <a:solidFill>
                  <a:prstClr val="black"/>
                </a:solidFill>
                <a:latin typeface="Arial" charset="0"/>
              </a:rPr>
              <a:t>2</a:t>
            </a:r>
            <a:r>
              <a:rPr lang="cs-CZ" altLang="cs-CZ" sz="2000" b="0" dirty="0">
                <a:solidFill>
                  <a:prstClr val="black"/>
                </a:solidFill>
                <a:latin typeface="Arial" charset="0"/>
              </a:rPr>
              <a:t> &gt; Ca(OH)</a:t>
            </a:r>
            <a:r>
              <a:rPr lang="cs-CZ" altLang="cs-CZ" sz="2000" b="0" baseline="-25000" dirty="0">
                <a:solidFill>
                  <a:prstClr val="black"/>
                </a:solidFill>
                <a:latin typeface="Arial" charset="0"/>
              </a:rPr>
              <a:t>2</a:t>
            </a:r>
            <a:r>
              <a:rPr lang="cs-CZ" altLang="cs-CZ" sz="2000" b="0" dirty="0">
                <a:solidFill>
                  <a:prstClr val="black"/>
                </a:solidFill>
                <a:latin typeface="Arial" charset="0"/>
              </a:rPr>
              <a:t> &gt; Mg(OH)</a:t>
            </a:r>
            <a:r>
              <a:rPr lang="cs-CZ" altLang="cs-CZ" sz="2000" b="0" baseline="-25000" dirty="0">
                <a:solidFill>
                  <a:prstClr val="black"/>
                </a:solidFill>
                <a:latin typeface="Arial" charset="0"/>
              </a:rPr>
              <a:t>2</a:t>
            </a: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err="1">
                <a:solidFill>
                  <a:prstClr val="black"/>
                </a:solidFill>
                <a:latin typeface="Arial" charset="0"/>
              </a:rPr>
              <a:t>CsOH</a:t>
            </a:r>
            <a:r>
              <a:rPr lang="cs-CZ" altLang="cs-CZ" sz="2000" b="0" dirty="0">
                <a:solidFill>
                  <a:prstClr val="black"/>
                </a:solidFill>
                <a:latin typeface="Arial" charset="0"/>
              </a:rPr>
              <a:t> &gt; </a:t>
            </a:r>
            <a:r>
              <a:rPr lang="cs-CZ" altLang="cs-CZ" sz="2000" b="0" dirty="0" err="1">
                <a:solidFill>
                  <a:prstClr val="black"/>
                </a:solidFill>
                <a:latin typeface="Arial" charset="0"/>
              </a:rPr>
              <a:t>RbOH</a:t>
            </a:r>
            <a:r>
              <a:rPr lang="cs-CZ" altLang="cs-CZ" sz="2000" b="0" dirty="0">
                <a:solidFill>
                  <a:prstClr val="black"/>
                </a:solidFill>
                <a:latin typeface="Arial" charset="0"/>
              </a:rPr>
              <a:t> &gt; KOH &gt; </a:t>
            </a:r>
            <a:r>
              <a:rPr lang="cs-CZ" altLang="cs-CZ" sz="2000" b="0" dirty="0" err="1">
                <a:solidFill>
                  <a:prstClr val="black"/>
                </a:solidFill>
                <a:latin typeface="Arial" charset="0"/>
              </a:rPr>
              <a:t>NaOH</a:t>
            </a:r>
            <a:r>
              <a:rPr lang="cs-CZ" altLang="cs-CZ" sz="2000" b="0" dirty="0">
                <a:solidFill>
                  <a:prstClr val="black"/>
                </a:solidFill>
                <a:latin typeface="Arial" charset="0"/>
              </a:rPr>
              <a:t> &gt; </a:t>
            </a:r>
            <a:r>
              <a:rPr lang="cs-CZ" altLang="cs-CZ" sz="2000" b="0" dirty="0" err="1">
                <a:solidFill>
                  <a:prstClr val="black"/>
                </a:solidFill>
                <a:latin typeface="Arial" charset="0"/>
              </a:rPr>
              <a:t>LiOH</a:t>
            </a:r>
            <a:endParaRPr lang="cs-CZ" altLang="cs-CZ" sz="2000" b="0" dirty="0">
              <a:solidFill>
                <a:prstClr val="black"/>
              </a:solidFill>
              <a:latin typeface="Arial" charset="0"/>
            </a:endParaRPr>
          </a:p>
        </p:txBody>
      </p:sp>
      <p:sp>
        <p:nvSpPr>
          <p:cNvPr id="8" name="Rectangle 17"/>
          <p:cNvSpPr/>
          <p:nvPr/>
        </p:nvSpPr>
        <p:spPr>
          <a:xfrm>
            <a:off x="0" y="0"/>
            <a:ext cx="9144000" cy="107950"/>
          </a:xfrm>
          <a:prstGeom prst="rect">
            <a:avLst/>
          </a:prstGeom>
          <a:solidFill>
            <a:srgbClr val="D22D4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9" name="Zástupný symbol pro číslo snímku 1"/>
          <p:cNvSpPr>
            <a:spLocks noGrp="1"/>
          </p:cNvSpPr>
          <p:nvPr>
            <p:ph type="sldNum" sz="quarter" idx="12"/>
          </p:nvPr>
        </p:nvSpPr>
        <p:spPr>
          <a:xfrm>
            <a:off x="8424000" y="108000"/>
            <a:ext cx="720000" cy="360000"/>
          </a:xfrm>
        </p:spPr>
        <p:txBody>
          <a:bodyPr anchor="ctr" anchorCtr="0"/>
          <a:lstStyle/>
          <a:p>
            <a:r>
              <a:rPr lang="en-US" sz="1400" dirty="0">
                <a:solidFill>
                  <a:schemeClr val="tx1"/>
                </a:solidFill>
                <a:latin typeface="Arial" panose="020B0604020202020204" pitchFamily="34" charset="0"/>
                <a:cs typeface="Arial" panose="020B0604020202020204" pitchFamily="34" charset="0"/>
              </a:rPr>
              <a:t>06-</a:t>
            </a:r>
            <a:fld id="{CB05AA66-45A8-5543-8AD2-FEEF865319FF}" type="slidenum">
              <a:rPr lang="en-US" sz="1400" smtClean="0">
                <a:solidFill>
                  <a:schemeClr val="tx1"/>
                </a:solidFill>
                <a:latin typeface="Arial" panose="020B0604020202020204" pitchFamily="34" charset="0"/>
                <a:cs typeface="Arial" panose="020B0604020202020204" pitchFamily="34" charset="0"/>
              </a:rPr>
              <a:t>19</a:t>
            </a:fld>
            <a:endParaRPr lang="en-US" sz="1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76964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15"/>
          <p:cNvSpPr txBox="1"/>
          <p:nvPr/>
        </p:nvSpPr>
        <p:spPr>
          <a:xfrm>
            <a:off x="5030851" y="6341803"/>
            <a:ext cx="3965675" cy="229420"/>
          </a:xfrm>
          <a:prstGeom prst="rect">
            <a:avLst/>
          </a:prstGeom>
          <a:noFill/>
        </p:spPr>
        <p:txBody>
          <a:bodyPr wrap="square" lIns="0" tIns="0" rIns="0" bIns="0" rtlCol="0">
            <a:normAutofit/>
          </a:bodyPr>
          <a:lstStyle/>
          <a:p>
            <a:pPr algn="r" defTabSz="457200" eaLnBrk="1" fontAlgn="auto" hangingPunct="1">
              <a:lnSpc>
                <a:spcPct val="130000"/>
              </a:lnSpc>
              <a:spcBef>
                <a:spcPts val="0"/>
              </a:spcBef>
              <a:spcAft>
                <a:spcPts val="0"/>
              </a:spcAft>
            </a:pPr>
            <a:r>
              <a:rPr lang="en-US" sz="900" b="0">
                <a:solidFill>
                  <a:prstClr val="black"/>
                </a:solidFill>
                <a:latin typeface="Arial"/>
                <a:cs typeface="Arial"/>
              </a:rPr>
              <a:t>www.natur.cuni.cz</a:t>
            </a:r>
            <a:endParaRPr lang="en-US" sz="900" b="0" dirty="0">
              <a:solidFill>
                <a:prstClr val="black"/>
              </a:solidFill>
              <a:latin typeface="Arial"/>
              <a:cs typeface="Arial"/>
            </a:endParaRPr>
          </a:p>
        </p:txBody>
      </p:sp>
      <p:pic>
        <p:nvPicPr>
          <p:cNvPr id="23" name="Picture 1"/>
          <p:cNvPicPr>
            <a:picLocks noChangeAspect="1"/>
          </p:cNvPicPr>
          <p:nvPr/>
        </p:nvPicPr>
        <p:blipFill>
          <a:blip r:embed="rId3"/>
          <a:stretch>
            <a:fillRect/>
          </a:stretch>
        </p:blipFill>
        <p:spPr>
          <a:xfrm>
            <a:off x="0" y="6057900"/>
            <a:ext cx="2159000" cy="800100"/>
          </a:xfrm>
          <a:prstGeom prst="rect">
            <a:avLst/>
          </a:prstGeom>
        </p:spPr>
      </p:pic>
      <p:cxnSp>
        <p:nvCxnSpPr>
          <p:cNvPr id="24" name="Straight Connector 4"/>
          <p:cNvCxnSpPr/>
          <p:nvPr/>
        </p:nvCxnSpPr>
        <p:spPr>
          <a:xfrm>
            <a:off x="122903" y="6057900"/>
            <a:ext cx="8873623" cy="0"/>
          </a:xfrm>
          <a:prstGeom prst="line">
            <a:avLst/>
          </a:prstGeom>
          <a:noFill/>
          <a:ln w="9525" cap="flat" cmpd="sng" algn="ctr">
            <a:solidFill>
              <a:srgbClr val="D22D40"/>
            </a:solidFill>
            <a:prstDash val="solid"/>
          </a:ln>
          <a:effectLst/>
        </p:spPr>
      </p:cxnSp>
      <p:sp>
        <p:nvSpPr>
          <p:cNvPr id="25" name="TextBox 8"/>
          <p:cNvSpPr txBox="1"/>
          <p:nvPr/>
        </p:nvSpPr>
        <p:spPr>
          <a:xfrm>
            <a:off x="288000" y="252000"/>
            <a:ext cx="8316448" cy="491073"/>
          </a:xfrm>
          <a:prstGeom prst="rect">
            <a:avLst/>
          </a:prstGeom>
          <a:noFill/>
        </p:spPr>
        <p:txBody>
          <a:bodyPr wrap="square" lIns="0" tIns="0" rIns="0" bIns="0" rtlCol="0">
            <a:noAutofit/>
          </a:bodyPr>
          <a:lstStyle/>
          <a:p>
            <a:pPr algn="l" defTabSz="457200" eaLnBrk="1" fontAlgn="auto" hangingPunct="1">
              <a:lnSpc>
                <a:spcPct val="130000"/>
              </a:lnSpc>
              <a:spcBef>
                <a:spcPts val="0"/>
              </a:spcBef>
              <a:spcAft>
                <a:spcPts val="0"/>
              </a:spcAft>
            </a:pPr>
            <a:r>
              <a:rPr lang="cs-CZ" sz="2600" dirty="0">
                <a:solidFill>
                  <a:prstClr val="black"/>
                </a:solidFill>
                <a:latin typeface="Arial"/>
                <a:cs typeface="Arial"/>
              </a:rPr>
              <a:t>Reakce probíhají v roztocích</a:t>
            </a:r>
            <a:endParaRPr lang="en-US" sz="2600" dirty="0">
              <a:solidFill>
                <a:prstClr val="black"/>
              </a:solidFill>
              <a:latin typeface="Arial"/>
              <a:cs typeface="Arial"/>
            </a:endParaRPr>
          </a:p>
        </p:txBody>
      </p:sp>
      <p:sp>
        <p:nvSpPr>
          <p:cNvPr id="38" name="TextBox 2"/>
          <p:cNvSpPr txBox="1"/>
          <p:nvPr/>
        </p:nvSpPr>
        <p:spPr>
          <a:xfrm>
            <a:off x="287215" y="900000"/>
            <a:ext cx="8460754" cy="4924425"/>
          </a:xfrm>
          <a:prstGeom prst="rect">
            <a:avLst/>
          </a:prstGeom>
          <a:noFill/>
        </p:spPr>
        <p:txBody>
          <a:bodyPr wrap="square" lIns="0" tIns="0" rIns="0" bIns="0" rtlCol="0">
            <a:spAutoFit/>
          </a:bodyPr>
          <a:lstStyle/>
          <a:p>
            <a:pPr algn="l" defTabSz="457200" eaLnBrk="1" fontAlgn="auto" hangingPunct="1">
              <a:spcAft>
                <a:spcPts val="0"/>
              </a:spcAft>
            </a:pPr>
            <a:r>
              <a:rPr lang="cs-CZ" altLang="cs-CZ" sz="2000" b="0" dirty="0">
                <a:solidFill>
                  <a:prstClr val="black"/>
                </a:solidFill>
                <a:latin typeface="Arial" charset="0"/>
              </a:rPr>
              <a:t>Roztok = homogenní směs rozpouštědla a rozpuštěné látky.</a:t>
            </a:r>
          </a:p>
          <a:p>
            <a:pPr algn="l" defTabSz="457200" eaLnBrk="1" fontAlgn="auto" hangingPunct="1">
              <a:spcAft>
                <a:spcPts val="0"/>
              </a:spcAft>
            </a:pPr>
            <a:r>
              <a:rPr lang="cs-CZ" altLang="cs-CZ" sz="2000" b="0" dirty="0">
                <a:solidFill>
                  <a:prstClr val="black"/>
                </a:solidFill>
                <a:latin typeface="Arial" charset="0"/>
              </a:rPr>
              <a:t>Pravé roztoky jsou roztoky, ve kterých je rozpuštěná látka molekulárně dispergována. Velikost rozpuštěných částic je malá (řádově </a:t>
            </a:r>
            <a:r>
              <a:rPr lang="en-US" altLang="cs-CZ" sz="2000" b="0" dirty="0">
                <a:solidFill>
                  <a:prstClr val="black"/>
                </a:solidFill>
                <a:latin typeface="Arial" charset="0"/>
              </a:rPr>
              <a:t>&lt;</a:t>
            </a:r>
            <a:r>
              <a:rPr lang="cs-CZ" altLang="cs-CZ" sz="2000" b="0" dirty="0">
                <a:solidFill>
                  <a:prstClr val="black"/>
                </a:solidFill>
                <a:latin typeface="Arial" charset="0"/>
              </a:rPr>
              <a:t>1 </a:t>
            </a:r>
            <a:r>
              <a:rPr lang="cs-CZ" altLang="cs-CZ" sz="2000" b="0" dirty="0" err="1">
                <a:solidFill>
                  <a:prstClr val="black"/>
                </a:solidFill>
                <a:latin typeface="Arial" charset="0"/>
              </a:rPr>
              <a:t>nm</a:t>
            </a:r>
            <a:r>
              <a:rPr lang="cs-CZ" altLang="cs-CZ" sz="2000" b="0" dirty="0">
                <a:solidFill>
                  <a:prstClr val="black"/>
                </a:solidFill>
                <a:latin typeface="Arial" charset="0"/>
              </a:rPr>
              <a:t>).</a:t>
            </a:r>
          </a:p>
          <a:p>
            <a:pPr algn="l" defTabSz="457200" eaLnBrk="1" fontAlgn="auto" hangingPunct="1">
              <a:spcAft>
                <a:spcPts val="0"/>
              </a:spcAft>
            </a:pPr>
            <a:r>
              <a:rPr lang="cs-CZ" altLang="cs-CZ" sz="2000" b="0" dirty="0">
                <a:solidFill>
                  <a:prstClr val="black"/>
                </a:solidFill>
                <a:latin typeface="Arial" charset="0"/>
              </a:rPr>
              <a:t>Nepravými roztoky jsou koloidní roztoky – roztoky velkých částic, které rozptylují světlo a vykazují </a:t>
            </a:r>
            <a:r>
              <a:rPr lang="cs-CZ" altLang="cs-CZ" sz="2000" b="0" dirty="0" err="1">
                <a:solidFill>
                  <a:prstClr val="black"/>
                </a:solidFill>
                <a:latin typeface="Arial" charset="0"/>
              </a:rPr>
              <a:t>Tyndallův</a:t>
            </a:r>
            <a:r>
              <a:rPr lang="cs-CZ" altLang="cs-CZ" sz="2000" b="0" dirty="0">
                <a:solidFill>
                  <a:prstClr val="black"/>
                </a:solidFill>
                <a:latin typeface="Arial" charset="0"/>
              </a:rPr>
              <a:t> jev, </a:t>
            </a:r>
            <a:r>
              <a:rPr lang="cs-CZ" altLang="cs-CZ" sz="2000" b="0" dirty="0" err="1">
                <a:solidFill>
                  <a:prstClr val="black"/>
                </a:solidFill>
                <a:latin typeface="Arial" charset="0"/>
              </a:rPr>
              <a:t>nanoemulze</a:t>
            </a:r>
            <a:r>
              <a:rPr lang="cs-CZ" altLang="cs-CZ" sz="2000" b="0" dirty="0">
                <a:solidFill>
                  <a:prstClr val="black"/>
                </a:solidFill>
                <a:latin typeface="Arial" charset="0"/>
              </a:rPr>
              <a:t> (roztoky micel), </a:t>
            </a:r>
            <a:r>
              <a:rPr lang="cs-CZ" altLang="cs-CZ" sz="2000" b="0" dirty="0" err="1">
                <a:solidFill>
                  <a:prstClr val="black"/>
                </a:solidFill>
                <a:latin typeface="Arial" charset="0"/>
              </a:rPr>
              <a:t>nanosuspenze</a:t>
            </a:r>
            <a:r>
              <a:rPr lang="cs-CZ" altLang="cs-CZ" sz="2000" b="0" dirty="0">
                <a:solidFill>
                  <a:prstClr val="black"/>
                </a:solidFill>
                <a:latin typeface="Arial" charset="0"/>
              </a:rPr>
              <a:t>.</a:t>
            </a: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a:solidFill>
                  <a:prstClr val="black"/>
                </a:solidFill>
                <a:latin typeface="Arial" charset="0"/>
              </a:rPr>
              <a:t>Skupenství může být různé:</a:t>
            </a:r>
          </a:p>
          <a:p>
            <a:pPr marL="285750" indent="-285750" algn="l" defTabSz="457200" eaLnBrk="1" fontAlgn="auto" hangingPunct="1">
              <a:spcBef>
                <a:spcPts val="0"/>
              </a:spcBef>
              <a:spcAft>
                <a:spcPts val="0"/>
              </a:spcAft>
              <a:buClr>
                <a:srgbClr val="D22D40"/>
              </a:buClr>
              <a:buFont typeface="Wingdings" charset="2"/>
              <a:buChar char="§"/>
            </a:pPr>
            <a:r>
              <a:rPr lang="cs-CZ" altLang="cs-CZ" sz="2000" b="0" dirty="0">
                <a:solidFill>
                  <a:prstClr val="black"/>
                </a:solidFill>
                <a:latin typeface="Arial" panose="020B0604020202020204" pitchFamily="34" charset="0"/>
                <a:cs typeface="Arial" panose="020B0604020202020204" pitchFamily="34" charset="0"/>
              </a:rPr>
              <a:t>směs plynů (vzduch)</a:t>
            </a:r>
          </a:p>
          <a:p>
            <a:pPr marL="285750" indent="-285750" algn="l" defTabSz="457200" eaLnBrk="1" fontAlgn="auto" hangingPunct="1">
              <a:spcBef>
                <a:spcPts val="0"/>
              </a:spcBef>
              <a:spcAft>
                <a:spcPts val="0"/>
              </a:spcAft>
              <a:buClr>
                <a:srgbClr val="D22D40"/>
              </a:buClr>
              <a:buFont typeface="Wingdings" charset="2"/>
              <a:buChar char="§"/>
            </a:pPr>
            <a:r>
              <a:rPr lang="cs-CZ" altLang="cs-CZ" sz="2000" b="0" dirty="0">
                <a:solidFill>
                  <a:prstClr val="black"/>
                </a:solidFill>
                <a:latin typeface="Arial" panose="020B0604020202020204" pitchFamily="34" charset="0"/>
                <a:cs typeface="Arial" panose="020B0604020202020204" pitchFamily="34" charset="0"/>
              </a:rPr>
              <a:t>rozpuštěný plyn v kapalině (sodovka)</a:t>
            </a:r>
          </a:p>
          <a:p>
            <a:pPr marL="285750" indent="-285750" algn="l" defTabSz="457200" eaLnBrk="1" fontAlgn="auto" hangingPunct="1">
              <a:spcBef>
                <a:spcPts val="0"/>
              </a:spcBef>
              <a:spcAft>
                <a:spcPts val="0"/>
              </a:spcAft>
              <a:buClr>
                <a:srgbClr val="D22D40"/>
              </a:buClr>
              <a:buFont typeface="Wingdings" charset="2"/>
              <a:buChar char="§"/>
            </a:pPr>
            <a:r>
              <a:rPr lang="cs-CZ" altLang="cs-CZ" sz="2000" b="0" dirty="0">
                <a:solidFill>
                  <a:prstClr val="black"/>
                </a:solidFill>
                <a:latin typeface="Arial" panose="020B0604020202020204" pitchFamily="34" charset="0"/>
                <a:cs typeface="Arial" panose="020B0604020202020204" pitchFamily="34" charset="0"/>
              </a:rPr>
              <a:t>rozpuštěný plyn v pevné látce (řada kovů umí pohltit plynný vodík)</a:t>
            </a:r>
          </a:p>
          <a:p>
            <a:pPr marL="285750" indent="-285750" algn="l" defTabSz="457200" eaLnBrk="1" fontAlgn="auto" hangingPunct="1">
              <a:spcBef>
                <a:spcPts val="0"/>
              </a:spcBef>
              <a:spcAft>
                <a:spcPts val="0"/>
              </a:spcAft>
              <a:buClr>
                <a:srgbClr val="D22D40"/>
              </a:buClr>
              <a:buFont typeface="Wingdings" charset="2"/>
              <a:buChar char="§"/>
            </a:pPr>
            <a:r>
              <a:rPr lang="cs-CZ" altLang="cs-CZ" sz="2000" b="0" dirty="0">
                <a:solidFill>
                  <a:prstClr val="black"/>
                </a:solidFill>
                <a:latin typeface="Arial" panose="020B0604020202020204" pitchFamily="34" charset="0"/>
                <a:cs typeface="Arial" panose="020B0604020202020204" pitchFamily="34" charset="0"/>
              </a:rPr>
              <a:t>směs kapalin (vodka)</a:t>
            </a:r>
          </a:p>
          <a:p>
            <a:pPr marL="285750" indent="-285750" algn="l" defTabSz="457200" eaLnBrk="1" fontAlgn="auto" hangingPunct="1">
              <a:spcBef>
                <a:spcPts val="0"/>
              </a:spcBef>
              <a:spcAft>
                <a:spcPts val="0"/>
              </a:spcAft>
              <a:buClr>
                <a:srgbClr val="D22D40"/>
              </a:buClr>
              <a:buFont typeface="Wingdings" charset="2"/>
              <a:buChar char="§"/>
            </a:pPr>
            <a:r>
              <a:rPr lang="cs-CZ" altLang="cs-CZ" sz="2000" b="0" dirty="0">
                <a:solidFill>
                  <a:prstClr val="black"/>
                </a:solidFill>
                <a:latin typeface="Arial" panose="020B0604020202020204" pitchFamily="34" charset="0"/>
                <a:cs typeface="Arial" panose="020B0604020202020204" pitchFamily="34" charset="0"/>
              </a:rPr>
              <a:t>rozpuštěná pevná látka v kapalině (slaná voda)</a:t>
            </a:r>
          </a:p>
          <a:p>
            <a:pPr marL="285750" indent="-285750" algn="l" defTabSz="457200" eaLnBrk="1" fontAlgn="auto" hangingPunct="1">
              <a:spcBef>
                <a:spcPts val="0"/>
              </a:spcBef>
              <a:spcAft>
                <a:spcPts val="0"/>
              </a:spcAft>
              <a:buClr>
                <a:srgbClr val="D22D40"/>
              </a:buClr>
              <a:buFont typeface="Wingdings" charset="2"/>
              <a:buChar char="§"/>
            </a:pPr>
            <a:r>
              <a:rPr lang="cs-CZ" altLang="cs-CZ" sz="2000" b="0" dirty="0">
                <a:solidFill>
                  <a:prstClr val="black"/>
                </a:solidFill>
                <a:latin typeface="Arial" panose="020B0604020202020204" pitchFamily="34" charset="0"/>
                <a:cs typeface="Arial" panose="020B0604020202020204" pitchFamily="34" charset="0"/>
              </a:rPr>
              <a:t>roztok pevných látek (skla, slitiny)</a:t>
            </a:r>
          </a:p>
          <a:p>
            <a:pPr marL="285750" indent="-285750" algn="l" defTabSz="457200" eaLnBrk="1" fontAlgn="auto" hangingPunct="1">
              <a:spcBef>
                <a:spcPts val="0"/>
              </a:spcBef>
              <a:spcAft>
                <a:spcPts val="0"/>
              </a:spcAft>
              <a:buClr>
                <a:srgbClr val="D22D40"/>
              </a:buClr>
              <a:buFont typeface="Wingdings" charset="2"/>
              <a:buChar char="§"/>
            </a:pPr>
            <a:endParaRPr lang="cs-CZ" altLang="cs-CZ" sz="2000" b="0" dirty="0">
              <a:solidFill>
                <a:prstClr val="black"/>
              </a:solidFill>
              <a:latin typeface="Arial" panose="020B0604020202020204" pitchFamily="34" charset="0"/>
              <a:cs typeface="Arial" panose="020B0604020202020204" pitchFamily="34" charset="0"/>
            </a:endParaRPr>
          </a:p>
          <a:p>
            <a:pPr algn="l" defTabSz="457200" eaLnBrk="1" fontAlgn="auto" hangingPunct="1">
              <a:spcBef>
                <a:spcPts val="0"/>
              </a:spcBef>
              <a:spcAft>
                <a:spcPts val="0"/>
              </a:spcAft>
              <a:buClr>
                <a:srgbClr val="D22D40"/>
              </a:buClr>
            </a:pPr>
            <a:r>
              <a:rPr lang="cs-CZ" altLang="cs-CZ" sz="2000" b="0" dirty="0">
                <a:solidFill>
                  <a:prstClr val="black"/>
                </a:solidFill>
                <a:latin typeface="Arial" charset="0"/>
              </a:rPr>
              <a:t>Nás budou zajímat pravé roztoky, a jako rozpouštědlo hlavně voda.</a:t>
            </a:r>
          </a:p>
        </p:txBody>
      </p:sp>
      <p:sp>
        <p:nvSpPr>
          <p:cNvPr id="7" name="Rectangle 17"/>
          <p:cNvSpPr/>
          <p:nvPr/>
        </p:nvSpPr>
        <p:spPr>
          <a:xfrm>
            <a:off x="0" y="0"/>
            <a:ext cx="9144000" cy="107950"/>
          </a:xfrm>
          <a:prstGeom prst="rect">
            <a:avLst/>
          </a:prstGeom>
          <a:solidFill>
            <a:srgbClr val="D22D4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8" name="Zástupný symbol pro číslo snímku 1"/>
          <p:cNvSpPr>
            <a:spLocks noGrp="1"/>
          </p:cNvSpPr>
          <p:nvPr>
            <p:ph type="sldNum" sz="quarter" idx="12"/>
          </p:nvPr>
        </p:nvSpPr>
        <p:spPr>
          <a:xfrm>
            <a:off x="8424000" y="108000"/>
            <a:ext cx="720000" cy="360000"/>
          </a:xfrm>
        </p:spPr>
        <p:txBody>
          <a:bodyPr anchor="ctr" anchorCtr="0"/>
          <a:lstStyle/>
          <a:p>
            <a:r>
              <a:rPr lang="en-US" sz="1400" dirty="0">
                <a:solidFill>
                  <a:schemeClr val="tx1"/>
                </a:solidFill>
                <a:latin typeface="Arial" panose="020B0604020202020204" pitchFamily="34" charset="0"/>
                <a:cs typeface="Arial" panose="020B0604020202020204" pitchFamily="34" charset="0"/>
              </a:rPr>
              <a:t>06-0</a:t>
            </a:r>
            <a:fld id="{CB05AA66-45A8-5543-8AD2-FEEF865319FF}" type="slidenum">
              <a:rPr lang="en-US" sz="1400" smtClean="0">
                <a:solidFill>
                  <a:schemeClr val="tx1"/>
                </a:solidFill>
                <a:latin typeface="Arial" panose="020B0604020202020204" pitchFamily="34" charset="0"/>
                <a:cs typeface="Arial" panose="020B0604020202020204" pitchFamily="34" charset="0"/>
              </a:rPr>
              <a:t>2</a:t>
            </a:fld>
            <a:endParaRPr lang="en-US" sz="1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950053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15"/>
          <p:cNvSpPr txBox="1"/>
          <p:nvPr/>
        </p:nvSpPr>
        <p:spPr>
          <a:xfrm>
            <a:off x="5030851" y="6341803"/>
            <a:ext cx="3965675" cy="229420"/>
          </a:xfrm>
          <a:prstGeom prst="rect">
            <a:avLst/>
          </a:prstGeom>
          <a:noFill/>
        </p:spPr>
        <p:txBody>
          <a:bodyPr wrap="square" lIns="0" tIns="0" rIns="0" bIns="0" rtlCol="0">
            <a:normAutofit/>
          </a:bodyPr>
          <a:lstStyle/>
          <a:p>
            <a:pPr algn="r" defTabSz="457200" eaLnBrk="1" fontAlgn="auto" hangingPunct="1">
              <a:lnSpc>
                <a:spcPct val="130000"/>
              </a:lnSpc>
              <a:spcBef>
                <a:spcPts val="0"/>
              </a:spcBef>
              <a:spcAft>
                <a:spcPts val="0"/>
              </a:spcAft>
            </a:pPr>
            <a:r>
              <a:rPr lang="en-US" sz="900" b="0">
                <a:solidFill>
                  <a:prstClr val="black"/>
                </a:solidFill>
                <a:latin typeface="Arial"/>
                <a:cs typeface="Arial"/>
              </a:rPr>
              <a:t>www.natur.cuni.cz</a:t>
            </a:r>
            <a:endParaRPr lang="en-US" sz="900" b="0" dirty="0">
              <a:solidFill>
                <a:prstClr val="black"/>
              </a:solidFill>
              <a:latin typeface="Arial"/>
              <a:cs typeface="Arial"/>
            </a:endParaRPr>
          </a:p>
        </p:txBody>
      </p:sp>
      <p:pic>
        <p:nvPicPr>
          <p:cNvPr id="23" name="Picture 1"/>
          <p:cNvPicPr>
            <a:picLocks noChangeAspect="1"/>
          </p:cNvPicPr>
          <p:nvPr/>
        </p:nvPicPr>
        <p:blipFill>
          <a:blip r:embed="rId3"/>
          <a:stretch>
            <a:fillRect/>
          </a:stretch>
        </p:blipFill>
        <p:spPr>
          <a:xfrm>
            <a:off x="0" y="6057900"/>
            <a:ext cx="2159000" cy="800100"/>
          </a:xfrm>
          <a:prstGeom prst="rect">
            <a:avLst/>
          </a:prstGeom>
        </p:spPr>
      </p:pic>
      <p:cxnSp>
        <p:nvCxnSpPr>
          <p:cNvPr id="24" name="Straight Connector 4"/>
          <p:cNvCxnSpPr/>
          <p:nvPr/>
        </p:nvCxnSpPr>
        <p:spPr>
          <a:xfrm>
            <a:off x="122903" y="6057900"/>
            <a:ext cx="8873623" cy="0"/>
          </a:xfrm>
          <a:prstGeom prst="line">
            <a:avLst/>
          </a:prstGeom>
          <a:noFill/>
          <a:ln w="9525" cap="flat" cmpd="sng" algn="ctr">
            <a:solidFill>
              <a:srgbClr val="D22D40"/>
            </a:solidFill>
            <a:prstDash val="solid"/>
          </a:ln>
          <a:effectLst/>
        </p:spPr>
      </p:cxnSp>
      <p:sp>
        <p:nvSpPr>
          <p:cNvPr id="25" name="TextBox 8"/>
          <p:cNvSpPr txBox="1"/>
          <p:nvPr/>
        </p:nvSpPr>
        <p:spPr>
          <a:xfrm>
            <a:off x="288000" y="252000"/>
            <a:ext cx="8316448" cy="491073"/>
          </a:xfrm>
          <a:prstGeom prst="rect">
            <a:avLst/>
          </a:prstGeom>
          <a:noFill/>
        </p:spPr>
        <p:txBody>
          <a:bodyPr wrap="square" lIns="0" tIns="0" rIns="0" bIns="0" rtlCol="0">
            <a:noAutofit/>
          </a:bodyPr>
          <a:lstStyle/>
          <a:p>
            <a:pPr algn="l" defTabSz="457200" eaLnBrk="1" fontAlgn="auto" hangingPunct="1">
              <a:lnSpc>
                <a:spcPct val="130000"/>
              </a:lnSpc>
              <a:spcBef>
                <a:spcPts val="0"/>
              </a:spcBef>
              <a:spcAft>
                <a:spcPts val="0"/>
              </a:spcAft>
            </a:pPr>
            <a:r>
              <a:rPr lang="cs-CZ" sz="2600" dirty="0">
                <a:solidFill>
                  <a:prstClr val="black"/>
                </a:solidFill>
                <a:latin typeface="Arial"/>
                <a:cs typeface="Arial"/>
              </a:rPr>
              <a:t>Síla kyselin a bází</a:t>
            </a:r>
            <a:endParaRPr lang="en-US" sz="2600" dirty="0">
              <a:solidFill>
                <a:prstClr val="black"/>
              </a:solidFill>
              <a:latin typeface="Arial"/>
              <a:cs typeface="Arial"/>
            </a:endParaRPr>
          </a:p>
        </p:txBody>
      </p:sp>
      <p:graphicFrame>
        <p:nvGraphicFramePr>
          <p:cNvPr id="8" name="Tabulka 7"/>
          <p:cNvGraphicFramePr>
            <a:graphicFrameLocks noGrp="1"/>
          </p:cNvGraphicFramePr>
          <p:nvPr>
            <p:extLst>
              <p:ext uri="{D42A27DB-BD31-4B8C-83A1-F6EECF244321}">
                <p14:modId xmlns:p14="http://schemas.microsoft.com/office/powerpoint/2010/main" val="2538106416"/>
              </p:ext>
            </p:extLst>
          </p:nvPr>
        </p:nvGraphicFramePr>
        <p:xfrm>
          <a:off x="1524000" y="1099552"/>
          <a:ext cx="6096000" cy="3337560"/>
        </p:xfrm>
        <a:graphic>
          <a:graphicData uri="http://schemas.openxmlformats.org/drawingml/2006/table">
            <a:tbl>
              <a:tblPr firstRow="1" bandRow="1">
                <a:tableStyleId>{F5AB1C69-6EDB-4FF4-983F-18BD219EF322}</a:tableStyleId>
              </a:tblPr>
              <a:tblGrid>
                <a:gridCol w="1219200">
                  <a:extLst>
                    <a:ext uri="{9D8B030D-6E8A-4147-A177-3AD203B41FA5}">
                      <a16:colId xmlns:a16="http://schemas.microsoft.com/office/drawing/2014/main" val="20000"/>
                    </a:ext>
                  </a:extLst>
                </a:gridCol>
                <a:gridCol w="1219200">
                  <a:extLst>
                    <a:ext uri="{9D8B030D-6E8A-4147-A177-3AD203B41FA5}">
                      <a16:colId xmlns:a16="http://schemas.microsoft.com/office/drawing/2014/main" val="20001"/>
                    </a:ext>
                  </a:extLst>
                </a:gridCol>
                <a:gridCol w="1219200">
                  <a:extLst>
                    <a:ext uri="{9D8B030D-6E8A-4147-A177-3AD203B41FA5}">
                      <a16:colId xmlns:a16="http://schemas.microsoft.com/office/drawing/2014/main" val="20002"/>
                    </a:ext>
                  </a:extLst>
                </a:gridCol>
                <a:gridCol w="1219200">
                  <a:extLst>
                    <a:ext uri="{9D8B030D-6E8A-4147-A177-3AD203B41FA5}">
                      <a16:colId xmlns:a16="http://schemas.microsoft.com/office/drawing/2014/main" val="20003"/>
                    </a:ext>
                  </a:extLst>
                </a:gridCol>
                <a:gridCol w="1219200">
                  <a:extLst>
                    <a:ext uri="{9D8B030D-6E8A-4147-A177-3AD203B41FA5}">
                      <a16:colId xmlns:a16="http://schemas.microsoft.com/office/drawing/2014/main" val="20004"/>
                    </a:ext>
                  </a:extLst>
                </a:gridCol>
              </a:tblGrid>
              <a:tr h="37084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u="none" strike="noStrike" cap="none" normalizeH="0" baseline="0" noProof="0" dirty="0">
                          <a:ln>
                            <a:noFill/>
                          </a:ln>
                          <a:effectLst/>
                          <a:latin typeface="Arial" panose="020B0604020202020204" pitchFamily="34" charset="0"/>
                          <a:cs typeface="Arial" panose="020B0604020202020204" pitchFamily="34" charset="0"/>
                        </a:rPr>
                        <a:t>Kyselina</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152400" marR="38100" marT="45717" marB="45717"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u="none" strike="noStrike" cap="none" normalizeH="0" baseline="0" noProof="0" dirty="0" err="1">
                          <a:ln>
                            <a:noFill/>
                          </a:ln>
                          <a:effectLst/>
                          <a:latin typeface="Arial" panose="020B0604020202020204" pitchFamily="34" charset="0"/>
                          <a:cs typeface="Arial" panose="020B0604020202020204" pitchFamily="34" charset="0"/>
                        </a:rPr>
                        <a:t>p</a:t>
                      </a:r>
                      <a:r>
                        <a:rPr kumimoji="0" lang="cs-CZ" altLang="cs-CZ" sz="1800" i="1" u="none" strike="noStrike" cap="none" normalizeH="0" baseline="0" noProof="0" dirty="0" err="1">
                          <a:ln>
                            <a:noFill/>
                          </a:ln>
                          <a:effectLst/>
                          <a:latin typeface="Arial" panose="020B0604020202020204" pitchFamily="34" charset="0"/>
                          <a:cs typeface="Arial" panose="020B0604020202020204" pitchFamily="34" charset="0"/>
                        </a:rPr>
                        <a:t>K</a:t>
                      </a:r>
                      <a:r>
                        <a:rPr kumimoji="0" lang="cs-CZ" altLang="cs-CZ" sz="1800" i="0" u="none" strike="noStrike" cap="none" normalizeH="0" baseline="-25000" noProof="0" dirty="0" err="1">
                          <a:ln>
                            <a:noFill/>
                          </a:ln>
                          <a:effectLst/>
                          <a:latin typeface="Arial" panose="020B0604020202020204" pitchFamily="34" charset="0"/>
                          <a:cs typeface="Arial" panose="020B0604020202020204" pitchFamily="34" charset="0"/>
                        </a:rPr>
                        <a:t>A</a:t>
                      </a:r>
                      <a:endParaRPr kumimoji="0" lang="cs-CZ" altLang="cs-CZ" sz="1800" b="0" i="0" u="none" strike="noStrike" cap="none" normalizeH="0" baseline="-25000" noProof="0" dirty="0">
                        <a:ln>
                          <a:noFill/>
                        </a:ln>
                        <a:solidFill>
                          <a:schemeClr val="tx1"/>
                        </a:solidFill>
                        <a:effectLst/>
                        <a:latin typeface="Arial" panose="020B0604020202020204" pitchFamily="34" charset="0"/>
                        <a:cs typeface="Arial" panose="020B0604020202020204" pitchFamily="34" charset="0"/>
                      </a:endParaRPr>
                    </a:p>
                  </a:txBody>
                  <a:tcPr marL="0" marR="0" marT="45717" marB="45717"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u="none" strike="noStrike" cap="none" normalizeH="0" baseline="0" noProof="0" dirty="0">
                          <a:ln>
                            <a:noFill/>
                          </a:ln>
                          <a:effectLst/>
                          <a:latin typeface="Arial" panose="020B0604020202020204" pitchFamily="34" charset="0"/>
                          <a:cs typeface="Arial" panose="020B0604020202020204" pitchFamily="34" charset="0"/>
                        </a:rPr>
                        <a:t>Kyselina</a:t>
                      </a:r>
                      <a:endParaRPr kumimoji="0" lang="cs-CZ" altLang="cs-CZ" sz="1800" b="0" i="0" u="none" strike="noStrike" cap="none" normalizeH="0" baseline="36000" noProof="0" dirty="0">
                        <a:ln>
                          <a:noFill/>
                        </a:ln>
                        <a:solidFill>
                          <a:schemeClr val="tx1"/>
                        </a:solidFill>
                        <a:effectLst/>
                        <a:latin typeface="Arial" panose="020B0604020202020204" pitchFamily="34" charset="0"/>
                        <a:cs typeface="Arial" panose="020B0604020202020204" pitchFamily="34" charset="0"/>
                      </a:endParaRPr>
                    </a:p>
                  </a:txBody>
                  <a:tcPr marL="0" marR="0" marT="45717" marB="45717"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u="none" strike="noStrike" cap="none" normalizeH="0" baseline="0" noProof="0" dirty="0">
                          <a:ln>
                            <a:noFill/>
                          </a:ln>
                          <a:effectLst/>
                          <a:latin typeface="Arial" panose="020B0604020202020204" pitchFamily="34" charset="0"/>
                          <a:cs typeface="Arial" panose="020B0604020202020204" pitchFamily="34" charset="0"/>
                        </a:rPr>
                        <a:t>p</a:t>
                      </a:r>
                      <a:r>
                        <a:rPr kumimoji="0" lang="cs-CZ" altLang="cs-CZ" sz="1800" i="1" u="none" strike="noStrike" cap="none" normalizeH="0" baseline="0" noProof="0" dirty="0">
                          <a:ln>
                            <a:noFill/>
                          </a:ln>
                          <a:effectLst/>
                          <a:latin typeface="Arial" panose="020B0604020202020204" pitchFamily="34" charset="0"/>
                          <a:cs typeface="Arial" panose="020B0604020202020204" pitchFamily="34" charset="0"/>
                        </a:rPr>
                        <a:t>K</a:t>
                      </a:r>
                      <a:r>
                        <a:rPr kumimoji="0" lang="cs-CZ" altLang="cs-CZ" sz="1800" i="0" u="none" strike="noStrike" cap="none" normalizeH="0" baseline="-25000" noProof="0" dirty="0">
                          <a:ln>
                            <a:noFill/>
                          </a:ln>
                          <a:effectLst/>
                          <a:latin typeface="Arial" panose="020B0604020202020204" pitchFamily="34" charset="0"/>
                          <a:cs typeface="Arial" panose="020B0604020202020204" pitchFamily="34" charset="0"/>
                        </a:rPr>
                        <a:t>A1</a:t>
                      </a:r>
                      <a:endParaRPr kumimoji="0" lang="cs-CZ" altLang="cs-CZ" sz="1800" b="0" i="0" u="none" strike="noStrike" cap="none" normalizeH="0" baseline="-25000" noProof="0" dirty="0">
                        <a:ln>
                          <a:noFill/>
                        </a:ln>
                        <a:solidFill>
                          <a:schemeClr val="tx1"/>
                        </a:solidFill>
                        <a:effectLst/>
                        <a:latin typeface="Arial" panose="020B0604020202020204" pitchFamily="34" charset="0"/>
                        <a:cs typeface="Arial" panose="020B0604020202020204" pitchFamily="34" charset="0"/>
                      </a:endParaRPr>
                    </a:p>
                  </a:txBody>
                  <a:tcPr marL="0" marR="0" marT="45717" marB="4571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u="none" strike="noStrike" cap="none" normalizeH="0" baseline="0" noProof="0" dirty="0">
                          <a:ln>
                            <a:noFill/>
                          </a:ln>
                          <a:effectLst/>
                          <a:latin typeface="Arial" panose="020B0604020202020204" pitchFamily="34" charset="0"/>
                          <a:cs typeface="Arial" panose="020B0604020202020204" pitchFamily="34" charset="0"/>
                        </a:rPr>
                        <a:t>p</a:t>
                      </a:r>
                      <a:r>
                        <a:rPr kumimoji="0" lang="cs-CZ" altLang="cs-CZ" sz="1800" i="1" u="none" strike="noStrike" cap="none" normalizeH="0" baseline="0" noProof="0" dirty="0">
                          <a:ln>
                            <a:noFill/>
                          </a:ln>
                          <a:effectLst/>
                          <a:latin typeface="Arial" panose="020B0604020202020204" pitchFamily="34" charset="0"/>
                          <a:cs typeface="Arial" panose="020B0604020202020204" pitchFamily="34" charset="0"/>
                        </a:rPr>
                        <a:t>K</a:t>
                      </a:r>
                      <a:r>
                        <a:rPr kumimoji="0" lang="cs-CZ" altLang="cs-CZ" sz="1800" i="0" u="none" strike="noStrike" cap="none" normalizeH="0" baseline="-25000" noProof="0" dirty="0">
                          <a:ln>
                            <a:noFill/>
                          </a:ln>
                          <a:effectLst/>
                          <a:latin typeface="Arial" panose="020B0604020202020204" pitchFamily="34" charset="0"/>
                          <a:cs typeface="Arial" panose="020B0604020202020204" pitchFamily="34" charset="0"/>
                        </a:rPr>
                        <a:t>A2</a:t>
                      </a:r>
                      <a:endParaRPr kumimoji="0" lang="cs-CZ" altLang="cs-CZ" sz="1800" b="0" i="0" u="none" strike="noStrike" cap="none" normalizeH="0" baseline="-25000" noProof="0" dirty="0">
                        <a:ln>
                          <a:noFill/>
                        </a:ln>
                        <a:solidFill>
                          <a:schemeClr val="tx1"/>
                        </a:solidFill>
                        <a:effectLst/>
                        <a:latin typeface="Arial" panose="020B0604020202020204" pitchFamily="34" charset="0"/>
                        <a:cs typeface="Arial" panose="020B0604020202020204" pitchFamily="34" charset="0"/>
                      </a:endParaRPr>
                    </a:p>
                  </a:txBody>
                  <a:tcPr marL="0" marR="0" marT="45717" marB="45717"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7084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HI</a:t>
                      </a:r>
                    </a:p>
                  </a:txBody>
                  <a:tcPr marL="152400" marR="38100" marT="45717" marB="45717"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u="none" strike="noStrike" cap="none" normalizeH="0" baseline="0" noProof="0" dirty="0">
                          <a:ln>
                            <a:noFill/>
                          </a:ln>
                          <a:effectLst/>
                          <a:latin typeface="Arial" panose="020B0604020202020204" pitchFamily="34" charset="0"/>
                          <a:cs typeface="Arial" panose="020B0604020202020204" pitchFamily="34" charset="0"/>
                        </a:rPr>
                        <a:t>–11</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0" marR="0" marT="45717" marB="45717"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u="none" strike="noStrike" cap="none" normalizeH="0" baseline="0" noProof="0" dirty="0">
                          <a:ln>
                            <a:noFill/>
                          </a:ln>
                          <a:effectLst/>
                          <a:latin typeface="Arial" panose="020B0604020202020204" pitchFamily="34" charset="0"/>
                          <a:cs typeface="Arial" panose="020B0604020202020204" pitchFamily="34" charset="0"/>
                        </a:rPr>
                        <a:t>H</a:t>
                      </a:r>
                      <a:r>
                        <a:rPr kumimoji="0" lang="cs-CZ" altLang="cs-CZ" sz="1800" u="none" strike="noStrike" cap="none" normalizeH="0" baseline="-25000" noProof="0" dirty="0">
                          <a:ln>
                            <a:noFill/>
                          </a:ln>
                          <a:effectLst/>
                          <a:latin typeface="Arial" panose="020B0604020202020204" pitchFamily="34" charset="0"/>
                          <a:cs typeface="Arial" panose="020B0604020202020204" pitchFamily="34" charset="0"/>
                        </a:rPr>
                        <a:t>2</a:t>
                      </a:r>
                      <a:r>
                        <a:rPr kumimoji="0" lang="cs-CZ" altLang="cs-CZ" sz="1800" u="none" strike="noStrike" cap="none" normalizeH="0" baseline="0" noProof="0" dirty="0">
                          <a:ln>
                            <a:noFill/>
                          </a:ln>
                          <a:effectLst/>
                          <a:latin typeface="Arial" panose="020B0604020202020204" pitchFamily="34" charset="0"/>
                          <a:cs typeface="Arial" panose="020B0604020202020204" pitchFamily="34" charset="0"/>
                        </a:rPr>
                        <a:t>Te</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45717" marB="45717"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2,6</a:t>
                      </a:r>
                      <a:endParaRPr kumimoji="0" lang="cs-CZ" altLang="cs-CZ" sz="1800" b="0" i="0" u="none" strike="noStrike" cap="none" normalizeH="0" baseline="30000" noProof="0" dirty="0">
                        <a:ln>
                          <a:noFill/>
                        </a:ln>
                        <a:solidFill>
                          <a:schemeClr val="tx1"/>
                        </a:solidFill>
                        <a:effectLst/>
                        <a:latin typeface="Arial" panose="020B0604020202020204" pitchFamily="34" charset="0"/>
                        <a:cs typeface="Arial" panose="020B0604020202020204" pitchFamily="34" charset="0"/>
                      </a:endParaRPr>
                    </a:p>
                  </a:txBody>
                  <a:tcPr marL="0" marR="0" marT="45717" marB="4571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u="none" strike="noStrike" cap="none" normalizeH="0" baseline="0" noProof="0" dirty="0">
                          <a:ln>
                            <a:noFill/>
                          </a:ln>
                          <a:effectLst/>
                          <a:latin typeface="Arial" panose="020B0604020202020204" pitchFamily="34" charset="0"/>
                          <a:cs typeface="Arial" panose="020B0604020202020204" pitchFamily="34" charset="0"/>
                        </a:rPr>
                        <a:t>11</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304800" marR="38100" marT="45717" marB="45717"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u="none" strike="noStrike" cap="none" normalizeH="0" baseline="0" noProof="0" dirty="0" err="1">
                          <a:ln>
                            <a:noFill/>
                          </a:ln>
                          <a:effectLst/>
                          <a:latin typeface="Arial" panose="020B0604020202020204" pitchFamily="34" charset="0"/>
                          <a:cs typeface="Arial" panose="020B0604020202020204" pitchFamily="34" charset="0"/>
                        </a:rPr>
                        <a:t>HBr</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152400" marR="38100" marT="45717" marB="45717"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u="none" strike="noStrike" cap="none" normalizeH="0" baseline="0" noProof="0" dirty="0">
                          <a:ln>
                            <a:noFill/>
                          </a:ln>
                          <a:effectLst/>
                          <a:latin typeface="Arial" panose="020B0604020202020204" pitchFamily="34" charset="0"/>
                          <a:cs typeface="Arial" panose="020B0604020202020204" pitchFamily="34" charset="0"/>
                        </a:rPr>
                        <a:t>–9</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0" marR="0" marT="45717" marB="45717"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u="none" strike="noStrike" cap="none" normalizeH="0" baseline="0" noProof="0" dirty="0">
                          <a:ln>
                            <a:noFill/>
                          </a:ln>
                          <a:effectLst/>
                          <a:latin typeface="Arial" panose="020B0604020202020204" pitchFamily="34" charset="0"/>
                          <a:cs typeface="Arial" panose="020B0604020202020204" pitchFamily="34" charset="0"/>
                        </a:rPr>
                        <a:t>H</a:t>
                      </a:r>
                      <a:r>
                        <a:rPr kumimoji="0" lang="cs-CZ" altLang="cs-CZ" sz="1800" u="none" strike="noStrike" cap="none" normalizeH="0" baseline="-25000" noProof="0" dirty="0">
                          <a:ln>
                            <a:noFill/>
                          </a:ln>
                          <a:effectLst/>
                          <a:latin typeface="Arial" panose="020B0604020202020204" pitchFamily="34" charset="0"/>
                          <a:cs typeface="Arial" panose="020B0604020202020204" pitchFamily="34" charset="0"/>
                        </a:rPr>
                        <a:t>2</a:t>
                      </a:r>
                      <a:r>
                        <a:rPr kumimoji="0" lang="cs-CZ" altLang="cs-CZ" sz="1800" u="none" strike="noStrike" cap="none" normalizeH="0" baseline="0" noProof="0" dirty="0">
                          <a:ln>
                            <a:noFill/>
                          </a:ln>
                          <a:effectLst/>
                          <a:latin typeface="Arial" panose="020B0604020202020204" pitchFamily="34" charset="0"/>
                          <a:cs typeface="Arial" panose="020B0604020202020204" pitchFamily="34" charset="0"/>
                        </a:rPr>
                        <a:t>Se</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45717" marB="45717"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3,9</a:t>
                      </a:r>
                      <a:endParaRPr kumimoji="0" lang="cs-CZ" altLang="cs-CZ" sz="1800" b="0" i="0" u="none" strike="noStrike" cap="none" normalizeH="0" baseline="30000" noProof="0" dirty="0">
                        <a:ln>
                          <a:noFill/>
                        </a:ln>
                        <a:solidFill>
                          <a:schemeClr val="tx1"/>
                        </a:solidFill>
                        <a:effectLst/>
                        <a:latin typeface="Arial" panose="020B0604020202020204" pitchFamily="34" charset="0"/>
                        <a:cs typeface="Arial" panose="020B0604020202020204" pitchFamily="34" charset="0"/>
                      </a:endParaRPr>
                    </a:p>
                  </a:txBody>
                  <a:tcPr marL="0" marR="0" marT="45717" marB="4571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12</a:t>
                      </a:r>
                    </a:p>
                  </a:txBody>
                  <a:tcPr marL="304800" marR="38100" marT="45717" marB="45717"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b="0" i="0" u="none" strike="noStrike" cap="none" normalizeH="0" baseline="0" noProof="0" dirty="0" err="1">
                          <a:ln>
                            <a:noFill/>
                          </a:ln>
                          <a:solidFill>
                            <a:schemeClr val="tx1"/>
                          </a:solidFill>
                          <a:effectLst/>
                          <a:latin typeface="Arial" panose="020B0604020202020204" pitchFamily="34" charset="0"/>
                          <a:cs typeface="Arial" panose="020B0604020202020204" pitchFamily="34" charset="0"/>
                        </a:rPr>
                        <a:t>HCl</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152400" marR="38100" marT="45717" marB="45717"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u="none" strike="noStrike" cap="none" normalizeH="0" baseline="0" noProof="0" dirty="0">
                          <a:ln>
                            <a:noFill/>
                          </a:ln>
                          <a:effectLst/>
                          <a:latin typeface="Arial" panose="020B0604020202020204" pitchFamily="34" charset="0"/>
                          <a:cs typeface="Arial" panose="020B0604020202020204" pitchFamily="34" charset="0"/>
                        </a:rPr>
                        <a:t>–7</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0" marR="0" marT="45717" marB="45717"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u="none" strike="noStrike" cap="none" normalizeH="0" baseline="0" noProof="0" dirty="0">
                          <a:ln>
                            <a:noFill/>
                          </a:ln>
                          <a:effectLst/>
                          <a:latin typeface="Arial" panose="020B0604020202020204" pitchFamily="34" charset="0"/>
                          <a:cs typeface="Arial" panose="020B0604020202020204" pitchFamily="34" charset="0"/>
                        </a:rPr>
                        <a:t>H</a:t>
                      </a:r>
                      <a:r>
                        <a:rPr kumimoji="0" lang="cs-CZ" altLang="cs-CZ" sz="1800" u="none" strike="noStrike" cap="none" normalizeH="0" baseline="-25000" noProof="0" dirty="0">
                          <a:ln>
                            <a:noFill/>
                          </a:ln>
                          <a:effectLst/>
                          <a:latin typeface="Arial" panose="020B0604020202020204" pitchFamily="34" charset="0"/>
                          <a:cs typeface="Arial" panose="020B0604020202020204" pitchFamily="34" charset="0"/>
                        </a:rPr>
                        <a:t>2</a:t>
                      </a:r>
                      <a:r>
                        <a:rPr kumimoji="0" lang="cs-CZ" altLang="cs-CZ" sz="1800" u="none" strike="noStrike" cap="none" normalizeH="0" baseline="0" noProof="0" dirty="0">
                          <a:ln>
                            <a:noFill/>
                          </a:ln>
                          <a:effectLst/>
                          <a:latin typeface="Arial" panose="020B0604020202020204" pitchFamily="34" charset="0"/>
                          <a:cs typeface="Arial" panose="020B0604020202020204" pitchFamily="34" charset="0"/>
                        </a:rPr>
                        <a:t>S</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45717" marB="45717"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u="none" strike="noStrike" cap="none" normalizeH="0" baseline="0" noProof="0" dirty="0">
                          <a:ln>
                            <a:noFill/>
                          </a:ln>
                          <a:effectLst/>
                          <a:latin typeface="Arial" panose="020B0604020202020204" pitchFamily="34" charset="0"/>
                          <a:cs typeface="Arial" panose="020B0604020202020204" pitchFamily="34" charset="0"/>
                        </a:rPr>
                        <a:t>7,1</a:t>
                      </a:r>
                      <a:endParaRPr kumimoji="0" lang="cs-CZ" altLang="cs-CZ" sz="1800" b="0" i="0" u="none" strike="noStrike" cap="none" normalizeH="0" baseline="30000" noProof="0" dirty="0">
                        <a:ln>
                          <a:noFill/>
                        </a:ln>
                        <a:solidFill>
                          <a:schemeClr val="tx1"/>
                        </a:solidFill>
                        <a:effectLst/>
                        <a:latin typeface="Arial" panose="020B0604020202020204" pitchFamily="34" charset="0"/>
                        <a:cs typeface="Arial" panose="020B0604020202020204" pitchFamily="34" charset="0"/>
                      </a:endParaRPr>
                    </a:p>
                  </a:txBody>
                  <a:tcPr marL="0" marR="0" marT="45717" marB="4571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&gt;</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14</a:t>
                      </a:r>
                    </a:p>
                  </a:txBody>
                  <a:tcPr marL="304800" marR="38100" marT="45717" marB="45717"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37084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HF</a:t>
                      </a:r>
                    </a:p>
                  </a:txBody>
                  <a:tcPr marL="152400" marR="38100" marT="45717" marB="45717"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u="none" strike="noStrike" cap="none" normalizeH="0" baseline="0" noProof="0" dirty="0">
                          <a:ln>
                            <a:noFill/>
                          </a:ln>
                          <a:effectLst/>
                          <a:latin typeface="Arial" panose="020B0604020202020204" pitchFamily="34" charset="0"/>
                          <a:cs typeface="Arial" panose="020B0604020202020204" pitchFamily="34" charset="0"/>
                        </a:rPr>
                        <a:t>3,4</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0" marR="0" marT="45717" marB="45717"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u="none" strike="noStrike" cap="none" normalizeH="0" baseline="0" noProof="0" dirty="0">
                          <a:ln>
                            <a:noFill/>
                          </a:ln>
                          <a:effectLst/>
                          <a:latin typeface="Arial" panose="020B0604020202020204" pitchFamily="34" charset="0"/>
                          <a:cs typeface="Arial" panose="020B0604020202020204" pitchFamily="34" charset="0"/>
                        </a:rPr>
                        <a:t>H</a:t>
                      </a:r>
                      <a:r>
                        <a:rPr kumimoji="0" lang="cs-CZ" altLang="cs-CZ" sz="1800" u="none" strike="noStrike" cap="none" normalizeH="0" baseline="-25000" noProof="0" dirty="0">
                          <a:ln>
                            <a:noFill/>
                          </a:ln>
                          <a:effectLst/>
                          <a:latin typeface="Arial" panose="020B0604020202020204" pitchFamily="34" charset="0"/>
                          <a:cs typeface="Arial" panose="020B0604020202020204" pitchFamily="34" charset="0"/>
                        </a:rPr>
                        <a:t>2</a:t>
                      </a:r>
                      <a:r>
                        <a:rPr kumimoji="0" lang="cs-CZ" altLang="cs-CZ" sz="1800" u="none" strike="noStrike" cap="none" normalizeH="0" baseline="0" noProof="0" dirty="0">
                          <a:ln>
                            <a:noFill/>
                          </a:ln>
                          <a:effectLst/>
                          <a:latin typeface="Arial" panose="020B0604020202020204" pitchFamily="34" charset="0"/>
                          <a:cs typeface="Arial" panose="020B0604020202020204" pitchFamily="34" charset="0"/>
                        </a:rPr>
                        <a:t>SO</a:t>
                      </a:r>
                      <a:r>
                        <a:rPr kumimoji="0" lang="cs-CZ" altLang="cs-CZ" sz="1800" u="none" strike="noStrike" cap="none" normalizeH="0" baseline="-25000" noProof="0" dirty="0">
                          <a:ln>
                            <a:noFill/>
                          </a:ln>
                          <a:effectLst/>
                          <a:latin typeface="Arial" panose="020B0604020202020204" pitchFamily="34" charset="0"/>
                          <a:cs typeface="Arial" panose="020B0604020202020204" pitchFamily="34" charset="0"/>
                        </a:rPr>
                        <a:t>4</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45717" marB="45717"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0" lang="cs-CZ" altLang="cs-CZ" sz="1800" u="none" strike="noStrike" cap="none" normalizeH="0" baseline="0" noProof="0" dirty="0">
                          <a:ln>
                            <a:noFill/>
                          </a:ln>
                          <a:effectLst/>
                          <a:latin typeface="Arial" panose="020B0604020202020204" pitchFamily="34" charset="0"/>
                          <a:cs typeface="Arial" panose="020B0604020202020204" pitchFamily="34" charset="0"/>
                        </a:rPr>
                        <a:t>–</a:t>
                      </a:r>
                      <a:r>
                        <a:rPr lang="cs-CZ" noProof="0" dirty="0">
                          <a:latin typeface="Arial" panose="020B0604020202020204" pitchFamily="34" charset="0"/>
                          <a:cs typeface="Arial" panose="020B0604020202020204" pitchFamily="34" charset="0"/>
                        </a:rPr>
                        <a:t>2,8</a:t>
                      </a:r>
                    </a:p>
                  </a:txBody>
                  <a:tcPr marL="0" marR="0" marT="45717" marB="4571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cs-CZ" noProof="0" dirty="0">
                          <a:latin typeface="Arial" panose="020B0604020202020204" pitchFamily="34" charset="0"/>
                          <a:cs typeface="Arial" panose="020B0604020202020204" pitchFamily="34" charset="0"/>
                        </a:rPr>
                        <a:t>2,0</a:t>
                      </a:r>
                    </a:p>
                  </a:txBody>
                  <a:tcPr marL="304800" marR="38100" marT="45717" marB="45717"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37084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cs-CZ" altLang="cs-CZ" sz="1800" u="none" strike="noStrike" cap="none" normalizeH="0" baseline="0" noProof="0" dirty="0">
                          <a:ln>
                            <a:noFill/>
                          </a:ln>
                          <a:effectLst/>
                          <a:latin typeface="Arial" panose="020B0604020202020204" pitchFamily="34" charset="0"/>
                          <a:cs typeface="Arial" panose="020B0604020202020204" pitchFamily="34" charset="0"/>
                        </a:rPr>
                        <a:t>HClO</a:t>
                      </a:r>
                      <a:r>
                        <a:rPr kumimoji="0" lang="cs-CZ" altLang="cs-CZ" sz="1800" u="none" strike="noStrike" cap="none" normalizeH="0" baseline="-25000" noProof="0" dirty="0">
                          <a:ln>
                            <a:noFill/>
                          </a:ln>
                          <a:effectLst/>
                          <a:latin typeface="Arial" panose="020B0604020202020204" pitchFamily="34" charset="0"/>
                          <a:cs typeface="Arial" panose="020B0604020202020204" pitchFamily="34" charset="0"/>
                        </a:rPr>
                        <a:t>4</a:t>
                      </a:r>
                      <a:endParaRPr kumimoji="0" lang="cs-CZ" altLang="cs-CZ" sz="1800" b="0" i="0" u="none" strike="noStrike" cap="none" normalizeH="0" baseline="-25000" noProof="0" dirty="0">
                        <a:ln>
                          <a:noFill/>
                        </a:ln>
                        <a:solidFill>
                          <a:schemeClr val="tx1"/>
                        </a:solidFill>
                        <a:effectLst/>
                        <a:latin typeface="Arial" panose="020B0604020202020204" pitchFamily="34" charset="0"/>
                        <a:cs typeface="Arial" panose="020B0604020202020204" pitchFamily="34" charset="0"/>
                      </a:endParaRPr>
                    </a:p>
                  </a:txBody>
                  <a:tcPr marL="152400" marR="38100" marT="45717" marB="45717"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u="none" strike="noStrike" cap="none" normalizeH="0" baseline="0" noProof="0" dirty="0">
                          <a:ln>
                            <a:noFill/>
                          </a:ln>
                          <a:effectLst/>
                          <a:latin typeface="Arial" panose="020B0604020202020204" pitchFamily="34" charset="0"/>
                          <a:cs typeface="Arial" panose="020B0604020202020204" pitchFamily="34" charset="0"/>
                        </a:rPr>
                        <a:t>–10</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0" marR="0" marT="45717" marB="45717"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u="none" strike="noStrike" cap="none" normalizeH="0" baseline="0" noProof="0" dirty="0">
                          <a:ln>
                            <a:noFill/>
                          </a:ln>
                          <a:effectLst/>
                          <a:latin typeface="Arial" panose="020B0604020202020204" pitchFamily="34" charset="0"/>
                          <a:cs typeface="Arial" panose="020B0604020202020204" pitchFamily="34" charset="0"/>
                        </a:rPr>
                        <a:t>H</a:t>
                      </a:r>
                      <a:r>
                        <a:rPr kumimoji="0" lang="cs-CZ" altLang="cs-CZ" sz="1800" u="none" strike="noStrike" cap="none" normalizeH="0" baseline="-25000" noProof="0" dirty="0">
                          <a:ln>
                            <a:noFill/>
                          </a:ln>
                          <a:effectLst/>
                          <a:latin typeface="Arial" panose="020B0604020202020204" pitchFamily="34" charset="0"/>
                          <a:cs typeface="Arial" panose="020B0604020202020204" pitchFamily="34" charset="0"/>
                        </a:rPr>
                        <a:t>2</a:t>
                      </a:r>
                      <a:r>
                        <a:rPr kumimoji="0" lang="cs-CZ" altLang="cs-CZ" sz="1800" u="none" strike="noStrike" cap="none" normalizeH="0" baseline="0" noProof="0" dirty="0">
                          <a:ln>
                            <a:noFill/>
                          </a:ln>
                          <a:effectLst/>
                          <a:latin typeface="Arial" panose="020B0604020202020204" pitchFamily="34" charset="0"/>
                          <a:cs typeface="Arial" panose="020B0604020202020204" pitchFamily="34" charset="0"/>
                        </a:rPr>
                        <a:t>SeO</a:t>
                      </a:r>
                      <a:r>
                        <a:rPr kumimoji="0" lang="cs-CZ" altLang="cs-CZ" sz="1800" u="none" strike="noStrike" cap="none" normalizeH="0" baseline="-25000" noProof="0" dirty="0">
                          <a:ln>
                            <a:noFill/>
                          </a:ln>
                          <a:effectLst/>
                          <a:latin typeface="Arial" panose="020B0604020202020204" pitchFamily="34" charset="0"/>
                          <a:cs typeface="Arial" panose="020B0604020202020204" pitchFamily="34" charset="0"/>
                        </a:rPr>
                        <a:t>4</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45717" marB="45717"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0" lang="cs-CZ" altLang="cs-CZ" sz="1800" u="none" strike="noStrike" cap="none" normalizeH="0" baseline="0" noProof="0" dirty="0">
                          <a:ln>
                            <a:noFill/>
                          </a:ln>
                          <a:effectLst/>
                          <a:latin typeface="Arial" panose="020B0604020202020204" pitchFamily="34" charset="0"/>
                          <a:cs typeface="Arial" panose="020B0604020202020204" pitchFamily="34" charset="0"/>
                        </a:rPr>
                        <a:t>–</a:t>
                      </a:r>
                      <a:r>
                        <a:rPr lang="cs-CZ" noProof="0" dirty="0">
                          <a:latin typeface="Arial" panose="020B0604020202020204" pitchFamily="34" charset="0"/>
                          <a:cs typeface="Arial" panose="020B0604020202020204" pitchFamily="34" charset="0"/>
                        </a:rPr>
                        <a:t>3,0</a:t>
                      </a:r>
                    </a:p>
                  </a:txBody>
                  <a:tcPr marL="0" marR="0" marT="45717" marB="4571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cs-CZ" noProof="0" dirty="0">
                          <a:latin typeface="Arial" panose="020B0604020202020204" pitchFamily="34" charset="0"/>
                          <a:cs typeface="Arial" panose="020B0604020202020204" pitchFamily="34" charset="0"/>
                        </a:rPr>
                        <a:t>1,7</a:t>
                      </a:r>
                    </a:p>
                  </a:txBody>
                  <a:tcPr marL="304800" marR="38100" marT="45717" marB="45717"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37084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u="none" strike="noStrike" cap="none" normalizeH="0" baseline="0" noProof="0" dirty="0">
                          <a:ln>
                            <a:noFill/>
                          </a:ln>
                          <a:effectLst/>
                          <a:latin typeface="Arial" panose="020B0604020202020204" pitchFamily="34" charset="0"/>
                          <a:cs typeface="Arial" panose="020B0604020202020204" pitchFamily="34" charset="0"/>
                        </a:rPr>
                        <a:t>HClO</a:t>
                      </a:r>
                      <a:r>
                        <a:rPr kumimoji="0" lang="cs-CZ" altLang="cs-CZ" sz="1800" u="none" strike="noStrike" cap="none" normalizeH="0" baseline="-25000" noProof="0" dirty="0">
                          <a:ln>
                            <a:noFill/>
                          </a:ln>
                          <a:effectLst/>
                          <a:latin typeface="Arial" panose="020B0604020202020204" pitchFamily="34" charset="0"/>
                          <a:cs typeface="Arial" panose="020B0604020202020204" pitchFamily="34" charset="0"/>
                        </a:rPr>
                        <a:t>3</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133350" marR="38100" marT="45717" marB="45717"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u="none" strike="noStrike" cap="none" normalizeH="0" baseline="0" noProof="0">
                          <a:ln>
                            <a:noFill/>
                          </a:ln>
                          <a:effectLst/>
                          <a:latin typeface="Arial" panose="020B0604020202020204" pitchFamily="34" charset="0"/>
                          <a:cs typeface="Arial" panose="020B0604020202020204" pitchFamily="34" charset="0"/>
                        </a:rPr>
                        <a:t>–2,7</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0" marR="0" marT="45717" marB="45717"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u="none" strike="noStrike" cap="none" normalizeH="0" baseline="0" noProof="0" dirty="0">
                          <a:ln>
                            <a:noFill/>
                          </a:ln>
                          <a:effectLst/>
                          <a:latin typeface="Arial" panose="020B0604020202020204" pitchFamily="34" charset="0"/>
                          <a:cs typeface="Arial" panose="020B0604020202020204" pitchFamily="34" charset="0"/>
                        </a:rPr>
                        <a:t>H</a:t>
                      </a:r>
                      <a:r>
                        <a:rPr kumimoji="0" lang="cs-CZ" altLang="cs-CZ" sz="1800" u="none" strike="noStrike" cap="none" normalizeH="0" baseline="-25000" noProof="0" dirty="0">
                          <a:ln>
                            <a:noFill/>
                          </a:ln>
                          <a:effectLst/>
                          <a:latin typeface="Arial" panose="020B0604020202020204" pitchFamily="34" charset="0"/>
                          <a:cs typeface="Arial" panose="020B0604020202020204" pitchFamily="34" charset="0"/>
                        </a:rPr>
                        <a:t>2</a:t>
                      </a:r>
                      <a:r>
                        <a:rPr kumimoji="0" lang="cs-CZ" altLang="cs-CZ" sz="1800" u="none" strike="noStrike" cap="none" normalizeH="0" baseline="0" noProof="0" dirty="0">
                          <a:ln>
                            <a:noFill/>
                          </a:ln>
                          <a:effectLst/>
                          <a:latin typeface="Arial" panose="020B0604020202020204" pitchFamily="34" charset="0"/>
                          <a:cs typeface="Arial" panose="020B0604020202020204" pitchFamily="34" charset="0"/>
                        </a:rPr>
                        <a:t>SO</a:t>
                      </a:r>
                      <a:r>
                        <a:rPr kumimoji="0" lang="cs-CZ" altLang="cs-CZ" sz="1800" u="none" strike="noStrike" cap="none" normalizeH="0" baseline="-25000" noProof="0" dirty="0">
                          <a:ln>
                            <a:noFill/>
                          </a:ln>
                          <a:effectLst/>
                          <a:latin typeface="Arial" panose="020B0604020202020204" pitchFamily="34" charset="0"/>
                          <a:cs typeface="Arial" panose="020B0604020202020204" pitchFamily="34" charset="0"/>
                        </a:rPr>
                        <a:t>3</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45717" marB="45717"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cs-CZ" noProof="0" dirty="0">
                          <a:latin typeface="Arial" panose="020B0604020202020204" pitchFamily="34" charset="0"/>
                          <a:cs typeface="Arial" panose="020B0604020202020204" pitchFamily="34" charset="0"/>
                        </a:rPr>
                        <a:t>1,9</a:t>
                      </a:r>
                    </a:p>
                  </a:txBody>
                  <a:tcPr marL="0" marR="0" marT="45717" marB="4571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cs-CZ" noProof="0" dirty="0">
                          <a:latin typeface="Arial" panose="020B0604020202020204" pitchFamily="34" charset="0"/>
                          <a:cs typeface="Arial" panose="020B0604020202020204" pitchFamily="34" charset="0"/>
                        </a:rPr>
                        <a:t>7,2</a:t>
                      </a:r>
                    </a:p>
                  </a:txBody>
                  <a:tcPr marL="304800" marR="38100" marT="45717" marB="45717"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37084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u="none" strike="noStrike" cap="none" normalizeH="0" baseline="0" noProof="0" dirty="0">
                          <a:ln>
                            <a:noFill/>
                          </a:ln>
                          <a:effectLst/>
                          <a:latin typeface="Arial" panose="020B0604020202020204" pitchFamily="34" charset="0"/>
                          <a:cs typeface="Arial" panose="020B0604020202020204" pitchFamily="34" charset="0"/>
                        </a:rPr>
                        <a:t>HClO</a:t>
                      </a:r>
                      <a:r>
                        <a:rPr kumimoji="0" lang="cs-CZ" altLang="cs-CZ" sz="1800" u="none" strike="noStrike" cap="none" normalizeH="0" baseline="-25000" noProof="0" dirty="0">
                          <a:ln>
                            <a:noFill/>
                          </a:ln>
                          <a:effectLst/>
                          <a:latin typeface="Arial" panose="020B0604020202020204" pitchFamily="34" charset="0"/>
                          <a:cs typeface="Arial" panose="020B0604020202020204" pitchFamily="34" charset="0"/>
                        </a:rPr>
                        <a:t>2</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152400" marR="38100" marT="45717" marB="45717"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2,0</a:t>
                      </a:r>
                    </a:p>
                  </a:txBody>
                  <a:tcPr marL="0" marR="0" marT="45717" marB="45717"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u="none" strike="noStrike" cap="none" normalizeH="0" baseline="0" noProof="0" dirty="0">
                          <a:ln>
                            <a:noFill/>
                          </a:ln>
                          <a:effectLst/>
                          <a:latin typeface="Arial" panose="020B0604020202020204" pitchFamily="34" charset="0"/>
                          <a:cs typeface="Arial" panose="020B0604020202020204" pitchFamily="34" charset="0"/>
                        </a:rPr>
                        <a:t>H</a:t>
                      </a:r>
                      <a:r>
                        <a:rPr kumimoji="0" lang="cs-CZ" altLang="cs-CZ" sz="1800" u="none" strike="noStrike" cap="none" normalizeH="0" baseline="-25000" noProof="0" dirty="0">
                          <a:ln>
                            <a:noFill/>
                          </a:ln>
                          <a:effectLst/>
                          <a:latin typeface="Arial" panose="020B0604020202020204" pitchFamily="34" charset="0"/>
                          <a:cs typeface="Arial" panose="020B0604020202020204" pitchFamily="34" charset="0"/>
                        </a:rPr>
                        <a:t>2</a:t>
                      </a:r>
                      <a:r>
                        <a:rPr kumimoji="0" lang="cs-CZ" altLang="cs-CZ" sz="1800" u="none" strike="noStrike" cap="none" normalizeH="0" baseline="0" noProof="0" dirty="0">
                          <a:ln>
                            <a:noFill/>
                          </a:ln>
                          <a:effectLst/>
                          <a:latin typeface="Arial" panose="020B0604020202020204" pitchFamily="34" charset="0"/>
                          <a:cs typeface="Arial" panose="020B0604020202020204" pitchFamily="34" charset="0"/>
                        </a:rPr>
                        <a:t>SeO</a:t>
                      </a:r>
                      <a:r>
                        <a:rPr kumimoji="0" lang="cs-CZ" altLang="cs-CZ" sz="1800" u="none" strike="noStrike" cap="none" normalizeH="0" baseline="-25000" noProof="0" dirty="0">
                          <a:ln>
                            <a:noFill/>
                          </a:ln>
                          <a:effectLst/>
                          <a:latin typeface="Arial" panose="020B0604020202020204" pitchFamily="34" charset="0"/>
                          <a:cs typeface="Arial" panose="020B0604020202020204" pitchFamily="34" charset="0"/>
                        </a:rPr>
                        <a:t>3</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45717" marB="45717"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cs-CZ" noProof="0" dirty="0">
                          <a:latin typeface="Arial" panose="020B0604020202020204" pitchFamily="34" charset="0"/>
                          <a:cs typeface="Arial" panose="020B0604020202020204" pitchFamily="34" charset="0"/>
                        </a:rPr>
                        <a:t>2,5</a:t>
                      </a:r>
                    </a:p>
                  </a:txBody>
                  <a:tcPr marL="0" marR="0" marT="45717" marB="4571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cs-CZ" noProof="0" dirty="0">
                          <a:latin typeface="Arial" panose="020B0604020202020204" pitchFamily="34" charset="0"/>
                          <a:cs typeface="Arial" panose="020B0604020202020204" pitchFamily="34" charset="0"/>
                        </a:rPr>
                        <a:t>7,3</a:t>
                      </a:r>
                    </a:p>
                  </a:txBody>
                  <a:tcPr marL="304800" marR="38100" marT="45717" marB="45717"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r h="37084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u="none" strike="noStrike" cap="none" normalizeH="0" baseline="0" noProof="0" dirty="0" err="1">
                          <a:ln>
                            <a:noFill/>
                          </a:ln>
                          <a:effectLst/>
                          <a:latin typeface="Arial" panose="020B0604020202020204" pitchFamily="34" charset="0"/>
                          <a:cs typeface="Arial" panose="020B0604020202020204" pitchFamily="34" charset="0"/>
                        </a:rPr>
                        <a:t>HClO</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152400" marR="38100" marT="45717" marB="45717"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u="none" strike="noStrike" cap="none" normalizeH="0" baseline="0" noProof="0" dirty="0">
                          <a:ln>
                            <a:noFill/>
                          </a:ln>
                          <a:effectLst/>
                          <a:latin typeface="Arial" panose="020B0604020202020204" pitchFamily="34" charset="0"/>
                          <a:cs typeface="Arial" panose="020B0604020202020204" pitchFamily="34" charset="0"/>
                        </a:rPr>
                        <a:t>7,4</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0" marR="0" marT="45717" marB="45717"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u="none" strike="noStrike" cap="none" normalizeH="0" baseline="0" noProof="0" dirty="0">
                          <a:ln>
                            <a:noFill/>
                          </a:ln>
                          <a:effectLst/>
                          <a:latin typeface="Arial" panose="020B0604020202020204" pitchFamily="34" charset="0"/>
                          <a:cs typeface="Arial" panose="020B0604020202020204" pitchFamily="34" charset="0"/>
                        </a:rPr>
                        <a:t>H</a:t>
                      </a:r>
                      <a:r>
                        <a:rPr kumimoji="0" lang="cs-CZ" altLang="cs-CZ" sz="1800" u="none" strike="noStrike" cap="none" normalizeH="0" baseline="-25000" noProof="0" dirty="0">
                          <a:ln>
                            <a:noFill/>
                          </a:ln>
                          <a:effectLst/>
                          <a:latin typeface="Arial" panose="020B0604020202020204" pitchFamily="34" charset="0"/>
                          <a:cs typeface="Arial" panose="020B0604020202020204" pitchFamily="34" charset="0"/>
                        </a:rPr>
                        <a:t>2</a:t>
                      </a:r>
                      <a:r>
                        <a:rPr kumimoji="0" lang="cs-CZ" altLang="cs-CZ" sz="1800" u="none" strike="noStrike" cap="none" normalizeH="0" baseline="0" noProof="0" dirty="0">
                          <a:ln>
                            <a:noFill/>
                          </a:ln>
                          <a:effectLst/>
                          <a:latin typeface="Arial" panose="020B0604020202020204" pitchFamily="34" charset="0"/>
                          <a:cs typeface="Arial" panose="020B0604020202020204" pitchFamily="34" charset="0"/>
                        </a:rPr>
                        <a:t>TeO</a:t>
                      </a:r>
                      <a:r>
                        <a:rPr kumimoji="0" lang="cs-CZ" altLang="cs-CZ" sz="1800" u="none" strike="noStrike" cap="none" normalizeH="0" baseline="-25000" noProof="0" dirty="0">
                          <a:ln>
                            <a:noFill/>
                          </a:ln>
                          <a:effectLst/>
                          <a:latin typeface="Arial" panose="020B0604020202020204" pitchFamily="34" charset="0"/>
                          <a:cs typeface="Arial" panose="020B0604020202020204" pitchFamily="34" charset="0"/>
                        </a:rPr>
                        <a:t>3</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45717" marB="45717"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ctr"/>
                      <a:r>
                        <a:rPr lang="cs-CZ" noProof="0" dirty="0">
                          <a:latin typeface="Arial" panose="020B0604020202020204" pitchFamily="34" charset="0"/>
                          <a:cs typeface="Arial" panose="020B0604020202020204" pitchFamily="34" charset="0"/>
                        </a:rPr>
                        <a:t>2,5</a:t>
                      </a:r>
                    </a:p>
                  </a:txBody>
                  <a:tcPr marL="0" marR="0" marT="45717" marB="4571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ctr"/>
                      <a:r>
                        <a:rPr lang="cs-CZ" noProof="0" dirty="0">
                          <a:latin typeface="Arial" panose="020B0604020202020204" pitchFamily="34" charset="0"/>
                          <a:cs typeface="Arial" panose="020B0604020202020204" pitchFamily="34" charset="0"/>
                        </a:rPr>
                        <a:t>7,7</a:t>
                      </a:r>
                    </a:p>
                  </a:txBody>
                  <a:tcPr marL="304800" marR="38100" marT="45717" marB="45717"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sp>
        <p:nvSpPr>
          <p:cNvPr id="9" name="Rectangle 17"/>
          <p:cNvSpPr/>
          <p:nvPr/>
        </p:nvSpPr>
        <p:spPr>
          <a:xfrm>
            <a:off x="0" y="0"/>
            <a:ext cx="9144000" cy="107950"/>
          </a:xfrm>
          <a:prstGeom prst="rect">
            <a:avLst/>
          </a:prstGeom>
          <a:solidFill>
            <a:srgbClr val="D22D4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10" name="Zástupný symbol pro číslo snímku 1"/>
          <p:cNvSpPr>
            <a:spLocks noGrp="1"/>
          </p:cNvSpPr>
          <p:nvPr>
            <p:ph type="sldNum" sz="quarter" idx="12"/>
          </p:nvPr>
        </p:nvSpPr>
        <p:spPr>
          <a:xfrm>
            <a:off x="8424000" y="108000"/>
            <a:ext cx="720000" cy="360000"/>
          </a:xfrm>
        </p:spPr>
        <p:txBody>
          <a:bodyPr anchor="ctr" anchorCtr="0"/>
          <a:lstStyle/>
          <a:p>
            <a:r>
              <a:rPr lang="en-US" sz="1400" dirty="0">
                <a:solidFill>
                  <a:schemeClr val="tx1"/>
                </a:solidFill>
                <a:latin typeface="Arial" panose="020B0604020202020204" pitchFamily="34" charset="0"/>
                <a:cs typeface="Arial" panose="020B0604020202020204" pitchFamily="34" charset="0"/>
              </a:rPr>
              <a:t>06-</a:t>
            </a:r>
            <a:fld id="{CB05AA66-45A8-5543-8AD2-FEEF865319FF}" type="slidenum">
              <a:rPr lang="en-US" sz="1400" smtClean="0">
                <a:solidFill>
                  <a:schemeClr val="tx1"/>
                </a:solidFill>
                <a:latin typeface="Arial" panose="020B0604020202020204" pitchFamily="34" charset="0"/>
                <a:cs typeface="Arial" panose="020B0604020202020204" pitchFamily="34" charset="0"/>
              </a:rPr>
              <a:t>20</a:t>
            </a:fld>
            <a:endParaRPr lang="en-US" sz="1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667927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15"/>
          <p:cNvSpPr txBox="1"/>
          <p:nvPr/>
        </p:nvSpPr>
        <p:spPr>
          <a:xfrm>
            <a:off x="5030851" y="6341803"/>
            <a:ext cx="3965675" cy="229420"/>
          </a:xfrm>
          <a:prstGeom prst="rect">
            <a:avLst/>
          </a:prstGeom>
          <a:noFill/>
        </p:spPr>
        <p:txBody>
          <a:bodyPr wrap="square" lIns="0" tIns="0" rIns="0" bIns="0" rtlCol="0">
            <a:normAutofit/>
          </a:bodyPr>
          <a:lstStyle/>
          <a:p>
            <a:pPr algn="r" defTabSz="457200" eaLnBrk="1" fontAlgn="auto" hangingPunct="1">
              <a:lnSpc>
                <a:spcPct val="130000"/>
              </a:lnSpc>
              <a:spcBef>
                <a:spcPts val="0"/>
              </a:spcBef>
              <a:spcAft>
                <a:spcPts val="0"/>
              </a:spcAft>
            </a:pPr>
            <a:r>
              <a:rPr lang="en-US" sz="900" b="0">
                <a:solidFill>
                  <a:prstClr val="black"/>
                </a:solidFill>
                <a:latin typeface="Arial"/>
                <a:cs typeface="Arial"/>
              </a:rPr>
              <a:t>www.natur.cuni.cz</a:t>
            </a:r>
            <a:endParaRPr lang="en-US" sz="900" b="0" dirty="0">
              <a:solidFill>
                <a:prstClr val="black"/>
              </a:solidFill>
              <a:latin typeface="Arial"/>
              <a:cs typeface="Arial"/>
            </a:endParaRPr>
          </a:p>
        </p:txBody>
      </p:sp>
      <p:pic>
        <p:nvPicPr>
          <p:cNvPr id="23" name="Picture 1"/>
          <p:cNvPicPr>
            <a:picLocks noChangeAspect="1"/>
          </p:cNvPicPr>
          <p:nvPr/>
        </p:nvPicPr>
        <p:blipFill>
          <a:blip r:embed="rId3"/>
          <a:stretch>
            <a:fillRect/>
          </a:stretch>
        </p:blipFill>
        <p:spPr>
          <a:xfrm>
            <a:off x="0" y="6057900"/>
            <a:ext cx="2159000" cy="800100"/>
          </a:xfrm>
          <a:prstGeom prst="rect">
            <a:avLst/>
          </a:prstGeom>
        </p:spPr>
      </p:pic>
      <p:cxnSp>
        <p:nvCxnSpPr>
          <p:cNvPr id="24" name="Straight Connector 4"/>
          <p:cNvCxnSpPr/>
          <p:nvPr/>
        </p:nvCxnSpPr>
        <p:spPr>
          <a:xfrm>
            <a:off x="122903" y="6057900"/>
            <a:ext cx="8873623" cy="0"/>
          </a:xfrm>
          <a:prstGeom prst="line">
            <a:avLst/>
          </a:prstGeom>
          <a:noFill/>
          <a:ln w="9525" cap="flat" cmpd="sng" algn="ctr">
            <a:solidFill>
              <a:srgbClr val="D22D40"/>
            </a:solidFill>
            <a:prstDash val="solid"/>
          </a:ln>
          <a:effectLst/>
        </p:spPr>
      </p:cxnSp>
      <p:sp>
        <p:nvSpPr>
          <p:cNvPr id="25" name="TextBox 8"/>
          <p:cNvSpPr txBox="1"/>
          <p:nvPr/>
        </p:nvSpPr>
        <p:spPr>
          <a:xfrm>
            <a:off x="288000" y="252000"/>
            <a:ext cx="8316448" cy="491073"/>
          </a:xfrm>
          <a:prstGeom prst="rect">
            <a:avLst/>
          </a:prstGeom>
          <a:noFill/>
        </p:spPr>
        <p:txBody>
          <a:bodyPr wrap="square" lIns="0" tIns="0" rIns="0" bIns="0" rtlCol="0">
            <a:noAutofit/>
          </a:bodyPr>
          <a:lstStyle/>
          <a:p>
            <a:pPr algn="l" defTabSz="457200" eaLnBrk="1" fontAlgn="auto" hangingPunct="1">
              <a:lnSpc>
                <a:spcPct val="130000"/>
              </a:lnSpc>
              <a:spcBef>
                <a:spcPts val="0"/>
              </a:spcBef>
              <a:spcAft>
                <a:spcPts val="0"/>
              </a:spcAft>
            </a:pPr>
            <a:r>
              <a:rPr lang="cs-CZ" sz="2600" dirty="0">
                <a:solidFill>
                  <a:prstClr val="black"/>
                </a:solidFill>
                <a:latin typeface="Arial"/>
                <a:cs typeface="Arial"/>
              </a:rPr>
              <a:t>Kyselinotvornost, zásadotvornost a </a:t>
            </a:r>
            <a:r>
              <a:rPr lang="cs-CZ" sz="2600" dirty="0" err="1">
                <a:solidFill>
                  <a:prstClr val="black"/>
                </a:solidFill>
                <a:latin typeface="Arial"/>
                <a:cs typeface="Arial"/>
              </a:rPr>
              <a:t>amfoternost</a:t>
            </a:r>
            <a:endParaRPr lang="en-US" sz="2600" dirty="0">
              <a:solidFill>
                <a:prstClr val="black"/>
              </a:solidFill>
              <a:latin typeface="Arial"/>
              <a:cs typeface="Arial"/>
            </a:endParaRPr>
          </a:p>
        </p:txBody>
      </p:sp>
      <p:sp>
        <p:nvSpPr>
          <p:cNvPr id="7" name="TextBox 2"/>
          <p:cNvSpPr txBox="1"/>
          <p:nvPr/>
        </p:nvSpPr>
        <p:spPr>
          <a:xfrm>
            <a:off x="287215" y="900000"/>
            <a:ext cx="8460754" cy="4924425"/>
          </a:xfrm>
          <a:prstGeom prst="rect">
            <a:avLst/>
          </a:prstGeom>
          <a:noFill/>
        </p:spPr>
        <p:txBody>
          <a:bodyPr wrap="square" lIns="0" tIns="0" rIns="0" bIns="0" rtlCol="0">
            <a:spAutoFit/>
          </a:bodyPr>
          <a:lstStyle/>
          <a:p>
            <a:pPr algn="l" defTabSz="457200" eaLnBrk="1" fontAlgn="auto" hangingPunct="1">
              <a:spcAft>
                <a:spcPts val="0"/>
              </a:spcAft>
            </a:pPr>
            <a:r>
              <a:rPr lang="cs-CZ" altLang="cs-CZ" sz="2000" b="0" dirty="0">
                <a:solidFill>
                  <a:prstClr val="black"/>
                </a:solidFill>
                <a:latin typeface="Arial" charset="0"/>
              </a:rPr>
              <a:t>Kyselinotvorné oxidy – po reakci s vodou tvoří kyselinu:</a:t>
            </a:r>
          </a:p>
          <a:p>
            <a:pPr algn="l" defTabSz="457200" eaLnBrk="1" fontAlgn="auto" hangingPunct="1">
              <a:spcAft>
                <a:spcPts val="0"/>
              </a:spcAft>
            </a:pPr>
            <a:endParaRPr lang="en-US" altLang="cs-CZ" sz="2000" b="0" dirty="0">
              <a:solidFill>
                <a:prstClr val="black"/>
              </a:solidFill>
              <a:latin typeface="Arial" panose="020B0604020202020204" pitchFamily="34" charset="0"/>
              <a:cs typeface="Arial" panose="020B0604020202020204" pitchFamily="34" charset="0"/>
            </a:endParaRPr>
          </a:p>
          <a:p>
            <a:pPr algn="l" defTabSz="457200" eaLnBrk="1" fontAlgn="auto" hangingPunct="1">
              <a:spcAft>
                <a:spcPts val="0"/>
              </a:spcAft>
            </a:pPr>
            <a:r>
              <a:rPr lang="cs-CZ" altLang="cs-CZ" sz="2000" b="0" dirty="0">
                <a:solidFill>
                  <a:prstClr val="black"/>
                </a:solidFill>
                <a:latin typeface="Arial" panose="020B0604020202020204" pitchFamily="34" charset="0"/>
                <a:cs typeface="Arial" panose="020B0604020202020204" pitchFamily="34" charset="0"/>
              </a:rPr>
              <a:t>SO</a:t>
            </a:r>
            <a:r>
              <a:rPr lang="cs-CZ" altLang="cs-CZ" sz="2000" b="0" baseline="-25000" dirty="0">
                <a:solidFill>
                  <a:prstClr val="black"/>
                </a:solidFill>
                <a:latin typeface="Arial" panose="020B0604020202020204" pitchFamily="34" charset="0"/>
                <a:cs typeface="Arial" panose="020B0604020202020204" pitchFamily="34" charset="0"/>
              </a:rPr>
              <a:t>3</a:t>
            </a:r>
            <a:r>
              <a:rPr lang="cs-CZ" altLang="cs-CZ" sz="2000" b="0" dirty="0">
                <a:solidFill>
                  <a:prstClr val="black"/>
                </a:solidFill>
                <a:latin typeface="Arial" panose="020B0604020202020204" pitchFamily="34" charset="0"/>
                <a:cs typeface="Arial" panose="020B0604020202020204" pitchFamily="34" charset="0"/>
              </a:rPr>
              <a:t>  +  H</a:t>
            </a:r>
            <a:r>
              <a:rPr lang="cs-CZ" altLang="cs-CZ" sz="2000" b="0" baseline="-25000" dirty="0">
                <a:solidFill>
                  <a:prstClr val="black"/>
                </a:solidFill>
                <a:latin typeface="Arial" panose="020B0604020202020204" pitchFamily="34" charset="0"/>
                <a:cs typeface="Arial" panose="020B0604020202020204" pitchFamily="34" charset="0"/>
              </a:rPr>
              <a:t>2</a:t>
            </a:r>
            <a:r>
              <a:rPr lang="cs-CZ" altLang="cs-CZ" sz="2000" b="0" dirty="0">
                <a:solidFill>
                  <a:prstClr val="black"/>
                </a:solidFill>
                <a:latin typeface="Arial" panose="020B0604020202020204" pitchFamily="34" charset="0"/>
                <a:cs typeface="Arial" panose="020B0604020202020204" pitchFamily="34" charset="0"/>
              </a:rPr>
              <a:t>O  →  H</a:t>
            </a:r>
            <a:r>
              <a:rPr lang="cs-CZ" altLang="cs-CZ" sz="2000" b="0" baseline="-25000" dirty="0">
                <a:solidFill>
                  <a:prstClr val="black"/>
                </a:solidFill>
                <a:latin typeface="Arial" panose="020B0604020202020204" pitchFamily="34" charset="0"/>
                <a:cs typeface="Arial" panose="020B0604020202020204" pitchFamily="34" charset="0"/>
              </a:rPr>
              <a:t>2</a:t>
            </a:r>
            <a:r>
              <a:rPr lang="cs-CZ" altLang="cs-CZ" sz="2000" b="0" dirty="0">
                <a:solidFill>
                  <a:prstClr val="black"/>
                </a:solidFill>
                <a:latin typeface="Arial" panose="020B0604020202020204" pitchFamily="34" charset="0"/>
                <a:cs typeface="Arial" panose="020B0604020202020204" pitchFamily="34" charset="0"/>
              </a:rPr>
              <a:t>SO</a:t>
            </a:r>
            <a:r>
              <a:rPr lang="cs-CZ" altLang="cs-CZ" sz="2000" b="0" baseline="-25000" dirty="0">
                <a:solidFill>
                  <a:prstClr val="black"/>
                </a:solidFill>
                <a:latin typeface="Arial" panose="020B0604020202020204" pitchFamily="34" charset="0"/>
                <a:cs typeface="Arial" panose="020B0604020202020204" pitchFamily="34" charset="0"/>
              </a:rPr>
              <a:t>4</a:t>
            </a:r>
            <a:endParaRPr lang="cs-CZ" altLang="cs-CZ" sz="2000" b="0" dirty="0">
              <a:solidFill>
                <a:prstClr val="black"/>
              </a:solidFill>
              <a:latin typeface="Arial" charset="0"/>
            </a:endParaRPr>
          </a:p>
          <a:p>
            <a:pPr algn="l" defTabSz="457200" eaLnBrk="1" fontAlgn="auto" hangingPunct="1">
              <a:spcAft>
                <a:spcPts val="0"/>
              </a:spcAft>
            </a:pPr>
            <a:endParaRPr lang="en-US" altLang="cs-CZ" sz="2000" b="0" dirty="0">
              <a:solidFill>
                <a:prstClr val="black"/>
              </a:solidFill>
              <a:latin typeface="Arial" charset="0"/>
            </a:endParaRPr>
          </a:p>
          <a:p>
            <a:pPr algn="l" defTabSz="457200" eaLnBrk="1" fontAlgn="auto" hangingPunct="1">
              <a:spcAft>
                <a:spcPts val="0"/>
              </a:spcAft>
            </a:pPr>
            <a:endParaRPr lang="en-US" altLang="cs-CZ" sz="2000" b="0" dirty="0">
              <a:solidFill>
                <a:prstClr val="black"/>
              </a:solidFill>
              <a:latin typeface="Arial" charset="0"/>
            </a:endParaRPr>
          </a:p>
          <a:p>
            <a:pPr algn="l" defTabSz="457200" eaLnBrk="1" fontAlgn="auto" hangingPunct="1">
              <a:spcAft>
                <a:spcPts val="0"/>
              </a:spcAft>
            </a:pPr>
            <a:r>
              <a:rPr lang="cs-CZ" altLang="cs-CZ" sz="2000" b="0" dirty="0">
                <a:solidFill>
                  <a:prstClr val="black"/>
                </a:solidFill>
                <a:latin typeface="Arial" charset="0"/>
              </a:rPr>
              <a:t>Zásadotvorné oxidy – po reakci s vodou tvoří zásadu (hydroxid):</a:t>
            </a:r>
          </a:p>
          <a:p>
            <a:pPr algn="l" defTabSz="457200" eaLnBrk="1" fontAlgn="auto" hangingPunct="1">
              <a:spcAft>
                <a:spcPts val="0"/>
              </a:spcAft>
            </a:pPr>
            <a:endParaRPr lang="en-US" altLang="cs-CZ" sz="2000" b="0" dirty="0">
              <a:solidFill>
                <a:prstClr val="black"/>
              </a:solidFill>
              <a:latin typeface="Arial" panose="020B0604020202020204" pitchFamily="34" charset="0"/>
              <a:cs typeface="Arial" panose="020B0604020202020204" pitchFamily="34" charset="0"/>
            </a:endParaRPr>
          </a:p>
          <a:p>
            <a:pPr algn="l" defTabSz="457200" eaLnBrk="1" fontAlgn="auto" hangingPunct="1">
              <a:spcAft>
                <a:spcPts val="0"/>
              </a:spcAft>
            </a:pPr>
            <a:r>
              <a:rPr lang="cs-CZ" altLang="cs-CZ" sz="2000" b="0" dirty="0" err="1">
                <a:solidFill>
                  <a:prstClr val="black"/>
                </a:solidFill>
                <a:latin typeface="Arial" panose="020B0604020202020204" pitchFamily="34" charset="0"/>
                <a:cs typeface="Arial" panose="020B0604020202020204" pitchFamily="34" charset="0"/>
              </a:rPr>
              <a:t>CaO</a:t>
            </a:r>
            <a:r>
              <a:rPr lang="cs-CZ" altLang="cs-CZ" sz="2000" b="0" dirty="0">
                <a:solidFill>
                  <a:prstClr val="black"/>
                </a:solidFill>
                <a:latin typeface="Arial" panose="020B0604020202020204" pitchFamily="34" charset="0"/>
                <a:cs typeface="Arial" panose="020B0604020202020204" pitchFamily="34" charset="0"/>
              </a:rPr>
              <a:t>  +  H</a:t>
            </a:r>
            <a:r>
              <a:rPr lang="cs-CZ" altLang="cs-CZ" sz="2000" b="0" baseline="-25000" dirty="0">
                <a:solidFill>
                  <a:prstClr val="black"/>
                </a:solidFill>
                <a:latin typeface="Arial" panose="020B0604020202020204" pitchFamily="34" charset="0"/>
                <a:cs typeface="Arial" panose="020B0604020202020204" pitchFamily="34" charset="0"/>
              </a:rPr>
              <a:t>2</a:t>
            </a:r>
            <a:r>
              <a:rPr lang="cs-CZ" altLang="cs-CZ" sz="2000" b="0" dirty="0">
                <a:solidFill>
                  <a:prstClr val="black"/>
                </a:solidFill>
                <a:latin typeface="Arial" panose="020B0604020202020204" pitchFamily="34" charset="0"/>
                <a:cs typeface="Arial" panose="020B0604020202020204" pitchFamily="34" charset="0"/>
              </a:rPr>
              <a:t>O  →  Ca(OH)</a:t>
            </a:r>
            <a:r>
              <a:rPr lang="cs-CZ" altLang="cs-CZ" sz="2000" b="0" baseline="-25000" dirty="0">
                <a:solidFill>
                  <a:prstClr val="black"/>
                </a:solidFill>
                <a:latin typeface="Arial" panose="020B0604020202020204" pitchFamily="34" charset="0"/>
                <a:cs typeface="Arial" panose="020B0604020202020204" pitchFamily="34" charset="0"/>
              </a:rPr>
              <a:t>2</a:t>
            </a:r>
            <a:endParaRPr lang="cs-CZ" altLang="cs-CZ" sz="2000" b="0" dirty="0">
              <a:solidFill>
                <a:prstClr val="black"/>
              </a:solidFill>
              <a:latin typeface="Arial" charset="0"/>
            </a:endParaRP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endParaRPr lang="en-US" altLang="cs-CZ" sz="2000" b="0" dirty="0">
              <a:solidFill>
                <a:prstClr val="black"/>
              </a:solidFill>
              <a:latin typeface="Arial" charset="0"/>
            </a:endParaRPr>
          </a:p>
          <a:p>
            <a:pPr algn="l" defTabSz="457200" eaLnBrk="1" fontAlgn="auto" hangingPunct="1">
              <a:spcAft>
                <a:spcPts val="0"/>
              </a:spcAft>
            </a:pPr>
            <a:r>
              <a:rPr lang="cs-CZ" altLang="cs-CZ" sz="2000" b="0" dirty="0">
                <a:solidFill>
                  <a:prstClr val="black"/>
                </a:solidFill>
                <a:latin typeface="Arial" charset="0"/>
              </a:rPr>
              <a:t>Amfoterní oxidy – podle pH prostředí jsou centrální atomy součástí kationtu (v kyselém prostředí) nebo aniontu (v bazickém prostředí):</a:t>
            </a:r>
          </a:p>
          <a:p>
            <a:pPr algn="l" defTabSz="457200" eaLnBrk="1" fontAlgn="auto" hangingPunct="1">
              <a:spcAft>
                <a:spcPts val="0"/>
              </a:spcAft>
            </a:pPr>
            <a:endParaRPr lang="en-US" altLang="cs-CZ" sz="2000" b="0" dirty="0">
              <a:solidFill>
                <a:prstClr val="black"/>
              </a:solidFill>
              <a:latin typeface="Arial" panose="020B0604020202020204" pitchFamily="34" charset="0"/>
              <a:cs typeface="Arial" panose="020B0604020202020204" pitchFamily="34" charset="0"/>
            </a:endParaRPr>
          </a:p>
          <a:p>
            <a:pPr algn="l" defTabSz="457200" eaLnBrk="1" fontAlgn="auto" hangingPunct="1">
              <a:spcAft>
                <a:spcPts val="0"/>
              </a:spcAft>
            </a:pPr>
            <a:r>
              <a:rPr lang="cs-CZ" altLang="cs-CZ" sz="2000" b="0" dirty="0">
                <a:solidFill>
                  <a:prstClr val="black"/>
                </a:solidFill>
                <a:latin typeface="Arial" panose="020B0604020202020204" pitchFamily="34" charset="0"/>
                <a:cs typeface="Arial" panose="020B0604020202020204" pitchFamily="34" charset="0"/>
              </a:rPr>
              <a:t>Al</a:t>
            </a:r>
            <a:r>
              <a:rPr lang="cs-CZ" altLang="cs-CZ" sz="2000" b="0" baseline="-25000" dirty="0">
                <a:solidFill>
                  <a:prstClr val="black"/>
                </a:solidFill>
                <a:latin typeface="Arial" panose="020B0604020202020204" pitchFamily="34" charset="0"/>
                <a:cs typeface="Arial" panose="020B0604020202020204" pitchFamily="34" charset="0"/>
              </a:rPr>
              <a:t>2</a:t>
            </a:r>
            <a:r>
              <a:rPr lang="cs-CZ" altLang="cs-CZ" sz="2000" b="0" dirty="0">
                <a:solidFill>
                  <a:prstClr val="black"/>
                </a:solidFill>
                <a:latin typeface="Arial" panose="020B0604020202020204" pitchFamily="34" charset="0"/>
                <a:cs typeface="Arial" panose="020B0604020202020204" pitchFamily="34" charset="0"/>
              </a:rPr>
              <a:t>O</a:t>
            </a:r>
            <a:r>
              <a:rPr lang="cs-CZ" altLang="cs-CZ" sz="2000" b="0" baseline="-25000" dirty="0">
                <a:solidFill>
                  <a:prstClr val="black"/>
                </a:solidFill>
                <a:latin typeface="Arial" panose="020B0604020202020204" pitchFamily="34" charset="0"/>
                <a:cs typeface="Arial" panose="020B0604020202020204" pitchFamily="34" charset="0"/>
              </a:rPr>
              <a:t>3</a:t>
            </a:r>
            <a:r>
              <a:rPr lang="cs-CZ" altLang="cs-CZ" sz="2000" b="0" dirty="0">
                <a:solidFill>
                  <a:prstClr val="black"/>
                </a:solidFill>
                <a:latin typeface="Arial" panose="020B0604020202020204" pitchFamily="34" charset="0"/>
                <a:cs typeface="Arial" panose="020B0604020202020204" pitchFamily="34" charset="0"/>
              </a:rPr>
              <a:t>  +  6 H</a:t>
            </a:r>
            <a:r>
              <a:rPr lang="cs-CZ" altLang="cs-CZ" sz="2000" b="0" baseline="-25000" dirty="0">
                <a:solidFill>
                  <a:prstClr val="black"/>
                </a:solidFill>
                <a:latin typeface="Arial" panose="020B0604020202020204" pitchFamily="34" charset="0"/>
                <a:cs typeface="Arial" panose="020B0604020202020204" pitchFamily="34" charset="0"/>
              </a:rPr>
              <a:t>3</a:t>
            </a:r>
            <a:r>
              <a:rPr lang="cs-CZ" altLang="cs-CZ" sz="2000" b="0" dirty="0">
                <a:solidFill>
                  <a:prstClr val="black"/>
                </a:solidFill>
                <a:latin typeface="Arial" panose="020B0604020202020204" pitchFamily="34" charset="0"/>
                <a:cs typeface="Arial" panose="020B0604020202020204" pitchFamily="34" charset="0"/>
              </a:rPr>
              <a:t>O</a:t>
            </a:r>
            <a:r>
              <a:rPr lang="cs-CZ" altLang="cs-CZ" sz="2000" b="0" baseline="30000" dirty="0">
                <a:solidFill>
                  <a:prstClr val="black"/>
                </a:solidFill>
                <a:latin typeface="Arial" panose="020B0604020202020204" pitchFamily="34" charset="0"/>
                <a:cs typeface="Arial" panose="020B0604020202020204" pitchFamily="34" charset="0"/>
              </a:rPr>
              <a:t>+</a:t>
            </a:r>
            <a:r>
              <a:rPr lang="cs-CZ" altLang="cs-CZ" sz="2000" b="0" dirty="0">
                <a:solidFill>
                  <a:prstClr val="black"/>
                </a:solidFill>
                <a:latin typeface="Arial" panose="020B0604020202020204" pitchFamily="34" charset="0"/>
                <a:cs typeface="Arial" panose="020B0604020202020204" pitchFamily="34" charset="0"/>
              </a:rPr>
              <a:t> +  3 H</a:t>
            </a:r>
            <a:r>
              <a:rPr lang="cs-CZ" altLang="cs-CZ" sz="2000" b="0" baseline="-25000" dirty="0">
                <a:solidFill>
                  <a:prstClr val="black"/>
                </a:solidFill>
                <a:latin typeface="Arial" panose="020B0604020202020204" pitchFamily="34" charset="0"/>
                <a:cs typeface="Arial" panose="020B0604020202020204" pitchFamily="34" charset="0"/>
              </a:rPr>
              <a:t>2</a:t>
            </a:r>
            <a:r>
              <a:rPr lang="cs-CZ" altLang="cs-CZ" sz="2000" b="0" dirty="0">
                <a:solidFill>
                  <a:prstClr val="black"/>
                </a:solidFill>
                <a:latin typeface="Arial" panose="020B0604020202020204" pitchFamily="34" charset="0"/>
                <a:cs typeface="Arial" panose="020B0604020202020204" pitchFamily="34" charset="0"/>
              </a:rPr>
              <a:t>O  →  2 [Al(H</a:t>
            </a:r>
            <a:r>
              <a:rPr lang="cs-CZ" altLang="cs-CZ" sz="2000" b="0" baseline="-25000" dirty="0">
                <a:solidFill>
                  <a:prstClr val="black"/>
                </a:solidFill>
                <a:latin typeface="Arial" panose="020B0604020202020204" pitchFamily="34" charset="0"/>
                <a:cs typeface="Arial" panose="020B0604020202020204" pitchFamily="34" charset="0"/>
              </a:rPr>
              <a:t>2</a:t>
            </a:r>
            <a:r>
              <a:rPr lang="cs-CZ" altLang="cs-CZ" sz="2000" b="0" dirty="0">
                <a:solidFill>
                  <a:prstClr val="black"/>
                </a:solidFill>
                <a:latin typeface="Arial" panose="020B0604020202020204" pitchFamily="34" charset="0"/>
                <a:cs typeface="Arial" panose="020B0604020202020204" pitchFamily="34" charset="0"/>
              </a:rPr>
              <a:t>O)</a:t>
            </a:r>
            <a:r>
              <a:rPr lang="cs-CZ" altLang="cs-CZ" sz="2000" b="0" baseline="-25000" dirty="0">
                <a:solidFill>
                  <a:prstClr val="black"/>
                </a:solidFill>
                <a:latin typeface="Arial" panose="020B0604020202020204" pitchFamily="34" charset="0"/>
                <a:cs typeface="Arial" panose="020B0604020202020204" pitchFamily="34" charset="0"/>
              </a:rPr>
              <a:t>6</a:t>
            </a:r>
            <a:r>
              <a:rPr lang="cs-CZ" altLang="cs-CZ" sz="2000" b="0" dirty="0">
                <a:solidFill>
                  <a:prstClr val="black"/>
                </a:solidFill>
                <a:latin typeface="Arial" panose="020B0604020202020204" pitchFamily="34" charset="0"/>
                <a:cs typeface="Arial" panose="020B0604020202020204" pitchFamily="34" charset="0"/>
              </a:rPr>
              <a:t>]</a:t>
            </a:r>
            <a:r>
              <a:rPr lang="cs-CZ" altLang="cs-CZ" sz="2000" b="0" baseline="30000" dirty="0">
                <a:solidFill>
                  <a:prstClr val="black"/>
                </a:solidFill>
                <a:latin typeface="Arial" panose="020B0604020202020204" pitchFamily="34" charset="0"/>
                <a:cs typeface="Arial" panose="020B0604020202020204" pitchFamily="34" charset="0"/>
              </a:rPr>
              <a:t>3+</a:t>
            </a:r>
            <a:endParaRPr lang="cs-CZ" altLang="cs-CZ" sz="2000" b="0" baseline="30000" dirty="0">
              <a:solidFill>
                <a:prstClr val="black"/>
              </a:solidFill>
              <a:latin typeface="Arial" charset="0"/>
            </a:endParaRPr>
          </a:p>
          <a:p>
            <a:pPr algn="l" defTabSz="457200" eaLnBrk="1" fontAlgn="auto" hangingPunct="1">
              <a:spcAft>
                <a:spcPts val="0"/>
              </a:spcAft>
            </a:pPr>
            <a:endParaRPr lang="en-US" altLang="cs-CZ" sz="2000" b="0" dirty="0">
              <a:solidFill>
                <a:prstClr val="black"/>
              </a:solidFill>
              <a:latin typeface="Arial" panose="020B0604020202020204" pitchFamily="34" charset="0"/>
              <a:cs typeface="Arial" panose="020B0604020202020204" pitchFamily="34" charset="0"/>
            </a:endParaRPr>
          </a:p>
          <a:p>
            <a:pPr algn="l" defTabSz="457200" eaLnBrk="1" fontAlgn="auto" hangingPunct="1">
              <a:spcAft>
                <a:spcPts val="0"/>
              </a:spcAft>
            </a:pPr>
            <a:r>
              <a:rPr lang="cs-CZ" altLang="cs-CZ" sz="2000" b="0" dirty="0">
                <a:solidFill>
                  <a:prstClr val="black"/>
                </a:solidFill>
                <a:latin typeface="Arial" panose="020B0604020202020204" pitchFamily="34" charset="0"/>
                <a:cs typeface="Arial" panose="020B0604020202020204" pitchFamily="34" charset="0"/>
              </a:rPr>
              <a:t>Al</a:t>
            </a:r>
            <a:r>
              <a:rPr lang="cs-CZ" altLang="cs-CZ" sz="2000" b="0" baseline="-25000" dirty="0">
                <a:solidFill>
                  <a:prstClr val="black"/>
                </a:solidFill>
                <a:latin typeface="Arial" panose="020B0604020202020204" pitchFamily="34" charset="0"/>
                <a:cs typeface="Arial" panose="020B0604020202020204" pitchFamily="34" charset="0"/>
              </a:rPr>
              <a:t>2</a:t>
            </a:r>
            <a:r>
              <a:rPr lang="cs-CZ" altLang="cs-CZ" sz="2000" b="0" dirty="0">
                <a:solidFill>
                  <a:prstClr val="black"/>
                </a:solidFill>
                <a:latin typeface="Arial" panose="020B0604020202020204" pitchFamily="34" charset="0"/>
                <a:cs typeface="Arial" panose="020B0604020202020204" pitchFamily="34" charset="0"/>
              </a:rPr>
              <a:t>O</a:t>
            </a:r>
            <a:r>
              <a:rPr lang="cs-CZ" altLang="cs-CZ" sz="2000" b="0" baseline="-25000" dirty="0">
                <a:solidFill>
                  <a:prstClr val="black"/>
                </a:solidFill>
                <a:latin typeface="Arial" panose="020B0604020202020204" pitchFamily="34" charset="0"/>
                <a:cs typeface="Arial" panose="020B0604020202020204" pitchFamily="34" charset="0"/>
              </a:rPr>
              <a:t>3</a:t>
            </a:r>
            <a:r>
              <a:rPr lang="cs-CZ" altLang="cs-CZ" sz="2000" b="0" dirty="0">
                <a:solidFill>
                  <a:prstClr val="black"/>
                </a:solidFill>
                <a:latin typeface="Arial" panose="020B0604020202020204" pitchFamily="34" charset="0"/>
                <a:cs typeface="Arial" panose="020B0604020202020204" pitchFamily="34" charset="0"/>
              </a:rPr>
              <a:t>  +  2 OH</a:t>
            </a:r>
            <a:r>
              <a:rPr lang="cs-CZ" altLang="cs-CZ" sz="2000" b="0" baseline="30000" dirty="0">
                <a:solidFill>
                  <a:prstClr val="black"/>
                </a:solidFill>
                <a:latin typeface="Arial" panose="020B0604020202020204" pitchFamily="34" charset="0"/>
                <a:cs typeface="Arial" panose="020B0604020202020204" pitchFamily="34" charset="0"/>
              </a:rPr>
              <a:t>–</a:t>
            </a:r>
            <a:r>
              <a:rPr lang="cs-CZ" altLang="cs-CZ" sz="2000" b="0" dirty="0">
                <a:solidFill>
                  <a:prstClr val="black"/>
                </a:solidFill>
                <a:latin typeface="Arial" panose="020B0604020202020204" pitchFamily="34" charset="0"/>
                <a:cs typeface="Arial" panose="020B0604020202020204" pitchFamily="34" charset="0"/>
              </a:rPr>
              <a:t> +  3 H</a:t>
            </a:r>
            <a:r>
              <a:rPr lang="cs-CZ" altLang="cs-CZ" sz="2000" b="0" baseline="-25000" dirty="0">
                <a:solidFill>
                  <a:prstClr val="black"/>
                </a:solidFill>
                <a:latin typeface="Arial" panose="020B0604020202020204" pitchFamily="34" charset="0"/>
                <a:cs typeface="Arial" panose="020B0604020202020204" pitchFamily="34" charset="0"/>
              </a:rPr>
              <a:t>2</a:t>
            </a:r>
            <a:r>
              <a:rPr lang="cs-CZ" altLang="cs-CZ" sz="2000" b="0" dirty="0">
                <a:solidFill>
                  <a:prstClr val="black"/>
                </a:solidFill>
                <a:latin typeface="Arial" panose="020B0604020202020204" pitchFamily="34" charset="0"/>
                <a:cs typeface="Arial" panose="020B0604020202020204" pitchFamily="34" charset="0"/>
              </a:rPr>
              <a:t>O  →  2 [Al(OH)</a:t>
            </a:r>
            <a:r>
              <a:rPr lang="cs-CZ" altLang="cs-CZ" sz="2000" b="0" baseline="-25000" dirty="0">
                <a:solidFill>
                  <a:prstClr val="black"/>
                </a:solidFill>
                <a:latin typeface="Arial" panose="020B0604020202020204" pitchFamily="34" charset="0"/>
                <a:cs typeface="Arial" panose="020B0604020202020204" pitchFamily="34" charset="0"/>
              </a:rPr>
              <a:t>4</a:t>
            </a:r>
            <a:r>
              <a:rPr lang="cs-CZ" altLang="cs-CZ" sz="2000" b="0" dirty="0">
                <a:solidFill>
                  <a:prstClr val="black"/>
                </a:solidFill>
                <a:latin typeface="Arial" panose="020B0604020202020204" pitchFamily="34" charset="0"/>
                <a:cs typeface="Arial" panose="020B0604020202020204" pitchFamily="34" charset="0"/>
              </a:rPr>
              <a:t>]</a:t>
            </a:r>
            <a:r>
              <a:rPr lang="cs-CZ" altLang="cs-CZ" sz="2000" b="0" baseline="30000" dirty="0">
                <a:solidFill>
                  <a:prstClr val="black"/>
                </a:solidFill>
                <a:latin typeface="Arial" panose="020B0604020202020204" pitchFamily="34" charset="0"/>
                <a:cs typeface="Arial" panose="020B0604020202020204" pitchFamily="34" charset="0"/>
              </a:rPr>
              <a:t>–</a:t>
            </a:r>
            <a:endParaRPr lang="cs-CZ" altLang="cs-CZ" sz="2000" b="0" baseline="30000" dirty="0">
              <a:solidFill>
                <a:prstClr val="black"/>
              </a:solidFill>
              <a:latin typeface="Arial" charset="0"/>
            </a:endParaRPr>
          </a:p>
        </p:txBody>
      </p:sp>
      <p:sp>
        <p:nvSpPr>
          <p:cNvPr id="8" name="Rectangle 17"/>
          <p:cNvSpPr/>
          <p:nvPr/>
        </p:nvSpPr>
        <p:spPr>
          <a:xfrm>
            <a:off x="0" y="0"/>
            <a:ext cx="9144000" cy="107950"/>
          </a:xfrm>
          <a:prstGeom prst="rect">
            <a:avLst/>
          </a:prstGeom>
          <a:solidFill>
            <a:srgbClr val="D22D4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9" name="Zástupný symbol pro číslo snímku 1"/>
          <p:cNvSpPr>
            <a:spLocks noGrp="1"/>
          </p:cNvSpPr>
          <p:nvPr>
            <p:ph type="sldNum" sz="quarter" idx="12"/>
          </p:nvPr>
        </p:nvSpPr>
        <p:spPr>
          <a:xfrm>
            <a:off x="8424000" y="108000"/>
            <a:ext cx="720000" cy="360000"/>
          </a:xfrm>
        </p:spPr>
        <p:txBody>
          <a:bodyPr anchor="ctr" anchorCtr="0"/>
          <a:lstStyle/>
          <a:p>
            <a:r>
              <a:rPr lang="en-US" sz="1400" dirty="0">
                <a:solidFill>
                  <a:schemeClr val="tx1"/>
                </a:solidFill>
                <a:latin typeface="Arial" panose="020B0604020202020204" pitchFamily="34" charset="0"/>
                <a:cs typeface="Arial" panose="020B0604020202020204" pitchFamily="34" charset="0"/>
              </a:rPr>
              <a:t>06-</a:t>
            </a:r>
            <a:fld id="{CB05AA66-45A8-5543-8AD2-FEEF865319FF}" type="slidenum">
              <a:rPr lang="en-US" sz="1400" smtClean="0">
                <a:solidFill>
                  <a:schemeClr val="tx1"/>
                </a:solidFill>
                <a:latin typeface="Arial" panose="020B0604020202020204" pitchFamily="34" charset="0"/>
                <a:cs typeface="Arial" panose="020B0604020202020204" pitchFamily="34" charset="0"/>
              </a:rPr>
              <a:t>21</a:t>
            </a:fld>
            <a:endParaRPr lang="en-US" sz="1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15366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15"/>
          <p:cNvSpPr txBox="1"/>
          <p:nvPr/>
        </p:nvSpPr>
        <p:spPr>
          <a:xfrm>
            <a:off x="5030851" y="6341803"/>
            <a:ext cx="3965675" cy="229420"/>
          </a:xfrm>
          <a:prstGeom prst="rect">
            <a:avLst/>
          </a:prstGeom>
          <a:noFill/>
        </p:spPr>
        <p:txBody>
          <a:bodyPr wrap="square" lIns="0" tIns="0" rIns="0" bIns="0" rtlCol="0">
            <a:normAutofit/>
          </a:bodyPr>
          <a:lstStyle/>
          <a:p>
            <a:pPr algn="r" defTabSz="457200" eaLnBrk="1" fontAlgn="auto" hangingPunct="1">
              <a:lnSpc>
                <a:spcPct val="130000"/>
              </a:lnSpc>
              <a:spcBef>
                <a:spcPts val="0"/>
              </a:spcBef>
              <a:spcAft>
                <a:spcPts val="0"/>
              </a:spcAft>
            </a:pPr>
            <a:r>
              <a:rPr lang="en-US" sz="900" b="0">
                <a:solidFill>
                  <a:prstClr val="black"/>
                </a:solidFill>
                <a:latin typeface="Arial"/>
                <a:cs typeface="Arial"/>
              </a:rPr>
              <a:t>www.natur.cuni.cz</a:t>
            </a:r>
            <a:endParaRPr lang="en-US" sz="900" b="0" dirty="0">
              <a:solidFill>
                <a:prstClr val="black"/>
              </a:solidFill>
              <a:latin typeface="Arial"/>
              <a:cs typeface="Arial"/>
            </a:endParaRPr>
          </a:p>
        </p:txBody>
      </p:sp>
      <p:pic>
        <p:nvPicPr>
          <p:cNvPr id="23" name="Picture 1"/>
          <p:cNvPicPr>
            <a:picLocks noChangeAspect="1"/>
          </p:cNvPicPr>
          <p:nvPr/>
        </p:nvPicPr>
        <p:blipFill>
          <a:blip r:embed="rId4"/>
          <a:stretch>
            <a:fillRect/>
          </a:stretch>
        </p:blipFill>
        <p:spPr>
          <a:xfrm>
            <a:off x="0" y="6057900"/>
            <a:ext cx="2159000" cy="800100"/>
          </a:xfrm>
          <a:prstGeom prst="rect">
            <a:avLst/>
          </a:prstGeom>
        </p:spPr>
      </p:pic>
      <p:cxnSp>
        <p:nvCxnSpPr>
          <p:cNvPr id="24" name="Straight Connector 4"/>
          <p:cNvCxnSpPr/>
          <p:nvPr/>
        </p:nvCxnSpPr>
        <p:spPr>
          <a:xfrm>
            <a:off x="122903" y="6057900"/>
            <a:ext cx="8873623" cy="0"/>
          </a:xfrm>
          <a:prstGeom prst="line">
            <a:avLst/>
          </a:prstGeom>
          <a:noFill/>
          <a:ln w="9525" cap="flat" cmpd="sng" algn="ctr">
            <a:solidFill>
              <a:srgbClr val="D22D40"/>
            </a:solidFill>
            <a:prstDash val="solid"/>
          </a:ln>
          <a:effectLst/>
        </p:spPr>
      </p:cxnSp>
      <p:sp>
        <p:nvSpPr>
          <p:cNvPr id="25" name="TextBox 8"/>
          <p:cNvSpPr txBox="1"/>
          <p:nvPr/>
        </p:nvSpPr>
        <p:spPr>
          <a:xfrm>
            <a:off x="288000" y="252000"/>
            <a:ext cx="8316448" cy="491073"/>
          </a:xfrm>
          <a:prstGeom prst="rect">
            <a:avLst/>
          </a:prstGeom>
          <a:noFill/>
        </p:spPr>
        <p:txBody>
          <a:bodyPr wrap="square" lIns="0" tIns="0" rIns="0" bIns="0" rtlCol="0">
            <a:noAutofit/>
          </a:bodyPr>
          <a:lstStyle/>
          <a:p>
            <a:pPr algn="l" defTabSz="457200" eaLnBrk="1" fontAlgn="auto" hangingPunct="1">
              <a:lnSpc>
                <a:spcPct val="130000"/>
              </a:lnSpc>
              <a:spcBef>
                <a:spcPts val="0"/>
              </a:spcBef>
              <a:spcAft>
                <a:spcPts val="0"/>
              </a:spcAft>
            </a:pPr>
            <a:r>
              <a:rPr lang="cs-CZ" sz="2600" dirty="0">
                <a:solidFill>
                  <a:prstClr val="black"/>
                </a:solidFill>
                <a:latin typeface="Arial"/>
                <a:cs typeface="Arial"/>
              </a:rPr>
              <a:t>Kyselinotvornost, zásadotvornost a </a:t>
            </a:r>
            <a:r>
              <a:rPr lang="cs-CZ" sz="2600" dirty="0" err="1">
                <a:solidFill>
                  <a:prstClr val="black"/>
                </a:solidFill>
                <a:latin typeface="Arial"/>
                <a:cs typeface="Arial"/>
              </a:rPr>
              <a:t>amfoternost</a:t>
            </a:r>
            <a:endParaRPr lang="en-US" sz="2600" dirty="0">
              <a:solidFill>
                <a:prstClr val="black"/>
              </a:solidFill>
              <a:latin typeface="Arial"/>
              <a:cs typeface="Arial"/>
            </a:endParaRPr>
          </a:p>
        </p:txBody>
      </p:sp>
      <p:sp>
        <p:nvSpPr>
          <p:cNvPr id="7" name="TextBox 2"/>
          <p:cNvSpPr txBox="1"/>
          <p:nvPr/>
        </p:nvSpPr>
        <p:spPr>
          <a:xfrm>
            <a:off x="287215" y="900000"/>
            <a:ext cx="8460754" cy="4616648"/>
          </a:xfrm>
          <a:prstGeom prst="rect">
            <a:avLst/>
          </a:prstGeom>
          <a:noFill/>
        </p:spPr>
        <p:txBody>
          <a:bodyPr wrap="square" lIns="0" tIns="0" rIns="0" bIns="0" rtlCol="0">
            <a:spAutoFit/>
          </a:bodyPr>
          <a:lstStyle/>
          <a:p>
            <a:pPr algn="l" defTabSz="457200" eaLnBrk="1" fontAlgn="auto" hangingPunct="1">
              <a:spcAft>
                <a:spcPts val="0"/>
              </a:spcAft>
            </a:pPr>
            <a:r>
              <a:rPr lang="cs-CZ" altLang="cs-CZ" sz="2000" b="0" dirty="0" err="1">
                <a:solidFill>
                  <a:prstClr val="black"/>
                </a:solidFill>
                <a:latin typeface="Arial" charset="0"/>
              </a:rPr>
              <a:t>Amfoternost</a:t>
            </a:r>
            <a:r>
              <a:rPr lang="cs-CZ" altLang="cs-CZ" sz="2000" b="0" dirty="0">
                <a:solidFill>
                  <a:prstClr val="black"/>
                </a:solidFill>
                <a:latin typeface="Arial" charset="0"/>
              </a:rPr>
              <a:t> souvisí s ochotou hydrolýzy </a:t>
            </a:r>
            <a:r>
              <a:rPr lang="cs-CZ" altLang="cs-CZ" sz="2000" b="0" dirty="0" err="1">
                <a:solidFill>
                  <a:prstClr val="black"/>
                </a:solidFill>
                <a:latin typeface="Arial" charset="0"/>
              </a:rPr>
              <a:t>aquakationtů</a:t>
            </a:r>
            <a:r>
              <a:rPr lang="cs-CZ" altLang="cs-CZ" sz="2000" b="0" dirty="0">
                <a:solidFill>
                  <a:prstClr val="black"/>
                </a:solidFill>
                <a:latin typeface="Arial" charset="0"/>
              </a:rPr>
              <a:t>.</a:t>
            </a: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a:solidFill>
                  <a:prstClr val="black"/>
                </a:solidFill>
                <a:latin typeface="Arial" charset="0"/>
              </a:rPr>
              <a:t>Koordinovaná voda je kyselejší než „normální“ voda; díky koordinaci je voda polarizována a posun elektronů ke kovu si elektronegativní kyslík kompenzuje polarizací vazby k vodíku.</a:t>
            </a: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a:solidFill>
                  <a:prstClr val="black"/>
                </a:solidFill>
                <a:latin typeface="Arial" charset="0"/>
              </a:rPr>
              <a:t>Pro hydrolytické reakce iontů lze nadefinovat </a:t>
            </a:r>
            <a:r>
              <a:rPr lang="cs-CZ" altLang="cs-CZ" sz="2000" b="0" dirty="0" err="1">
                <a:solidFill>
                  <a:prstClr val="black"/>
                </a:solidFill>
                <a:latin typeface="Arial" charset="0"/>
              </a:rPr>
              <a:t>p</a:t>
            </a:r>
            <a:r>
              <a:rPr lang="cs-CZ" altLang="cs-CZ" sz="2000" b="0" i="1" dirty="0" err="1">
                <a:solidFill>
                  <a:prstClr val="black"/>
                </a:solidFill>
                <a:latin typeface="Arial" charset="0"/>
              </a:rPr>
              <a:t>K</a:t>
            </a:r>
            <a:r>
              <a:rPr lang="cs-CZ" altLang="cs-CZ" sz="2000" b="0" baseline="-25000" dirty="0" err="1">
                <a:solidFill>
                  <a:prstClr val="black"/>
                </a:solidFill>
                <a:latin typeface="Arial" charset="0"/>
              </a:rPr>
              <a:t>A</a:t>
            </a:r>
            <a:r>
              <a:rPr lang="cs-CZ" altLang="cs-CZ" sz="2000" b="0" dirty="0">
                <a:solidFill>
                  <a:prstClr val="black"/>
                </a:solidFill>
                <a:latin typeface="Arial" charset="0"/>
              </a:rPr>
              <a:t> analogicky jako pro kyseliny (ev. lze definovat konstantu stability </a:t>
            </a:r>
            <a:r>
              <a:rPr lang="cs-CZ" altLang="cs-CZ" sz="2000" b="0" dirty="0" err="1">
                <a:solidFill>
                  <a:prstClr val="black"/>
                </a:solidFill>
                <a:latin typeface="Arial" charset="0"/>
              </a:rPr>
              <a:t>hydroxidokomplexu</a:t>
            </a:r>
            <a:r>
              <a:rPr lang="cs-CZ" altLang="cs-CZ" sz="2000" b="0" dirty="0">
                <a:solidFill>
                  <a:prstClr val="black"/>
                </a:solidFill>
                <a:latin typeface="Arial" charset="0"/>
              </a:rPr>
              <a:t>).</a:t>
            </a:r>
          </a:p>
          <a:p>
            <a:pPr algn="l" defTabSz="457200" eaLnBrk="1" fontAlgn="auto" hangingPunct="1">
              <a:spcAft>
                <a:spcPts val="0"/>
              </a:spcAft>
            </a:pPr>
            <a:endParaRPr lang="cs-CZ" altLang="cs-CZ" sz="2000" b="0" dirty="0">
              <a:solidFill>
                <a:prstClr val="black"/>
              </a:solidFill>
              <a:latin typeface="Arial" panose="020B0604020202020204" pitchFamily="34" charset="0"/>
              <a:cs typeface="Arial" panose="020B0604020202020204" pitchFamily="34" charset="0"/>
            </a:endParaRPr>
          </a:p>
          <a:p>
            <a:pPr algn="l" defTabSz="457200" eaLnBrk="1" fontAlgn="auto" hangingPunct="1">
              <a:spcAft>
                <a:spcPts val="0"/>
              </a:spcAft>
            </a:pPr>
            <a:r>
              <a:rPr lang="cs-CZ" altLang="cs-CZ" sz="2000" b="0" dirty="0">
                <a:solidFill>
                  <a:prstClr val="black"/>
                </a:solidFill>
                <a:latin typeface="Arial" panose="020B0604020202020204" pitchFamily="34" charset="0"/>
                <a:cs typeface="Arial" panose="020B0604020202020204" pitchFamily="34" charset="0"/>
              </a:rPr>
              <a:t>[</a:t>
            </a:r>
            <a:r>
              <a:rPr lang="cs-CZ" altLang="cs-CZ" sz="2000" b="0" dirty="0" err="1">
                <a:solidFill>
                  <a:prstClr val="black"/>
                </a:solidFill>
                <a:latin typeface="Arial" panose="020B0604020202020204" pitchFamily="34" charset="0"/>
                <a:cs typeface="Arial" panose="020B0604020202020204" pitchFamily="34" charset="0"/>
              </a:rPr>
              <a:t>Fe</a:t>
            </a:r>
            <a:r>
              <a:rPr lang="cs-CZ" altLang="cs-CZ" sz="2000" b="0" dirty="0">
                <a:solidFill>
                  <a:prstClr val="black"/>
                </a:solidFill>
                <a:latin typeface="Arial" panose="020B0604020202020204" pitchFamily="34" charset="0"/>
                <a:cs typeface="Arial" panose="020B0604020202020204" pitchFamily="34" charset="0"/>
              </a:rPr>
              <a:t>(H</a:t>
            </a:r>
            <a:r>
              <a:rPr lang="cs-CZ" altLang="cs-CZ" sz="2000" b="0" baseline="-25000" dirty="0">
                <a:solidFill>
                  <a:prstClr val="black"/>
                </a:solidFill>
                <a:latin typeface="Arial" panose="020B0604020202020204" pitchFamily="34" charset="0"/>
                <a:cs typeface="Arial" panose="020B0604020202020204" pitchFamily="34" charset="0"/>
              </a:rPr>
              <a:t>2</a:t>
            </a:r>
            <a:r>
              <a:rPr lang="cs-CZ" altLang="cs-CZ" sz="2000" b="0" dirty="0">
                <a:solidFill>
                  <a:prstClr val="black"/>
                </a:solidFill>
                <a:latin typeface="Arial" panose="020B0604020202020204" pitchFamily="34" charset="0"/>
                <a:cs typeface="Arial" panose="020B0604020202020204" pitchFamily="34" charset="0"/>
              </a:rPr>
              <a:t>O)</a:t>
            </a:r>
            <a:r>
              <a:rPr lang="cs-CZ" altLang="cs-CZ" sz="2000" b="0" baseline="-25000" dirty="0">
                <a:solidFill>
                  <a:prstClr val="black"/>
                </a:solidFill>
                <a:latin typeface="Arial" panose="020B0604020202020204" pitchFamily="34" charset="0"/>
                <a:cs typeface="Arial" panose="020B0604020202020204" pitchFamily="34" charset="0"/>
              </a:rPr>
              <a:t>6</a:t>
            </a:r>
            <a:r>
              <a:rPr lang="cs-CZ" altLang="cs-CZ" sz="2000" b="0" dirty="0">
                <a:solidFill>
                  <a:prstClr val="black"/>
                </a:solidFill>
                <a:latin typeface="Arial" panose="020B0604020202020204" pitchFamily="34" charset="0"/>
                <a:cs typeface="Arial" panose="020B0604020202020204" pitchFamily="34" charset="0"/>
              </a:rPr>
              <a:t>]</a:t>
            </a:r>
            <a:r>
              <a:rPr lang="cs-CZ" altLang="cs-CZ" sz="2000" b="0" baseline="30000" dirty="0">
                <a:solidFill>
                  <a:prstClr val="black"/>
                </a:solidFill>
                <a:latin typeface="Arial" panose="020B0604020202020204" pitchFamily="34" charset="0"/>
                <a:cs typeface="Arial" panose="020B0604020202020204" pitchFamily="34" charset="0"/>
              </a:rPr>
              <a:t>3+</a:t>
            </a:r>
            <a:r>
              <a:rPr lang="cs-CZ" altLang="cs-CZ" sz="2000" b="0" dirty="0">
                <a:solidFill>
                  <a:prstClr val="black"/>
                </a:solidFill>
                <a:latin typeface="Arial" panose="020B0604020202020204" pitchFamily="34" charset="0"/>
                <a:cs typeface="Arial" panose="020B0604020202020204" pitchFamily="34" charset="0"/>
              </a:rPr>
              <a:t>  +  H</a:t>
            </a:r>
            <a:r>
              <a:rPr lang="cs-CZ" altLang="cs-CZ" sz="2000" b="0" baseline="-25000" dirty="0">
                <a:solidFill>
                  <a:prstClr val="black"/>
                </a:solidFill>
                <a:latin typeface="Arial" panose="020B0604020202020204" pitchFamily="34" charset="0"/>
                <a:cs typeface="Arial" panose="020B0604020202020204" pitchFamily="34" charset="0"/>
              </a:rPr>
              <a:t>2</a:t>
            </a:r>
            <a:r>
              <a:rPr lang="cs-CZ" altLang="cs-CZ" sz="2000" b="0" dirty="0">
                <a:solidFill>
                  <a:prstClr val="black"/>
                </a:solidFill>
                <a:latin typeface="Arial" panose="020B0604020202020204" pitchFamily="34" charset="0"/>
                <a:cs typeface="Arial" panose="020B0604020202020204" pitchFamily="34" charset="0"/>
              </a:rPr>
              <a:t>O              [</a:t>
            </a:r>
            <a:r>
              <a:rPr lang="cs-CZ" altLang="cs-CZ" sz="2000" b="0" dirty="0" err="1">
                <a:solidFill>
                  <a:prstClr val="black"/>
                </a:solidFill>
                <a:latin typeface="Arial" panose="020B0604020202020204" pitchFamily="34" charset="0"/>
                <a:cs typeface="Arial" panose="020B0604020202020204" pitchFamily="34" charset="0"/>
              </a:rPr>
              <a:t>Fe</a:t>
            </a:r>
            <a:r>
              <a:rPr lang="cs-CZ" altLang="cs-CZ" sz="2000" b="0" dirty="0">
                <a:solidFill>
                  <a:prstClr val="black"/>
                </a:solidFill>
                <a:latin typeface="Arial" panose="020B0604020202020204" pitchFamily="34" charset="0"/>
                <a:cs typeface="Arial" panose="020B0604020202020204" pitchFamily="34" charset="0"/>
              </a:rPr>
              <a:t>(H</a:t>
            </a:r>
            <a:r>
              <a:rPr lang="cs-CZ" altLang="cs-CZ" sz="2000" b="0" baseline="-25000" dirty="0">
                <a:solidFill>
                  <a:prstClr val="black"/>
                </a:solidFill>
                <a:latin typeface="Arial" panose="020B0604020202020204" pitchFamily="34" charset="0"/>
                <a:cs typeface="Arial" panose="020B0604020202020204" pitchFamily="34" charset="0"/>
              </a:rPr>
              <a:t>2</a:t>
            </a:r>
            <a:r>
              <a:rPr lang="cs-CZ" altLang="cs-CZ" sz="2000" b="0" dirty="0">
                <a:solidFill>
                  <a:prstClr val="black"/>
                </a:solidFill>
                <a:latin typeface="Arial" panose="020B0604020202020204" pitchFamily="34" charset="0"/>
                <a:cs typeface="Arial" panose="020B0604020202020204" pitchFamily="34" charset="0"/>
              </a:rPr>
              <a:t>O)</a:t>
            </a:r>
            <a:r>
              <a:rPr lang="cs-CZ" altLang="cs-CZ" sz="2000" b="0" baseline="-25000" dirty="0">
                <a:solidFill>
                  <a:prstClr val="black"/>
                </a:solidFill>
                <a:latin typeface="Arial" panose="020B0604020202020204" pitchFamily="34" charset="0"/>
                <a:cs typeface="Arial" panose="020B0604020202020204" pitchFamily="34" charset="0"/>
              </a:rPr>
              <a:t>5</a:t>
            </a:r>
            <a:r>
              <a:rPr lang="cs-CZ" altLang="cs-CZ" sz="2000" b="0" dirty="0">
                <a:solidFill>
                  <a:prstClr val="black"/>
                </a:solidFill>
                <a:latin typeface="Arial" panose="020B0604020202020204" pitchFamily="34" charset="0"/>
                <a:cs typeface="Arial" panose="020B0604020202020204" pitchFamily="34" charset="0"/>
              </a:rPr>
              <a:t>(OH)]</a:t>
            </a:r>
            <a:r>
              <a:rPr lang="cs-CZ" altLang="cs-CZ" sz="2000" b="0" baseline="30000" dirty="0">
                <a:solidFill>
                  <a:prstClr val="black"/>
                </a:solidFill>
                <a:latin typeface="Arial" panose="020B0604020202020204" pitchFamily="34" charset="0"/>
                <a:cs typeface="Arial" panose="020B0604020202020204" pitchFamily="34" charset="0"/>
              </a:rPr>
              <a:t>2+</a:t>
            </a:r>
            <a:r>
              <a:rPr lang="cs-CZ" altLang="cs-CZ" sz="2000" b="0" dirty="0">
                <a:solidFill>
                  <a:prstClr val="black"/>
                </a:solidFill>
                <a:latin typeface="Arial" panose="020B0604020202020204" pitchFamily="34" charset="0"/>
                <a:cs typeface="Arial" panose="020B0604020202020204" pitchFamily="34" charset="0"/>
              </a:rPr>
              <a:t>  +  H</a:t>
            </a:r>
            <a:r>
              <a:rPr lang="cs-CZ" altLang="cs-CZ" sz="2000" b="0" baseline="-25000" dirty="0">
                <a:solidFill>
                  <a:prstClr val="black"/>
                </a:solidFill>
                <a:latin typeface="Arial" panose="020B0604020202020204" pitchFamily="34" charset="0"/>
                <a:cs typeface="Arial" panose="020B0604020202020204" pitchFamily="34" charset="0"/>
              </a:rPr>
              <a:t>3</a:t>
            </a:r>
            <a:r>
              <a:rPr lang="cs-CZ" altLang="cs-CZ" sz="2000" b="0" dirty="0">
                <a:solidFill>
                  <a:prstClr val="black"/>
                </a:solidFill>
                <a:latin typeface="Arial" panose="020B0604020202020204" pitchFamily="34" charset="0"/>
                <a:cs typeface="Arial" panose="020B0604020202020204" pitchFamily="34" charset="0"/>
              </a:rPr>
              <a:t>O</a:t>
            </a:r>
            <a:endParaRPr lang="cs-CZ" altLang="cs-CZ" sz="2000" b="0" baseline="30000" dirty="0">
              <a:solidFill>
                <a:prstClr val="black"/>
              </a:solidFill>
              <a:latin typeface="Arial" charset="0"/>
            </a:endParaRP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err="1">
                <a:solidFill>
                  <a:prstClr val="black"/>
                </a:solidFill>
                <a:latin typeface="Arial" charset="0"/>
              </a:rPr>
              <a:t>p</a:t>
            </a:r>
            <a:r>
              <a:rPr lang="cs-CZ" altLang="cs-CZ" sz="2000" b="0" i="1" dirty="0" err="1">
                <a:solidFill>
                  <a:prstClr val="black"/>
                </a:solidFill>
                <a:latin typeface="Arial" charset="0"/>
              </a:rPr>
              <a:t>K</a:t>
            </a:r>
            <a:r>
              <a:rPr lang="cs-CZ" altLang="cs-CZ" sz="2000" b="0" baseline="-25000" dirty="0" err="1">
                <a:solidFill>
                  <a:prstClr val="black"/>
                </a:solidFill>
                <a:latin typeface="Arial" charset="0"/>
              </a:rPr>
              <a:t>A</a:t>
            </a:r>
            <a:r>
              <a:rPr lang="en-US" altLang="cs-CZ" sz="2000" b="0" dirty="0">
                <a:solidFill>
                  <a:prstClr val="black"/>
                </a:solidFill>
                <a:latin typeface="Arial" charset="0"/>
              </a:rPr>
              <a:t>{</a:t>
            </a:r>
            <a:r>
              <a:rPr lang="cs-CZ" altLang="cs-CZ" sz="2000" b="0" dirty="0">
                <a:solidFill>
                  <a:prstClr val="black"/>
                </a:solidFill>
                <a:latin typeface="Arial" panose="020B0604020202020204" pitchFamily="34" charset="0"/>
                <a:cs typeface="Arial" panose="020B0604020202020204" pitchFamily="34" charset="0"/>
              </a:rPr>
              <a:t>[</a:t>
            </a:r>
            <a:r>
              <a:rPr lang="cs-CZ" altLang="cs-CZ" sz="2000" b="0" dirty="0" err="1">
                <a:solidFill>
                  <a:prstClr val="black"/>
                </a:solidFill>
                <a:latin typeface="Arial" panose="020B0604020202020204" pitchFamily="34" charset="0"/>
                <a:cs typeface="Arial" panose="020B0604020202020204" pitchFamily="34" charset="0"/>
              </a:rPr>
              <a:t>Fe</a:t>
            </a:r>
            <a:r>
              <a:rPr lang="cs-CZ" altLang="cs-CZ" sz="2000" b="0" dirty="0">
                <a:solidFill>
                  <a:prstClr val="black"/>
                </a:solidFill>
                <a:latin typeface="Arial" panose="020B0604020202020204" pitchFamily="34" charset="0"/>
                <a:cs typeface="Arial" panose="020B0604020202020204" pitchFamily="34" charset="0"/>
              </a:rPr>
              <a:t>(H</a:t>
            </a:r>
            <a:r>
              <a:rPr lang="cs-CZ" altLang="cs-CZ" sz="2000" b="0" baseline="-25000" dirty="0">
                <a:solidFill>
                  <a:prstClr val="black"/>
                </a:solidFill>
                <a:latin typeface="Arial" panose="020B0604020202020204" pitchFamily="34" charset="0"/>
                <a:cs typeface="Arial" panose="020B0604020202020204" pitchFamily="34" charset="0"/>
              </a:rPr>
              <a:t>2</a:t>
            </a:r>
            <a:r>
              <a:rPr lang="cs-CZ" altLang="cs-CZ" sz="2000" b="0" dirty="0">
                <a:solidFill>
                  <a:prstClr val="black"/>
                </a:solidFill>
                <a:latin typeface="Arial" panose="020B0604020202020204" pitchFamily="34" charset="0"/>
                <a:cs typeface="Arial" panose="020B0604020202020204" pitchFamily="34" charset="0"/>
              </a:rPr>
              <a:t>O)</a:t>
            </a:r>
            <a:r>
              <a:rPr lang="cs-CZ" altLang="cs-CZ" sz="2000" b="0" baseline="-25000" dirty="0">
                <a:solidFill>
                  <a:prstClr val="black"/>
                </a:solidFill>
                <a:latin typeface="Arial" panose="020B0604020202020204" pitchFamily="34" charset="0"/>
                <a:cs typeface="Arial" panose="020B0604020202020204" pitchFamily="34" charset="0"/>
              </a:rPr>
              <a:t>6</a:t>
            </a:r>
            <a:r>
              <a:rPr lang="cs-CZ" altLang="cs-CZ" sz="2000" b="0" dirty="0">
                <a:solidFill>
                  <a:prstClr val="black"/>
                </a:solidFill>
                <a:latin typeface="Arial" panose="020B0604020202020204" pitchFamily="34" charset="0"/>
                <a:cs typeface="Arial" panose="020B0604020202020204" pitchFamily="34" charset="0"/>
              </a:rPr>
              <a:t>]</a:t>
            </a:r>
            <a:r>
              <a:rPr lang="cs-CZ" altLang="cs-CZ" sz="2000" b="0" baseline="30000" dirty="0">
                <a:solidFill>
                  <a:prstClr val="black"/>
                </a:solidFill>
                <a:latin typeface="Arial" panose="020B0604020202020204" pitchFamily="34" charset="0"/>
                <a:cs typeface="Arial" panose="020B0604020202020204" pitchFamily="34" charset="0"/>
              </a:rPr>
              <a:t>3+</a:t>
            </a:r>
            <a:r>
              <a:rPr lang="en-US" altLang="cs-CZ" sz="2000" b="0" dirty="0">
                <a:solidFill>
                  <a:prstClr val="black"/>
                </a:solidFill>
                <a:latin typeface="Arial" charset="0"/>
              </a:rPr>
              <a:t>}</a:t>
            </a:r>
            <a:r>
              <a:rPr lang="cs-CZ" altLang="cs-CZ" sz="2000" b="0" dirty="0">
                <a:solidFill>
                  <a:prstClr val="black"/>
                </a:solidFill>
                <a:latin typeface="Arial" charset="0"/>
              </a:rPr>
              <a:t> </a:t>
            </a:r>
            <a:r>
              <a:rPr lang="en-US" altLang="cs-CZ" sz="2000" b="0" dirty="0">
                <a:solidFill>
                  <a:prstClr val="black"/>
                </a:solidFill>
                <a:latin typeface="Arial" charset="0"/>
              </a:rPr>
              <a:t>~</a:t>
            </a:r>
            <a:r>
              <a:rPr lang="cs-CZ" altLang="cs-CZ" sz="2000" b="0" dirty="0">
                <a:solidFill>
                  <a:prstClr val="black"/>
                </a:solidFill>
                <a:latin typeface="Arial" charset="0"/>
              </a:rPr>
              <a:t> </a:t>
            </a:r>
            <a:r>
              <a:rPr lang="en-US" altLang="cs-CZ" sz="2000" b="0" dirty="0">
                <a:solidFill>
                  <a:prstClr val="black"/>
                </a:solidFill>
                <a:latin typeface="Arial" charset="0"/>
              </a:rPr>
              <a:t>3</a:t>
            </a:r>
            <a:r>
              <a:rPr lang="cs-CZ" altLang="cs-CZ" sz="2000" b="0" dirty="0">
                <a:solidFill>
                  <a:prstClr val="black"/>
                </a:solidFill>
                <a:latin typeface="Arial" charset="0"/>
              </a:rPr>
              <a:t>, tj. jedná se o dost silnou kyselinu.</a:t>
            </a: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a:solidFill>
                  <a:prstClr val="black"/>
                </a:solidFill>
                <a:latin typeface="Arial" charset="0"/>
              </a:rPr>
              <a:t>Ochota hydrolýzy roste s oxidačním číslem a se zmenšujícím se poloměrem iontu.</a:t>
            </a:r>
          </a:p>
        </p:txBody>
      </p:sp>
      <p:graphicFrame>
        <p:nvGraphicFramePr>
          <p:cNvPr id="2" name="Objekt 1"/>
          <p:cNvGraphicFramePr>
            <a:graphicFrameLocks noChangeAspect="1"/>
          </p:cNvGraphicFramePr>
          <p:nvPr>
            <p:extLst>
              <p:ext uri="{D42A27DB-BD31-4B8C-83A1-F6EECF244321}">
                <p14:modId xmlns:p14="http://schemas.microsoft.com/office/powerpoint/2010/main" val="1818343690"/>
              </p:ext>
            </p:extLst>
          </p:nvPr>
        </p:nvGraphicFramePr>
        <p:xfrm>
          <a:off x="2678962" y="3727918"/>
          <a:ext cx="719138" cy="225425"/>
        </p:xfrm>
        <a:graphic>
          <a:graphicData uri="http://schemas.openxmlformats.org/presentationml/2006/ole">
            <mc:AlternateContent xmlns:mc="http://schemas.openxmlformats.org/markup-compatibility/2006">
              <mc:Choice xmlns:v="urn:schemas-microsoft-com:vml" Requires="v">
                <p:oleObj spid="_x0000_s17473" name="CS ChemDraw Drawing" r:id="rId5" imgW="479741" imgH="150947" progId="ChemDraw.Document.6.0">
                  <p:embed/>
                </p:oleObj>
              </mc:Choice>
              <mc:Fallback>
                <p:oleObj name="CS ChemDraw Drawing" r:id="rId5" imgW="479741" imgH="150947" progId="ChemDraw.Document.6.0">
                  <p:embed/>
                  <p:pic>
                    <p:nvPicPr>
                      <p:cNvPr id="0" name="Objek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78962" y="3727918"/>
                        <a:ext cx="719138"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Rectangle 17"/>
          <p:cNvSpPr/>
          <p:nvPr/>
        </p:nvSpPr>
        <p:spPr>
          <a:xfrm>
            <a:off x="0" y="0"/>
            <a:ext cx="9144000" cy="107950"/>
          </a:xfrm>
          <a:prstGeom prst="rect">
            <a:avLst/>
          </a:prstGeom>
          <a:solidFill>
            <a:srgbClr val="D22D4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9" name="Zástupný symbol pro číslo snímku 1"/>
          <p:cNvSpPr>
            <a:spLocks noGrp="1"/>
          </p:cNvSpPr>
          <p:nvPr>
            <p:ph type="sldNum" sz="quarter" idx="12"/>
          </p:nvPr>
        </p:nvSpPr>
        <p:spPr>
          <a:xfrm>
            <a:off x="8424000" y="108000"/>
            <a:ext cx="720000" cy="360000"/>
          </a:xfrm>
        </p:spPr>
        <p:txBody>
          <a:bodyPr anchor="ctr" anchorCtr="0"/>
          <a:lstStyle/>
          <a:p>
            <a:r>
              <a:rPr lang="en-US" sz="1400" dirty="0">
                <a:solidFill>
                  <a:schemeClr val="tx1"/>
                </a:solidFill>
                <a:latin typeface="Arial" panose="020B0604020202020204" pitchFamily="34" charset="0"/>
                <a:cs typeface="Arial" panose="020B0604020202020204" pitchFamily="34" charset="0"/>
              </a:rPr>
              <a:t>06-</a:t>
            </a:r>
            <a:fld id="{CB05AA66-45A8-5543-8AD2-FEEF865319FF}" type="slidenum">
              <a:rPr lang="en-US" sz="1400" smtClean="0">
                <a:solidFill>
                  <a:schemeClr val="tx1"/>
                </a:solidFill>
                <a:latin typeface="Arial" panose="020B0604020202020204" pitchFamily="34" charset="0"/>
                <a:cs typeface="Arial" panose="020B0604020202020204" pitchFamily="34" charset="0"/>
              </a:rPr>
              <a:t>22</a:t>
            </a:fld>
            <a:endParaRPr lang="en-US" sz="1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303635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15"/>
          <p:cNvSpPr txBox="1"/>
          <p:nvPr/>
        </p:nvSpPr>
        <p:spPr>
          <a:xfrm>
            <a:off x="5030851" y="6341803"/>
            <a:ext cx="3965675" cy="229420"/>
          </a:xfrm>
          <a:prstGeom prst="rect">
            <a:avLst/>
          </a:prstGeom>
          <a:noFill/>
        </p:spPr>
        <p:txBody>
          <a:bodyPr wrap="square" lIns="0" tIns="0" rIns="0" bIns="0" rtlCol="0">
            <a:normAutofit/>
          </a:bodyPr>
          <a:lstStyle/>
          <a:p>
            <a:pPr algn="r" defTabSz="457200" eaLnBrk="1" fontAlgn="auto" hangingPunct="1">
              <a:lnSpc>
                <a:spcPct val="130000"/>
              </a:lnSpc>
              <a:spcBef>
                <a:spcPts val="0"/>
              </a:spcBef>
              <a:spcAft>
                <a:spcPts val="0"/>
              </a:spcAft>
            </a:pPr>
            <a:r>
              <a:rPr lang="en-US" sz="900" b="0">
                <a:solidFill>
                  <a:prstClr val="black"/>
                </a:solidFill>
                <a:latin typeface="Arial"/>
                <a:cs typeface="Arial"/>
              </a:rPr>
              <a:t>www.natur.cuni.cz</a:t>
            </a:r>
            <a:endParaRPr lang="en-US" sz="900" b="0" dirty="0">
              <a:solidFill>
                <a:prstClr val="black"/>
              </a:solidFill>
              <a:latin typeface="Arial"/>
              <a:cs typeface="Arial"/>
            </a:endParaRPr>
          </a:p>
        </p:txBody>
      </p:sp>
      <p:pic>
        <p:nvPicPr>
          <p:cNvPr id="23" name="Picture 1"/>
          <p:cNvPicPr>
            <a:picLocks noChangeAspect="1"/>
          </p:cNvPicPr>
          <p:nvPr/>
        </p:nvPicPr>
        <p:blipFill>
          <a:blip r:embed="rId3"/>
          <a:stretch>
            <a:fillRect/>
          </a:stretch>
        </p:blipFill>
        <p:spPr>
          <a:xfrm>
            <a:off x="0" y="6057900"/>
            <a:ext cx="2159000" cy="800100"/>
          </a:xfrm>
          <a:prstGeom prst="rect">
            <a:avLst/>
          </a:prstGeom>
        </p:spPr>
      </p:pic>
      <p:cxnSp>
        <p:nvCxnSpPr>
          <p:cNvPr id="24" name="Straight Connector 4"/>
          <p:cNvCxnSpPr/>
          <p:nvPr/>
        </p:nvCxnSpPr>
        <p:spPr>
          <a:xfrm>
            <a:off x="122903" y="6057900"/>
            <a:ext cx="8873623" cy="0"/>
          </a:xfrm>
          <a:prstGeom prst="line">
            <a:avLst/>
          </a:prstGeom>
          <a:noFill/>
          <a:ln w="9525" cap="flat" cmpd="sng" algn="ctr">
            <a:solidFill>
              <a:srgbClr val="D22D40"/>
            </a:solidFill>
            <a:prstDash val="solid"/>
          </a:ln>
          <a:effectLst/>
        </p:spPr>
      </p:cxnSp>
      <p:sp>
        <p:nvSpPr>
          <p:cNvPr id="25" name="TextBox 8"/>
          <p:cNvSpPr txBox="1"/>
          <p:nvPr/>
        </p:nvSpPr>
        <p:spPr>
          <a:xfrm>
            <a:off x="288000" y="252000"/>
            <a:ext cx="8316448" cy="491073"/>
          </a:xfrm>
          <a:prstGeom prst="rect">
            <a:avLst/>
          </a:prstGeom>
          <a:noFill/>
        </p:spPr>
        <p:txBody>
          <a:bodyPr wrap="square" lIns="0" tIns="0" rIns="0" bIns="0" rtlCol="0">
            <a:noAutofit/>
          </a:bodyPr>
          <a:lstStyle/>
          <a:p>
            <a:pPr algn="l" defTabSz="457200" eaLnBrk="1" fontAlgn="auto" hangingPunct="1">
              <a:lnSpc>
                <a:spcPct val="130000"/>
              </a:lnSpc>
              <a:spcBef>
                <a:spcPts val="0"/>
              </a:spcBef>
              <a:spcAft>
                <a:spcPts val="0"/>
              </a:spcAft>
            </a:pPr>
            <a:r>
              <a:rPr lang="cs-CZ" sz="2600" dirty="0">
                <a:solidFill>
                  <a:prstClr val="black"/>
                </a:solidFill>
                <a:latin typeface="Arial"/>
                <a:cs typeface="Arial"/>
              </a:rPr>
              <a:t>Kyselinotvornost, zásadotvornost a </a:t>
            </a:r>
            <a:r>
              <a:rPr lang="cs-CZ" sz="2600" dirty="0" err="1">
                <a:solidFill>
                  <a:prstClr val="black"/>
                </a:solidFill>
                <a:latin typeface="Arial"/>
                <a:cs typeface="Arial"/>
              </a:rPr>
              <a:t>amfoternost</a:t>
            </a:r>
            <a:endParaRPr lang="en-US" sz="2600" dirty="0">
              <a:solidFill>
                <a:prstClr val="black"/>
              </a:solidFill>
              <a:latin typeface="Arial"/>
              <a:cs typeface="Arial"/>
            </a:endParaRPr>
          </a:p>
        </p:txBody>
      </p:sp>
      <p:sp>
        <p:nvSpPr>
          <p:cNvPr id="7" name="TextBox 2"/>
          <p:cNvSpPr txBox="1"/>
          <p:nvPr/>
        </p:nvSpPr>
        <p:spPr>
          <a:xfrm>
            <a:off x="287215" y="900000"/>
            <a:ext cx="8460754" cy="3693319"/>
          </a:xfrm>
          <a:prstGeom prst="rect">
            <a:avLst/>
          </a:prstGeom>
          <a:noFill/>
        </p:spPr>
        <p:txBody>
          <a:bodyPr wrap="square" lIns="0" tIns="0" rIns="0" bIns="0" rtlCol="0">
            <a:spAutoFit/>
          </a:bodyPr>
          <a:lstStyle/>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a:solidFill>
                  <a:prstClr val="black"/>
                </a:solidFill>
                <a:latin typeface="Arial" charset="0"/>
              </a:rPr>
              <a:t>									Obecně jsou kovy </a:t>
            </a:r>
            <a:r>
              <a:rPr lang="cs-CZ" altLang="cs-CZ" sz="2000" b="0" dirty="0">
                <a:solidFill>
                  <a:srgbClr val="0070C0"/>
                </a:solidFill>
                <a:latin typeface="Arial" charset="0"/>
              </a:rPr>
              <a:t>zásadotvorné</a:t>
            </a:r>
            <a:r>
              <a:rPr lang="cs-CZ" altLang="cs-CZ" sz="2000" b="0" dirty="0">
                <a:solidFill>
                  <a:prstClr val="black"/>
                </a:solidFill>
                <a:latin typeface="Arial" charset="0"/>
              </a:rPr>
              <a:t>,</a:t>
            </a:r>
          </a:p>
          <a:p>
            <a:pPr algn="l" defTabSz="457200" eaLnBrk="1" fontAlgn="auto" hangingPunct="1">
              <a:spcAft>
                <a:spcPts val="0"/>
              </a:spcAft>
            </a:pPr>
            <a:r>
              <a:rPr lang="cs-CZ" altLang="cs-CZ" sz="2000" b="0" dirty="0">
                <a:solidFill>
                  <a:prstClr val="black"/>
                </a:solidFill>
                <a:latin typeface="Arial" charset="0"/>
              </a:rPr>
              <a:t>									nekovy </a:t>
            </a:r>
            <a:r>
              <a:rPr lang="cs-CZ" altLang="cs-CZ" sz="2000" b="0" dirty="0">
                <a:solidFill>
                  <a:srgbClr val="FF0000"/>
                </a:solidFill>
                <a:latin typeface="Arial" charset="0"/>
              </a:rPr>
              <a:t>kyselinotvorné</a:t>
            </a:r>
            <a:r>
              <a:rPr lang="cs-CZ" altLang="cs-CZ" sz="2000" b="0" dirty="0">
                <a:solidFill>
                  <a:prstClr val="black"/>
                </a:solidFill>
                <a:latin typeface="Arial" charset="0"/>
              </a:rPr>
              <a:t>. Na hranici</a:t>
            </a:r>
          </a:p>
          <a:p>
            <a:pPr algn="l" defTabSz="457200" eaLnBrk="1" fontAlgn="auto" hangingPunct="1">
              <a:spcAft>
                <a:spcPts val="0"/>
              </a:spcAft>
            </a:pPr>
            <a:r>
              <a:rPr lang="cs-CZ" altLang="cs-CZ" sz="2000" b="0" dirty="0">
                <a:solidFill>
                  <a:prstClr val="black"/>
                </a:solidFill>
                <a:latin typeface="Arial" charset="0"/>
              </a:rPr>
              <a:t>									mezi bloky jsou </a:t>
            </a:r>
            <a:r>
              <a:rPr lang="cs-CZ" altLang="cs-CZ" sz="2000" b="0" dirty="0">
                <a:solidFill>
                  <a:srgbClr val="92D050"/>
                </a:solidFill>
                <a:latin typeface="Arial" charset="0"/>
              </a:rPr>
              <a:t>amfoterní</a:t>
            </a:r>
            <a:r>
              <a:rPr lang="cs-CZ" altLang="cs-CZ" sz="2000" b="0" dirty="0">
                <a:solidFill>
                  <a:prstClr val="black"/>
                </a:solidFill>
                <a:latin typeface="Arial" charset="0"/>
              </a:rPr>
              <a:t> kovy</a:t>
            </a:r>
          </a:p>
          <a:p>
            <a:pPr algn="l" defTabSz="457200" eaLnBrk="1" fontAlgn="auto" hangingPunct="1">
              <a:spcAft>
                <a:spcPts val="0"/>
              </a:spcAft>
            </a:pPr>
            <a:r>
              <a:rPr lang="cs-CZ" altLang="cs-CZ" sz="2000" b="0" dirty="0">
                <a:solidFill>
                  <a:prstClr val="black"/>
                </a:solidFill>
                <a:latin typeface="Arial" charset="0"/>
              </a:rPr>
              <a:t>									a polokovy.</a:t>
            </a: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a:solidFill>
                  <a:prstClr val="black"/>
                </a:solidFill>
                <a:latin typeface="Arial" charset="0"/>
              </a:rPr>
              <a:t>Záleží na oxidačním čísle,</a:t>
            </a:r>
          </a:p>
          <a:p>
            <a:pPr algn="l" defTabSz="457200" eaLnBrk="1" fontAlgn="auto" hangingPunct="1">
              <a:spcAft>
                <a:spcPts val="0"/>
              </a:spcAft>
            </a:pPr>
            <a:r>
              <a:rPr lang="cs-CZ" altLang="cs-CZ" sz="2000" b="0" dirty="0">
                <a:solidFill>
                  <a:prstClr val="black"/>
                </a:solidFill>
                <a:latin typeface="Arial" charset="0"/>
              </a:rPr>
              <a:t>zvláště u přechodných</a:t>
            </a:r>
          </a:p>
          <a:p>
            <a:pPr algn="l" defTabSz="457200" eaLnBrk="1" fontAlgn="auto" hangingPunct="1">
              <a:spcAft>
                <a:spcPts val="0"/>
              </a:spcAft>
            </a:pPr>
            <a:r>
              <a:rPr lang="cs-CZ" altLang="cs-CZ" sz="2000" b="0" dirty="0">
                <a:solidFill>
                  <a:prstClr val="black"/>
                </a:solidFill>
                <a:latin typeface="Arial" charset="0"/>
              </a:rPr>
              <a:t>kovů.</a:t>
            </a:r>
          </a:p>
        </p:txBody>
      </p:sp>
      <p:graphicFrame>
        <p:nvGraphicFramePr>
          <p:cNvPr id="2" name="Tabulka 1"/>
          <p:cNvGraphicFramePr>
            <a:graphicFrameLocks noGrp="1"/>
          </p:cNvGraphicFramePr>
          <p:nvPr>
            <p:extLst>
              <p:ext uri="{D42A27DB-BD31-4B8C-83A1-F6EECF244321}">
                <p14:modId xmlns:p14="http://schemas.microsoft.com/office/powerpoint/2010/main" val="2425264970"/>
              </p:ext>
            </p:extLst>
          </p:nvPr>
        </p:nvGraphicFramePr>
        <p:xfrm>
          <a:off x="3275856" y="3281392"/>
          <a:ext cx="5628680" cy="2595880"/>
        </p:xfrm>
        <a:graphic>
          <a:graphicData uri="http://schemas.openxmlformats.org/drawingml/2006/table">
            <a:tbl>
              <a:tblPr firstRow="1" bandRow="1">
                <a:tableStyleId>{F5AB1C69-6EDB-4FF4-983F-18BD219EF322}</a:tableStyleId>
              </a:tblPr>
              <a:tblGrid>
                <a:gridCol w="732136">
                  <a:extLst>
                    <a:ext uri="{9D8B030D-6E8A-4147-A177-3AD203B41FA5}">
                      <a16:colId xmlns:a16="http://schemas.microsoft.com/office/drawing/2014/main" val="20000"/>
                    </a:ext>
                  </a:extLst>
                </a:gridCol>
                <a:gridCol w="504056">
                  <a:extLst>
                    <a:ext uri="{9D8B030D-6E8A-4147-A177-3AD203B41FA5}">
                      <a16:colId xmlns:a16="http://schemas.microsoft.com/office/drawing/2014/main" val="20001"/>
                    </a:ext>
                  </a:extLst>
                </a:gridCol>
                <a:gridCol w="504056">
                  <a:extLst>
                    <a:ext uri="{9D8B030D-6E8A-4147-A177-3AD203B41FA5}">
                      <a16:colId xmlns:a16="http://schemas.microsoft.com/office/drawing/2014/main" val="20002"/>
                    </a:ext>
                  </a:extLst>
                </a:gridCol>
                <a:gridCol w="476480">
                  <a:extLst>
                    <a:ext uri="{9D8B030D-6E8A-4147-A177-3AD203B41FA5}">
                      <a16:colId xmlns:a16="http://schemas.microsoft.com/office/drawing/2014/main" val="20003"/>
                    </a:ext>
                  </a:extLst>
                </a:gridCol>
                <a:gridCol w="459624">
                  <a:extLst>
                    <a:ext uri="{9D8B030D-6E8A-4147-A177-3AD203B41FA5}">
                      <a16:colId xmlns:a16="http://schemas.microsoft.com/office/drawing/2014/main" val="20004"/>
                    </a:ext>
                  </a:extLst>
                </a:gridCol>
                <a:gridCol w="504056">
                  <a:extLst>
                    <a:ext uri="{9D8B030D-6E8A-4147-A177-3AD203B41FA5}">
                      <a16:colId xmlns:a16="http://schemas.microsoft.com/office/drawing/2014/main" val="20005"/>
                    </a:ext>
                  </a:extLst>
                </a:gridCol>
                <a:gridCol w="504056">
                  <a:extLst>
                    <a:ext uri="{9D8B030D-6E8A-4147-A177-3AD203B41FA5}">
                      <a16:colId xmlns:a16="http://schemas.microsoft.com/office/drawing/2014/main" val="20006"/>
                    </a:ext>
                  </a:extLst>
                </a:gridCol>
                <a:gridCol w="504056">
                  <a:extLst>
                    <a:ext uri="{9D8B030D-6E8A-4147-A177-3AD203B41FA5}">
                      <a16:colId xmlns:a16="http://schemas.microsoft.com/office/drawing/2014/main" val="20007"/>
                    </a:ext>
                  </a:extLst>
                </a:gridCol>
                <a:gridCol w="432048">
                  <a:extLst>
                    <a:ext uri="{9D8B030D-6E8A-4147-A177-3AD203B41FA5}">
                      <a16:colId xmlns:a16="http://schemas.microsoft.com/office/drawing/2014/main" val="20008"/>
                    </a:ext>
                  </a:extLst>
                </a:gridCol>
                <a:gridCol w="504056">
                  <a:extLst>
                    <a:ext uri="{9D8B030D-6E8A-4147-A177-3AD203B41FA5}">
                      <a16:colId xmlns:a16="http://schemas.microsoft.com/office/drawing/2014/main" val="20009"/>
                    </a:ext>
                  </a:extLst>
                </a:gridCol>
                <a:gridCol w="504056">
                  <a:extLst>
                    <a:ext uri="{9D8B030D-6E8A-4147-A177-3AD203B41FA5}">
                      <a16:colId xmlns:a16="http://schemas.microsoft.com/office/drawing/2014/main" val="20010"/>
                    </a:ext>
                  </a:extLst>
                </a:gridCol>
              </a:tblGrid>
              <a:tr h="370840">
                <a:tc>
                  <a:txBody>
                    <a:bodyPr/>
                    <a:lstStyle/>
                    <a:p>
                      <a:pPr algn="ctr"/>
                      <a:r>
                        <a:rPr lang="cs-CZ" b="0" dirty="0">
                          <a:solidFill>
                            <a:schemeClr val="tx1"/>
                          </a:solidFill>
                          <a:latin typeface="Arial" panose="020B0604020202020204" pitchFamily="34" charset="0"/>
                          <a:cs typeface="Arial" panose="020B0604020202020204" pitchFamily="34" charset="0"/>
                        </a:rPr>
                        <a:t>VII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cs-CZ" b="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cs-CZ" b="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cs-CZ" b="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cs-CZ" b="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cs-CZ" b="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70840">
                <a:tc>
                  <a:txBody>
                    <a:bodyPr/>
                    <a:lstStyle/>
                    <a:p>
                      <a:pPr algn="ctr"/>
                      <a:r>
                        <a:rPr lang="cs-CZ" b="0" dirty="0">
                          <a:solidFill>
                            <a:schemeClr val="tx1"/>
                          </a:solidFill>
                          <a:latin typeface="Arial" panose="020B0604020202020204" pitchFamily="34" charset="0"/>
                          <a:cs typeface="Arial" panose="020B0604020202020204" pitchFamily="34" charset="0"/>
                        </a:rPr>
                        <a:t>VI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cs-CZ" b="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endParaRPr lang="cs-CZ" b="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cs-CZ" b="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cs-CZ" b="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cs-CZ" b="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p>
                      <a:pPr algn="ctr"/>
                      <a:r>
                        <a:rPr lang="cs-CZ" b="0" dirty="0">
                          <a:solidFill>
                            <a:schemeClr val="tx1"/>
                          </a:solidFill>
                          <a:latin typeface="Arial" panose="020B0604020202020204" pitchFamily="34" charset="0"/>
                          <a:cs typeface="Arial" panose="020B0604020202020204" pitchFamily="34" charset="0"/>
                        </a:rPr>
                        <a:t>V</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cs-CZ" b="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cs-CZ" b="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pPr algn="ctr"/>
                      <a:r>
                        <a:rPr lang="cs-CZ" b="0" dirty="0">
                          <a:solidFill>
                            <a:schemeClr val="tx1"/>
                          </a:solidFill>
                          <a:latin typeface="Arial" panose="020B0604020202020204" pitchFamily="34" charset="0"/>
                          <a:cs typeface="Arial" panose="020B0604020202020204" pitchFamily="34" charset="0"/>
                        </a:rPr>
                        <a:t>IV</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tint val="40000"/>
                      </a:schemeClr>
                    </a:solidFill>
                  </a:tcPr>
                </a:tc>
                <a:tc>
                  <a:txBody>
                    <a:bodyPr/>
                    <a:lstStyle/>
                    <a:p>
                      <a:endParaRPr lang="cs-CZ" b="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cs-CZ" b="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cs-CZ" b="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370840">
                <a:tc>
                  <a:txBody>
                    <a:bodyPr/>
                    <a:lstStyle/>
                    <a:p>
                      <a:pPr algn="ctr"/>
                      <a:r>
                        <a:rPr lang="cs-CZ" b="0" dirty="0">
                          <a:solidFill>
                            <a:schemeClr val="tx1"/>
                          </a:solidFill>
                          <a:latin typeface="Arial" panose="020B0604020202020204" pitchFamily="34" charset="0"/>
                          <a:cs typeface="Arial" panose="020B0604020202020204" pitchFamily="34" charset="0"/>
                        </a:rPr>
                        <a:t>III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endParaRPr lang="cs-CZ" b="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370840">
                <a:tc>
                  <a:txBody>
                    <a:bodyPr/>
                    <a:lstStyle/>
                    <a:p>
                      <a:pPr algn="ctr"/>
                      <a:r>
                        <a:rPr lang="cs-CZ" b="0" dirty="0">
                          <a:solidFill>
                            <a:schemeClr val="tx1"/>
                          </a:solidFill>
                          <a:latin typeface="Arial" panose="020B0604020202020204" pitchFamily="34" charset="0"/>
                          <a:cs typeface="Arial" panose="020B0604020202020204" pitchFamily="34" charset="0"/>
                        </a:rPr>
                        <a:t>II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cs-CZ" b="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10005"/>
                  </a:ext>
                </a:extLst>
              </a:tr>
              <a:tr h="370840">
                <a:tc>
                  <a:txBody>
                    <a:bodyPr/>
                    <a:lstStyle/>
                    <a:p>
                      <a:pPr algn="ctr"/>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b="0" dirty="0" err="1">
                          <a:solidFill>
                            <a:schemeClr val="tx1"/>
                          </a:solidFill>
                          <a:latin typeface="Arial" panose="020B0604020202020204" pitchFamily="34" charset="0"/>
                          <a:cs typeface="Arial" panose="020B0604020202020204" pitchFamily="34" charset="0"/>
                        </a:rPr>
                        <a:t>Sc</a:t>
                      </a:r>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b="0" dirty="0">
                          <a:solidFill>
                            <a:schemeClr val="tx1"/>
                          </a:solidFill>
                          <a:latin typeface="Arial" panose="020B0604020202020204" pitchFamily="34" charset="0"/>
                          <a:cs typeface="Arial" panose="020B0604020202020204" pitchFamily="34" charset="0"/>
                        </a:rPr>
                        <a:t>Ti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b="0" dirty="0">
                          <a:solidFill>
                            <a:schemeClr val="tx1"/>
                          </a:solidFill>
                          <a:latin typeface="Arial" panose="020B0604020202020204" pitchFamily="34" charset="0"/>
                          <a:cs typeface="Arial" panose="020B0604020202020204" pitchFamily="34" charset="0"/>
                        </a:rPr>
                        <a:t>V</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b="0" dirty="0" err="1">
                          <a:solidFill>
                            <a:schemeClr val="tx1"/>
                          </a:solidFill>
                          <a:latin typeface="Arial" panose="020B0604020202020204" pitchFamily="34" charset="0"/>
                          <a:cs typeface="Arial" panose="020B0604020202020204" pitchFamily="34" charset="0"/>
                        </a:rPr>
                        <a:t>Cr</a:t>
                      </a:r>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b="0" dirty="0" err="1">
                          <a:solidFill>
                            <a:schemeClr val="tx1"/>
                          </a:solidFill>
                          <a:latin typeface="Arial" panose="020B0604020202020204" pitchFamily="34" charset="0"/>
                          <a:cs typeface="Arial" panose="020B0604020202020204" pitchFamily="34" charset="0"/>
                        </a:rPr>
                        <a:t>Mn</a:t>
                      </a:r>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b="0" dirty="0" err="1">
                          <a:solidFill>
                            <a:schemeClr val="tx1"/>
                          </a:solidFill>
                          <a:latin typeface="Arial" panose="020B0604020202020204" pitchFamily="34" charset="0"/>
                          <a:cs typeface="Arial" panose="020B0604020202020204" pitchFamily="34" charset="0"/>
                        </a:rPr>
                        <a:t>Fe</a:t>
                      </a:r>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b="0" dirty="0">
                          <a:solidFill>
                            <a:schemeClr val="tx1"/>
                          </a:solidFill>
                          <a:latin typeface="Arial" panose="020B0604020202020204" pitchFamily="34" charset="0"/>
                          <a:cs typeface="Arial" panose="020B0604020202020204" pitchFamily="34" charset="0"/>
                        </a:rPr>
                        <a:t>Co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b="0" dirty="0">
                          <a:solidFill>
                            <a:schemeClr val="tx1"/>
                          </a:solidFill>
                          <a:latin typeface="Arial" panose="020B0604020202020204" pitchFamily="34" charset="0"/>
                          <a:cs typeface="Arial" panose="020B0604020202020204" pitchFamily="34" charset="0"/>
                        </a:rPr>
                        <a:t>Ni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b="0" dirty="0" err="1">
                          <a:solidFill>
                            <a:schemeClr val="tx1"/>
                          </a:solidFill>
                          <a:latin typeface="Arial" panose="020B0604020202020204" pitchFamily="34" charset="0"/>
                          <a:cs typeface="Arial" panose="020B0604020202020204" pitchFamily="34" charset="0"/>
                        </a:rPr>
                        <a:t>Cu</a:t>
                      </a:r>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cs-CZ" b="0" dirty="0" err="1">
                          <a:solidFill>
                            <a:schemeClr val="tx1"/>
                          </a:solidFill>
                          <a:latin typeface="Arial" panose="020B0604020202020204" pitchFamily="34" charset="0"/>
                          <a:cs typeface="Arial" panose="020B0604020202020204" pitchFamily="34" charset="0"/>
                        </a:rPr>
                        <a:t>Zn</a:t>
                      </a:r>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graphicFrame>
        <p:nvGraphicFramePr>
          <p:cNvPr id="3" name="Tabulka 2"/>
          <p:cNvGraphicFramePr>
            <a:graphicFrameLocks noGrp="1"/>
          </p:cNvGraphicFramePr>
          <p:nvPr>
            <p:extLst>
              <p:ext uri="{D42A27DB-BD31-4B8C-83A1-F6EECF244321}">
                <p14:modId xmlns:p14="http://schemas.microsoft.com/office/powerpoint/2010/main" val="4262272979"/>
              </p:ext>
            </p:extLst>
          </p:nvPr>
        </p:nvGraphicFramePr>
        <p:xfrm>
          <a:off x="394804" y="980728"/>
          <a:ext cx="3528392" cy="1854200"/>
        </p:xfrm>
        <a:graphic>
          <a:graphicData uri="http://schemas.openxmlformats.org/drawingml/2006/table">
            <a:tbl>
              <a:tblPr firstRow="1" bandRow="1">
                <a:tableStyleId>{F5AB1C69-6EDB-4FF4-983F-18BD219EF322}</a:tableStyleId>
              </a:tblPr>
              <a:tblGrid>
                <a:gridCol w="504056">
                  <a:extLst>
                    <a:ext uri="{9D8B030D-6E8A-4147-A177-3AD203B41FA5}">
                      <a16:colId xmlns:a16="http://schemas.microsoft.com/office/drawing/2014/main" val="20000"/>
                    </a:ext>
                  </a:extLst>
                </a:gridCol>
                <a:gridCol w="504056">
                  <a:extLst>
                    <a:ext uri="{9D8B030D-6E8A-4147-A177-3AD203B41FA5}">
                      <a16:colId xmlns:a16="http://schemas.microsoft.com/office/drawing/2014/main" val="20001"/>
                    </a:ext>
                  </a:extLst>
                </a:gridCol>
                <a:gridCol w="504056">
                  <a:extLst>
                    <a:ext uri="{9D8B030D-6E8A-4147-A177-3AD203B41FA5}">
                      <a16:colId xmlns:a16="http://schemas.microsoft.com/office/drawing/2014/main" val="20002"/>
                    </a:ext>
                  </a:extLst>
                </a:gridCol>
                <a:gridCol w="504056">
                  <a:extLst>
                    <a:ext uri="{9D8B030D-6E8A-4147-A177-3AD203B41FA5}">
                      <a16:colId xmlns:a16="http://schemas.microsoft.com/office/drawing/2014/main" val="20003"/>
                    </a:ext>
                  </a:extLst>
                </a:gridCol>
                <a:gridCol w="504056">
                  <a:extLst>
                    <a:ext uri="{9D8B030D-6E8A-4147-A177-3AD203B41FA5}">
                      <a16:colId xmlns:a16="http://schemas.microsoft.com/office/drawing/2014/main" val="20004"/>
                    </a:ext>
                  </a:extLst>
                </a:gridCol>
                <a:gridCol w="504056">
                  <a:extLst>
                    <a:ext uri="{9D8B030D-6E8A-4147-A177-3AD203B41FA5}">
                      <a16:colId xmlns:a16="http://schemas.microsoft.com/office/drawing/2014/main" val="20005"/>
                    </a:ext>
                  </a:extLst>
                </a:gridCol>
                <a:gridCol w="504056">
                  <a:extLst>
                    <a:ext uri="{9D8B030D-6E8A-4147-A177-3AD203B41FA5}">
                      <a16:colId xmlns:a16="http://schemas.microsoft.com/office/drawing/2014/main" val="20006"/>
                    </a:ext>
                  </a:extLst>
                </a:gridCol>
              </a:tblGrid>
              <a:tr h="370840">
                <a:tc>
                  <a:txBody>
                    <a:bodyPr/>
                    <a:lstStyle/>
                    <a:p>
                      <a:r>
                        <a:rPr lang="cs-CZ" b="0" dirty="0" err="1">
                          <a:solidFill>
                            <a:schemeClr val="tx1"/>
                          </a:solidFill>
                          <a:latin typeface="Arial" panose="020B0604020202020204" pitchFamily="34" charset="0"/>
                          <a:cs typeface="Arial" panose="020B0604020202020204" pitchFamily="34" charset="0"/>
                        </a:rPr>
                        <a:t>Li</a:t>
                      </a:r>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r>
                        <a:rPr lang="cs-CZ" b="0" dirty="0" err="1">
                          <a:solidFill>
                            <a:schemeClr val="tx1"/>
                          </a:solidFill>
                          <a:latin typeface="Arial" panose="020B0604020202020204" pitchFamily="34" charset="0"/>
                          <a:cs typeface="Arial" panose="020B0604020202020204" pitchFamily="34" charset="0"/>
                        </a:rPr>
                        <a:t>Be</a:t>
                      </a:r>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r>
                        <a:rPr lang="cs-CZ" b="0" dirty="0">
                          <a:solidFill>
                            <a:schemeClr val="tx1"/>
                          </a:solidFill>
                          <a:latin typeface="Arial" panose="020B0604020202020204" pitchFamily="34" charset="0"/>
                          <a:cs typeface="Arial" panose="020B0604020202020204" pitchFamily="34" charset="0"/>
                        </a:rPr>
                        <a:t>B</a:t>
                      </a:r>
                    </a:p>
                  </a:txBody>
                  <a:tcP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r>
                        <a:rPr lang="cs-CZ" b="0" dirty="0">
                          <a:solidFill>
                            <a:schemeClr val="tx1"/>
                          </a:solidFill>
                          <a:latin typeface="Arial" panose="020B0604020202020204" pitchFamily="34" charset="0"/>
                          <a:cs typeface="Arial" panose="020B0604020202020204" pitchFamily="34" charset="0"/>
                        </a:rPr>
                        <a:t>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r>
                        <a:rPr lang="cs-CZ" b="0" dirty="0">
                          <a:solidFill>
                            <a:schemeClr val="tx1"/>
                          </a:solidFill>
                          <a:latin typeface="Arial" panose="020B0604020202020204" pitchFamily="34" charset="0"/>
                          <a:cs typeface="Arial" panose="020B0604020202020204" pitchFamily="34" charset="0"/>
                        </a:rPr>
                        <a:t>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r>
                        <a:rPr lang="cs-CZ" b="0" dirty="0">
                          <a:solidFill>
                            <a:schemeClr val="tx1"/>
                          </a:solidFill>
                          <a:latin typeface="Arial" panose="020B0604020202020204" pitchFamily="34" charset="0"/>
                          <a:cs typeface="Arial" panose="020B0604020202020204" pitchFamily="34" charset="0"/>
                        </a:rPr>
                        <a:t>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r>
                        <a:rPr lang="cs-CZ" b="0" dirty="0">
                          <a:solidFill>
                            <a:schemeClr val="tx1"/>
                          </a:solidFill>
                          <a:latin typeface="Arial" panose="020B0604020202020204" pitchFamily="34" charset="0"/>
                          <a:cs typeface="Arial" panose="020B0604020202020204" pitchFamily="34" charset="0"/>
                        </a:rPr>
                        <a:t>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0000"/>
                  </a:ext>
                </a:extLst>
              </a:tr>
              <a:tr h="370840">
                <a:tc>
                  <a:txBody>
                    <a:bodyPr/>
                    <a:lstStyle/>
                    <a:p>
                      <a:r>
                        <a:rPr lang="cs-CZ" b="0" dirty="0">
                          <a:solidFill>
                            <a:schemeClr val="tx1"/>
                          </a:solidFill>
                          <a:latin typeface="Arial" panose="020B0604020202020204" pitchFamily="34" charset="0"/>
                          <a:cs typeface="Arial" panose="020B0604020202020204" pitchFamily="34" charset="0"/>
                        </a:rPr>
                        <a:t>Na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r>
                        <a:rPr lang="cs-CZ" b="0" dirty="0">
                          <a:solidFill>
                            <a:schemeClr val="tx1"/>
                          </a:solidFill>
                          <a:latin typeface="Arial" panose="020B0604020202020204" pitchFamily="34" charset="0"/>
                          <a:cs typeface="Arial" panose="020B0604020202020204" pitchFamily="34" charset="0"/>
                        </a:rPr>
                        <a:t>Mg</a:t>
                      </a:r>
                    </a:p>
                  </a:txBody>
                  <a:tcP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r>
                        <a:rPr lang="cs-CZ" b="0" dirty="0">
                          <a:solidFill>
                            <a:schemeClr val="tx1"/>
                          </a:solidFill>
                          <a:latin typeface="Arial" panose="020B0604020202020204" pitchFamily="34" charset="0"/>
                          <a:cs typeface="Arial" panose="020B0604020202020204" pitchFamily="34" charset="0"/>
                        </a:rPr>
                        <a:t>Al</a:t>
                      </a:r>
                    </a:p>
                  </a:txBody>
                  <a:tcP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r>
                        <a:rPr lang="cs-CZ" b="0" dirty="0">
                          <a:solidFill>
                            <a:schemeClr val="tx1"/>
                          </a:solidFill>
                          <a:latin typeface="Arial" panose="020B0604020202020204" pitchFamily="34" charset="0"/>
                          <a:cs typeface="Arial" panose="020B0604020202020204" pitchFamily="34" charset="0"/>
                        </a:rPr>
                        <a:t>Si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r>
                        <a:rPr lang="cs-CZ" b="0" dirty="0">
                          <a:solidFill>
                            <a:schemeClr val="tx1"/>
                          </a:solidFill>
                          <a:latin typeface="Arial" panose="020B0604020202020204" pitchFamily="34" charset="0"/>
                          <a:cs typeface="Arial" panose="020B0604020202020204" pitchFamily="34" charset="0"/>
                        </a:rPr>
                        <a:t>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r>
                        <a:rPr lang="cs-CZ" b="0" dirty="0">
                          <a:solidFill>
                            <a:schemeClr val="tx1"/>
                          </a:solidFill>
                          <a:latin typeface="Arial" panose="020B0604020202020204" pitchFamily="34" charset="0"/>
                          <a:cs typeface="Arial" panose="020B0604020202020204" pitchFamily="34" charset="0"/>
                        </a:rPr>
                        <a: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r>
                        <a:rPr lang="cs-CZ" b="0" dirty="0">
                          <a:solidFill>
                            <a:schemeClr val="tx1"/>
                          </a:solidFill>
                          <a:latin typeface="Arial" panose="020B0604020202020204" pitchFamily="34" charset="0"/>
                          <a:cs typeface="Arial" panose="020B0604020202020204" pitchFamily="34" charset="0"/>
                        </a:rPr>
                        <a:t>Cl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0001"/>
                  </a:ext>
                </a:extLst>
              </a:tr>
              <a:tr h="370840">
                <a:tc>
                  <a:txBody>
                    <a:bodyPr/>
                    <a:lstStyle/>
                    <a:p>
                      <a:r>
                        <a:rPr lang="cs-CZ" b="0" dirty="0">
                          <a:solidFill>
                            <a:schemeClr val="tx1"/>
                          </a:solidFill>
                          <a:latin typeface="Arial" panose="020B0604020202020204" pitchFamily="34" charset="0"/>
                          <a:cs typeface="Arial" panose="020B0604020202020204" pitchFamily="34" charset="0"/>
                        </a:rPr>
                        <a:t>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r>
                        <a:rPr lang="cs-CZ" b="0" dirty="0">
                          <a:solidFill>
                            <a:schemeClr val="tx1"/>
                          </a:solidFill>
                          <a:latin typeface="Arial" panose="020B0604020202020204" pitchFamily="34" charset="0"/>
                          <a:cs typeface="Arial" panose="020B0604020202020204" pitchFamily="34" charset="0"/>
                        </a:rPr>
                        <a:t>Ca</a:t>
                      </a:r>
                    </a:p>
                  </a:txBody>
                  <a:tcP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r>
                        <a:rPr lang="cs-CZ" b="0" dirty="0" err="1">
                          <a:solidFill>
                            <a:schemeClr val="tx1"/>
                          </a:solidFill>
                          <a:latin typeface="Arial" panose="020B0604020202020204" pitchFamily="34" charset="0"/>
                          <a:cs typeface="Arial" panose="020B0604020202020204" pitchFamily="34" charset="0"/>
                        </a:rPr>
                        <a:t>Ga</a:t>
                      </a:r>
                      <a:endParaRPr lang="cs-CZ" b="0" dirty="0">
                        <a:solidFill>
                          <a:schemeClr val="tx1"/>
                        </a:solidFill>
                        <a:latin typeface="Arial" panose="020B0604020202020204" pitchFamily="34" charset="0"/>
                        <a:cs typeface="Arial" panose="020B0604020202020204" pitchFamily="34" charset="0"/>
                      </a:endParaRPr>
                    </a:p>
                  </a:txBody>
                  <a:tcP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r>
                        <a:rPr lang="cs-CZ" b="0" dirty="0" err="1">
                          <a:solidFill>
                            <a:schemeClr val="tx1"/>
                          </a:solidFill>
                          <a:latin typeface="Arial" panose="020B0604020202020204" pitchFamily="34" charset="0"/>
                          <a:cs typeface="Arial" panose="020B0604020202020204" pitchFamily="34" charset="0"/>
                        </a:rPr>
                        <a:t>Ge</a:t>
                      </a:r>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r>
                        <a:rPr lang="cs-CZ" b="0" dirty="0">
                          <a:solidFill>
                            <a:schemeClr val="tx1"/>
                          </a:solidFill>
                          <a:latin typeface="Arial" panose="020B0604020202020204" pitchFamily="34" charset="0"/>
                          <a:cs typeface="Arial" panose="020B0604020202020204" pitchFamily="34" charset="0"/>
                        </a:rPr>
                        <a:t>As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r>
                        <a:rPr lang="cs-CZ" b="0" dirty="0">
                          <a:solidFill>
                            <a:schemeClr val="tx1"/>
                          </a:solidFill>
                          <a:latin typeface="Arial" panose="020B0604020202020204" pitchFamily="34" charset="0"/>
                          <a:cs typeface="Arial" panose="020B0604020202020204" pitchFamily="34" charset="0"/>
                        </a:rPr>
                        <a:t>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r>
                        <a:rPr lang="cs-CZ" b="0" dirty="0">
                          <a:solidFill>
                            <a:schemeClr val="tx1"/>
                          </a:solidFill>
                          <a:latin typeface="Arial" panose="020B0604020202020204" pitchFamily="34" charset="0"/>
                          <a:cs typeface="Arial" panose="020B0604020202020204" pitchFamily="34" charset="0"/>
                        </a:rPr>
                        <a:t>Br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0002"/>
                  </a:ext>
                </a:extLst>
              </a:tr>
              <a:tr h="370840">
                <a:tc>
                  <a:txBody>
                    <a:bodyPr/>
                    <a:lstStyle/>
                    <a:p>
                      <a:r>
                        <a:rPr lang="cs-CZ" b="0" dirty="0" err="1">
                          <a:solidFill>
                            <a:schemeClr val="tx1"/>
                          </a:solidFill>
                          <a:latin typeface="Arial" panose="020B0604020202020204" pitchFamily="34" charset="0"/>
                          <a:cs typeface="Arial" panose="020B0604020202020204" pitchFamily="34" charset="0"/>
                        </a:rPr>
                        <a:t>Rb</a:t>
                      </a:r>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r>
                        <a:rPr lang="cs-CZ" b="0" dirty="0" err="1">
                          <a:solidFill>
                            <a:schemeClr val="tx1"/>
                          </a:solidFill>
                          <a:latin typeface="Arial" panose="020B0604020202020204" pitchFamily="34" charset="0"/>
                          <a:cs typeface="Arial" panose="020B0604020202020204" pitchFamily="34" charset="0"/>
                        </a:rPr>
                        <a:t>Sr</a:t>
                      </a:r>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r>
                        <a:rPr lang="cs-CZ" b="0" dirty="0">
                          <a:solidFill>
                            <a:schemeClr val="tx1"/>
                          </a:solidFill>
                          <a:latin typeface="Arial" panose="020B0604020202020204" pitchFamily="34" charset="0"/>
                          <a:cs typeface="Arial" panose="020B0604020202020204" pitchFamily="34" charset="0"/>
                        </a:rPr>
                        <a:t>In</a:t>
                      </a:r>
                    </a:p>
                  </a:txBody>
                  <a:tcP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r>
                        <a:rPr lang="cs-CZ" b="0" dirty="0" err="1">
                          <a:solidFill>
                            <a:schemeClr val="tx1"/>
                          </a:solidFill>
                          <a:latin typeface="Arial" panose="020B0604020202020204" pitchFamily="34" charset="0"/>
                          <a:cs typeface="Arial" panose="020B0604020202020204" pitchFamily="34" charset="0"/>
                        </a:rPr>
                        <a:t>Sn</a:t>
                      </a:r>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r>
                        <a:rPr lang="cs-CZ" b="0" dirty="0" err="1">
                          <a:solidFill>
                            <a:schemeClr val="tx1"/>
                          </a:solidFill>
                          <a:latin typeface="Arial" panose="020B0604020202020204" pitchFamily="34" charset="0"/>
                          <a:cs typeface="Arial" panose="020B0604020202020204" pitchFamily="34" charset="0"/>
                        </a:rPr>
                        <a:t>Sb</a:t>
                      </a:r>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r>
                        <a:rPr lang="cs-CZ" b="0" dirty="0">
                          <a:solidFill>
                            <a:schemeClr val="tx1"/>
                          </a:solidFill>
                          <a:latin typeface="Arial" panose="020B0604020202020204" pitchFamily="34" charset="0"/>
                          <a:cs typeface="Arial" panose="020B0604020202020204" pitchFamily="34" charset="0"/>
                        </a:rPr>
                        <a:t>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r>
                        <a:rPr lang="cs-CZ" b="0" dirty="0">
                          <a:solidFill>
                            <a:schemeClr val="tx1"/>
                          </a:solidFill>
                          <a:latin typeface="Arial" panose="020B0604020202020204" pitchFamily="34" charset="0"/>
                          <a:cs typeface="Arial" panose="020B0604020202020204" pitchFamily="34" charset="0"/>
                        </a:rPr>
                        <a:t>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0003"/>
                  </a:ext>
                </a:extLst>
              </a:tr>
              <a:tr h="370840">
                <a:tc>
                  <a:txBody>
                    <a:bodyPr/>
                    <a:lstStyle/>
                    <a:p>
                      <a:r>
                        <a:rPr lang="cs-CZ" b="0" dirty="0" err="1">
                          <a:solidFill>
                            <a:schemeClr val="tx1"/>
                          </a:solidFill>
                          <a:latin typeface="Arial" panose="020B0604020202020204" pitchFamily="34" charset="0"/>
                          <a:cs typeface="Arial" panose="020B0604020202020204" pitchFamily="34" charset="0"/>
                        </a:rPr>
                        <a:t>Cs</a:t>
                      </a:r>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r>
                        <a:rPr lang="cs-CZ" b="0" dirty="0">
                          <a:solidFill>
                            <a:schemeClr val="tx1"/>
                          </a:solidFill>
                          <a:latin typeface="Arial" panose="020B0604020202020204" pitchFamily="34" charset="0"/>
                          <a:cs typeface="Arial" panose="020B0604020202020204" pitchFamily="34" charset="0"/>
                        </a:rPr>
                        <a:t>Ba</a:t>
                      </a:r>
                    </a:p>
                  </a:txBody>
                  <a:tcP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r>
                        <a:rPr lang="cs-CZ" b="0" dirty="0" err="1">
                          <a:solidFill>
                            <a:schemeClr val="tx1"/>
                          </a:solidFill>
                          <a:latin typeface="Arial" panose="020B0604020202020204" pitchFamily="34" charset="0"/>
                          <a:cs typeface="Arial" panose="020B0604020202020204" pitchFamily="34" charset="0"/>
                        </a:rPr>
                        <a:t>Tl</a:t>
                      </a:r>
                      <a:endParaRPr lang="cs-CZ" b="0" dirty="0">
                        <a:solidFill>
                          <a:schemeClr val="tx1"/>
                        </a:solidFill>
                        <a:latin typeface="Arial" panose="020B0604020202020204" pitchFamily="34" charset="0"/>
                        <a:cs typeface="Arial" panose="020B0604020202020204" pitchFamily="34" charset="0"/>
                      </a:endParaRPr>
                    </a:p>
                  </a:txBody>
                  <a:tcP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r>
                        <a:rPr lang="cs-CZ" b="0" dirty="0" err="1">
                          <a:solidFill>
                            <a:schemeClr val="tx1"/>
                          </a:solidFill>
                          <a:latin typeface="Arial" panose="020B0604020202020204" pitchFamily="34" charset="0"/>
                          <a:cs typeface="Arial" panose="020B0604020202020204" pitchFamily="34" charset="0"/>
                        </a:rPr>
                        <a:t>Pb</a:t>
                      </a:r>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r>
                        <a:rPr lang="cs-CZ" b="0" dirty="0" err="1">
                          <a:solidFill>
                            <a:schemeClr val="tx1"/>
                          </a:solidFill>
                          <a:latin typeface="Arial" panose="020B0604020202020204" pitchFamily="34" charset="0"/>
                          <a:cs typeface="Arial" panose="020B0604020202020204" pitchFamily="34" charset="0"/>
                        </a:rPr>
                        <a:t>Bi</a:t>
                      </a:r>
                      <a:endParaRPr lang="cs-CZ"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r>
                        <a:rPr lang="cs-CZ" b="0" dirty="0">
                          <a:solidFill>
                            <a:schemeClr val="tx1"/>
                          </a:solidFill>
                          <a:latin typeface="Arial" panose="020B0604020202020204" pitchFamily="34" charset="0"/>
                          <a:cs typeface="Arial" panose="020B0604020202020204" pitchFamily="34" charset="0"/>
                        </a:rPr>
                        <a:t>Po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cs-CZ" b="0" dirty="0">
                          <a:solidFill>
                            <a:schemeClr val="tx1"/>
                          </a:solidFill>
                          <a:latin typeface="Arial" panose="020B0604020202020204" pitchFamily="34" charset="0"/>
                          <a:cs typeface="Arial" panose="020B0604020202020204" pitchFamily="34" charset="0"/>
                        </a:rPr>
                        <a:t>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
        <p:nvSpPr>
          <p:cNvPr id="9" name="Rectangle 17"/>
          <p:cNvSpPr/>
          <p:nvPr/>
        </p:nvSpPr>
        <p:spPr>
          <a:xfrm>
            <a:off x="0" y="0"/>
            <a:ext cx="9144000" cy="107950"/>
          </a:xfrm>
          <a:prstGeom prst="rect">
            <a:avLst/>
          </a:prstGeom>
          <a:solidFill>
            <a:srgbClr val="D22D4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10" name="Zástupný symbol pro číslo snímku 1"/>
          <p:cNvSpPr>
            <a:spLocks noGrp="1"/>
          </p:cNvSpPr>
          <p:nvPr>
            <p:ph type="sldNum" sz="quarter" idx="12"/>
          </p:nvPr>
        </p:nvSpPr>
        <p:spPr>
          <a:xfrm>
            <a:off x="8424000" y="108000"/>
            <a:ext cx="720000" cy="360000"/>
          </a:xfrm>
        </p:spPr>
        <p:txBody>
          <a:bodyPr anchor="ctr" anchorCtr="0"/>
          <a:lstStyle/>
          <a:p>
            <a:r>
              <a:rPr lang="en-US" sz="1400" dirty="0">
                <a:solidFill>
                  <a:schemeClr val="tx1"/>
                </a:solidFill>
                <a:latin typeface="Arial" panose="020B0604020202020204" pitchFamily="34" charset="0"/>
                <a:cs typeface="Arial" panose="020B0604020202020204" pitchFamily="34" charset="0"/>
              </a:rPr>
              <a:t>06-</a:t>
            </a:r>
            <a:fld id="{CB05AA66-45A8-5543-8AD2-FEEF865319FF}" type="slidenum">
              <a:rPr lang="en-US" sz="1400" smtClean="0">
                <a:solidFill>
                  <a:schemeClr val="tx1"/>
                </a:solidFill>
                <a:latin typeface="Arial" panose="020B0604020202020204" pitchFamily="34" charset="0"/>
                <a:cs typeface="Arial" panose="020B0604020202020204" pitchFamily="34" charset="0"/>
              </a:rPr>
              <a:t>23</a:t>
            </a:fld>
            <a:endParaRPr lang="en-US" sz="1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551944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15"/>
          <p:cNvSpPr txBox="1"/>
          <p:nvPr/>
        </p:nvSpPr>
        <p:spPr>
          <a:xfrm>
            <a:off x="5030851" y="6341803"/>
            <a:ext cx="3965675" cy="229420"/>
          </a:xfrm>
          <a:prstGeom prst="rect">
            <a:avLst/>
          </a:prstGeom>
          <a:noFill/>
        </p:spPr>
        <p:txBody>
          <a:bodyPr wrap="square" lIns="0" tIns="0" rIns="0" bIns="0" rtlCol="0">
            <a:normAutofit/>
          </a:bodyPr>
          <a:lstStyle/>
          <a:p>
            <a:pPr algn="r" defTabSz="457200" eaLnBrk="1" fontAlgn="auto" hangingPunct="1">
              <a:lnSpc>
                <a:spcPct val="130000"/>
              </a:lnSpc>
              <a:spcBef>
                <a:spcPts val="0"/>
              </a:spcBef>
              <a:spcAft>
                <a:spcPts val="0"/>
              </a:spcAft>
            </a:pPr>
            <a:r>
              <a:rPr lang="en-US" sz="900" b="0">
                <a:solidFill>
                  <a:prstClr val="black"/>
                </a:solidFill>
                <a:latin typeface="Arial"/>
                <a:cs typeface="Arial"/>
              </a:rPr>
              <a:t>www.natur.cuni.cz</a:t>
            </a:r>
            <a:endParaRPr lang="en-US" sz="900" b="0" dirty="0">
              <a:solidFill>
                <a:prstClr val="black"/>
              </a:solidFill>
              <a:latin typeface="Arial"/>
              <a:cs typeface="Arial"/>
            </a:endParaRPr>
          </a:p>
        </p:txBody>
      </p:sp>
      <p:pic>
        <p:nvPicPr>
          <p:cNvPr id="23" name="Picture 1"/>
          <p:cNvPicPr>
            <a:picLocks noChangeAspect="1"/>
          </p:cNvPicPr>
          <p:nvPr/>
        </p:nvPicPr>
        <p:blipFill>
          <a:blip r:embed="rId4"/>
          <a:stretch>
            <a:fillRect/>
          </a:stretch>
        </p:blipFill>
        <p:spPr>
          <a:xfrm>
            <a:off x="0" y="6057900"/>
            <a:ext cx="2159000" cy="800100"/>
          </a:xfrm>
          <a:prstGeom prst="rect">
            <a:avLst/>
          </a:prstGeom>
        </p:spPr>
      </p:pic>
      <p:cxnSp>
        <p:nvCxnSpPr>
          <p:cNvPr id="24" name="Straight Connector 4"/>
          <p:cNvCxnSpPr/>
          <p:nvPr/>
        </p:nvCxnSpPr>
        <p:spPr>
          <a:xfrm>
            <a:off x="122903" y="6057900"/>
            <a:ext cx="8873623" cy="0"/>
          </a:xfrm>
          <a:prstGeom prst="line">
            <a:avLst/>
          </a:prstGeom>
          <a:noFill/>
          <a:ln w="9525" cap="flat" cmpd="sng" algn="ctr">
            <a:solidFill>
              <a:srgbClr val="D22D40"/>
            </a:solidFill>
            <a:prstDash val="solid"/>
          </a:ln>
          <a:effectLst/>
        </p:spPr>
      </p:cxnSp>
      <p:sp>
        <p:nvSpPr>
          <p:cNvPr id="25" name="TextBox 8"/>
          <p:cNvSpPr txBox="1"/>
          <p:nvPr/>
        </p:nvSpPr>
        <p:spPr>
          <a:xfrm>
            <a:off x="288000" y="252000"/>
            <a:ext cx="8316448" cy="491073"/>
          </a:xfrm>
          <a:prstGeom prst="rect">
            <a:avLst/>
          </a:prstGeom>
          <a:noFill/>
        </p:spPr>
        <p:txBody>
          <a:bodyPr wrap="square" lIns="0" tIns="0" rIns="0" bIns="0" rtlCol="0">
            <a:noAutofit/>
          </a:bodyPr>
          <a:lstStyle/>
          <a:p>
            <a:pPr algn="l" defTabSz="457200" eaLnBrk="1" fontAlgn="auto" hangingPunct="1">
              <a:lnSpc>
                <a:spcPct val="130000"/>
              </a:lnSpc>
              <a:spcBef>
                <a:spcPts val="0"/>
              </a:spcBef>
              <a:spcAft>
                <a:spcPts val="0"/>
              </a:spcAft>
            </a:pPr>
            <a:r>
              <a:rPr lang="cs-CZ" sz="2600" dirty="0" err="1">
                <a:solidFill>
                  <a:prstClr val="black"/>
                </a:solidFill>
                <a:latin typeface="Arial"/>
                <a:cs typeface="Arial"/>
              </a:rPr>
              <a:t>Polykyseliny</a:t>
            </a:r>
            <a:endParaRPr lang="en-US" sz="2600" dirty="0">
              <a:solidFill>
                <a:prstClr val="black"/>
              </a:solidFill>
              <a:latin typeface="Arial"/>
              <a:cs typeface="Arial"/>
            </a:endParaRPr>
          </a:p>
        </p:txBody>
      </p:sp>
      <p:sp>
        <p:nvSpPr>
          <p:cNvPr id="7" name="TextBox 2"/>
          <p:cNvSpPr txBox="1"/>
          <p:nvPr/>
        </p:nvSpPr>
        <p:spPr>
          <a:xfrm>
            <a:off x="287215" y="900000"/>
            <a:ext cx="8460754" cy="4924425"/>
          </a:xfrm>
          <a:prstGeom prst="rect">
            <a:avLst/>
          </a:prstGeom>
          <a:noFill/>
        </p:spPr>
        <p:txBody>
          <a:bodyPr wrap="square" lIns="0" tIns="0" rIns="0" bIns="0" rtlCol="0">
            <a:spAutoFit/>
          </a:bodyPr>
          <a:lstStyle/>
          <a:p>
            <a:pPr algn="l" defTabSz="457200" eaLnBrk="1" fontAlgn="auto" hangingPunct="1">
              <a:spcAft>
                <a:spcPts val="0"/>
              </a:spcAft>
            </a:pPr>
            <a:r>
              <a:rPr lang="cs-CZ" altLang="cs-CZ" sz="2000" b="0" dirty="0">
                <a:solidFill>
                  <a:prstClr val="black"/>
                </a:solidFill>
                <a:latin typeface="Arial" charset="0"/>
              </a:rPr>
              <a:t>Oxidové můstky mezi centrálními atomy.</a:t>
            </a: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a:solidFill>
                  <a:prstClr val="black"/>
                </a:solidFill>
                <a:latin typeface="Arial" charset="0"/>
              </a:rPr>
              <a:t>Formálně eliminace vody ze dvou hydroxylových skupin.</a:t>
            </a: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a:solidFill>
                  <a:prstClr val="black"/>
                </a:solidFill>
                <a:latin typeface="Arial" charset="0"/>
              </a:rPr>
              <a:t>U </a:t>
            </a:r>
            <a:r>
              <a:rPr lang="cs-CZ" altLang="cs-CZ" sz="2000" b="0" dirty="0" err="1">
                <a:solidFill>
                  <a:prstClr val="black"/>
                </a:solidFill>
                <a:latin typeface="Arial" charset="0"/>
              </a:rPr>
              <a:t>polyfosfátů</a:t>
            </a:r>
            <a:r>
              <a:rPr lang="cs-CZ" altLang="cs-CZ" sz="2000" b="0" dirty="0">
                <a:solidFill>
                  <a:prstClr val="black"/>
                </a:solidFill>
                <a:latin typeface="Arial" charset="0"/>
              </a:rPr>
              <a:t> – </a:t>
            </a:r>
            <a:r>
              <a:rPr lang="cs-CZ" altLang="cs-CZ" sz="2000" b="0" dirty="0" err="1">
                <a:solidFill>
                  <a:prstClr val="black"/>
                </a:solidFill>
                <a:latin typeface="Arial" charset="0"/>
              </a:rPr>
              <a:t>makroergická</a:t>
            </a:r>
            <a:r>
              <a:rPr lang="cs-CZ" altLang="cs-CZ" sz="2000" b="0" dirty="0">
                <a:solidFill>
                  <a:prstClr val="black"/>
                </a:solidFill>
                <a:latin typeface="Arial" charset="0"/>
              </a:rPr>
              <a:t> vazba v biochemii.</a:t>
            </a: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a:solidFill>
                  <a:prstClr val="black"/>
                </a:solidFill>
                <a:latin typeface="Arial" charset="0"/>
              </a:rPr>
              <a:t>2 CrO</a:t>
            </a:r>
            <a:r>
              <a:rPr lang="cs-CZ" altLang="cs-CZ" sz="2000" b="0" baseline="-25000" dirty="0">
                <a:solidFill>
                  <a:prstClr val="black"/>
                </a:solidFill>
                <a:latin typeface="Arial" charset="0"/>
              </a:rPr>
              <a:t>4</a:t>
            </a:r>
            <a:r>
              <a:rPr lang="cs-CZ" altLang="cs-CZ" sz="2000" b="0" baseline="30000" dirty="0">
                <a:solidFill>
                  <a:prstClr val="black"/>
                </a:solidFill>
                <a:latin typeface="Arial" charset="0"/>
              </a:rPr>
              <a:t>2–</a:t>
            </a:r>
            <a:r>
              <a:rPr lang="cs-CZ" altLang="cs-CZ" sz="2000" b="0" dirty="0">
                <a:solidFill>
                  <a:prstClr val="black"/>
                </a:solidFill>
                <a:latin typeface="Arial" charset="0"/>
              </a:rPr>
              <a:t>  +  2 H</a:t>
            </a:r>
            <a:r>
              <a:rPr lang="cs-CZ" altLang="cs-CZ" sz="2000" b="0" baseline="30000" dirty="0">
                <a:solidFill>
                  <a:prstClr val="black"/>
                </a:solidFill>
                <a:latin typeface="Arial" charset="0"/>
              </a:rPr>
              <a:t>+</a:t>
            </a:r>
            <a:r>
              <a:rPr lang="cs-CZ" altLang="cs-CZ" sz="2000" b="0" dirty="0">
                <a:solidFill>
                  <a:prstClr val="black"/>
                </a:solidFill>
                <a:latin typeface="Arial" charset="0"/>
              </a:rPr>
              <a:t>              Cr</a:t>
            </a:r>
            <a:r>
              <a:rPr lang="cs-CZ" altLang="cs-CZ" sz="2000" b="0" baseline="-25000" dirty="0">
                <a:solidFill>
                  <a:prstClr val="black"/>
                </a:solidFill>
                <a:latin typeface="Arial" charset="0"/>
              </a:rPr>
              <a:t>2</a:t>
            </a:r>
            <a:r>
              <a:rPr lang="cs-CZ" altLang="cs-CZ" sz="2000" b="0" dirty="0">
                <a:solidFill>
                  <a:prstClr val="black"/>
                </a:solidFill>
                <a:latin typeface="Arial" charset="0"/>
              </a:rPr>
              <a:t>O</a:t>
            </a:r>
            <a:r>
              <a:rPr lang="cs-CZ" altLang="cs-CZ" sz="2000" b="0" baseline="-25000" dirty="0">
                <a:solidFill>
                  <a:prstClr val="black"/>
                </a:solidFill>
                <a:latin typeface="Arial" charset="0"/>
              </a:rPr>
              <a:t>7</a:t>
            </a:r>
            <a:r>
              <a:rPr lang="cs-CZ" altLang="cs-CZ" sz="2000" b="0" baseline="30000" dirty="0">
                <a:solidFill>
                  <a:prstClr val="black"/>
                </a:solidFill>
                <a:latin typeface="Arial" charset="0"/>
              </a:rPr>
              <a:t>2–</a:t>
            </a:r>
            <a:r>
              <a:rPr lang="cs-CZ" altLang="cs-CZ" sz="2000" b="0" dirty="0">
                <a:solidFill>
                  <a:prstClr val="black"/>
                </a:solidFill>
                <a:latin typeface="Arial" charset="0"/>
              </a:rPr>
              <a:t>  +  H</a:t>
            </a:r>
            <a:r>
              <a:rPr lang="cs-CZ" altLang="cs-CZ" sz="2000" b="0" baseline="-25000" dirty="0">
                <a:solidFill>
                  <a:prstClr val="black"/>
                </a:solidFill>
                <a:latin typeface="Arial" charset="0"/>
              </a:rPr>
              <a:t>2</a:t>
            </a:r>
            <a:r>
              <a:rPr lang="cs-CZ" altLang="cs-CZ" sz="2000" b="0" dirty="0">
                <a:solidFill>
                  <a:prstClr val="black"/>
                </a:solidFill>
                <a:latin typeface="Arial" charset="0"/>
              </a:rPr>
              <a:t>O</a:t>
            </a: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a:solidFill>
                  <a:prstClr val="black"/>
                </a:solidFill>
                <a:latin typeface="Arial" charset="0"/>
              </a:rPr>
              <a:t>Cr</a:t>
            </a:r>
            <a:r>
              <a:rPr lang="cs-CZ" altLang="cs-CZ" sz="2000" b="0" baseline="-25000" dirty="0">
                <a:solidFill>
                  <a:prstClr val="black"/>
                </a:solidFill>
                <a:latin typeface="Arial" charset="0"/>
              </a:rPr>
              <a:t>2</a:t>
            </a:r>
            <a:r>
              <a:rPr lang="cs-CZ" altLang="cs-CZ" sz="2000" b="0" dirty="0">
                <a:solidFill>
                  <a:prstClr val="black"/>
                </a:solidFill>
                <a:latin typeface="Arial" charset="0"/>
              </a:rPr>
              <a:t>O</a:t>
            </a:r>
            <a:r>
              <a:rPr lang="cs-CZ" altLang="cs-CZ" sz="2000" b="0" baseline="-25000" dirty="0">
                <a:solidFill>
                  <a:prstClr val="black"/>
                </a:solidFill>
                <a:latin typeface="Arial" charset="0"/>
              </a:rPr>
              <a:t>7</a:t>
            </a:r>
            <a:r>
              <a:rPr lang="cs-CZ" altLang="cs-CZ" sz="2000" b="0" baseline="30000" dirty="0">
                <a:solidFill>
                  <a:prstClr val="black"/>
                </a:solidFill>
                <a:latin typeface="Arial" charset="0"/>
              </a:rPr>
              <a:t>2–</a:t>
            </a:r>
            <a:r>
              <a:rPr lang="cs-CZ" altLang="cs-CZ" sz="2000" b="0" dirty="0">
                <a:solidFill>
                  <a:prstClr val="black"/>
                </a:solidFill>
                <a:latin typeface="Arial" charset="0"/>
              </a:rPr>
              <a:t>  +  2 OH</a:t>
            </a:r>
            <a:r>
              <a:rPr lang="cs-CZ" altLang="cs-CZ" sz="2000" b="0" baseline="30000" dirty="0">
                <a:solidFill>
                  <a:prstClr val="black"/>
                </a:solidFill>
                <a:latin typeface="Arial" charset="0"/>
              </a:rPr>
              <a:t>–</a:t>
            </a:r>
            <a:r>
              <a:rPr lang="cs-CZ" altLang="cs-CZ" sz="2000" b="0" dirty="0">
                <a:solidFill>
                  <a:prstClr val="black"/>
                </a:solidFill>
                <a:latin typeface="Arial" charset="0"/>
              </a:rPr>
              <a:t>                 2 CrO</a:t>
            </a:r>
            <a:r>
              <a:rPr lang="cs-CZ" altLang="cs-CZ" sz="2000" b="0" baseline="-25000" dirty="0">
                <a:solidFill>
                  <a:prstClr val="black"/>
                </a:solidFill>
                <a:latin typeface="Arial" charset="0"/>
              </a:rPr>
              <a:t>4</a:t>
            </a:r>
            <a:r>
              <a:rPr lang="cs-CZ" altLang="cs-CZ" sz="2000" b="0" baseline="30000" dirty="0">
                <a:solidFill>
                  <a:prstClr val="black"/>
                </a:solidFill>
                <a:latin typeface="Arial" charset="0"/>
              </a:rPr>
              <a:t>2–</a:t>
            </a:r>
            <a:r>
              <a:rPr lang="cs-CZ" altLang="cs-CZ" sz="2000" b="0" dirty="0">
                <a:solidFill>
                  <a:prstClr val="black"/>
                </a:solidFill>
                <a:latin typeface="Arial" charset="0"/>
              </a:rPr>
              <a:t>  +  H</a:t>
            </a:r>
            <a:r>
              <a:rPr lang="cs-CZ" altLang="cs-CZ" sz="2000" b="0" baseline="-25000" dirty="0">
                <a:solidFill>
                  <a:prstClr val="black"/>
                </a:solidFill>
                <a:latin typeface="Arial" charset="0"/>
              </a:rPr>
              <a:t>2</a:t>
            </a:r>
            <a:r>
              <a:rPr lang="cs-CZ" altLang="cs-CZ" sz="2000" b="0" dirty="0">
                <a:solidFill>
                  <a:prstClr val="black"/>
                </a:solidFill>
                <a:latin typeface="Arial" charset="0"/>
              </a:rPr>
              <a:t>O</a:t>
            </a:r>
          </a:p>
          <a:p>
            <a:pPr algn="l" defTabSz="457200" eaLnBrk="1" fontAlgn="auto" hangingPunct="1">
              <a:spcAft>
                <a:spcPts val="0"/>
              </a:spcAft>
            </a:pPr>
            <a:endParaRPr lang="cs-CZ" altLang="cs-CZ" sz="2000" b="0" dirty="0">
              <a:solidFill>
                <a:prstClr val="black"/>
              </a:solidFill>
              <a:latin typeface="Arial" charset="0"/>
            </a:endParaRPr>
          </a:p>
        </p:txBody>
      </p:sp>
      <p:graphicFrame>
        <p:nvGraphicFramePr>
          <p:cNvPr id="3" name="Objekt 2"/>
          <p:cNvGraphicFramePr>
            <a:graphicFrameLocks noChangeAspect="1"/>
          </p:cNvGraphicFramePr>
          <p:nvPr>
            <p:extLst>
              <p:ext uri="{D42A27DB-BD31-4B8C-83A1-F6EECF244321}">
                <p14:modId xmlns:p14="http://schemas.microsoft.com/office/powerpoint/2010/main" val="880472961"/>
              </p:ext>
            </p:extLst>
          </p:nvPr>
        </p:nvGraphicFramePr>
        <p:xfrm>
          <a:off x="2268686" y="4642250"/>
          <a:ext cx="719138" cy="225425"/>
        </p:xfrm>
        <a:graphic>
          <a:graphicData uri="http://schemas.openxmlformats.org/presentationml/2006/ole">
            <mc:AlternateContent xmlns:mc="http://schemas.openxmlformats.org/markup-compatibility/2006">
              <mc:Choice xmlns:v="urn:schemas-microsoft-com:vml" Requires="v">
                <p:oleObj spid="_x0000_s18624" name="CS ChemDraw Drawing" r:id="rId5" imgW="479741" imgH="150947" progId="ChemDraw.Document.6.0">
                  <p:embed/>
                </p:oleObj>
              </mc:Choice>
              <mc:Fallback>
                <p:oleObj name="CS ChemDraw Drawing" r:id="rId5" imgW="479741" imgH="150947" progId="ChemDraw.Document.6.0">
                  <p:embed/>
                  <p:pic>
                    <p:nvPicPr>
                      <p:cNvPr id="0" name="Objek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68686" y="4642250"/>
                        <a:ext cx="719138"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 name="Objekt 3"/>
          <p:cNvGraphicFramePr>
            <a:graphicFrameLocks noChangeAspect="1"/>
          </p:cNvGraphicFramePr>
          <p:nvPr>
            <p:extLst>
              <p:ext uri="{D42A27DB-BD31-4B8C-83A1-F6EECF244321}">
                <p14:modId xmlns:p14="http://schemas.microsoft.com/office/powerpoint/2010/main" val="19961332"/>
              </p:ext>
            </p:extLst>
          </p:nvPr>
        </p:nvGraphicFramePr>
        <p:xfrm>
          <a:off x="2483768" y="5248263"/>
          <a:ext cx="719137" cy="225425"/>
        </p:xfrm>
        <a:graphic>
          <a:graphicData uri="http://schemas.openxmlformats.org/presentationml/2006/ole">
            <mc:AlternateContent xmlns:mc="http://schemas.openxmlformats.org/markup-compatibility/2006">
              <mc:Choice xmlns:v="urn:schemas-microsoft-com:vml" Requires="v">
                <p:oleObj spid="_x0000_s18625" name="CS ChemDraw Drawing" r:id="rId7" imgW="479741" imgH="150947" progId="ChemDraw.Document.6.0">
                  <p:embed/>
                </p:oleObj>
              </mc:Choice>
              <mc:Fallback>
                <p:oleObj name="CS ChemDraw Drawing" r:id="rId7" imgW="479741" imgH="150947" progId="ChemDraw.Document.6.0">
                  <p:embed/>
                  <p:pic>
                    <p:nvPicPr>
                      <p:cNvPr id="0" name="Objek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83768" y="5248263"/>
                        <a:ext cx="719137"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 name="Rectangle 17"/>
          <p:cNvSpPr/>
          <p:nvPr/>
        </p:nvSpPr>
        <p:spPr>
          <a:xfrm>
            <a:off x="0" y="0"/>
            <a:ext cx="9144000" cy="107950"/>
          </a:xfrm>
          <a:prstGeom prst="rect">
            <a:avLst/>
          </a:prstGeom>
          <a:solidFill>
            <a:srgbClr val="D22D4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11" name="Zástupný symbol pro číslo snímku 1"/>
          <p:cNvSpPr>
            <a:spLocks noGrp="1"/>
          </p:cNvSpPr>
          <p:nvPr>
            <p:ph type="sldNum" sz="quarter" idx="12"/>
          </p:nvPr>
        </p:nvSpPr>
        <p:spPr>
          <a:xfrm>
            <a:off x="8424000" y="108000"/>
            <a:ext cx="720000" cy="360000"/>
          </a:xfrm>
        </p:spPr>
        <p:txBody>
          <a:bodyPr anchor="ctr" anchorCtr="0"/>
          <a:lstStyle/>
          <a:p>
            <a:r>
              <a:rPr lang="en-US" sz="1400" dirty="0">
                <a:solidFill>
                  <a:schemeClr val="tx1"/>
                </a:solidFill>
                <a:latin typeface="Arial" panose="020B0604020202020204" pitchFamily="34" charset="0"/>
                <a:cs typeface="Arial" panose="020B0604020202020204" pitchFamily="34" charset="0"/>
              </a:rPr>
              <a:t>06-</a:t>
            </a:r>
            <a:fld id="{CB05AA66-45A8-5543-8AD2-FEEF865319FF}" type="slidenum">
              <a:rPr lang="en-US" sz="1400" smtClean="0">
                <a:solidFill>
                  <a:schemeClr val="tx1"/>
                </a:solidFill>
                <a:latin typeface="Arial" panose="020B0604020202020204" pitchFamily="34" charset="0"/>
                <a:cs typeface="Arial" panose="020B0604020202020204" pitchFamily="34" charset="0"/>
              </a:rPr>
              <a:t>24</a:t>
            </a:fld>
            <a:endParaRPr lang="en-US" sz="1400" dirty="0">
              <a:solidFill>
                <a:schemeClr val="tx1"/>
              </a:solidFill>
              <a:latin typeface="Arial" panose="020B0604020202020204" pitchFamily="34" charset="0"/>
              <a:cs typeface="Arial" panose="020B0604020202020204" pitchFamily="34" charset="0"/>
            </a:endParaRPr>
          </a:p>
        </p:txBody>
      </p:sp>
      <p:graphicFrame>
        <p:nvGraphicFramePr>
          <p:cNvPr id="5" name="Objekt 4"/>
          <p:cNvGraphicFramePr>
            <a:graphicFrameLocks noChangeAspect="1"/>
          </p:cNvGraphicFramePr>
          <p:nvPr>
            <p:extLst>
              <p:ext uri="{D42A27DB-BD31-4B8C-83A1-F6EECF244321}">
                <p14:modId xmlns:p14="http://schemas.microsoft.com/office/powerpoint/2010/main" val="926429264"/>
              </p:ext>
            </p:extLst>
          </p:nvPr>
        </p:nvGraphicFramePr>
        <p:xfrm>
          <a:off x="1061999" y="2206800"/>
          <a:ext cx="6868130" cy="982125"/>
        </p:xfrm>
        <a:graphic>
          <a:graphicData uri="http://schemas.openxmlformats.org/presentationml/2006/ole">
            <mc:AlternateContent xmlns:mc="http://schemas.openxmlformats.org/markup-compatibility/2006">
              <mc:Choice xmlns:v="urn:schemas-microsoft-com:vml" Requires="v">
                <p:oleObj spid="_x0000_s18626" name="CS ChemDraw Drawing" r:id="rId8" imgW="2747252" imgH="392850" progId="ChemDraw.Document.6.0">
                  <p:embed/>
                </p:oleObj>
              </mc:Choice>
              <mc:Fallback>
                <p:oleObj name="CS ChemDraw Drawing" r:id="rId8" imgW="2747252" imgH="392850" progId="ChemDraw.Document.6.0">
                  <p:embed/>
                  <p:pic>
                    <p:nvPicPr>
                      <p:cNvPr id="0" name=""/>
                      <p:cNvPicPr/>
                      <p:nvPr/>
                    </p:nvPicPr>
                    <p:blipFill>
                      <a:blip r:embed="rId9"/>
                      <a:stretch>
                        <a:fillRect/>
                      </a:stretch>
                    </p:blipFill>
                    <p:spPr>
                      <a:xfrm>
                        <a:off x="1061999" y="2206800"/>
                        <a:ext cx="6868130" cy="982125"/>
                      </a:xfrm>
                      <a:prstGeom prst="rect">
                        <a:avLst/>
                      </a:prstGeom>
                    </p:spPr>
                  </p:pic>
                </p:oleObj>
              </mc:Fallback>
            </mc:AlternateContent>
          </a:graphicData>
        </a:graphic>
      </p:graphicFrame>
    </p:spTree>
    <p:extLst>
      <p:ext uri="{BB962C8B-B14F-4D97-AF65-F5344CB8AC3E}">
        <p14:creationId xmlns:p14="http://schemas.microsoft.com/office/powerpoint/2010/main" val="39089125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15"/>
          <p:cNvSpPr txBox="1"/>
          <p:nvPr/>
        </p:nvSpPr>
        <p:spPr>
          <a:xfrm>
            <a:off x="5030851" y="6341803"/>
            <a:ext cx="3965675" cy="229420"/>
          </a:xfrm>
          <a:prstGeom prst="rect">
            <a:avLst/>
          </a:prstGeom>
          <a:noFill/>
        </p:spPr>
        <p:txBody>
          <a:bodyPr wrap="square" lIns="0" tIns="0" rIns="0" bIns="0" rtlCol="0">
            <a:normAutofit/>
          </a:bodyPr>
          <a:lstStyle/>
          <a:p>
            <a:pPr algn="r" defTabSz="457200" eaLnBrk="1" fontAlgn="auto" hangingPunct="1">
              <a:lnSpc>
                <a:spcPct val="130000"/>
              </a:lnSpc>
              <a:spcBef>
                <a:spcPts val="0"/>
              </a:spcBef>
              <a:spcAft>
                <a:spcPts val="0"/>
              </a:spcAft>
            </a:pPr>
            <a:r>
              <a:rPr lang="en-US" sz="900" b="0">
                <a:solidFill>
                  <a:prstClr val="black"/>
                </a:solidFill>
                <a:latin typeface="Arial"/>
                <a:cs typeface="Arial"/>
              </a:rPr>
              <a:t>www.natur.cuni.cz</a:t>
            </a:r>
            <a:endParaRPr lang="en-US" sz="900" b="0" dirty="0">
              <a:solidFill>
                <a:prstClr val="black"/>
              </a:solidFill>
              <a:latin typeface="Arial"/>
              <a:cs typeface="Arial"/>
            </a:endParaRPr>
          </a:p>
        </p:txBody>
      </p:sp>
      <p:pic>
        <p:nvPicPr>
          <p:cNvPr id="23" name="Picture 1"/>
          <p:cNvPicPr>
            <a:picLocks noChangeAspect="1"/>
          </p:cNvPicPr>
          <p:nvPr/>
        </p:nvPicPr>
        <p:blipFill>
          <a:blip r:embed="rId4"/>
          <a:stretch>
            <a:fillRect/>
          </a:stretch>
        </p:blipFill>
        <p:spPr>
          <a:xfrm>
            <a:off x="0" y="6057900"/>
            <a:ext cx="2159000" cy="800100"/>
          </a:xfrm>
          <a:prstGeom prst="rect">
            <a:avLst/>
          </a:prstGeom>
        </p:spPr>
      </p:pic>
      <p:cxnSp>
        <p:nvCxnSpPr>
          <p:cNvPr id="24" name="Straight Connector 4"/>
          <p:cNvCxnSpPr/>
          <p:nvPr/>
        </p:nvCxnSpPr>
        <p:spPr>
          <a:xfrm>
            <a:off x="122903" y="6057900"/>
            <a:ext cx="8873623" cy="0"/>
          </a:xfrm>
          <a:prstGeom prst="line">
            <a:avLst/>
          </a:prstGeom>
          <a:noFill/>
          <a:ln w="9525" cap="flat" cmpd="sng" algn="ctr">
            <a:solidFill>
              <a:srgbClr val="D22D40"/>
            </a:solidFill>
            <a:prstDash val="solid"/>
          </a:ln>
          <a:effectLst/>
        </p:spPr>
      </p:cxnSp>
      <p:sp>
        <p:nvSpPr>
          <p:cNvPr id="25" name="TextBox 8"/>
          <p:cNvSpPr txBox="1"/>
          <p:nvPr/>
        </p:nvSpPr>
        <p:spPr>
          <a:xfrm>
            <a:off x="288000" y="252000"/>
            <a:ext cx="8316448" cy="491073"/>
          </a:xfrm>
          <a:prstGeom prst="rect">
            <a:avLst/>
          </a:prstGeom>
          <a:noFill/>
        </p:spPr>
        <p:txBody>
          <a:bodyPr wrap="square" lIns="0" tIns="0" rIns="0" bIns="0" rtlCol="0">
            <a:noAutofit/>
          </a:bodyPr>
          <a:lstStyle/>
          <a:p>
            <a:pPr algn="l" defTabSz="457200" eaLnBrk="1" fontAlgn="auto" hangingPunct="1">
              <a:lnSpc>
                <a:spcPct val="130000"/>
              </a:lnSpc>
              <a:spcBef>
                <a:spcPts val="0"/>
              </a:spcBef>
              <a:spcAft>
                <a:spcPts val="0"/>
              </a:spcAft>
            </a:pPr>
            <a:r>
              <a:rPr lang="cs-CZ" sz="2600" dirty="0" err="1">
                <a:solidFill>
                  <a:prstClr val="black"/>
                </a:solidFill>
                <a:latin typeface="Arial"/>
                <a:cs typeface="Arial"/>
              </a:rPr>
              <a:t>Lewisova</a:t>
            </a:r>
            <a:r>
              <a:rPr lang="cs-CZ" sz="2600" dirty="0">
                <a:solidFill>
                  <a:prstClr val="black"/>
                </a:solidFill>
                <a:latin typeface="Arial"/>
                <a:cs typeface="Arial"/>
              </a:rPr>
              <a:t> teorie</a:t>
            </a:r>
            <a:endParaRPr lang="en-US" sz="2600" dirty="0">
              <a:solidFill>
                <a:prstClr val="black"/>
              </a:solidFill>
              <a:latin typeface="Arial"/>
              <a:cs typeface="Arial"/>
            </a:endParaRPr>
          </a:p>
        </p:txBody>
      </p:sp>
      <p:sp>
        <p:nvSpPr>
          <p:cNvPr id="38" name="TextBox 2"/>
          <p:cNvSpPr txBox="1"/>
          <p:nvPr/>
        </p:nvSpPr>
        <p:spPr>
          <a:xfrm>
            <a:off x="287215" y="900000"/>
            <a:ext cx="8460754" cy="4924425"/>
          </a:xfrm>
          <a:prstGeom prst="rect">
            <a:avLst/>
          </a:prstGeom>
          <a:noFill/>
        </p:spPr>
        <p:txBody>
          <a:bodyPr wrap="square" lIns="0" tIns="0" rIns="0" bIns="0" rtlCol="0">
            <a:spAutoFit/>
          </a:bodyPr>
          <a:lstStyle/>
          <a:p>
            <a:pPr algn="l" defTabSz="457200" eaLnBrk="1" fontAlgn="auto" hangingPunct="1">
              <a:spcAft>
                <a:spcPts val="0"/>
              </a:spcAft>
            </a:pPr>
            <a:r>
              <a:rPr lang="cs-CZ" altLang="cs-CZ" sz="2000" b="0" dirty="0" err="1">
                <a:solidFill>
                  <a:prstClr val="black"/>
                </a:solidFill>
                <a:latin typeface="Arial" charset="0"/>
              </a:rPr>
              <a:t>Lewis</a:t>
            </a:r>
            <a:r>
              <a:rPr lang="cs-CZ" altLang="cs-CZ" sz="2000" b="0" dirty="0">
                <a:solidFill>
                  <a:prstClr val="black"/>
                </a:solidFill>
                <a:latin typeface="Arial" charset="0"/>
              </a:rPr>
              <a:t> – kyseliny jsou látky mající nedostatek elektronů, zásady mají volný elektronový pár. Zásady mohou fungovat jako donor elektronového páru, kyseliny jako akceptor (příjemce) elektronového páru. Kyseliny musí mít energeticky rozumně dostupný prázdný orbital. Obecná teorie.</a:t>
            </a: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err="1">
                <a:solidFill>
                  <a:prstClr val="black"/>
                </a:solidFill>
                <a:latin typeface="Arial" charset="0"/>
              </a:rPr>
              <a:t>Lewisova</a:t>
            </a:r>
            <a:r>
              <a:rPr lang="cs-CZ" altLang="cs-CZ" sz="2000" b="0" dirty="0">
                <a:solidFill>
                  <a:prstClr val="black"/>
                </a:solidFill>
                <a:latin typeface="Arial" charset="0"/>
              </a:rPr>
              <a:t> neutralizace je tedy vznik koordinačně-kovalentní vazby.</a:t>
            </a: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en-US" altLang="cs-CZ" sz="2000" b="0" dirty="0">
                <a:solidFill>
                  <a:prstClr val="black"/>
                </a:solidFill>
                <a:latin typeface="Arial" charset="0"/>
              </a:rPr>
              <a:t>								H</a:t>
            </a:r>
            <a:r>
              <a:rPr lang="en-US" altLang="cs-CZ" sz="2000" b="0" baseline="30000" dirty="0">
                <a:solidFill>
                  <a:prstClr val="black"/>
                </a:solidFill>
                <a:latin typeface="Arial" charset="0"/>
              </a:rPr>
              <a:t>+</a:t>
            </a:r>
            <a:r>
              <a:rPr lang="en-US" altLang="cs-CZ" sz="2000" b="0" dirty="0">
                <a:solidFill>
                  <a:prstClr val="black"/>
                </a:solidFill>
                <a:latin typeface="Arial" charset="0"/>
              </a:rPr>
              <a:t>  +  H</a:t>
            </a:r>
            <a:r>
              <a:rPr lang="en-US" altLang="cs-CZ" sz="2000" b="0" baseline="-25000" dirty="0">
                <a:solidFill>
                  <a:prstClr val="black"/>
                </a:solidFill>
                <a:latin typeface="Arial" charset="0"/>
              </a:rPr>
              <a:t>2</a:t>
            </a:r>
            <a:r>
              <a:rPr lang="en-US" altLang="cs-CZ" sz="2000" b="0" dirty="0">
                <a:solidFill>
                  <a:prstClr val="black"/>
                </a:solidFill>
                <a:latin typeface="Arial" charset="0"/>
              </a:rPr>
              <a:t>O  </a:t>
            </a:r>
            <a:r>
              <a:rPr lang="cs-CZ" altLang="cs-CZ" sz="2000" b="0" dirty="0">
                <a:solidFill>
                  <a:prstClr val="black"/>
                </a:solidFill>
                <a:latin typeface="Arial" panose="020B0604020202020204" pitchFamily="34" charset="0"/>
                <a:cs typeface="Arial" panose="020B0604020202020204" pitchFamily="34" charset="0"/>
              </a:rPr>
              <a:t>→  </a:t>
            </a:r>
            <a:r>
              <a:rPr lang="en-US" altLang="cs-CZ" sz="2000" b="0" dirty="0">
                <a:solidFill>
                  <a:prstClr val="black"/>
                </a:solidFill>
                <a:latin typeface="Arial" panose="020B0604020202020204" pitchFamily="34" charset="0"/>
                <a:cs typeface="Arial" panose="020B0604020202020204" pitchFamily="34" charset="0"/>
              </a:rPr>
              <a:t>H</a:t>
            </a:r>
            <a:r>
              <a:rPr lang="en-US" altLang="cs-CZ" sz="2000" b="0" baseline="-25000" dirty="0">
                <a:solidFill>
                  <a:prstClr val="black"/>
                </a:solidFill>
                <a:latin typeface="Arial" charset="0"/>
              </a:rPr>
              <a:t>3</a:t>
            </a:r>
            <a:r>
              <a:rPr lang="en-US" altLang="cs-CZ" sz="2000" b="0" dirty="0">
                <a:solidFill>
                  <a:prstClr val="black"/>
                </a:solidFill>
                <a:latin typeface="Arial" panose="020B0604020202020204" pitchFamily="34" charset="0"/>
                <a:cs typeface="Arial" panose="020B0604020202020204" pitchFamily="34" charset="0"/>
              </a:rPr>
              <a:t>O</a:t>
            </a:r>
            <a:r>
              <a:rPr lang="en-US" altLang="cs-CZ" sz="2000" b="0" baseline="30000" dirty="0">
                <a:solidFill>
                  <a:prstClr val="black"/>
                </a:solidFill>
                <a:latin typeface="Arial" charset="0"/>
              </a:rPr>
              <a:t>+</a:t>
            </a:r>
            <a:endParaRPr lang="en-US" altLang="cs-CZ" sz="2000" b="0" dirty="0">
              <a:solidFill>
                <a:prstClr val="black"/>
              </a:solidFill>
              <a:latin typeface="Arial" panose="020B0604020202020204" pitchFamily="34" charset="0"/>
              <a:cs typeface="Arial" panose="020B0604020202020204" pitchFamily="34" charset="0"/>
            </a:endParaRPr>
          </a:p>
          <a:p>
            <a:pPr algn="l" defTabSz="457200" eaLnBrk="1" fontAlgn="auto" hangingPunct="1">
              <a:spcAft>
                <a:spcPts val="0"/>
              </a:spcAft>
            </a:pPr>
            <a:endParaRPr lang="en-US" altLang="cs-CZ" sz="2000" b="0" dirty="0">
              <a:solidFill>
                <a:prstClr val="black"/>
              </a:solidFill>
              <a:latin typeface="Arial" panose="020B0604020202020204" pitchFamily="34" charset="0"/>
              <a:cs typeface="Arial" panose="020B0604020202020204" pitchFamily="34" charset="0"/>
            </a:endParaRPr>
          </a:p>
          <a:p>
            <a:pPr algn="l" defTabSz="457200" eaLnBrk="1" fontAlgn="auto" hangingPunct="1">
              <a:spcAft>
                <a:spcPts val="0"/>
              </a:spcAft>
            </a:pPr>
            <a:r>
              <a:rPr lang="en-US" altLang="cs-CZ" sz="2000" b="0" dirty="0">
                <a:solidFill>
                  <a:prstClr val="black"/>
                </a:solidFill>
                <a:latin typeface="Arial" panose="020B0604020202020204" pitchFamily="34" charset="0"/>
                <a:cs typeface="Arial" panose="020B0604020202020204" pitchFamily="34" charset="0"/>
              </a:rPr>
              <a:t>								</a:t>
            </a:r>
            <a:r>
              <a:rPr lang="en-US" altLang="cs-CZ" sz="2000" b="0" dirty="0">
                <a:solidFill>
                  <a:prstClr val="black"/>
                </a:solidFill>
                <a:latin typeface="Arial" charset="0"/>
              </a:rPr>
              <a:t>H</a:t>
            </a:r>
            <a:r>
              <a:rPr lang="en-US" altLang="cs-CZ" sz="2000" b="0" baseline="30000" dirty="0">
                <a:solidFill>
                  <a:prstClr val="black"/>
                </a:solidFill>
                <a:latin typeface="Arial" charset="0"/>
              </a:rPr>
              <a:t>+</a:t>
            </a:r>
            <a:r>
              <a:rPr lang="en-US" altLang="cs-CZ" sz="2000" b="0" dirty="0">
                <a:solidFill>
                  <a:prstClr val="black"/>
                </a:solidFill>
                <a:latin typeface="Arial" charset="0"/>
              </a:rPr>
              <a:t>  +  OH</a:t>
            </a:r>
            <a:r>
              <a:rPr lang="en-US" altLang="cs-CZ" sz="2000" b="0" baseline="30000" dirty="0">
                <a:solidFill>
                  <a:prstClr val="black"/>
                </a:solidFill>
                <a:latin typeface="Arial" charset="0"/>
              </a:rPr>
              <a:t>–</a:t>
            </a:r>
            <a:r>
              <a:rPr lang="en-US" altLang="cs-CZ" sz="2000" b="0" dirty="0">
                <a:solidFill>
                  <a:prstClr val="black"/>
                </a:solidFill>
                <a:latin typeface="Arial" charset="0"/>
              </a:rPr>
              <a:t>  </a:t>
            </a:r>
            <a:r>
              <a:rPr lang="cs-CZ" altLang="cs-CZ" sz="2000" b="0" dirty="0">
                <a:solidFill>
                  <a:prstClr val="black"/>
                </a:solidFill>
                <a:latin typeface="Arial" panose="020B0604020202020204" pitchFamily="34" charset="0"/>
                <a:cs typeface="Arial" panose="020B0604020202020204" pitchFamily="34" charset="0"/>
              </a:rPr>
              <a:t>→  </a:t>
            </a:r>
            <a:r>
              <a:rPr lang="en-US" altLang="cs-CZ" sz="2000" b="0" dirty="0">
                <a:solidFill>
                  <a:prstClr val="black"/>
                </a:solidFill>
                <a:latin typeface="Arial" panose="020B0604020202020204" pitchFamily="34" charset="0"/>
                <a:cs typeface="Arial" panose="020B0604020202020204" pitchFamily="34" charset="0"/>
              </a:rPr>
              <a:t>H</a:t>
            </a:r>
            <a:r>
              <a:rPr lang="en-US" altLang="cs-CZ" sz="2000" b="0" baseline="-25000" dirty="0">
                <a:solidFill>
                  <a:prstClr val="black"/>
                </a:solidFill>
                <a:latin typeface="Arial" charset="0"/>
              </a:rPr>
              <a:t>2</a:t>
            </a:r>
            <a:r>
              <a:rPr lang="en-US" altLang="cs-CZ" sz="2000" b="0" dirty="0">
                <a:solidFill>
                  <a:prstClr val="black"/>
                </a:solidFill>
                <a:latin typeface="Arial" panose="020B0604020202020204" pitchFamily="34" charset="0"/>
                <a:cs typeface="Arial" panose="020B0604020202020204" pitchFamily="34" charset="0"/>
              </a:rPr>
              <a:t>O</a:t>
            </a:r>
            <a:endParaRPr lang="en-US" altLang="cs-CZ" sz="2000" b="0" dirty="0">
              <a:solidFill>
                <a:prstClr val="black"/>
              </a:solidFill>
              <a:latin typeface="Arial" charset="0"/>
            </a:endParaRP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a:solidFill>
                  <a:prstClr val="black"/>
                </a:solidFill>
                <a:latin typeface="Arial" charset="0"/>
              </a:rPr>
              <a:t>								</a:t>
            </a:r>
            <a:r>
              <a:rPr lang="en-US" altLang="cs-CZ" sz="2000" b="0" dirty="0">
                <a:solidFill>
                  <a:prstClr val="black"/>
                </a:solidFill>
                <a:latin typeface="Arial" charset="0"/>
              </a:rPr>
              <a:t>Me</a:t>
            </a:r>
            <a:r>
              <a:rPr lang="en-US" altLang="cs-CZ" sz="2000" b="0" baseline="-25000" dirty="0">
                <a:solidFill>
                  <a:prstClr val="black"/>
                </a:solidFill>
                <a:latin typeface="Arial" panose="020B0604020202020204" pitchFamily="34" charset="0"/>
                <a:cs typeface="Arial" panose="020B0604020202020204" pitchFamily="34" charset="0"/>
              </a:rPr>
              <a:t>3</a:t>
            </a:r>
            <a:r>
              <a:rPr lang="en-US" altLang="cs-CZ" sz="2000" b="0" dirty="0">
                <a:solidFill>
                  <a:prstClr val="black"/>
                </a:solidFill>
                <a:latin typeface="Arial" charset="0"/>
              </a:rPr>
              <a:t>B  +  NH</a:t>
            </a:r>
            <a:r>
              <a:rPr lang="en-US" altLang="cs-CZ" sz="2000" b="0" baseline="-25000" dirty="0">
                <a:solidFill>
                  <a:prstClr val="black"/>
                </a:solidFill>
                <a:latin typeface="Arial" panose="020B0604020202020204" pitchFamily="34" charset="0"/>
                <a:cs typeface="Arial" panose="020B0604020202020204" pitchFamily="34" charset="0"/>
              </a:rPr>
              <a:t>3</a:t>
            </a:r>
            <a:r>
              <a:rPr lang="en-US" altLang="cs-CZ" sz="2000" b="0" dirty="0">
                <a:solidFill>
                  <a:prstClr val="black"/>
                </a:solidFill>
                <a:latin typeface="Arial" charset="0"/>
              </a:rPr>
              <a:t>  </a:t>
            </a:r>
            <a:r>
              <a:rPr lang="cs-CZ" altLang="cs-CZ" sz="2000" b="0" dirty="0">
                <a:solidFill>
                  <a:prstClr val="black"/>
                </a:solidFill>
                <a:latin typeface="Arial" panose="020B0604020202020204" pitchFamily="34" charset="0"/>
                <a:cs typeface="Arial" panose="020B0604020202020204" pitchFamily="34" charset="0"/>
              </a:rPr>
              <a:t>→ </a:t>
            </a:r>
            <a:r>
              <a:rPr lang="en-US" altLang="cs-CZ" sz="2000" b="0" dirty="0">
                <a:solidFill>
                  <a:prstClr val="black"/>
                </a:solidFill>
                <a:latin typeface="Arial" panose="020B0604020202020204" pitchFamily="34" charset="0"/>
                <a:cs typeface="Arial" panose="020B0604020202020204" pitchFamily="34" charset="0"/>
              </a:rPr>
              <a:t> Me</a:t>
            </a:r>
            <a:r>
              <a:rPr lang="en-US" altLang="cs-CZ" sz="2000" b="0" baseline="-25000" dirty="0">
                <a:solidFill>
                  <a:prstClr val="black"/>
                </a:solidFill>
                <a:latin typeface="Arial" panose="020B0604020202020204" pitchFamily="34" charset="0"/>
                <a:cs typeface="Arial" panose="020B0604020202020204" pitchFamily="34" charset="0"/>
              </a:rPr>
              <a:t>3</a:t>
            </a:r>
            <a:r>
              <a:rPr lang="en-US" altLang="cs-CZ" sz="2000" b="0" dirty="0">
                <a:solidFill>
                  <a:prstClr val="black"/>
                </a:solidFill>
                <a:latin typeface="Arial" panose="020B0604020202020204" pitchFamily="34" charset="0"/>
                <a:cs typeface="Arial" panose="020B0604020202020204" pitchFamily="34" charset="0"/>
              </a:rPr>
              <a:t>B–NH</a:t>
            </a:r>
            <a:r>
              <a:rPr lang="en-US" altLang="cs-CZ" sz="2000" b="0" baseline="-25000" dirty="0">
                <a:solidFill>
                  <a:prstClr val="black"/>
                </a:solidFill>
                <a:latin typeface="Arial" panose="020B0604020202020204" pitchFamily="34" charset="0"/>
                <a:cs typeface="Arial" panose="020B0604020202020204" pitchFamily="34" charset="0"/>
              </a:rPr>
              <a:t>3</a:t>
            </a:r>
            <a:endParaRPr lang="en-US" altLang="cs-CZ" sz="2000" b="0" dirty="0">
              <a:solidFill>
                <a:prstClr val="black"/>
              </a:solidFill>
              <a:latin typeface="Arial" charset="0"/>
            </a:endParaRPr>
          </a:p>
          <a:p>
            <a:pPr algn="l" defTabSz="457200" eaLnBrk="1" fontAlgn="auto" hangingPunct="1">
              <a:spcAft>
                <a:spcPts val="0"/>
              </a:spcAft>
            </a:pPr>
            <a:endParaRPr lang="en-US" altLang="cs-CZ" sz="2000" b="0" dirty="0">
              <a:solidFill>
                <a:prstClr val="black"/>
              </a:solidFill>
              <a:latin typeface="Arial" charset="0"/>
            </a:endParaRPr>
          </a:p>
          <a:p>
            <a:pPr algn="l" defTabSz="457200" eaLnBrk="1" fontAlgn="auto" hangingPunct="1">
              <a:spcAft>
                <a:spcPts val="0"/>
              </a:spcAft>
            </a:pPr>
            <a:r>
              <a:rPr lang="en-US" altLang="cs-CZ" sz="2000" b="0" dirty="0">
                <a:solidFill>
                  <a:prstClr val="black"/>
                </a:solidFill>
                <a:latin typeface="Arial" charset="0"/>
              </a:rPr>
              <a:t>								</a:t>
            </a:r>
            <a:r>
              <a:rPr lang="cs-CZ" altLang="cs-CZ" sz="2000" b="0" dirty="0">
                <a:solidFill>
                  <a:prstClr val="black"/>
                </a:solidFill>
                <a:latin typeface="Arial" charset="0"/>
              </a:rPr>
              <a:t>SiF</a:t>
            </a:r>
            <a:r>
              <a:rPr lang="cs-CZ" altLang="cs-CZ" sz="2000" b="0" baseline="-25000" dirty="0">
                <a:solidFill>
                  <a:prstClr val="black"/>
                </a:solidFill>
                <a:latin typeface="Arial" charset="0"/>
              </a:rPr>
              <a:t>4</a:t>
            </a:r>
            <a:r>
              <a:rPr lang="cs-CZ" altLang="cs-CZ" sz="2000" b="0" dirty="0">
                <a:solidFill>
                  <a:prstClr val="black"/>
                </a:solidFill>
                <a:latin typeface="Arial" charset="0"/>
              </a:rPr>
              <a:t>  +  2 F</a:t>
            </a:r>
            <a:r>
              <a:rPr lang="cs-CZ" altLang="cs-CZ" sz="2000" b="0" baseline="30000" dirty="0">
                <a:solidFill>
                  <a:prstClr val="black"/>
                </a:solidFill>
                <a:latin typeface="Arial" charset="0"/>
              </a:rPr>
              <a:t>–</a:t>
            </a:r>
            <a:r>
              <a:rPr lang="cs-CZ" altLang="cs-CZ" sz="2000" b="0" dirty="0">
                <a:solidFill>
                  <a:prstClr val="black"/>
                </a:solidFill>
                <a:latin typeface="Arial" charset="0"/>
              </a:rPr>
              <a:t>  </a:t>
            </a:r>
            <a:r>
              <a:rPr lang="cs-CZ" altLang="cs-CZ" sz="2000" b="0" dirty="0">
                <a:solidFill>
                  <a:prstClr val="black"/>
                </a:solidFill>
                <a:latin typeface="Arial" panose="020B0604020202020204" pitchFamily="34" charset="0"/>
                <a:cs typeface="Arial" panose="020B0604020202020204" pitchFamily="34" charset="0"/>
              </a:rPr>
              <a:t>→  </a:t>
            </a:r>
            <a:r>
              <a:rPr lang="en-US" altLang="cs-CZ" sz="2000" b="0" dirty="0">
                <a:solidFill>
                  <a:prstClr val="black"/>
                </a:solidFill>
                <a:latin typeface="Arial" panose="020B0604020202020204" pitchFamily="34" charset="0"/>
                <a:cs typeface="Arial" panose="020B0604020202020204" pitchFamily="34" charset="0"/>
              </a:rPr>
              <a:t>[</a:t>
            </a:r>
            <a:r>
              <a:rPr lang="cs-CZ" altLang="cs-CZ" sz="2000" b="0" dirty="0">
                <a:solidFill>
                  <a:prstClr val="black"/>
                </a:solidFill>
                <a:latin typeface="Arial" panose="020B0604020202020204" pitchFamily="34" charset="0"/>
                <a:cs typeface="Arial" panose="020B0604020202020204" pitchFamily="34" charset="0"/>
              </a:rPr>
              <a:t>Si</a:t>
            </a:r>
            <a:r>
              <a:rPr lang="en-US" altLang="cs-CZ" sz="2000" b="0" dirty="0">
                <a:solidFill>
                  <a:prstClr val="black"/>
                </a:solidFill>
                <a:latin typeface="Arial" panose="020B0604020202020204" pitchFamily="34" charset="0"/>
                <a:cs typeface="Arial" panose="020B0604020202020204" pitchFamily="34" charset="0"/>
              </a:rPr>
              <a:t>F</a:t>
            </a:r>
            <a:r>
              <a:rPr lang="en-US" altLang="cs-CZ" sz="2000" b="0" baseline="-25000" dirty="0">
                <a:solidFill>
                  <a:prstClr val="black"/>
                </a:solidFill>
                <a:latin typeface="Arial" panose="020B0604020202020204" pitchFamily="34" charset="0"/>
                <a:cs typeface="Arial" panose="020B0604020202020204" pitchFamily="34" charset="0"/>
              </a:rPr>
              <a:t>6</a:t>
            </a:r>
            <a:r>
              <a:rPr lang="en-US" altLang="cs-CZ" sz="2000" b="0" dirty="0">
                <a:solidFill>
                  <a:prstClr val="black"/>
                </a:solidFill>
                <a:latin typeface="Arial" panose="020B0604020202020204" pitchFamily="34" charset="0"/>
                <a:cs typeface="Arial" panose="020B0604020202020204" pitchFamily="34" charset="0"/>
              </a:rPr>
              <a:t>]</a:t>
            </a:r>
            <a:r>
              <a:rPr lang="cs-CZ" altLang="cs-CZ" sz="2000" b="0" baseline="30000" dirty="0">
                <a:solidFill>
                  <a:prstClr val="black"/>
                </a:solidFill>
                <a:latin typeface="Arial" panose="020B0604020202020204" pitchFamily="34" charset="0"/>
                <a:cs typeface="Arial" panose="020B0604020202020204" pitchFamily="34" charset="0"/>
              </a:rPr>
              <a:t>2</a:t>
            </a:r>
            <a:r>
              <a:rPr lang="en-US" altLang="cs-CZ" sz="2000" b="0" baseline="30000" dirty="0">
                <a:solidFill>
                  <a:prstClr val="black"/>
                </a:solidFill>
                <a:latin typeface="Arial" panose="020B0604020202020204" pitchFamily="34" charset="0"/>
                <a:cs typeface="Arial" panose="020B0604020202020204" pitchFamily="34" charset="0"/>
              </a:rPr>
              <a:t>–</a:t>
            </a: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a:solidFill>
                  <a:prstClr val="black"/>
                </a:solidFill>
                <a:latin typeface="Arial" charset="0"/>
              </a:rPr>
              <a:t>								Cu</a:t>
            </a:r>
            <a:r>
              <a:rPr lang="cs-CZ" altLang="cs-CZ" sz="2000" b="0" baseline="30000" dirty="0">
                <a:solidFill>
                  <a:prstClr val="black"/>
                </a:solidFill>
                <a:latin typeface="Arial" charset="0"/>
              </a:rPr>
              <a:t>2+</a:t>
            </a:r>
            <a:r>
              <a:rPr lang="cs-CZ" altLang="cs-CZ" sz="2000" b="0" dirty="0">
                <a:solidFill>
                  <a:prstClr val="black"/>
                </a:solidFill>
                <a:latin typeface="Arial" charset="0"/>
              </a:rPr>
              <a:t>  +  </a:t>
            </a:r>
            <a:r>
              <a:rPr lang="en-US" altLang="cs-CZ" sz="2000" b="0" dirty="0">
                <a:solidFill>
                  <a:prstClr val="black"/>
                </a:solidFill>
                <a:latin typeface="Arial" charset="0"/>
              </a:rPr>
              <a:t>4</a:t>
            </a:r>
            <a:r>
              <a:rPr lang="cs-CZ" altLang="cs-CZ" sz="2000" b="0" dirty="0">
                <a:solidFill>
                  <a:prstClr val="black"/>
                </a:solidFill>
                <a:latin typeface="Arial" charset="0"/>
              </a:rPr>
              <a:t> NH</a:t>
            </a:r>
            <a:r>
              <a:rPr lang="cs-CZ" altLang="cs-CZ" sz="2000" b="0" baseline="-25000" dirty="0">
                <a:solidFill>
                  <a:prstClr val="black"/>
                </a:solidFill>
                <a:latin typeface="Arial" charset="0"/>
              </a:rPr>
              <a:t>3</a:t>
            </a:r>
            <a:r>
              <a:rPr lang="cs-CZ" altLang="cs-CZ" sz="2000" b="0" dirty="0">
                <a:solidFill>
                  <a:prstClr val="black"/>
                </a:solidFill>
                <a:latin typeface="Arial" charset="0"/>
              </a:rPr>
              <a:t>  </a:t>
            </a:r>
            <a:r>
              <a:rPr lang="cs-CZ" altLang="cs-CZ" sz="2000" b="0" dirty="0">
                <a:solidFill>
                  <a:prstClr val="black"/>
                </a:solidFill>
                <a:latin typeface="Arial" panose="020B0604020202020204" pitchFamily="34" charset="0"/>
                <a:cs typeface="Arial" panose="020B0604020202020204" pitchFamily="34" charset="0"/>
              </a:rPr>
              <a:t>→  </a:t>
            </a:r>
            <a:r>
              <a:rPr lang="en-US" altLang="cs-CZ" sz="2000" b="0" dirty="0">
                <a:solidFill>
                  <a:prstClr val="black"/>
                </a:solidFill>
                <a:latin typeface="Arial" panose="020B0604020202020204" pitchFamily="34" charset="0"/>
                <a:cs typeface="Arial" panose="020B0604020202020204" pitchFamily="34" charset="0"/>
              </a:rPr>
              <a:t>[Cu(NH</a:t>
            </a:r>
            <a:r>
              <a:rPr lang="cs-CZ" altLang="cs-CZ" sz="2000" b="0" baseline="-25000" dirty="0">
                <a:solidFill>
                  <a:prstClr val="black"/>
                </a:solidFill>
                <a:latin typeface="Arial" charset="0"/>
              </a:rPr>
              <a:t>3</a:t>
            </a:r>
            <a:r>
              <a:rPr lang="en-US" altLang="cs-CZ" sz="2000" b="0" dirty="0">
                <a:solidFill>
                  <a:prstClr val="black"/>
                </a:solidFill>
                <a:latin typeface="Arial" panose="020B0604020202020204" pitchFamily="34" charset="0"/>
                <a:cs typeface="Arial" panose="020B0604020202020204" pitchFamily="34" charset="0"/>
              </a:rPr>
              <a:t>)</a:t>
            </a:r>
            <a:r>
              <a:rPr lang="en-US" altLang="cs-CZ" sz="2000" b="0" baseline="-25000" dirty="0">
                <a:solidFill>
                  <a:prstClr val="black"/>
                </a:solidFill>
                <a:latin typeface="Arial" charset="0"/>
              </a:rPr>
              <a:t>4</a:t>
            </a:r>
            <a:r>
              <a:rPr lang="en-US" altLang="cs-CZ" sz="2000" b="0" dirty="0">
                <a:solidFill>
                  <a:prstClr val="black"/>
                </a:solidFill>
                <a:latin typeface="Arial" panose="020B0604020202020204" pitchFamily="34" charset="0"/>
                <a:cs typeface="Arial" panose="020B0604020202020204" pitchFamily="34" charset="0"/>
              </a:rPr>
              <a:t>]</a:t>
            </a:r>
            <a:r>
              <a:rPr lang="cs-CZ" altLang="cs-CZ" sz="2000" b="0" baseline="30000" dirty="0">
                <a:solidFill>
                  <a:prstClr val="black"/>
                </a:solidFill>
                <a:latin typeface="Arial" charset="0"/>
              </a:rPr>
              <a:t>2+</a:t>
            </a:r>
            <a:endParaRPr lang="cs-CZ" altLang="cs-CZ" sz="2000" b="0" dirty="0">
              <a:solidFill>
                <a:prstClr val="black"/>
              </a:solidFill>
              <a:latin typeface="Arial" charset="0"/>
            </a:endParaRPr>
          </a:p>
        </p:txBody>
      </p:sp>
      <p:graphicFrame>
        <p:nvGraphicFramePr>
          <p:cNvPr id="3" name="Objekt 2"/>
          <p:cNvGraphicFramePr>
            <a:graphicFrameLocks noChangeAspect="1"/>
          </p:cNvGraphicFramePr>
          <p:nvPr>
            <p:extLst>
              <p:ext uri="{D42A27DB-BD31-4B8C-83A1-F6EECF244321}">
                <p14:modId xmlns:p14="http://schemas.microsoft.com/office/powerpoint/2010/main" val="4034106616"/>
              </p:ext>
            </p:extLst>
          </p:nvPr>
        </p:nvGraphicFramePr>
        <p:xfrm>
          <a:off x="539552" y="3068960"/>
          <a:ext cx="2533650" cy="2611437"/>
        </p:xfrm>
        <a:graphic>
          <a:graphicData uri="http://schemas.openxmlformats.org/presentationml/2006/ole">
            <mc:AlternateContent xmlns:mc="http://schemas.openxmlformats.org/markup-compatibility/2006">
              <mc:Choice xmlns:v="urn:schemas-microsoft-com:vml" Requires="v">
                <p:oleObj spid="_x0000_s35881" name="CS ChemDraw Drawing" r:id="rId5" imgW="2534377" imgH="2610873" progId="ChemDraw.Document.6.0">
                  <p:embed/>
                </p:oleObj>
              </mc:Choice>
              <mc:Fallback>
                <p:oleObj name="CS ChemDraw Drawing" r:id="rId5" imgW="2534377" imgH="2610873" progId="ChemDraw.Document.6.0">
                  <p:embed/>
                  <p:pic>
                    <p:nvPicPr>
                      <p:cNvPr id="0" name=""/>
                      <p:cNvPicPr/>
                      <p:nvPr/>
                    </p:nvPicPr>
                    <p:blipFill>
                      <a:blip r:embed="rId6"/>
                      <a:stretch>
                        <a:fillRect/>
                      </a:stretch>
                    </p:blipFill>
                    <p:spPr>
                      <a:xfrm>
                        <a:off x="539552" y="3068960"/>
                        <a:ext cx="2533650" cy="2611437"/>
                      </a:xfrm>
                      <a:prstGeom prst="rect">
                        <a:avLst/>
                      </a:prstGeom>
                    </p:spPr>
                  </p:pic>
                </p:oleObj>
              </mc:Fallback>
            </mc:AlternateContent>
          </a:graphicData>
        </a:graphic>
      </p:graphicFrame>
      <p:sp>
        <p:nvSpPr>
          <p:cNvPr id="8" name="Rectangle 17"/>
          <p:cNvSpPr/>
          <p:nvPr/>
        </p:nvSpPr>
        <p:spPr>
          <a:xfrm>
            <a:off x="0" y="0"/>
            <a:ext cx="9144000" cy="107950"/>
          </a:xfrm>
          <a:prstGeom prst="rect">
            <a:avLst/>
          </a:prstGeom>
          <a:solidFill>
            <a:srgbClr val="D22D4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9" name="Zástupný symbol pro číslo snímku 1"/>
          <p:cNvSpPr>
            <a:spLocks noGrp="1"/>
          </p:cNvSpPr>
          <p:nvPr>
            <p:ph type="sldNum" sz="quarter" idx="12"/>
          </p:nvPr>
        </p:nvSpPr>
        <p:spPr>
          <a:xfrm>
            <a:off x="8424000" y="108000"/>
            <a:ext cx="720000" cy="360000"/>
          </a:xfrm>
        </p:spPr>
        <p:txBody>
          <a:bodyPr anchor="ctr" anchorCtr="0"/>
          <a:lstStyle/>
          <a:p>
            <a:r>
              <a:rPr lang="en-US" sz="1400" dirty="0">
                <a:solidFill>
                  <a:schemeClr val="tx1"/>
                </a:solidFill>
                <a:latin typeface="Arial" panose="020B0604020202020204" pitchFamily="34" charset="0"/>
                <a:cs typeface="Arial" panose="020B0604020202020204" pitchFamily="34" charset="0"/>
              </a:rPr>
              <a:t>06-</a:t>
            </a:r>
            <a:fld id="{CB05AA66-45A8-5543-8AD2-FEEF865319FF}" type="slidenum">
              <a:rPr lang="en-US" sz="1400" smtClean="0">
                <a:solidFill>
                  <a:schemeClr val="tx1"/>
                </a:solidFill>
                <a:latin typeface="Arial" panose="020B0604020202020204" pitchFamily="34" charset="0"/>
                <a:cs typeface="Arial" panose="020B0604020202020204" pitchFamily="34" charset="0"/>
              </a:rPr>
              <a:t>25</a:t>
            </a:fld>
            <a:endParaRPr lang="en-US" sz="1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22410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15"/>
          <p:cNvSpPr txBox="1"/>
          <p:nvPr/>
        </p:nvSpPr>
        <p:spPr>
          <a:xfrm>
            <a:off x="5030851" y="6341803"/>
            <a:ext cx="3965675" cy="229420"/>
          </a:xfrm>
          <a:prstGeom prst="rect">
            <a:avLst/>
          </a:prstGeom>
          <a:noFill/>
        </p:spPr>
        <p:txBody>
          <a:bodyPr wrap="square" lIns="0" tIns="0" rIns="0" bIns="0" rtlCol="0">
            <a:normAutofit/>
          </a:bodyPr>
          <a:lstStyle/>
          <a:p>
            <a:pPr algn="r" defTabSz="457200" eaLnBrk="1" fontAlgn="auto" hangingPunct="1">
              <a:lnSpc>
                <a:spcPct val="130000"/>
              </a:lnSpc>
              <a:spcBef>
                <a:spcPts val="0"/>
              </a:spcBef>
              <a:spcAft>
                <a:spcPts val="0"/>
              </a:spcAft>
            </a:pPr>
            <a:r>
              <a:rPr lang="en-US" sz="900" b="0">
                <a:solidFill>
                  <a:prstClr val="black"/>
                </a:solidFill>
                <a:latin typeface="Arial"/>
                <a:cs typeface="Arial"/>
              </a:rPr>
              <a:t>www.natur.cuni.cz</a:t>
            </a:r>
            <a:endParaRPr lang="en-US" sz="900" b="0" dirty="0">
              <a:solidFill>
                <a:prstClr val="black"/>
              </a:solidFill>
              <a:latin typeface="Arial"/>
              <a:cs typeface="Arial"/>
            </a:endParaRPr>
          </a:p>
        </p:txBody>
      </p:sp>
      <p:pic>
        <p:nvPicPr>
          <p:cNvPr id="23" name="Picture 1"/>
          <p:cNvPicPr>
            <a:picLocks noChangeAspect="1"/>
          </p:cNvPicPr>
          <p:nvPr/>
        </p:nvPicPr>
        <p:blipFill>
          <a:blip r:embed="rId3"/>
          <a:stretch>
            <a:fillRect/>
          </a:stretch>
        </p:blipFill>
        <p:spPr>
          <a:xfrm>
            <a:off x="0" y="6057900"/>
            <a:ext cx="2159000" cy="800100"/>
          </a:xfrm>
          <a:prstGeom prst="rect">
            <a:avLst/>
          </a:prstGeom>
        </p:spPr>
      </p:pic>
      <p:cxnSp>
        <p:nvCxnSpPr>
          <p:cNvPr id="24" name="Straight Connector 4"/>
          <p:cNvCxnSpPr/>
          <p:nvPr/>
        </p:nvCxnSpPr>
        <p:spPr>
          <a:xfrm>
            <a:off x="122903" y="6057900"/>
            <a:ext cx="8873623" cy="0"/>
          </a:xfrm>
          <a:prstGeom prst="line">
            <a:avLst/>
          </a:prstGeom>
          <a:noFill/>
          <a:ln w="9525" cap="flat" cmpd="sng" algn="ctr">
            <a:solidFill>
              <a:srgbClr val="D22D40"/>
            </a:solidFill>
            <a:prstDash val="solid"/>
          </a:ln>
          <a:effectLst/>
        </p:spPr>
      </p:cxnSp>
      <p:sp>
        <p:nvSpPr>
          <p:cNvPr id="25" name="TextBox 8"/>
          <p:cNvSpPr txBox="1"/>
          <p:nvPr/>
        </p:nvSpPr>
        <p:spPr>
          <a:xfrm>
            <a:off x="288000" y="252000"/>
            <a:ext cx="8316448" cy="491073"/>
          </a:xfrm>
          <a:prstGeom prst="rect">
            <a:avLst/>
          </a:prstGeom>
          <a:noFill/>
        </p:spPr>
        <p:txBody>
          <a:bodyPr wrap="square" lIns="0" tIns="0" rIns="0" bIns="0" rtlCol="0">
            <a:noAutofit/>
          </a:bodyPr>
          <a:lstStyle/>
          <a:p>
            <a:pPr algn="l" defTabSz="457200" eaLnBrk="1" fontAlgn="auto" hangingPunct="1">
              <a:lnSpc>
                <a:spcPct val="130000"/>
              </a:lnSpc>
              <a:spcBef>
                <a:spcPts val="0"/>
              </a:spcBef>
              <a:spcAft>
                <a:spcPts val="0"/>
              </a:spcAft>
            </a:pPr>
            <a:r>
              <a:rPr lang="cs-CZ" sz="2600" dirty="0">
                <a:solidFill>
                  <a:prstClr val="black"/>
                </a:solidFill>
                <a:latin typeface="Arial"/>
                <a:cs typeface="Arial"/>
              </a:rPr>
              <a:t>Redoxní reakce</a:t>
            </a:r>
            <a:endParaRPr lang="en-US" sz="2600" dirty="0">
              <a:solidFill>
                <a:prstClr val="black"/>
              </a:solidFill>
              <a:latin typeface="Arial"/>
              <a:cs typeface="Arial"/>
            </a:endParaRPr>
          </a:p>
        </p:txBody>
      </p:sp>
      <p:sp>
        <p:nvSpPr>
          <p:cNvPr id="38" name="TextBox 2"/>
          <p:cNvSpPr txBox="1"/>
          <p:nvPr/>
        </p:nvSpPr>
        <p:spPr>
          <a:xfrm>
            <a:off x="287215" y="900000"/>
            <a:ext cx="8460754" cy="4924425"/>
          </a:xfrm>
          <a:prstGeom prst="rect">
            <a:avLst/>
          </a:prstGeom>
          <a:noFill/>
        </p:spPr>
        <p:txBody>
          <a:bodyPr wrap="square" lIns="0" tIns="0" rIns="0" bIns="0" rtlCol="0">
            <a:spAutoFit/>
          </a:bodyPr>
          <a:lstStyle/>
          <a:p>
            <a:pPr algn="l" defTabSz="457200" eaLnBrk="1" fontAlgn="auto" hangingPunct="1">
              <a:spcAft>
                <a:spcPts val="0"/>
              </a:spcAft>
            </a:pPr>
            <a:r>
              <a:rPr lang="cs-CZ" altLang="cs-CZ" sz="2000" b="0" dirty="0">
                <a:solidFill>
                  <a:prstClr val="black"/>
                </a:solidFill>
                <a:latin typeface="Arial" charset="0"/>
              </a:rPr>
              <a:t>Reakce se změnou oxidačního čísla (změnou počtu elektronů na atomech/skupinách účastnících se reakce).</a:t>
            </a: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a:solidFill>
                  <a:prstClr val="black"/>
                </a:solidFill>
                <a:latin typeface="Arial" charset="0"/>
              </a:rPr>
              <a:t>Redukce – snižování oxidačního čísla, připlácnutí (spotřebování) elektronu.</a:t>
            </a: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a:solidFill>
                  <a:prstClr val="black"/>
                </a:solidFill>
                <a:latin typeface="Arial" charset="0"/>
              </a:rPr>
              <a:t>Oxidace – zvyšování oxidačního čísla, odtržení (uvolnění) elektronu.</a:t>
            </a: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a:solidFill>
                  <a:prstClr val="black"/>
                </a:solidFill>
                <a:latin typeface="Arial" charset="0"/>
              </a:rPr>
              <a:t>Ochotu materiálu/iontu k redoxní změně vyjadřuje tzv. elektrodový potenciál (redoxní potenciál, oxidačně-redukční potenciál), </a:t>
            </a:r>
            <a:r>
              <a:rPr lang="cs-CZ" altLang="cs-CZ" sz="2000" b="0" i="1" dirty="0">
                <a:solidFill>
                  <a:prstClr val="black"/>
                </a:solidFill>
                <a:latin typeface="Arial" charset="0"/>
              </a:rPr>
              <a:t>E</a:t>
            </a:r>
            <a:r>
              <a:rPr lang="cs-CZ" altLang="cs-CZ" sz="2000" b="0" dirty="0">
                <a:solidFill>
                  <a:prstClr val="black"/>
                </a:solidFill>
                <a:latin typeface="Arial" charset="0"/>
              </a:rPr>
              <a:t>(</a:t>
            </a:r>
            <a:r>
              <a:rPr lang="cs-CZ" altLang="cs-CZ" sz="2000" b="0" dirty="0" err="1">
                <a:solidFill>
                  <a:prstClr val="black"/>
                </a:solidFill>
                <a:latin typeface="Arial" charset="0"/>
              </a:rPr>
              <a:t>ox</a:t>
            </a:r>
            <a:r>
              <a:rPr lang="cs-CZ" altLang="cs-CZ" sz="2000" b="0" dirty="0">
                <a:solidFill>
                  <a:prstClr val="black"/>
                </a:solidFill>
                <a:latin typeface="Arial" charset="0"/>
              </a:rPr>
              <a:t>/</a:t>
            </a:r>
            <a:r>
              <a:rPr lang="cs-CZ" altLang="cs-CZ" sz="2000" b="0" dirty="0" err="1">
                <a:solidFill>
                  <a:prstClr val="black"/>
                </a:solidFill>
                <a:latin typeface="Arial" charset="0"/>
              </a:rPr>
              <a:t>red</a:t>
            </a:r>
            <a:r>
              <a:rPr lang="cs-CZ" altLang="cs-CZ" sz="2000" b="0" dirty="0">
                <a:solidFill>
                  <a:prstClr val="black"/>
                </a:solidFill>
                <a:latin typeface="Arial" charset="0"/>
              </a:rPr>
              <a:t>).</a:t>
            </a: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a:solidFill>
                  <a:prstClr val="black"/>
                </a:solidFill>
                <a:latin typeface="Arial" charset="0"/>
              </a:rPr>
              <a:t>Hodnoty redoxních potenciálů za standardních podmínek jsou tabelovány – standardní elektrodový potenciál, </a:t>
            </a:r>
            <a:r>
              <a:rPr lang="cs-CZ" altLang="cs-CZ" sz="2000" b="0" i="1" dirty="0">
                <a:solidFill>
                  <a:prstClr val="black"/>
                </a:solidFill>
                <a:latin typeface="Arial" charset="0"/>
              </a:rPr>
              <a:t>E</a:t>
            </a:r>
            <a:r>
              <a:rPr lang="cs-CZ" altLang="cs-CZ" sz="2000" b="0" dirty="0">
                <a:latin typeface="Arial" charset="0"/>
                <a:cs typeface="Arial" charset="0"/>
              </a:rPr>
              <a:t>°</a:t>
            </a:r>
            <a:r>
              <a:rPr lang="cs-CZ" altLang="cs-CZ" sz="2000" b="0" dirty="0">
                <a:solidFill>
                  <a:prstClr val="black"/>
                </a:solidFill>
                <a:latin typeface="Arial" charset="0"/>
              </a:rPr>
              <a:t>. Jedná se o „napětí“ mezi oxidovanou a redukovanou formou (např. iontem kovu a neutrálním atomem kovu). </a:t>
            </a:r>
            <a:r>
              <a:rPr lang="cs-CZ" altLang="cs-CZ" sz="2000" b="0" i="1" dirty="0">
                <a:solidFill>
                  <a:prstClr val="black"/>
                </a:solidFill>
                <a:latin typeface="Arial" charset="0"/>
              </a:rPr>
              <a:t>E</a:t>
            </a:r>
            <a:r>
              <a:rPr lang="cs-CZ" altLang="cs-CZ" sz="2000" b="0" dirty="0">
                <a:latin typeface="Arial" charset="0"/>
                <a:cs typeface="Arial" charset="0"/>
              </a:rPr>
              <a:t>°(</a:t>
            </a:r>
            <a:r>
              <a:rPr lang="cs-CZ" altLang="cs-CZ" sz="2000" b="0" dirty="0" err="1">
                <a:solidFill>
                  <a:prstClr val="black"/>
                </a:solidFill>
                <a:latin typeface="Arial" charset="0"/>
              </a:rPr>
              <a:t>ox</a:t>
            </a:r>
            <a:r>
              <a:rPr lang="cs-CZ" altLang="cs-CZ" sz="2000" b="0" dirty="0">
                <a:solidFill>
                  <a:prstClr val="black"/>
                </a:solidFill>
                <a:latin typeface="Arial" charset="0"/>
              </a:rPr>
              <a:t>/</a:t>
            </a:r>
            <a:r>
              <a:rPr lang="cs-CZ" altLang="cs-CZ" sz="2000" b="0" dirty="0" err="1">
                <a:solidFill>
                  <a:prstClr val="black"/>
                </a:solidFill>
                <a:latin typeface="Arial" charset="0"/>
              </a:rPr>
              <a:t>red</a:t>
            </a:r>
            <a:r>
              <a:rPr lang="cs-CZ" altLang="cs-CZ" sz="2000" b="0" dirty="0">
                <a:solidFill>
                  <a:prstClr val="black"/>
                </a:solidFill>
                <a:latin typeface="Arial" charset="0"/>
              </a:rPr>
              <a:t>) je vztažený na 1 elektron. Není možné měřit potenciál (napětí) na rozhraní jedné elektrody (roztok – pevná fáze), ale je možné měřit rozdíl potenciálů mezi dvěma různými elektrodami.</a:t>
            </a:r>
          </a:p>
        </p:txBody>
      </p:sp>
      <p:sp>
        <p:nvSpPr>
          <p:cNvPr id="7" name="Rectangle 17"/>
          <p:cNvSpPr/>
          <p:nvPr/>
        </p:nvSpPr>
        <p:spPr>
          <a:xfrm>
            <a:off x="0" y="0"/>
            <a:ext cx="9144000" cy="107950"/>
          </a:xfrm>
          <a:prstGeom prst="rect">
            <a:avLst/>
          </a:prstGeom>
          <a:solidFill>
            <a:srgbClr val="D22D4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8" name="Zástupný symbol pro číslo snímku 1"/>
          <p:cNvSpPr>
            <a:spLocks noGrp="1"/>
          </p:cNvSpPr>
          <p:nvPr>
            <p:ph type="sldNum" sz="quarter" idx="12"/>
          </p:nvPr>
        </p:nvSpPr>
        <p:spPr>
          <a:xfrm>
            <a:off x="8424000" y="108000"/>
            <a:ext cx="720000" cy="360000"/>
          </a:xfrm>
        </p:spPr>
        <p:txBody>
          <a:bodyPr anchor="ctr" anchorCtr="0"/>
          <a:lstStyle/>
          <a:p>
            <a:r>
              <a:rPr lang="en-US" sz="1400" dirty="0">
                <a:solidFill>
                  <a:schemeClr val="tx1"/>
                </a:solidFill>
                <a:latin typeface="Arial" panose="020B0604020202020204" pitchFamily="34" charset="0"/>
                <a:cs typeface="Arial" panose="020B0604020202020204" pitchFamily="34" charset="0"/>
              </a:rPr>
              <a:t>06-</a:t>
            </a:r>
            <a:fld id="{CB05AA66-45A8-5543-8AD2-FEEF865319FF}" type="slidenum">
              <a:rPr lang="en-US" sz="1400" smtClean="0">
                <a:solidFill>
                  <a:schemeClr val="tx1"/>
                </a:solidFill>
                <a:latin typeface="Arial" panose="020B0604020202020204" pitchFamily="34" charset="0"/>
                <a:cs typeface="Arial" panose="020B0604020202020204" pitchFamily="34" charset="0"/>
              </a:rPr>
              <a:t>26</a:t>
            </a:fld>
            <a:endParaRPr lang="en-US" sz="1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703270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15"/>
          <p:cNvSpPr txBox="1"/>
          <p:nvPr/>
        </p:nvSpPr>
        <p:spPr>
          <a:xfrm>
            <a:off x="5030851" y="6341803"/>
            <a:ext cx="3965675" cy="229420"/>
          </a:xfrm>
          <a:prstGeom prst="rect">
            <a:avLst/>
          </a:prstGeom>
          <a:noFill/>
        </p:spPr>
        <p:txBody>
          <a:bodyPr wrap="square" lIns="0" tIns="0" rIns="0" bIns="0" rtlCol="0">
            <a:normAutofit/>
          </a:bodyPr>
          <a:lstStyle/>
          <a:p>
            <a:pPr algn="r" defTabSz="457200" eaLnBrk="1" fontAlgn="auto" hangingPunct="1">
              <a:lnSpc>
                <a:spcPct val="130000"/>
              </a:lnSpc>
              <a:spcBef>
                <a:spcPts val="0"/>
              </a:spcBef>
              <a:spcAft>
                <a:spcPts val="0"/>
              </a:spcAft>
            </a:pPr>
            <a:r>
              <a:rPr lang="en-US" sz="900" b="0">
                <a:solidFill>
                  <a:prstClr val="black"/>
                </a:solidFill>
                <a:latin typeface="Arial"/>
                <a:cs typeface="Arial"/>
              </a:rPr>
              <a:t>www.natur.cuni.cz</a:t>
            </a:r>
            <a:endParaRPr lang="en-US" sz="900" b="0" dirty="0">
              <a:solidFill>
                <a:prstClr val="black"/>
              </a:solidFill>
              <a:latin typeface="Arial"/>
              <a:cs typeface="Arial"/>
            </a:endParaRPr>
          </a:p>
        </p:txBody>
      </p:sp>
      <p:pic>
        <p:nvPicPr>
          <p:cNvPr id="23" name="Picture 1"/>
          <p:cNvPicPr>
            <a:picLocks noChangeAspect="1"/>
          </p:cNvPicPr>
          <p:nvPr/>
        </p:nvPicPr>
        <p:blipFill>
          <a:blip r:embed="rId4"/>
          <a:stretch>
            <a:fillRect/>
          </a:stretch>
        </p:blipFill>
        <p:spPr>
          <a:xfrm>
            <a:off x="0" y="6057900"/>
            <a:ext cx="2159000" cy="800100"/>
          </a:xfrm>
          <a:prstGeom prst="rect">
            <a:avLst/>
          </a:prstGeom>
        </p:spPr>
      </p:pic>
      <p:cxnSp>
        <p:nvCxnSpPr>
          <p:cNvPr id="24" name="Straight Connector 4"/>
          <p:cNvCxnSpPr/>
          <p:nvPr/>
        </p:nvCxnSpPr>
        <p:spPr>
          <a:xfrm>
            <a:off x="122903" y="6057900"/>
            <a:ext cx="8873623" cy="0"/>
          </a:xfrm>
          <a:prstGeom prst="line">
            <a:avLst/>
          </a:prstGeom>
          <a:noFill/>
          <a:ln w="9525" cap="flat" cmpd="sng" algn="ctr">
            <a:solidFill>
              <a:srgbClr val="D22D40"/>
            </a:solidFill>
            <a:prstDash val="solid"/>
          </a:ln>
          <a:effectLst/>
        </p:spPr>
      </p:cxnSp>
      <p:sp>
        <p:nvSpPr>
          <p:cNvPr id="25" name="TextBox 8"/>
          <p:cNvSpPr txBox="1"/>
          <p:nvPr/>
        </p:nvSpPr>
        <p:spPr>
          <a:xfrm>
            <a:off x="288000" y="252000"/>
            <a:ext cx="8316448" cy="491073"/>
          </a:xfrm>
          <a:prstGeom prst="rect">
            <a:avLst/>
          </a:prstGeom>
          <a:noFill/>
        </p:spPr>
        <p:txBody>
          <a:bodyPr wrap="square" lIns="0" tIns="0" rIns="0" bIns="0" rtlCol="0">
            <a:noAutofit/>
          </a:bodyPr>
          <a:lstStyle/>
          <a:p>
            <a:pPr algn="l" defTabSz="457200" eaLnBrk="1" fontAlgn="auto" hangingPunct="1">
              <a:lnSpc>
                <a:spcPct val="130000"/>
              </a:lnSpc>
              <a:spcBef>
                <a:spcPts val="0"/>
              </a:spcBef>
              <a:spcAft>
                <a:spcPts val="0"/>
              </a:spcAft>
            </a:pPr>
            <a:r>
              <a:rPr lang="cs-CZ" sz="2600" dirty="0">
                <a:solidFill>
                  <a:prstClr val="black"/>
                </a:solidFill>
                <a:latin typeface="Arial"/>
                <a:cs typeface="Arial"/>
              </a:rPr>
              <a:t>Redoxní reakce</a:t>
            </a:r>
            <a:endParaRPr lang="en-US" sz="2600" dirty="0">
              <a:solidFill>
                <a:prstClr val="black"/>
              </a:solidFill>
              <a:latin typeface="Arial"/>
              <a:cs typeface="Arial"/>
            </a:endParaRPr>
          </a:p>
        </p:txBody>
      </p:sp>
      <p:sp>
        <p:nvSpPr>
          <p:cNvPr id="38" name="TextBox 2"/>
          <p:cNvSpPr txBox="1"/>
          <p:nvPr/>
        </p:nvSpPr>
        <p:spPr>
          <a:xfrm>
            <a:off x="287215" y="900000"/>
            <a:ext cx="8460754" cy="4924425"/>
          </a:xfrm>
          <a:prstGeom prst="rect">
            <a:avLst/>
          </a:prstGeom>
          <a:noFill/>
        </p:spPr>
        <p:txBody>
          <a:bodyPr wrap="square" lIns="0" tIns="0" rIns="0" bIns="0" rtlCol="0">
            <a:spAutoFit/>
          </a:bodyPr>
          <a:lstStyle/>
          <a:p>
            <a:pPr algn="l" defTabSz="457200" eaLnBrk="1" fontAlgn="auto" hangingPunct="1">
              <a:spcAft>
                <a:spcPts val="0"/>
              </a:spcAft>
            </a:pPr>
            <a:r>
              <a:rPr lang="cs-CZ" altLang="cs-CZ" sz="2000" b="0" dirty="0">
                <a:solidFill>
                  <a:prstClr val="black"/>
                </a:solidFill>
                <a:latin typeface="Arial" charset="0"/>
              </a:rPr>
              <a:t>„Kotva“ pro měření potenciálů je redoxní pár H</a:t>
            </a:r>
            <a:r>
              <a:rPr lang="cs-CZ" altLang="cs-CZ" sz="2000" b="0" baseline="30000" dirty="0">
                <a:solidFill>
                  <a:prstClr val="black"/>
                </a:solidFill>
                <a:latin typeface="Arial" charset="0"/>
              </a:rPr>
              <a:t>+</a:t>
            </a:r>
            <a:r>
              <a:rPr lang="cs-CZ" altLang="cs-CZ" sz="2000" b="0" dirty="0">
                <a:solidFill>
                  <a:prstClr val="black"/>
                </a:solidFill>
                <a:latin typeface="Arial" charset="0"/>
              </a:rPr>
              <a:t>/H</a:t>
            </a:r>
            <a:r>
              <a:rPr lang="cs-CZ" altLang="cs-CZ" sz="2000" b="0" baseline="-25000" dirty="0">
                <a:solidFill>
                  <a:prstClr val="black"/>
                </a:solidFill>
                <a:latin typeface="Arial" charset="0"/>
              </a:rPr>
              <a:t>2</a:t>
            </a:r>
            <a:r>
              <a:rPr lang="cs-CZ" altLang="cs-CZ" sz="2000" b="0" dirty="0">
                <a:solidFill>
                  <a:prstClr val="black"/>
                </a:solidFill>
                <a:latin typeface="Arial" charset="0"/>
              </a:rPr>
              <a:t> (tzv. vodíková elektroda), jehož standardní elektrodový potenciál je roven 0 V.</a:t>
            </a:r>
          </a:p>
          <a:p>
            <a:pPr algn="l" defTabSz="457200" eaLnBrk="1" fontAlgn="auto" hangingPunct="1">
              <a:spcAft>
                <a:spcPts val="0"/>
              </a:spcAft>
            </a:pPr>
            <a:r>
              <a:rPr lang="cs-CZ" altLang="cs-CZ" sz="2000" b="0" dirty="0">
                <a:solidFill>
                  <a:prstClr val="black"/>
                </a:solidFill>
                <a:latin typeface="Arial" charset="0"/>
              </a:rPr>
              <a:t>Elektrodové reakci:			</a:t>
            </a:r>
            <a:r>
              <a:rPr lang="cs-CZ" altLang="cs-CZ" sz="2000" b="0" dirty="0" err="1">
                <a:solidFill>
                  <a:prstClr val="black"/>
                </a:solidFill>
                <a:latin typeface="Arial" charset="0"/>
              </a:rPr>
              <a:t>ox</a:t>
            </a:r>
            <a:r>
              <a:rPr lang="cs-CZ" altLang="cs-CZ" sz="2000" b="0" dirty="0">
                <a:solidFill>
                  <a:prstClr val="black"/>
                </a:solidFill>
                <a:latin typeface="Arial" charset="0"/>
              </a:rPr>
              <a:t>  +  </a:t>
            </a:r>
            <a:r>
              <a:rPr lang="cs-CZ" altLang="cs-CZ" sz="2000" b="0" i="1" dirty="0">
                <a:solidFill>
                  <a:prstClr val="black"/>
                </a:solidFill>
                <a:latin typeface="Arial" charset="0"/>
              </a:rPr>
              <a:t>z</a:t>
            </a:r>
            <a:r>
              <a:rPr lang="cs-CZ" altLang="cs-CZ" sz="2000" b="0" dirty="0">
                <a:solidFill>
                  <a:prstClr val="black"/>
                </a:solidFill>
                <a:latin typeface="Arial" charset="0"/>
              </a:rPr>
              <a:t> </a:t>
            </a:r>
            <a:r>
              <a:rPr lang="cs-CZ" altLang="cs-CZ" sz="2000" b="0" i="1" dirty="0">
                <a:solidFill>
                  <a:prstClr val="black"/>
                </a:solidFill>
                <a:latin typeface="Arial" charset="0"/>
              </a:rPr>
              <a:t>e</a:t>
            </a:r>
            <a:r>
              <a:rPr lang="cs-CZ" altLang="cs-CZ" sz="2000" b="0" baseline="30000" dirty="0">
                <a:solidFill>
                  <a:prstClr val="black"/>
                </a:solidFill>
                <a:latin typeface="Arial" charset="0"/>
              </a:rPr>
              <a:t>–</a:t>
            </a:r>
            <a:r>
              <a:rPr lang="cs-CZ" altLang="cs-CZ" sz="2000" b="0" dirty="0">
                <a:solidFill>
                  <a:prstClr val="black"/>
                </a:solidFill>
                <a:latin typeface="Arial" charset="0"/>
              </a:rPr>
              <a:t>  </a:t>
            </a:r>
            <a:r>
              <a:rPr lang="cs-CZ" altLang="cs-CZ" sz="2000" b="0" dirty="0">
                <a:solidFill>
                  <a:prstClr val="black"/>
                </a:solidFill>
                <a:latin typeface="Arial" panose="020B0604020202020204" pitchFamily="34" charset="0"/>
                <a:cs typeface="Arial" panose="020B0604020202020204" pitchFamily="34" charset="0"/>
              </a:rPr>
              <a:t>→</a:t>
            </a:r>
            <a:r>
              <a:rPr lang="cs-CZ" altLang="cs-CZ" sz="2000" b="0" dirty="0">
                <a:solidFill>
                  <a:prstClr val="black"/>
                </a:solidFill>
                <a:latin typeface="Arial" charset="0"/>
              </a:rPr>
              <a:t>  </a:t>
            </a:r>
            <a:r>
              <a:rPr lang="cs-CZ" altLang="cs-CZ" sz="2000" b="0" dirty="0" err="1">
                <a:solidFill>
                  <a:prstClr val="black"/>
                </a:solidFill>
                <a:latin typeface="Arial" charset="0"/>
              </a:rPr>
              <a:t>red</a:t>
            </a: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a:solidFill>
                  <a:prstClr val="black"/>
                </a:solidFill>
                <a:latin typeface="Arial" charset="0"/>
              </a:rPr>
              <a:t>přísluší změna energie:		</a:t>
            </a:r>
            <a:r>
              <a:rPr lang="cs-CZ" altLang="cs-CZ" sz="2000" b="0" dirty="0">
                <a:solidFill>
                  <a:prstClr val="black"/>
                </a:solidFill>
                <a:latin typeface="Symbol" panose="05050102010706020507" pitchFamily="18" charset="2"/>
              </a:rPr>
              <a:t>D</a:t>
            </a:r>
            <a:r>
              <a:rPr lang="cs-CZ" altLang="cs-CZ" sz="2000" b="0" i="1" dirty="0">
                <a:solidFill>
                  <a:prstClr val="black"/>
                </a:solidFill>
                <a:latin typeface="Arial" charset="0"/>
              </a:rPr>
              <a:t>G</a:t>
            </a:r>
            <a:r>
              <a:rPr lang="cs-CZ" altLang="cs-CZ" sz="2000" b="0" dirty="0">
                <a:latin typeface="Arial" charset="0"/>
                <a:cs typeface="Arial" charset="0"/>
              </a:rPr>
              <a:t>°</a:t>
            </a:r>
            <a:r>
              <a:rPr lang="cs-CZ" altLang="cs-CZ" sz="2000" b="0" dirty="0">
                <a:solidFill>
                  <a:prstClr val="black"/>
                </a:solidFill>
                <a:latin typeface="Arial" charset="0"/>
              </a:rPr>
              <a:t> = – </a:t>
            </a:r>
            <a:r>
              <a:rPr lang="cs-CZ" altLang="cs-CZ" sz="2000" b="0" i="1" dirty="0" err="1">
                <a:solidFill>
                  <a:prstClr val="black"/>
                </a:solidFill>
                <a:latin typeface="Arial" charset="0"/>
              </a:rPr>
              <a:t>z</a:t>
            </a:r>
            <a:r>
              <a:rPr lang="cs-CZ" altLang="cs-CZ" sz="2000" b="0" dirty="0" err="1">
                <a:solidFill>
                  <a:prstClr val="black"/>
                </a:solidFill>
                <a:latin typeface="Arial" charset="0"/>
                <a:sym typeface="Symbol"/>
              </a:rPr>
              <a:t></a:t>
            </a:r>
            <a:r>
              <a:rPr lang="cs-CZ" altLang="cs-CZ" sz="2000" b="0" i="1" dirty="0" err="1">
                <a:solidFill>
                  <a:prstClr val="black"/>
                </a:solidFill>
                <a:latin typeface="Arial" charset="0"/>
              </a:rPr>
              <a:t>F</a:t>
            </a:r>
            <a:r>
              <a:rPr lang="cs-CZ" altLang="cs-CZ" sz="2000" b="0" dirty="0" err="1">
                <a:solidFill>
                  <a:prstClr val="black"/>
                </a:solidFill>
                <a:latin typeface="Arial" charset="0"/>
                <a:sym typeface="Symbol"/>
              </a:rPr>
              <a:t></a:t>
            </a:r>
            <a:r>
              <a:rPr lang="cs-CZ" altLang="cs-CZ" sz="2000" b="0" i="1" dirty="0" err="1">
                <a:solidFill>
                  <a:prstClr val="black"/>
                </a:solidFill>
                <a:latin typeface="Arial" charset="0"/>
              </a:rPr>
              <a:t>E</a:t>
            </a:r>
            <a:r>
              <a:rPr lang="cs-CZ" altLang="cs-CZ" sz="2000" b="0" dirty="0">
                <a:latin typeface="Arial" charset="0"/>
                <a:cs typeface="Arial" charset="0"/>
              </a:rPr>
              <a:t>°(</a:t>
            </a:r>
            <a:r>
              <a:rPr lang="cs-CZ" altLang="cs-CZ" sz="2000" b="0" dirty="0" err="1">
                <a:solidFill>
                  <a:prstClr val="black"/>
                </a:solidFill>
                <a:latin typeface="Arial" charset="0"/>
              </a:rPr>
              <a:t>ox</a:t>
            </a:r>
            <a:r>
              <a:rPr lang="cs-CZ" altLang="cs-CZ" sz="2000" b="0" dirty="0">
                <a:solidFill>
                  <a:prstClr val="black"/>
                </a:solidFill>
                <a:latin typeface="Arial" charset="0"/>
              </a:rPr>
              <a:t>/</a:t>
            </a:r>
            <a:r>
              <a:rPr lang="cs-CZ" altLang="cs-CZ" sz="2000" b="0" dirty="0" err="1">
                <a:solidFill>
                  <a:prstClr val="black"/>
                </a:solidFill>
                <a:latin typeface="Arial" charset="0"/>
              </a:rPr>
              <a:t>red</a:t>
            </a:r>
            <a:r>
              <a:rPr lang="cs-CZ" altLang="cs-CZ" sz="2000" b="0" dirty="0">
                <a:solidFill>
                  <a:prstClr val="black"/>
                </a:solidFill>
                <a:latin typeface="Arial" charset="0"/>
              </a:rPr>
              <a:t>), kde </a:t>
            </a:r>
            <a:r>
              <a:rPr lang="cs-CZ" altLang="cs-CZ" sz="2000" b="0" i="1" dirty="0">
                <a:solidFill>
                  <a:prstClr val="black"/>
                </a:solidFill>
                <a:latin typeface="Arial" charset="0"/>
              </a:rPr>
              <a:t>z</a:t>
            </a:r>
            <a:r>
              <a:rPr lang="cs-CZ" altLang="cs-CZ" sz="2000" b="0" dirty="0">
                <a:solidFill>
                  <a:prstClr val="black"/>
                </a:solidFill>
                <a:latin typeface="Arial" charset="0"/>
              </a:rPr>
              <a:t> = počet vyměněných </a:t>
            </a:r>
            <a:r>
              <a:rPr lang="cs-CZ" altLang="cs-CZ" sz="2000" b="0" i="1" dirty="0">
                <a:solidFill>
                  <a:prstClr val="black"/>
                </a:solidFill>
                <a:latin typeface="Arial" charset="0"/>
              </a:rPr>
              <a:t>e</a:t>
            </a:r>
            <a:r>
              <a:rPr lang="cs-CZ" altLang="cs-CZ" sz="2000" b="0" baseline="30000" dirty="0">
                <a:solidFill>
                  <a:prstClr val="black"/>
                </a:solidFill>
                <a:latin typeface="Arial" charset="0"/>
              </a:rPr>
              <a:t>–</a:t>
            </a:r>
            <a:r>
              <a:rPr lang="cs-CZ" altLang="cs-CZ" sz="2000" b="0" dirty="0">
                <a:solidFill>
                  <a:prstClr val="black"/>
                </a:solidFill>
                <a:latin typeface="Arial" charset="0"/>
              </a:rPr>
              <a:t> na jeden atom/molekulu.</a:t>
            </a: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a:solidFill>
                  <a:prstClr val="black"/>
                </a:solidFill>
                <a:latin typeface="Arial" charset="0"/>
              </a:rPr>
              <a:t>Není redukce bez oxidace – pokud jsou někde elektrony spotřebovávány, musí být někde jinde uvolňovány:</a:t>
            </a:r>
          </a:p>
          <a:p>
            <a:pPr algn="l" defTabSz="457200" eaLnBrk="1" fontAlgn="auto" hangingPunct="1">
              <a:spcAft>
                <a:spcPts val="0"/>
              </a:spcAft>
            </a:pPr>
            <a:r>
              <a:rPr lang="cs-CZ" altLang="cs-CZ" sz="2000" b="0" dirty="0">
                <a:solidFill>
                  <a:prstClr val="black"/>
                </a:solidFill>
                <a:latin typeface="Arial" charset="0"/>
              </a:rPr>
              <a:t>látka1</a:t>
            </a:r>
            <a:r>
              <a:rPr lang="cs-CZ" altLang="cs-CZ" sz="2000" b="0" baseline="-25000" dirty="0">
                <a:solidFill>
                  <a:prstClr val="black"/>
                </a:solidFill>
                <a:latin typeface="Arial" charset="0"/>
              </a:rPr>
              <a:t>ox</a:t>
            </a:r>
            <a:r>
              <a:rPr lang="cs-CZ" altLang="cs-CZ" sz="2000" b="0" dirty="0">
                <a:solidFill>
                  <a:prstClr val="black"/>
                </a:solidFill>
                <a:latin typeface="Arial" charset="0"/>
              </a:rPr>
              <a:t>  +  látka2</a:t>
            </a:r>
            <a:r>
              <a:rPr lang="cs-CZ" altLang="cs-CZ" sz="2000" b="0" baseline="-25000" dirty="0">
                <a:solidFill>
                  <a:prstClr val="black"/>
                </a:solidFill>
                <a:latin typeface="Arial" charset="0"/>
              </a:rPr>
              <a:t>red</a:t>
            </a:r>
            <a:r>
              <a:rPr lang="cs-CZ" altLang="cs-CZ" sz="2000" b="0" dirty="0">
                <a:solidFill>
                  <a:prstClr val="black"/>
                </a:solidFill>
                <a:latin typeface="Arial" charset="0"/>
              </a:rPr>
              <a:t>               látka1</a:t>
            </a:r>
            <a:r>
              <a:rPr lang="cs-CZ" altLang="cs-CZ" sz="2000" b="0" baseline="-25000" dirty="0">
                <a:solidFill>
                  <a:prstClr val="black"/>
                </a:solidFill>
                <a:latin typeface="Arial" charset="0"/>
              </a:rPr>
              <a:t>red</a:t>
            </a:r>
            <a:r>
              <a:rPr lang="cs-CZ" altLang="cs-CZ" sz="2000" b="0" dirty="0">
                <a:solidFill>
                  <a:prstClr val="black"/>
                </a:solidFill>
                <a:latin typeface="Arial" charset="0"/>
              </a:rPr>
              <a:t>  +  látka2</a:t>
            </a:r>
            <a:r>
              <a:rPr lang="cs-CZ" altLang="cs-CZ" sz="2000" b="0" baseline="-25000" dirty="0">
                <a:solidFill>
                  <a:prstClr val="black"/>
                </a:solidFill>
                <a:latin typeface="Arial" charset="0"/>
              </a:rPr>
              <a:t>ox</a:t>
            </a:r>
            <a:endParaRPr lang="cs-CZ" altLang="cs-CZ" sz="2000" b="0" dirty="0">
              <a:solidFill>
                <a:prstClr val="black"/>
              </a:solidFill>
              <a:latin typeface="Arial" charset="0"/>
            </a:endParaRP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a:solidFill>
                  <a:prstClr val="black"/>
                </a:solidFill>
                <a:latin typeface="Arial" charset="0"/>
              </a:rPr>
              <a:t>O samovolném průběhu redoxního děje (tj. zleva doprava) rozhoduje celková změna </a:t>
            </a:r>
            <a:r>
              <a:rPr lang="cs-CZ" altLang="cs-CZ" sz="2000" b="0" dirty="0" err="1">
                <a:solidFill>
                  <a:prstClr val="black"/>
                </a:solidFill>
                <a:latin typeface="Arial" charset="0"/>
              </a:rPr>
              <a:t>Gibbsovy</a:t>
            </a:r>
            <a:r>
              <a:rPr lang="cs-CZ" altLang="cs-CZ" sz="2000" b="0" dirty="0">
                <a:solidFill>
                  <a:prstClr val="black"/>
                </a:solidFill>
                <a:latin typeface="Arial" charset="0"/>
              </a:rPr>
              <a:t> energie, </a:t>
            </a:r>
            <a:r>
              <a:rPr lang="cs-CZ" altLang="cs-CZ" sz="2000" b="0" dirty="0">
                <a:solidFill>
                  <a:prstClr val="black"/>
                </a:solidFill>
                <a:latin typeface="Symbol" panose="05050102010706020507" pitchFamily="18" charset="2"/>
              </a:rPr>
              <a:t>D</a:t>
            </a:r>
            <a:r>
              <a:rPr lang="cs-CZ" altLang="cs-CZ" sz="2000" b="0" i="1" dirty="0">
                <a:solidFill>
                  <a:prstClr val="black"/>
                </a:solidFill>
                <a:latin typeface="Arial" charset="0"/>
              </a:rPr>
              <a:t>G</a:t>
            </a:r>
            <a:r>
              <a:rPr lang="cs-CZ" altLang="cs-CZ" sz="2000" b="0" dirty="0">
                <a:solidFill>
                  <a:prstClr val="black"/>
                </a:solidFill>
                <a:latin typeface="Arial" charset="0"/>
              </a:rPr>
              <a:t>. Musí být záporná, </a:t>
            </a:r>
            <a:r>
              <a:rPr lang="cs-CZ" altLang="cs-CZ" sz="2000" b="0" dirty="0">
                <a:solidFill>
                  <a:prstClr val="black"/>
                </a:solidFill>
                <a:latin typeface="Symbol" panose="05050102010706020507" pitchFamily="18" charset="2"/>
              </a:rPr>
              <a:t>D</a:t>
            </a:r>
            <a:r>
              <a:rPr lang="cs-CZ" altLang="cs-CZ" sz="2000" b="0" i="1" dirty="0">
                <a:solidFill>
                  <a:prstClr val="black"/>
                </a:solidFill>
                <a:latin typeface="Arial" charset="0"/>
              </a:rPr>
              <a:t>G</a:t>
            </a:r>
            <a:r>
              <a:rPr lang="cs-CZ" altLang="cs-CZ" sz="2000" b="0" dirty="0">
                <a:solidFill>
                  <a:prstClr val="black"/>
                </a:solidFill>
                <a:latin typeface="Arial" charset="0"/>
              </a:rPr>
              <a:t> </a:t>
            </a:r>
            <a:r>
              <a:rPr lang="en-US" altLang="cs-CZ" sz="2000" b="0" dirty="0">
                <a:solidFill>
                  <a:prstClr val="black"/>
                </a:solidFill>
                <a:latin typeface="Arial" charset="0"/>
              </a:rPr>
              <a:t>&lt;</a:t>
            </a:r>
            <a:r>
              <a:rPr lang="cs-CZ" altLang="cs-CZ" sz="2000" b="0" dirty="0">
                <a:solidFill>
                  <a:prstClr val="black"/>
                </a:solidFill>
                <a:latin typeface="Arial" charset="0"/>
              </a:rPr>
              <a:t> 0.</a:t>
            </a:r>
          </a:p>
          <a:p>
            <a:pPr algn="l" defTabSz="457200" eaLnBrk="1" fontAlgn="auto" hangingPunct="1">
              <a:spcAft>
                <a:spcPts val="0"/>
              </a:spcAft>
            </a:pPr>
            <a:r>
              <a:rPr lang="cs-CZ" altLang="cs-CZ" sz="2000" b="0" dirty="0">
                <a:solidFill>
                  <a:prstClr val="black"/>
                </a:solidFill>
                <a:latin typeface="Symbol" panose="05050102010706020507" pitchFamily="18" charset="2"/>
              </a:rPr>
              <a:t>D</a:t>
            </a:r>
            <a:r>
              <a:rPr lang="cs-CZ" altLang="cs-CZ" sz="2000" b="0" i="1" dirty="0">
                <a:solidFill>
                  <a:prstClr val="black"/>
                </a:solidFill>
                <a:latin typeface="Arial" charset="0"/>
              </a:rPr>
              <a:t>G</a:t>
            </a:r>
            <a:r>
              <a:rPr lang="cs-CZ" altLang="cs-CZ" sz="2000" b="0" dirty="0">
                <a:solidFill>
                  <a:prstClr val="black"/>
                </a:solidFill>
                <a:latin typeface="Arial" charset="0"/>
              </a:rPr>
              <a:t> = </a:t>
            </a:r>
            <a:r>
              <a:rPr lang="cs-CZ" altLang="cs-CZ" sz="2000" b="0" dirty="0">
                <a:solidFill>
                  <a:prstClr val="black"/>
                </a:solidFill>
                <a:latin typeface="Symbol" panose="05050102010706020507" pitchFamily="18" charset="2"/>
              </a:rPr>
              <a:t>D</a:t>
            </a:r>
            <a:r>
              <a:rPr lang="cs-CZ" altLang="cs-CZ" sz="2000" b="0" i="1" dirty="0">
                <a:solidFill>
                  <a:prstClr val="black"/>
                </a:solidFill>
                <a:latin typeface="Arial" charset="0"/>
              </a:rPr>
              <a:t>G</a:t>
            </a:r>
            <a:r>
              <a:rPr lang="cs-CZ" altLang="cs-CZ" sz="2000" b="0" dirty="0">
                <a:solidFill>
                  <a:prstClr val="black"/>
                </a:solidFill>
                <a:latin typeface="Arial" charset="0"/>
              </a:rPr>
              <a:t>(látka1</a:t>
            </a:r>
            <a:r>
              <a:rPr lang="cs-CZ" altLang="cs-CZ" sz="2000" b="0" baseline="-25000" dirty="0">
                <a:solidFill>
                  <a:prstClr val="black"/>
                </a:solidFill>
                <a:latin typeface="Arial" charset="0"/>
              </a:rPr>
              <a:t>ox</a:t>
            </a:r>
            <a:r>
              <a:rPr lang="cs-CZ" altLang="cs-CZ" sz="2000" b="0" dirty="0">
                <a:solidFill>
                  <a:prstClr val="black"/>
                </a:solidFill>
                <a:latin typeface="Arial" charset="0"/>
              </a:rPr>
              <a:t>/látka1</a:t>
            </a:r>
            <a:r>
              <a:rPr lang="cs-CZ" altLang="cs-CZ" sz="2000" b="0" baseline="-25000" dirty="0">
                <a:solidFill>
                  <a:prstClr val="black"/>
                </a:solidFill>
                <a:latin typeface="Arial" charset="0"/>
              </a:rPr>
              <a:t>red</a:t>
            </a:r>
            <a:r>
              <a:rPr lang="cs-CZ" altLang="cs-CZ" sz="2000" b="0" dirty="0">
                <a:solidFill>
                  <a:prstClr val="black"/>
                </a:solidFill>
                <a:latin typeface="Arial" charset="0"/>
              </a:rPr>
              <a:t>)  –  </a:t>
            </a:r>
            <a:r>
              <a:rPr lang="cs-CZ" altLang="cs-CZ" sz="2000" b="0" dirty="0">
                <a:solidFill>
                  <a:prstClr val="black"/>
                </a:solidFill>
                <a:latin typeface="Symbol" panose="05050102010706020507" pitchFamily="18" charset="2"/>
              </a:rPr>
              <a:t>D</a:t>
            </a:r>
            <a:r>
              <a:rPr lang="cs-CZ" altLang="cs-CZ" sz="2000" b="0" i="1" dirty="0">
                <a:solidFill>
                  <a:prstClr val="black"/>
                </a:solidFill>
                <a:latin typeface="Arial" charset="0"/>
              </a:rPr>
              <a:t>G</a:t>
            </a:r>
            <a:r>
              <a:rPr lang="cs-CZ" altLang="cs-CZ" sz="2000" b="0" dirty="0">
                <a:solidFill>
                  <a:prstClr val="black"/>
                </a:solidFill>
                <a:latin typeface="Arial" charset="0"/>
              </a:rPr>
              <a:t>(látka2</a:t>
            </a:r>
            <a:r>
              <a:rPr lang="cs-CZ" altLang="cs-CZ" sz="2000" b="0" baseline="-25000" dirty="0">
                <a:solidFill>
                  <a:prstClr val="black"/>
                </a:solidFill>
                <a:latin typeface="Arial" charset="0"/>
              </a:rPr>
              <a:t>ox</a:t>
            </a:r>
            <a:r>
              <a:rPr lang="cs-CZ" altLang="cs-CZ" sz="2000" b="0" dirty="0">
                <a:solidFill>
                  <a:prstClr val="black"/>
                </a:solidFill>
                <a:latin typeface="Arial" charset="0"/>
              </a:rPr>
              <a:t>/látka2</a:t>
            </a:r>
            <a:r>
              <a:rPr lang="cs-CZ" altLang="cs-CZ" sz="2000" b="0" baseline="-25000" dirty="0">
                <a:solidFill>
                  <a:prstClr val="black"/>
                </a:solidFill>
                <a:latin typeface="Arial" charset="0"/>
              </a:rPr>
              <a:t>red</a:t>
            </a:r>
            <a:r>
              <a:rPr lang="cs-CZ" altLang="cs-CZ" sz="2000" b="0" dirty="0">
                <a:solidFill>
                  <a:prstClr val="black"/>
                </a:solidFill>
                <a:latin typeface="Arial" charset="0"/>
              </a:rPr>
              <a:t>) </a:t>
            </a: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a:solidFill>
                  <a:prstClr val="black"/>
                </a:solidFill>
                <a:latin typeface="Arial" charset="0"/>
              </a:rPr>
              <a:t>Ve směru </a:t>
            </a:r>
            <a:r>
              <a:rPr lang="cs-CZ" altLang="cs-CZ" sz="2000" b="0" dirty="0" err="1">
                <a:solidFill>
                  <a:prstClr val="black"/>
                </a:solidFill>
                <a:latin typeface="Arial" charset="0"/>
              </a:rPr>
              <a:t>ox</a:t>
            </a:r>
            <a:r>
              <a:rPr lang="cs-CZ" altLang="cs-CZ" sz="2000" b="0" dirty="0">
                <a:solidFill>
                  <a:prstClr val="black"/>
                </a:solidFill>
                <a:latin typeface="Arial" charset="0"/>
              </a:rPr>
              <a:t> </a:t>
            </a:r>
            <a:r>
              <a:rPr lang="cs-CZ" altLang="cs-CZ" sz="2000" b="0" dirty="0">
                <a:solidFill>
                  <a:prstClr val="black"/>
                </a:solidFill>
                <a:latin typeface="Arial" panose="020B0604020202020204" pitchFamily="34" charset="0"/>
                <a:cs typeface="Arial" panose="020B0604020202020204" pitchFamily="34" charset="0"/>
              </a:rPr>
              <a:t>→ </a:t>
            </a:r>
            <a:r>
              <a:rPr lang="cs-CZ" altLang="cs-CZ" sz="2000" b="0" dirty="0" err="1">
                <a:solidFill>
                  <a:prstClr val="black"/>
                </a:solidFill>
                <a:latin typeface="Arial" charset="0"/>
              </a:rPr>
              <a:t>red</a:t>
            </a:r>
            <a:r>
              <a:rPr lang="cs-CZ" altLang="cs-CZ" sz="2000" b="0" dirty="0">
                <a:solidFill>
                  <a:prstClr val="black"/>
                </a:solidFill>
                <a:latin typeface="Arial" charset="0"/>
              </a:rPr>
              <a:t> poběží ta </a:t>
            </a:r>
            <a:r>
              <a:rPr lang="cs-CZ" altLang="cs-CZ" sz="2000" b="0" dirty="0" err="1">
                <a:solidFill>
                  <a:prstClr val="black"/>
                </a:solidFill>
                <a:latin typeface="Arial" charset="0"/>
              </a:rPr>
              <a:t>poloreakce</a:t>
            </a:r>
            <a:r>
              <a:rPr lang="cs-CZ" altLang="cs-CZ" sz="2000" b="0" dirty="0">
                <a:solidFill>
                  <a:prstClr val="black"/>
                </a:solidFill>
                <a:latin typeface="Arial" charset="0"/>
              </a:rPr>
              <a:t>, která uvolní více </a:t>
            </a:r>
            <a:r>
              <a:rPr lang="cs-CZ" altLang="cs-CZ" sz="2000" b="0" dirty="0" err="1">
                <a:solidFill>
                  <a:prstClr val="black"/>
                </a:solidFill>
                <a:latin typeface="Arial" charset="0"/>
              </a:rPr>
              <a:t>Gibbsovy</a:t>
            </a:r>
            <a:r>
              <a:rPr lang="cs-CZ" altLang="cs-CZ" sz="2000" b="0" dirty="0">
                <a:solidFill>
                  <a:prstClr val="black"/>
                </a:solidFill>
                <a:latin typeface="Arial" charset="0"/>
              </a:rPr>
              <a:t> energie, tedy ta, která má větší (kladnější, méně záporný) </a:t>
            </a:r>
            <a:r>
              <a:rPr lang="cs-CZ" altLang="cs-CZ" sz="2000" b="0" dirty="0" err="1">
                <a:solidFill>
                  <a:prstClr val="black"/>
                </a:solidFill>
                <a:latin typeface="Arial" charset="0"/>
              </a:rPr>
              <a:t>redox</a:t>
            </a:r>
            <a:r>
              <a:rPr lang="cs-CZ" altLang="cs-CZ" sz="2000" b="0" dirty="0">
                <a:solidFill>
                  <a:prstClr val="black"/>
                </a:solidFill>
                <a:latin typeface="Arial" charset="0"/>
              </a:rPr>
              <a:t> potenciál.</a:t>
            </a:r>
          </a:p>
        </p:txBody>
      </p:sp>
      <p:graphicFrame>
        <p:nvGraphicFramePr>
          <p:cNvPr id="3" name="Objekt 2"/>
          <p:cNvGraphicFramePr>
            <a:graphicFrameLocks noChangeAspect="1"/>
          </p:cNvGraphicFramePr>
          <p:nvPr>
            <p:extLst>
              <p:ext uri="{D42A27DB-BD31-4B8C-83A1-F6EECF244321}">
                <p14:modId xmlns:p14="http://schemas.microsoft.com/office/powerpoint/2010/main" val="3008815057"/>
              </p:ext>
            </p:extLst>
          </p:nvPr>
        </p:nvGraphicFramePr>
        <p:xfrm>
          <a:off x="2661194" y="3387613"/>
          <a:ext cx="719138" cy="225425"/>
        </p:xfrm>
        <a:graphic>
          <a:graphicData uri="http://schemas.openxmlformats.org/presentationml/2006/ole">
            <mc:AlternateContent xmlns:mc="http://schemas.openxmlformats.org/markup-compatibility/2006">
              <mc:Choice xmlns:v="urn:schemas-microsoft-com:vml" Requires="v">
                <p:oleObj spid="_x0000_s28734" name="CS ChemDraw Drawing" r:id="rId5" imgW="479741" imgH="150947" progId="ChemDraw.Document.6.0">
                  <p:embed/>
                </p:oleObj>
              </mc:Choice>
              <mc:Fallback>
                <p:oleObj name="CS ChemDraw Drawing" r:id="rId5" imgW="479741" imgH="150947" progId="ChemDraw.Document.6.0">
                  <p:embed/>
                  <p:pic>
                    <p:nvPicPr>
                      <p:cNvPr id="0" name="Objek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61194" y="3387613"/>
                        <a:ext cx="719138"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Rectangle 17"/>
          <p:cNvSpPr/>
          <p:nvPr/>
        </p:nvSpPr>
        <p:spPr>
          <a:xfrm>
            <a:off x="0" y="0"/>
            <a:ext cx="9144000" cy="107950"/>
          </a:xfrm>
          <a:prstGeom prst="rect">
            <a:avLst/>
          </a:prstGeom>
          <a:solidFill>
            <a:srgbClr val="D22D4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9" name="Zástupný symbol pro číslo snímku 1"/>
          <p:cNvSpPr>
            <a:spLocks noGrp="1"/>
          </p:cNvSpPr>
          <p:nvPr>
            <p:ph type="sldNum" sz="quarter" idx="12"/>
          </p:nvPr>
        </p:nvSpPr>
        <p:spPr>
          <a:xfrm>
            <a:off x="8424000" y="108000"/>
            <a:ext cx="720000" cy="360000"/>
          </a:xfrm>
        </p:spPr>
        <p:txBody>
          <a:bodyPr anchor="ctr" anchorCtr="0"/>
          <a:lstStyle/>
          <a:p>
            <a:r>
              <a:rPr lang="en-US" sz="1400" dirty="0">
                <a:solidFill>
                  <a:schemeClr val="tx1"/>
                </a:solidFill>
                <a:latin typeface="Arial" panose="020B0604020202020204" pitchFamily="34" charset="0"/>
                <a:cs typeface="Arial" panose="020B0604020202020204" pitchFamily="34" charset="0"/>
              </a:rPr>
              <a:t>06-</a:t>
            </a:r>
            <a:fld id="{CB05AA66-45A8-5543-8AD2-FEEF865319FF}" type="slidenum">
              <a:rPr lang="en-US" sz="1400" smtClean="0">
                <a:solidFill>
                  <a:schemeClr val="tx1"/>
                </a:solidFill>
                <a:latin typeface="Arial" panose="020B0604020202020204" pitchFamily="34" charset="0"/>
                <a:cs typeface="Arial" panose="020B0604020202020204" pitchFamily="34" charset="0"/>
              </a:rPr>
              <a:t>27</a:t>
            </a:fld>
            <a:endParaRPr lang="en-US" sz="1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509001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15"/>
          <p:cNvSpPr txBox="1"/>
          <p:nvPr/>
        </p:nvSpPr>
        <p:spPr>
          <a:xfrm>
            <a:off x="5030851" y="6341803"/>
            <a:ext cx="3965675" cy="229420"/>
          </a:xfrm>
          <a:prstGeom prst="rect">
            <a:avLst/>
          </a:prstGeom>
          <a:noFill/>
        </p:spPr>
        <p:txBody>
          <a:bodyPr wrap="square" lIns="0" tIns="0" rIns="0" bIns="0" rtlCol="0">
            <a:normAutofit/>
          </a:bodyPr>
          <a:lstStyle/>
          <a:p>
            <a:pPr algn="r" defTabSz="457200" eaLnBrk="1" fontAlgn="auto" hangingPunct="1">
              <a:lnSpc>
                <a:spcPct val="130000"/>
              </a:lnSpc>
              <a:spcBef>
                <a:spcPts val="0"/>
              </a:spcBef>
              <a:spcAft>
                <a:spcPts val="0"/>
              </a:spcAft>
            </a:pPr>
            <a:r>
              <a:rPr lang="en-US" sz="900" b="0">
                <a:solidFill>
                  <a:prstClr val="black"/>
                </a:solidFill>
                <a:latin typeface="Arial"/>
                <a:cs typeface="Arial"/>
              </a:rPr>
              <a:t>www.natur.cuni.cz</a:t>
            </a:r>
            <a:endParaRPr lang="en-US" sz="900" b="0" dirty="0">
              <a:solidFill>
                <a:prstClr val="black"/>
              </a:solidFill>
              <a:latin typeface="Arial"/>
              <a:cs typeface="Arial"/>
            </a:endParaRPr>
          </a:p>
        </p:txBody>
      </p:sp>
      <p:pic>
        <p:nvPicPr>
          <p:cNvPr id="23" name="Picture 1"/>
          <p:cNvPicPr>
            <a:picLocks noChangeAspect="1"/>
          </p:cNvPicPr>
          <p:nvPr/>
        </p:nvPicPr>
        <p:blipFill>
          <a:blip r:embed="rId3"/>
          <a:stretch>
            <a:fillRect/>
          </a:stretch>
        </p:blipFill>
        <p:spPr>
          <a:xfrm>
            <a:off x="0" y="6057900"/>
            <a:ext cx="2159000" cy="800100"/>
          </a:xfrm>
          <a:prstGeom prst="rect">
            <a:avLst/>
          </a:prstGeom>
        </p:spPr>
      </p:pic>
      <p:cxnSp>
        <p:nvCxnSpPr>
          <p:cNvPr id="24" name="Straight Connector 4"/>
          <p:cNvCxnSpPr/>
          <p:nvPr/>
        </p:nvCxnSpPr>
        <p:spPr>
          <a:xfrm>
            <a:off x="122903" y="6057900"/>
            <a:ext cx="8873623" cy="0"/>
          </a:xfrm>
          <a:prstGeom prst="line">
            <a:avLst/>
          </a:prstGeom>
          <a:noFill/>
          <a:ln w="9525" cap="flat" cmpd="sng" algn="ctr">
            <a:solidFill>
              <a:srgbClr val="D22D40"/>
            </a:solidFill>
            <a:prstDash val="solid"/>
          </a:ln>
          <a:effectLst/>
        </p:spPr>
      </p:cxnSp>
      <p:sp>
        <p:nvSpPr>
          <p:cNvPr id="25" name="TextBox 8"/>
          <p:cNvSpPr txBox="1"/>
          <p:nvPr/>
        </p:nvSpPr>
        <p:spPr>
          <a:xfrm>
            <a:off x="288000" y="252000"/>
            <a:ext cx="8316448" cy="491073"/>
          </a:xfrm>
          <a:prstGeom prst="rect">
            <a:avLst/>
          </a:prstGeom>
          <a:noFill/>
        </p:spPr>
        <p:txBody>
          <a:bodyPr wrap="square" lIns="0" tIns="0" rIns="0" bIns="0" rtlCol="0">
            <a:noAutofit/>
          </a:bodyPr>
          <a:lstStyle/>
          <a:p>
            <a:pPr algn="l" defTabSz="457200" eaLnBrk="1" fontAlgn="auto" hangingPunct="1">
              <a:lnSpc>
                <a:spcPct val="130000"/>
              </a:lnSpc>
              <a:spcBef>
                <a:spcPts val="0"/>
              </a:spcBef>
              <a:spcAft>
                <a:spcPts val="0"/>
              </a:spcAft>
            </a:pPr>
            <a:r>
              <a:rPr lang="cs-CZ" sz="2600" dirty="0">
                <a:solidFill>
                  <a:prstClr val="black"/>
                </a:solidFill>
                <a:latin typeface="Arial"/>
                <a:cs typeface="Arial"/>
              </a:rPr>
              <a:t>Redoxní reakce</a:t>
            </a:r>
            <a:endParaRPr lang="en-US" sz="2600" dirty="0">
              <a:solidFill>
                <a:prstClr val="black"/>
              </a:solidFill>
              <a:latin typeface="Arial"/>
              <a:cs typeface="Arial"/>
            </a:endParaRPr>
          </a:p>
        </p:txBody>
      </p:sp>
      <p:sp>
        <p:nvSpPr>
          <p:cNvPr id="38" name="TextBox 2"/>
          <p:cNvSpPr txBox="1"/>
          <p:nvPr/>
        </p:nvSpPr>
        <p:spPr>
          <a:xfrm>
            <a:off x="287215" y="900000"/>
            <a:ext cx="8460754" cy="4308872"/>
          </a:xfrm>
          <a:prstGeom prst="rect">
            <a:avLst/>
          </a:prstGeom>
          <a:noFill/>
        </p:spPr>
        <p:txBody>
          <a:bodyPr wrap="square" lIns="0" tIns="0" rIns="0" bIns="0" rtlCol="0">
            <a:spAutoFit/>
          </a:bodyPr>
          <a:lstStyle/>
          <a:p>
            <a:pPr algn="l" defTabSz="457200" eaLnBrk="1" fontAlgn="auto" hangingPunct="1">
              <a:spcAft>
                <a:spcPts val="0"/>
              </a:spcAft>
            </a:pPr>
            <a:r>
              <a:rPr lang="cs-CZ" altLang="cs-CZ" sz="2000" b="0" dirty="0">
                <a:solidFill>
                  <a:prstClr val="black"/>
                </a:solidFill>
                <a:latin typeface="Arial" charset="0"/>
              </a:rPr>
              <a:t>Vzhledem k hodnotě </a:t>
            </a:r>
            <a:r>
              <a:rPr lang="cs-CZ" altLang="cs-CZ" sz="2000" b="0" i="1" dirty="0">
                <a:solidFill>
                  <a:prstClr val="black"/>
                </a:solidFill>
                <a:latin typeface="Arial" charset="0"/>
              </a:rPr>
              <a:t>E</a:t>
            </a:r>
            <a:r>
              <a:rPr lang="cs-CZ" altLang="cs-CZ" sz="2000" b="0" dirty="0">
                <a:latin typeface="Arial" charset="0"/>
                <a:cs typeface="Arial" charset="0"/>
              </a:rPr>
              <a:t>°</a:t>
            </a:r>
            <a:r>
              <a:rPr lang="cs-CZ" altLang="cs-CZ" sz="2000" b="0" dirty="0">
                <a:solidFill>
                  <a:prstClr val="black"/>
                </a:solidFill>
                <a:latin typeface="Arial" charset="0"/>
              </a:rPr>
              <a:t>(H</a:t>
            </a:r>
            <a:r>
              <a:rPr lang="cs-CZ" altLang="cs-CZ" sz="2000" b="0" baseline="30000" dirty="0">
                <a:solidFill>
                  <a:prstClr val="black"/>
                </a:solidFill>
                <a:latin typeface="Arial" charset="0"/>
              </a:rPr>
              <a:t>+</a:t>
            </a:r>
            <a:r>
              <a:rPr lang="cs-CZ" altLang="cs-CZ" sz="2000" b="0" dirty="0">
                <a:solidFill>
                  <a:prstClr val="black"/>
                </a:solidFill>
                <a:latin typeface="Arial" charset="0"/>
              </a:rPr>
              <a:t>/H</a:t>
            </a:r>
            <a:r>
              <a:rPr lang="cs-CZ" altLang="cs-CZ" sz="2000" b="0" baseline="-25000" dirty="0">
                <a:solidFill>
                  <a:prstClr val="black"/>
                </a:solidFill>
                <a:latin typeface="Arial" charset="0"/>
              </a:rPr>
              <a:t>2</a:t>
            </a:r>
            <a:r>
              <a:rPr lang="cs-CZ" altLang="cs-CZ" sz="2000" b="0" dirty="0">
                <a:solidFill>
                  <a:prstClr val="black"/>
                </a:solidFill>
                <a:latin typeface="Arial" charset="0"/>
              </a:rPr>
              <a:t>) = 0 V se tedy budou v kyselinách rozpouštět kovy, jejichž </a:t>
            </a:r>
            <a:r>
              <a:rPr lang="cs-CZ" altLang="cs-CZ" sz="2000" b="0" i="1" dirty="0">
                <a:solidFill>
                  <a:prstClr val="black"/>
                </a:solidFill>
                <a:latin typeface="Arial" charset="0"/>
              </a:rPr>
              <a:t>E</a:t>
            </a:r>
            <a:r>
              <a:rPr lang="cs-CZ" altLang="cs-CZ" sz="2000" b="0" dirty="0">
                <a:latin typeface="Arial" charset="0"/>
                <a:cs typeface="Arial" charset="0"/>
              </a:rPr>
              <a:t>°</a:t>
            </a:r>
            <a:r>
              <a:rPr lang="cs-CZ" altLang="cs-CZ" sz="2000" b="0" dirty="0">
                <a:solidFill>
                  <a:prstClr val="black"/>
                </a:solidFill>
                <a:latin typeface="Arial" charset="0"/>
              </a:rPr>
              <a:t>(</a:t>
            </a:r>
            <a:r>
              <a:rPr lang="cs-CZ" altLang="cs-CZ" sz="2000" b="0" dirty="0" err="1">
                <a:solidFill>
                  <a:prstClr val="black"/>
                </a:solidFill>
                <a:latin typeface="Arial" charset="0"/>
              </a:rPr>
              <a:t>M</a:t>
            </a:r>
            <a:r>
              <a:rPr lang="cs-CZ" altLang="cs-CZ" sz="2000" b="0" i="1" baseline="30000" dirty="0" err="1">
                <a:solidFill>
                  <a:prstClr val="black"/>
                </a:solidFill>
                <a:latin typeface="Arial" charset="0"/>
              </a:rPr>
              <a:t>x</a:t>
            </a:r>
            <a:r>
              <a:rPr lang="cs-CZ" altLang="cs-CZ" sz="2000" b="0" baseline="30000" dirty="0">
                <a:solidFill>
                  <a:prstClr val="black"/>
                </a:solidFill>
                <a:latin typeface="Arial" charset="0"/>
              </a:rPr>
              <a:t>+</a:t>
            </a:r>
            <a:r>
              <a:rPr lang="cs-CZ" altLang="cs-CZ" sz="2000" b="0" dirty="0">
                <a:solidFill>
                  <a:prstClr val="black"/>
                </a:solidFill>
                <a:latin typeface="Arial" charset="0"/>
              </a:rPr>
              <a:t>/M) je záporný – neušlechtilé kovy.</a:t>
            </a: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a:solidFill>
                  <a:prstClr val="black"/>
                </a:solidFill>
                <a:latin typeface="Arial" charset="0"/>
              </a:rPr>
              <a:t>Oproti tomu, ušlechtilé kovy mají </a:t>
            </a:r>
            <a:r>
              <a:rPr lang="cs-CZ" altLang="cs-CZ" sz="2000" b="0" i="1" dirty="0">
                <a:solidFill>
                  <a:prstClr val="black"/>
                </a:solidFill>
                <a:latin typeface="Arial" charset="0"/>
              </a:rPr>
              <a:t>E</a:t>
            </a:r>
            <a:r>
              <a:rPr lang="cs-CZ" altLang="cs-CZ" sz="2000" b="0" dirty="0">
                <a:latin typeface="Arial" charset="0"/>
                <a:cs typeface="Arial" charset="0"/>
              </a:rPr>
              <a:t>°</a:t>
            </a:r>
            <a:r>
              <a:rPr lang="cs-CZ" altLang="cs-CZ" sz="2000" b="0" dirty="0">
                <a:solidFill>
                  <a:prstClr val="black"/>
                </a:solidFill>
                <a:latin typeface="Arial" charset="0"/>
              </a:rPr>
              <a:t>(</a:t>
            </a:r>
            <a:r>
              <a:rPr lang="cs-CZ" altLang="cs-CZ" sz="2000" b="0" dirty="0" err="1">
                <a:solidFill>
                  <a:prstClr val="black"/>
                </a:solidFill>
                <a:latin typeface="Arial" charset="0"/>
              </a:rPr>
              <a:t>M</a:t>
            </a:r>
            <a:r>
              <a:rPr lang="cs-CZ" altLang="cs-CZ" sz="2000" b="0" i="1" baseline="30000" dirty="0" err="1">
                <a:solidFill>
                  <a:prstClr val="black"/>
                </a:solidFill>
                <a:latin typeface="Arial" charset="0"/>
              </a:rPr>
              <a:t>x</a:t>
            </a:r>
            <a:r>
              <a:rPr lang="cs-CZ" altLang="cs-CZ" sz="2000" b="0" baseline="30000" dirty="0">
                <a:solidFill>
                  <a:prstClr val="black"/>
                </a:solidFill>
                <a:latin typeface="Arial" charset="0"/>
              </a:rPr>
              <a:t>+</a:t>
            </a:r>
            <a:r>
              <a:rPr lang="cs-CZ" altLang="cs-CZ" sz="2000" b="0" dirty="0">
                <a:solidFill>
                  <a:prstClr val="black"/>
                </a:solidFill>
                <a:latin typeface="Arial" charset="0"/>
              </a:rPr>
              <a:t>/M) kladný, a v neoxidujících kyselinách se tudíž nerozpouštějí.</a:t>
            </a: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a:solidFill>
                  <a:prstClr val="black"/>
                </a:solidFill>
                <a:latin typeface="Arial" charset="0"/>
              </a:rPr>
              <a:t>Kovy se mohou vzájemně vytěsňovat: méně ušlechtilý kov vytěsní </a:t>
            </a:r>
          </a:p>
          <a:p>
            <a:pPr algn="l" defTabSz="457200" eaLnBrk="1" fontAlgn="auto" hangingPunct="1">
              <a:spcAft>
                <a:spcPts val="0"/>
              </a:spcAft>
            </a:pPr>
            <a:r>
              <a:rPr lang="cs-CZ" altLang="cs-CZ" sz="2000" b="0" dirty="0">
                <a:solidFill>
                  <a:prstClr val="black"/>
                </a:solidFill>
                <a:latin typeface="Arial" charset="0"/>
              </a:rPr>
              <a:t>z roztoku soli více ušlechtilý kov a sám se rozpustí.</a:t>
            </a: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a:solidFill>
                  <a:prstClr val="black"/>
                </a:solidFill>
                <a:latin typeface="Arial" charset="0"/>
              </a:rPr>
              <a:t>Řada kovů podle rostoucího redoxního potenciálu se označuje jako </a:t>
            </a:r>
            <a:r>
              <a:rPr lang="cs-CZ" altLang="cs-CZ" sz="2000" b="0" dirty="0" err="1">
                <a:solidFill>
                  <a:prstClr val="black"/>
                </a:solidFill>
                <a:latin typeface="Arial" charset="0"/>
              </a:rPr>
              <a:t>Beketovova</a:t>
            </a:r>
            <a:r>
              <a:rPr lang="cs-CZ" altLang="cs-CZ" sz="2000" b="0" dirty="0">
                <a:solidFill>
                  <a:prstClr val="black"/>
                </a:solidFill>
                <a:latin typeface="Arial" charset="0"/>
              </a:rPr>
              <a:t> řada kovů.</a:t>
            </a: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err="1">
                <a:solidFill>
                  <a:prstClr val="black"/>
                </a:solidFill>
                <a:latin typeface="Arial" charset="0"/>
              </a:rPr>
              <a:t>Li</a:t>
            </a:r>
            <a:r>
              <a:rPr lang="en-US" altLang="cs-CZ" sz="2000" b="0" dirty="0">
                <a:solidFill>
                  <a:prstClr val="black"/>
                </a:solidFill>
                <a:latin typeface="Arial" charset="0"/>
              </a:rPr>
              <a:t> &lt; K &lt; Ba &lt; </a:t>
            </a:r>
            <a:r>
              <a:rPr lang="en-US" altLang="cs-CZ" sz="2000" b="0" dirty="0" err="1">
                <a:solidFill>
                  <a:prstClr val="black"/>
                </a:solidFill>
                <a:latin typeface="Arial" charset="0"/>
              </a:rPr>
              <a:t>Sr</a:t>
            </a:r>
            <a:r>
              <a:rPr lang="en-US" altLang="cs-CZ" sz="2000" b="0" dirty="0">
                <a:solidFill>
                  <a:prstClr val="black"/>
                </a:solidFill>
                <a:latin typeface="Arial" charset="0"/>
              </a:rPr>
              <a:t> &lt; Ca &lt; Na &lt; Mg &lt; Al &lt; Zn &lt; Fe &lt; Co &lt; Ni &lt; </a:t>
            </a:r>
            <a:r>
              <a:rPr lang="en-US" altLang="cs-CZ" sz="2000" b="0" dirty="0" err="1">
                <a:solidFill>
                  <a:prstClr val="black"/>
                </a:solidFill>
                <a:latin typeface="Arial" charset="0"/>
              </a:rPr>
              <a:t>Pb</a:t>
            </a:r>
            <a:r>
              <a:rPr lang="en-US" altLang="cs-CZ" sz="2000" b="0" dirty="0">
                <a:solidFill>
                  <a:prstClr val="black"/>
                </a:solidFill>
                <a:latin typeface="Arial" charset="0"/>
              </a:rPr>
              <a:t> &lt; Sn &lt; H</a:t>
            </a:r>
            <a:r>
              <a:rPr lang="en-US" altLang="cs-CZ" sz="2000" b="0" baseline="-25000" dirty="0">
                <a:solidFill>
                  <a:prstClr val="black"/>
                </a:solidFill>
                <a:latin typeface="Arial" charset="0"/>
              </a:rPr>
              <a:t>2</a:t>
            </a:r>
            <a:endParaRPr lang="en-US" altLang="cs-CZ" sz="2000" b="0" dirty="0">
              <a:solidFill>
                <a:prstClr val="black"/>
              </a:solidFill>
              <a:latin typeface="Arial" charset="0"/>
            </a:endParaRPr>
          </a:p>
          <a:p>
            <a:pPr algn="l" defTabSz="457200" eaLnBrk="1" fontAlgn="auto" hangingPunct="1">
              <a:spcAft>
                <a:spcPts val="0"/>
              </a:spcAft>
            </a:pPr>
            <a:r>
              <a:rPr lang="en-US" altLang="cs-CZ" sz="2000" b="0" dirty="0">
                <a:solidFill>
                  <a:prstClr val="black"/>
                </a:solidFill>
                <a:latin typeface="Arial" charset="0"/>
              </a:rPr>
              <a:t>H</a:t>
            </a:r>
            <a:r>
              <a:rPr lang="en-US" altLang="cs-CZ" sz="2000" b="0" baseline="-25000" dirty="0">
                <a:solidFill>
                  <a:prstClr val="black"/>
                </a:solidFill>
                <a:latin typeface="Arial" charset="0"/>
              </a:rPr>
              <a:t>2</a:t>
            </a:r>
            <a:r>
              <a:rPr lang="en-US" altLang="cs-CZ" sz="2000" b="0" dirty="0">
                <a:solidFill>
                  <a:prstClr val="black"/>
                </a:solidFill>
                <a:latin typeface="Arial" charset="0"/>
              </a:rPr>
              <a:t> &lt; Bi &lt; Cu &lt; W &lt; Ag &lt; Hg &lt; </a:t>
            </a:r>
            <a:r>
              <a:rPr lang="en-US" altLang="cs-CZ" sz="2000" b="0" dirty="0" err="1">
                <a:solidFill>
                  <a:prstClr val="black"/>
                </a:solidFill>
                <a:latin typeface="Arial" charset="0"/>
              </a:rPr>
              <a:t>Ir</a:t>
            </a:r>
            <a:r>
              <a:rPr lang="en-US" altLang="cs-CZ" sz="2000" b="0" dirty="0">
                <a:solidFill>
                  <a:prstClr val="black"/>
                </a:solidFill>
                <a:latin typeface="Arial" charset="0"/>
              </a:rPr>
              <a:t> &lt; Pt &lt; Au</a:t>
            </a:r>
            <a:endParaRPr lang="cs-CZ" altLang="cs-CZ" sz="2000" b="0" dirty="0">
              <a:solidFill>
                <a:prstClr val="black"/>
              </a:solidFill>
              <a:latin typeface="Arial" charset="0"/>
            </a:endParaRPr>
          </a:p>
        </p:txBody>
      </p:sp>
      <p:sp>
        <p:nvSpPr>
          <p:cNvPr id="7" name="Rectangle 17"/>
          <p:cNvSpPr/>
          <p:nvPr/>
        </p:nvSpPr>
        <p:spPr>
          <a:xfrm>
            <a:off x="0" y="0"/>
            <a:ext cx="9144000" cy="107950"/>
          </a:xfrm>
          <a:prstGeom prst="rect">
            <a:avLst/>
          </a:prstGeom>
          <a:solidFill>
            <a:srgbClr val="D22D4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8" name="Zástupný symbol pro číslo snímku 1"/>
          <p:cNvSpPr>
            <a:spLocks noGrp="1"/>
          </p:cNvSpPr>
          <p:nvPr>
            <p:ph type="sldNum" sz="quarter" idx="12"/>
          </p:nvPr>
        </p:nvSpPr>
        <p:spPr>
          <a:xfrm>
            <a:off x="8424000" y="108000"/>
            <a:ext cx="720000" cy="360000"/>
          </a:xfrm>
        </p:spPr>
        <p:txBody>
          <a:bodyPr anchor="ctr" anchorCtr="0"/>
          <a:lstStyle/>
          <a:p>
            <a:r>
              <a:rPr lang="en-US" sz="1400" dirty="0">
                <a:solidFill>
                  <a:schemeClr val="tx1"/>
                </a:solidFill>
                <a:latin typeface="Arial" panose="020B0604020202020204" pitchFamily="34" charset="0"/>
                <a:cs typeface="Arial" panose="020B0604020202020204" pitchFamily="34" charset="0"/>
              </a:rPr>
              <a:t>06-</a:t>
            </a:r>
            <a:fld id="{CB05AA66-45A8-5543-8AD2-FEEF865319FF}" type="slidenum">
              <a:rPr lang="en-US" sz="1400" smtClean="0">
                <a:solidFill>
                  <a:schemeClr val="tx1"/>
                </a:solidFill>
                <a:latin typeface="Arial" panose="020B0604020202020204" pitchFamily="34" charset="0"/>
                <a:cs typeface="Arial" panose="020B0604020202020204" pitchFamily="34" charset="0"/>
              </a:rPr>
              <a:t>28</a:t>
            </a:fld>
            <a:endParaRPr lang="en-US" sz="1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884994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15"/>
          <p:cNvSpPr txBox="1"/>
          <p:nvPr/>
        </p:nvSpPr>
        <p:spPr>
          <a:xfrm>
            <a:off x="5030851" y="6341803"/>
            <a:ext cx="3965675" cy="229420"/>
          </a:xfrm>
          <a:prstGeom prst="rect">
            <a:avLst/>
          </a:prstGeom>
          <a:noFill/>
        </p:spPr>
        <p:txBody>
          <a:bodyPr wrap="square" lIns="0" tIns="0" rIns="0" bIns="0" rtlCol="0">
            <a:normAutofit/>
          </a:bodyPr>
          <a:lstStyle/>
          <a:p>
            <a:pPr algn="r" defTabSz="457200" eaLnBrk="1" fontAlgn="auto" hangingPunct="1">
              <a:lnSpc>
                <a:spcPct val="130000"/>
              </a:lnSpc>
              <a:spcBef>
                <a:spcPts val="0"/>
              </a:spcBef>
              <a:spcAft>
                <a:spcPts val="0"/>
              </a:spcAft>
            </a:pPr>
            <a:r>
              <a:rPr lang="en-US" sz="900" b="0">
                <a:solidFill>
                  <a:prstClr val="black"/>
                </a:solidFill>
                <a:latin typeface="Arial"/>
                <a:cs typeface="Arial"/>
              </a:rPr>
              <a:t>www.natur.cuni.cz</a:t>
            </a:r>
            <a:endParaRPr lang="en-US" sz="900" b="0" dirty="0">
              <a:solidFill>
                <a:prstClr val="black"/>
              </a:solidFill>
              <a:latin typeface="Arial"/>
              <a:cs typeface="Arial"/>
            </a:endParaRPr>
          </a:p>
        </p:txBody>
      </p:sp>
      <p:pic>
        <p:nvPicPr>
          <p:cNvPr id="23" name="Picture 1"/>
          <p:cNvPicPr>
            <a:picLocks noChangeAspect="1"/>
          </p:cNvPicPr>
          <p:nvPr/>
        </p:nvPicPr>
        <p:blipFill>
          <a:blip r:embed="rId3"/>
          <a:stretch>
            <a:fillRect/>
          </a:stretch>
        </p:blipFill>
        <p:spPr>
          <a:xfrm>
            <a:off x="0" y="6057900"/>
            <a:ext cx="2159000" cy="800100"/>
          </a:xfrm>
          <a:prstGeom prst="rect">
            <a:avLst/>
          </a:prstGeom>
        </p:spPr>
      </p:pic>
      <p:cxnSp>
        <p:nvCxnSpPr>
          <p:cNvPr id="24" name="Straight Connector 4"/>
          <p:cNvCxnSpPr/>
          <p:nvPr/>
        </p:nvCxnSpPr>
        <p:spPr>
          <a:xfrm>
            <a:off x="122903" y="6057900"/>
            <a:ext cx="8873623" cy="0"/>
          </a:xfrm>
          <a:prstGeom prst="line">
            <a:avLst/>
          </a:prstGeom>
          <a:noFill/>
          <a:ln w="9525" cap="flat" cmpd="sng" algn="ctr">
            <a:solidFill>
              <a:srgbClr val="D22D40"/>
            </a:solidFill>
            <a:prstDash val="solid"/>
          </a:ln>
          <a:effectLst/>
        </p:spPr>
      </p:cxnSp>
      <p:sp>
        <p:nvSpPr>
          <p:cNvPr id="25" name="TextBox 8"/>
          <p:cNvSpPr txBox="1"/>
          <p:nvPr/>
        </p:nvSpPr>
        <p:spPr>
          <a:xfrm>
            <a:off x="288000" y="252000"/>
            <a:ext cx="8316448" cy="491073"/>
          </a:xfrm>
          <a:prstGeom prst="rect">
            <a:avLst/>
          </a:prstGeom>
          <a:noFill/>
        </p:spPr>
        <p:txBody>
          <a:bodyPr wrap="square" lIns="0" tIns="0" rIns="0" bIns="0" rtlCol="0">
            <a:noAutofit/>
          </a:bodyPr>
          <a:lstStyle/>
          <a:p>
            <a:pPr algn="l" defTabSz="457200" eaLnBrk="1" fontAlgn="auto" hangingPunct="1">
              <a:lnSpc>
                <a:spcPct val="130000"/>
              </a:lnSpc>
              <a:spcBef>
                <a:spcPts val="0"/>
              </a:spcBef>
              <a:spcAft>
                <a:spcPts val="0"/>
              </a:spcAft>
            </a:pPr>
            <a:r>
              <a:rPr lang="cs-CZ" sz="2600" dirty="0">
                <a:solidFill>
                  <a:prstClr val="black"/>
                </a:solidFill>
                <a:latin typeface="Arial"/>
                <a:cs typeface="Arial"/>
              </a:rPr>
              <a:t>Redoxní reakce</a:t>
            </a:r>
            <a:endParaRPr lang="en-US" sz="2600" dirty="0">
              <a:solidFill>
                <a:prstClr val="black"/>
              </a:solidFill>
              <a:latin typeface="Arial"/>
              <a:cs typeface="Arial"/>
            </a:endParaRPr>
          </a:p>
        </p:txBody>
      </p:sp>
      <p:graphicFrame>
        <p:nvGraphicFramePr>
          <p:cNvPr id="7" name="Group 259"/>
          <p:cNvGraphicFramePr>
            <a:graphicFrameLocks noGrp="1"/>
          </p:cNvGraphicFramePr>
          <p:nvPr>
            <p:extLst>
              <p:ext uri="{D42A27DB-BD31-4B8C-83A1-F6EECF244321}">
                <p14:modId xmlns:p14="http://schemas.microsoft.com/office/powerpoint/2010/main" val="4052792368"/>
              </p:ext>
            </p:extLst>
          </p:nvPr>
        </p:nvGraphicFramePr>
        <p:xfrm>
          <a:off x="1355358" y="836711"/>
          <a:ext cx="6408712" cy="5032328"/>
        </p:xfrm>
        <a:graphic>
          <a:graphicData uri="http://schemas.openxmlformats.org/drawingml/2006/table">
            <a:tbl>
              <a:tblPr>
                <a:effectLst/>
                <a:tableStyleId>{69C7853C-536D-4A76-A0AE-DD22124D55A5}</a:tableStyleId>
              </a:tblPr>
              <a:tblGrid>
                <a:gridCol w="1848490">
                  <a:extLst>
                    <a:ext uri="{9D8B030D-6E8A-4147-A177-3AD203B41FA5}">
                      <a16:colId xmlns:a16="http://schemas.microsoft.com/office/drawing/2014/main" val="20000"/>
                    </a:ext>
                  </a:extLst>
                </a:gridCol>
                <a:gridCol w="1800200">
                  <a:extLst>
                    <a:ext uri="{9D8B030D-6E8A-4147-A177-3AD203B41FA5}">
                      <a16:colId xmlns:a16="http://schemas.microsoft.com/office/drawing/2014/main" val="20001"/>
                    </a:ext>
                  </a:extLst>
                </a:gridCol>
                <a:gridCol w="1512168">
                  <a:extLst>
                    <a:ext uri="{9D8B030D-6E8A-4147-A177-3AD203B41FA5}">
                      <a16:colId xmlns:a16="http://schemas.microsoft.com/office/drawing/2014/main" val="20002"/>
                    </a:ext>
                  </a:extLst>
                </a:gridCol>
                <a:gridCol w="1247854">
                  <a:extLst>
                    <a:ext uri="{9D8B030D-6E8A-4147-A177-3AD203B41FA5}">
                      <a16:colId xmlns:a16="http://schemas.microsoft.com/office/drawing/2014/main" val="20003"/>
                    </a:ext>
                  </a:extLst>
                </a:gridCol>
              </a:tblGrid>
              <a:tr h="163680">
                <a:tc gridSpan="2">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10000"/>
                        </a:spcBef>
                        <a:spcAft>
                          <a:spcPct val="0"/>
                        </a:spcAft>
                        <a:buClrTx/>
                        <a:buSzTx/>
                        <a:buFontTx/>
                        <a:buNone/>
                        <a:tabLst/>
                      </a:pPr>
                      <a:r>
                        <a:rPr kumimoji="0" lang="cs-CZ" altLang="cs-CZ" sz="1300" u="none" strike="noStrike" cap="none" normalizeH="0" baseline="0" dirty="0">
                          <a:ln>
                            <a:noFill/>
                          </a:ln>
                          <a:effectLst/>
                          <a:latin typeface="Arial" panose="020B0604020202020204" pitchFamily="34" charset="0"/>
                          <a:cs typeface="Arial" panose="020B0604020202020204" pitchFamily="34" charset="0"/>
                        </a:rPr>
                        <a:t>Elektrodová </a:t>
                      </a:r>
                      <a:r>
                        <a:rPr kumimoji="0" lang="cs-CZ" altLang="cs-CZ" sz="1300" u="none" strike="noStrike" cap="none" normalizeH="0" baseline="0" dirty="0" err="1">
                          <a:ln>
                            <a:noFill/>
                          </a:ln>
                          <a:effectLst/>
                          <a:latin typeface="Arial" panose="020B0604020202020204" pitchFamily="34" charset="0"/>
                          <a:cs typeface="Arial" panose="020B0604020202020204" pitchFamily="34" charset="0"/>
                        </a:rPr>
                        <a:t>poloreakce</a:t>
                      </a:r>
                      <a:endParaRPr kumimoji="0" lang="cs-CZ" altLang="cs-CZ" sz="1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hMerge="1">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90000"/>
                        </a:lnSpc>
                        <a:spcBef>
                          <a:spcPct val="10000"/>
                        </a:spcBef>
                        <a:spcAft>
                          <a:spcPct val="0"/>
                        </a:spcAft>
                        <a:buClrTx/>
                        <a:buSzTx/>
                        <a:buFontTx/>
                        <a:buNone/>
                        <a:tabLst/>
                      </a:pPr>
                      <a:endParaRPr kumimoji="0" lang="cs-CZ" altLang="cs-CZ" sz="11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0" marR="0" marT="45722" marB="4572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10000"/>
                        </a:spcBef>
                        <a:spcAft>
                          <a:spcPct val="0"/>
                        </a:spcAft>
                        <a:buClrTx/>
                        <a:buSzTx/>
                        <a:buFontTx/>
                        <a:buNone/>
                        <a:tabLst/>
                      </a:pPr>
                      <a:r>
                        <a:rPr kumimoji="0" lang="en-US" altLang="cs-CZ" sz="1300" u="none" strike="noStrike" cap="none" normalizeH="0" baseline="0" dirty="0" err="1">
                          <a:ln>
                            <a:noFill/>
                          </a:ln>
                          <a:effectLst/>
                          <a:latin typeface="Arial" panose="020B0604020202020204" pitchFamily="34" charset="0"/>
                          <a:cs typeface="Arial" panose="020B0604020202020204" pitchFamily="34" charset="0"/>
                        </a:rPr>
                        <a:t>Dvojice</a:t>
                      </a:r>
                      <a:endParaRPr kumimoji="0" lang="cs-CZ" altLang="cs-CZ" sz="1300" b="0" i="0" u="none" strike="noStrike" cap="none" normalizeH="0" baseline="-2500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10000"/>
                        </a:spcBef>
                        <a:spcAft>
                          <a:spcPct val="0"/>
                        </a:spcAft>
                        <a:buClrTx/>
                        <a:buSzTx/>
                        <a:buFontTx/>
                        <a:buNone/>
                        <a:tabLst/>
                      </a:pPr>
                      <a:r>
                        <a:rPr lang="cs-CZ" altLang="cs-CZ" sz="1400" b="0" i="1" dirty="0">
                          <a:solidFill>
                            <a:prstClr val="black"/>
                          </a:solidFill>
                          <a:latin typeface="Arial" charset="0"/>
                        </a:rPr>
                        <a:t>E</a:t>
                      </a:r>
                      <a:r>
                        <a:rPr lang="cs-CZ" altLang="cs-CZ" sz="1400" b="0" dirty="0">
                          <a:latin typeface="Arial" charset="0"/>
                          <a:cs typeface="Arial" charset="0"/>
                        </a:rPr>
                        <a:t>°</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a:t>
                      </a:r>
                      <a:r>
                        <a:rPr kumimoji="0" lang="en-US" altLang="cs-CZ" sz="1300" u="none" strike="noStrike" cap="none" normalizeH="0" baseline="0" dirty="0">
                          <a:ln>
                            <a:noFill/>
                          </a:ln>
                          <a:effectLst/>
                          <a:latin typeface="Arial" panose="020B0604020202020204" pitchFamily="34" charset="0"/>
                          <a:cs typeface="Arial" panose="020B0604020202020204" pitchFamily="34" charset="0"/>
                        </a:rPr>
                        <a:t>/ V</a:t>
                      </a:r>
                      <a:endParaRPr kumimoji="0" lang="cs-CZ" altLang="cs-CZ" sz="1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174193">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80000"/>
                        </a:lnSpc>
                        <a:spcBef>
                          <a:spcPct val="5000"/>
                        </a:spcBef>
                        <a:spcAft>
                          <a:spcPct val="0"/>
                        </a:spcAft>
                        <a:buClrTx/>
                        <a:buSzTx/>
                        <a:buFontTx/>
                        <a:buNone/>
                        <a:tabLst/>
                      </a:pPr>
                      <a:r>
                        <a:rPr kumimoji="0" lang="cs-CZ" altLang="cs-CZ" sz="1300" u="none" strike="noStrike" cap="none" normalizeH="0" baseline="0" dirty="0">
                          <a:ln>
                            <a:noFill/>
                          </a:ln>
                          <a:effectLst/>
                          <a:latin typeface="Arial" panose="020B0604020202020204" pitchFamily="34" charset="0"/>
                          <a:cs typeface="Arial" panose="020B0604020202020204" pitchFamily="34" charset="0"/>
                        </a:rPr>
                        <a:t>F</a:t>
                      </a:r>
                      <a:r>
                        <a:rPr kumimoji="0" lang="cs-CZ" altLang="cs-CZ" sz="1300" u="none" strike="noStrike" cap="none" normalizeH="0" baseline="-25000" dirty="0">
                          <a:ln>
                            <a:noFill/>
                          </a:ln>
                          <a:effectLst/>
                          <a:latin typeface="Arial" panose="020B0604020202020204" pitchFamily="34" charset="0"/>
                          <a:cs typeface="Arial" panose="020B0604020202020204" pitchFamily="34" charset="0"/>
                        </a:rPr>
                        <a:t>2</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+ 2</a:t>
                      </a:r>
                      <a:r>
                        <a:rPr kumimoji="0" lang="cs-CZ" altLang="cs-CZ" sz="1300" u="none" strike="noStrike" cap="none" normalizeH="0" baseline="-25000" dirty="0">
                          <a:ln>
                            <a:noFill/>
                          </a:ln>
                          <a:effectLst/>
                          <a:latin typeface="Arial" panose="020B0604020202020204" pitchFamily="34" charset="0"/>
                          <a:cs typeface="Arial" panose="020B0604020202020204" pitchFamily="34" charset="0"/>
                        </a:rPr>
                        <a:t> </a:t>
                      </a:r>
                      <a:r>
                        <a:rPr kumimoji="0" lang="cs-CZ" altLang="cs-CZ" sz="1300" i="1" u="none" strike="noStrike" cap="none" normalizeH="0" baseline="0" dirty="0">
                          <a:ln>
                            <a:noFill/>
                          </a:ln>
                          <a:effectLst/>
                          <a:latin typeface="Arial" panose="020B0604020202020204" pitchFamily="34" charset="0"/>
                          <a:cs typeface="Arial" panose="020B0604020202020204" pitchFamily="34" charset="0"/>
                        </a:rPr>
                        <a:t>e</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a:t>
                      </a:r>
                      <a:endParaRPr kumimoji="0" lang="cs-CZ" altLang="cs-CZ" sz="13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38100" cap="flat" cmpd="sng" algn="ctr">
                      <a:solidFill>
                        <a:schemeClr val="tx1"/>
                      </a:solidFill>
                      <a:prstDash val="solid"/>
                      <a:round/>
                      <a:headEnd type="none" w="med" len="med"/>
                      <a:tailEnd type="none" w="med" len="med"/>
                    </a:lnL>
                    <a:lnR w="381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80000"/>
                        </a:lnSpc>
                        <a:spcBef>
                          <a:spcPct val="5000"/>
                        </a:spcBef>
                        <a:spcAft>
                          <a:spcPct val="0"/>
                        </a:spcAft>
                        <a:buClrTx/>
                        <a:buSzTx/>
                        <a:buFontTx/>
                        <a:buNone/>
                        <a:tabLst/>
                      </a:pPr>
                      <a:r>
                        <a:rPr lang="cs-CZ" altLang="cs-CZ" sz="1300" b="0" dirty="0">
                          <a:solidFill>
                            <a:prstClr val="black"/>
                          </a:solidFill>
                          <a:latin typeface="Arial" panose="020B0604020202020204" pitchFamily="34" charset="0"/>
                          <a:cs typeface="Arial" panose="020B0604020202020204" pitchFamily="34" charset="0"/>
                        </a:rPr>
                        <a:t>→</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2 F</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a:t>
                      </a:r>
                      <a:endParaRPr kumimoji="0" lang="cs-CZ" altLang="cs-CZ" sz="13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381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80000"/>
                        </a:lnSpc>
                        <a:spcBef>
                          <a:spcPct val="5000"/>
                        </a:spcBef>
                        <a:spcAft>
                          <a:spcPct val="0"/>
                        </a:spcAft>
                        <a:buClrTx/>
                        <a:buSzTx/>
                        <a:buFontTx/>
                        <a:buNone/>
                        <a:tabLst/>
                      </a:pPr>
                      <a:r>
                        <a:rPr kumimoji="0" lang="cs-CZ" altLang="cs-CZ" sz="1300" u="none" strike="noStrike" cap="none" normalizeH="0" baseline="0" dirty="0">
                          <a:ln>
                            <a:noFill/>
                          </a:ln>
                          <a:effectLst/>
                          <a:latin typeface="Arial" panose="020B0604020202020204" pitchFamily="34" charset="0"/>
                          <a:cs typeface="Arial" panose="020B0604020202020204" pitchFamily="34" charset="0"/>
                        </a:rPr>
                        <a:t>F</a:t>
                      </a:r>
                      <a:r>
                        <a:rPr kumimoji="0" lang="cs-CZ" altLang="cs-CZ" sz="1300" u="none" strike="noStrike" cap="none" normalizeH="0" baseline="-25000" dirty="0">
                          <a:ln>
                            <a:noFill/>
                          </a:ln>
                          <a:effectLst/>
                          <a:latin typeface="Arial" panose="020B0604020202020204" pitchFamily="34" charset="0"/>
                          <a:cs typeface="Arial" panose="020B0604020202020204" pitchFamily="34" charset="0"/>
                        </a:rPr>
                        <a:t>2</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 F</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a:t>
                      </a:r>
                      <a:endParaRPr kumimoji="0" lang="cs-CZ" altLang="cs-CZ" sz="13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80000"/>
                        </a:lnSpc>
                        <a:spcBef>
                          <a:spcPct val="5000"/>
                        </a:spcBef>
                        <a:spcAft>
                          <a:spcPct val="0"/>
                        </a:spcAft>
                        <a:buClrTx/>
                        <a:buSzTx/>
                        <a:buFontTx/>
                        <a:buNone/>
                        <a:tabLst/>
                      </a:pP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+ 2,87</a:t>
                      </a:r>
                      <a:endParaRPr kumimoji="0" lang="cs-CZ" altLang="cs-CZ" sz="1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74193">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80000"/>
                        </a:lnSpc>
                        <a:spcBef>
                          <a:spcPct val="5000"/>
                        </a:spcBef>
                        <a:spcAft>
                          <a:spcPct val="0"/>
                        </a:spcAft>
                        <a:buClrTx/>
                        <a:buSzTx/>
                        <a:buFontTx/>
                        <a:buNone/>
                        <a:tabLst/>
                      </a:pPr>
                      <a:r>
                        <a:rPr kumimoji="0" lang="cs-CZ" altLang="cs-CZ" sz="1300" u="none" strike="noStrike" cap="none" normalizeH="0" baseline="0" dirty="0" err="1">
                          <a:ln>
                            <a:noFill/>
                          </a:ln>
                          <a:effectLst/>
                          <a:latin typeface="Arial" panose="020B0604020202020204" pitchFamily="34" charset="0"/>
                          <a:cs typeface="Arial" panose="020B0604020202020204" pitchFamily="34" charset="0"/>
                        </a:rPr>
                        <a:t>O</a:t>
                      </a:r>
                      <a:r>
                        <a:rPr kumimoji="0" lang="cs-CZ" altLang="cs-CZ" sz="1300" u="none" strike="noStrike" cap="none" normalizeH="0" baseline="-25000" dirty="0" err="1">
                          <a:ln>
                            <a:noFill/>
                          </a:ln>
                          <a:effectLst/>
                          <a:latin typeface="Arial" panose="020B0604020202020204" pitchFamily="34" charset="0"/>
                          <a:cs typeface="Arial" panose="020B0604020202020204" pitchFamily="34" charset="0"/>
                        </a:rPr>
                        <a:t>3</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+ 2</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 </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H</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+ 2</a:t>
                      </a:r>
                      <a:r>
                        <a:rPr kumimoji="0" lang="cs-CZ" altLang="cs-CZ" sz="1300" u="none" strike="noStrike" cap="none" normalizeH="0" baseline="-25000" dirty="0">
                          <a:ln>
                            <a:noFill/>
                          </a:ln>
                          <a:effectLst/>
                          <a:latin typeface="Arial" panose="020B0604020202020204" pitchFamily="34" charset="0"/>
                          <a:cs typeface="Arial" panose="020B0604020202020204" pitchFamily="34" charset="0"/>
                        </a:rPr>
                        <a:t> </a:t>
                      </a:r>
                      <a:r>
                        <a:rPr kumimoji="0" lang="cs-CZ" altLang="cs-CZ" sz="1300" i="1" u="none" strike="noStrike" cap="none" normalizeH="0" baseline="0" dirty="0">
                          <a:ln>
                            <a:noFill/>
                          </a:ln>
                          <a:effectLst/>
                          <a:latin typeface="Arial" panose="020B0604020202020204" pitchFamily="34" charset="0"/>
                          <a:cs typeface="Arial" panose="020B0604020202020204" pitchFamily="34" charset="0"/>
                        </a:rPr>
                        <a:t>e</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a:t>
                      </a:r>
                      <a:endParaRPr kumimoji="0" lang="cs-CZ" altLang="cs-CZ" sz="13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38100" cap="flat" cmpd="sng" algn="ctr">
                      <a:solidFill>
                        <a:schemeClr val="tx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80000"/>
                        </a:lnSpc>
                        <a:spcBef>
                          <a:spcPct val="5000"/>
                        </a:spcBef>
                        <a:spcAft>
                          <a:spcPct val="0"/>
                        </a:spcAft>
                        <a:buClrTx/>
                        <a:buSzTx/>
                        <a:buFontTx/>
                        <a:buNone/>
                        <a:tabLst/>
                      </a:pPr>
                      <a:r>
                        <a:rPr lang="cs-CZ" altLang="cs-CZ" sz="1300" b="0" dirty="0">
                          <a:solidFill>
                            <a:prstClr val="black"/>
                          </a:solidFill>
                          <a:latin typeface="Arial" panose="020B0604020202020204" pitchFamily="34" charset="0"/>
                          <a:cs typeface="Arial" panose="020B0604020202020204" pitchFamily="34" charset="0"/>
                        </a:rPr>
                        <a:t>→</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H</a:t>
                      </a:r>
                      <a:r>
                        <a:rPr kumimoji="0" lang="cs-CZ" altLang="cs-CZ" sz="1300" u="none" strike="noStrike" cap="none" normalizeH="0" baseline="-25000" dirty="0">
                          <a:ln>
                            <a:noFill/>
                          </a:ln>
                          <a:effectLst/>
                          <a:latin typeface="Arial" panose="020B0604020202020204" pitchFamily="34" charset="0"/>
                          <a:cs typeface="Arial" panose="020B0604020202020204" pitchFamily="34" charset="0"/>
                        </a:rPr>
                        <a:t>2</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O + O</a:t>
                      </a:r>
                      <a:r>
                        <a:rPr kumimoji="0" lang="cs-CZ" altLang="cs-CZ" sz="1300" u="none" strike="noStrike" cap="none" normalizeH="0" baseline="-25000" dirty="0">
                          <a:ln>
                            <a:noFill/>
                          </a:ln>
                          <a:effectLst/>
                          <a:latin typeface="Arial" panose="020B0604020202020204" pitchFamily="34" charset="0"/>
                          <a:cs typeface="Arial" panose="020B0604020202020204" pitchFamily="34" charset="0"/>
                        </a:rPr>
                        <a:t>2</a:t>
                      </a:r>
                      <a:endParaRPr kumimoji="0" lang="cs-CZ" altLang="cs-CZ" sz="1300" b="0" i="0" u="none" strike="noStrike" cap="none" normalizeH="0" baseline="-2500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381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80000"/>
                        </a:lnSpc>
                        <a:spcBef>
                          <a:spcPct val="5000"/>
                        </a:spcBef>
                        <a:spcAft>
                          <a:spcPct val="0"/>
                        </a:spcAft>
                        <a:buClrTx/>
                        <a:buSzTx/>
                        <a:buFontTx/>
                        <a:buNone/>
                        <a:tabLst/>
                      </a:pPr>
                      <a:r>
                        <a:rPr kumimoji="0" lang="cs-CZ" altLang="cs-CZ" sz="1300" u="none" strike="noStrike" cap="none" normalizeH="0" baseline="0" dirty="0" err="1">
                          <a:ln>
                            <a:noFill/>
                          </a:ln>
                          <a:effectLst/>
                          <a:latin typeface="Arial" panose="020B0604020202020204" pitchFamily="34" charset="0"/>
                          <a:cs typeface="Arial" panose="020B0604020202020204" pitchFamily="34" charset="0"/>
                        </a:rPr>
                        <a:t>O</a:t>
                      </a:r>
                      <a:r>
                        <a:rPr kumimoji="0" lang="cs-CZ" altLang="cs-CZ" sz="1300" u="none" strike="noStrike" cap="none" normalizeH="0" baseline="-25000" dirty="0" err="1">
                          <a:ln>
                            <a:noFill/>
                          </a:ln>
                          <a:effectLst/>
                          <a:latin typeface="Arial" panose="020B0604020202020204" pitchFamily="34" charset="0"/>
                          <a:cs typeface="Arial" panose="020B0604020202020204" pitchFamily="34" charset="0"/>
                        </a:rPr>
                        <a:t>3</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 </a:t>
                      </a:r>
                      <a:r>
                        <a:rPr kumimoji="0" lang="cs-CZ" altLang="cs-CZ" sz="1300" u="none" strike="noStrike" cap="none" normalizeH="0" baseline="0" dirty="0" err="1">
                          <a:ln>
                            <a:noFill/>
                          </a:ln>
                          <a:effectLst/>
                          <a:latin typeface="Arial" panose="020B0604020202020204" pitchFamily="34" charset="0"/>
                          <a:cs typeface="Arial" panose="020B0604020202020204" pitchFamily="34" charset="0"/>
                        </a:rPr>
                        <a:t>O</a:t>
                      </a:r>
                      <a:r>
                        <a:rPr kumimoji="0" lang="cs-CZ" altLang="cs-CZ" sz="1300" u="none" strike="noStrike" cap="none" normalizeH="0" baseline="-25000" dirty="0" err="1">
                          <a:ln>
                            <a:noFill/>
                          </a:ln>
                          <a:effectLst/>
                          <a:latin typeface="Arial" panose="020B0604020202020204" pitchFamily="34" charset="0"/>
                          <a:cs typeface="Arial" panose="020B0604020202020204" pitchFamily="34" charset="0"/>
                        </a:rPr>
                        <a:t>2</a:t>
                      </a:r>
                      <a:endParaRPr kumimoji="0" lang="cs-CZ" altLang="cs-CZ" sz="1300" b="0" i="0" u="none" strike="noStrike" cap="none" normalizeH="0" baseline="-2500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80000"/>
                        </a:lnSpc>
                        <a:spcBef>
                          <a:spcPct val="5000"/>
                        </a:spcBef>
                        <a:spcAft>
                          <a:spcPct val="0"/>
                        </a:spcAft>
                        <a:buClrTx/>
                        <a:buSzTx/>
                        <a:buFontTx/>
                        <a:buNone/>
                        <a:tabLst/>
                      </a:pP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+ 2,07</a:t>
                      </a:r>
                      <a:endParaRPr kumimoji="0" lang="cs-CZ" altLang="cs-CZ" sz="1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174193">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80000"/>
                        </a:lnSpc>
                        <a:spcBef>
                          <a:spcPct val="5000"/>
                        </a:spcBef>
                        <a:spcAft>
                          <a:spcPct val="0"/>
                        </a:spcAft>
                        <a:buClrTx/>
                        <a:buSzTx/>
                        <a:buFontTx/>
                        <a:buNone/>
                        <a:tabLst/>
                      </a:pPr>
                      <a:r>
                        <a:rPr kumimoji="0" lang="cs-CZ" altLang="cs-CZ" sz="1300" u="none" strike="noStrike" cap="none" normalizeH="0" baseline="0" dirty="0">
                          <a:ln>
                            <a:noFill/>
                          </a:ln>
                          <a:effectLst/>
                          <a:latin typeface="Arial" panose="020B0604020202020204" pitchFamily="34" charset="0"/>
                          <a:cs typeface="Arial" panose="020B0604020202020204" pitchFamily="34" charset="0"/>
                        </a:rPr>
                        <a:t>S</a:t>
                      </a:r>
                      <a:r>
                        <a:rPr kumimoji="0" lang="cs-CZ" altLang="cs-CZ" sz="1300" u="none" strike="noStrike" cap="none" normalizeH="0" baseline="-25000" dirty="0">
                          <a:ln>
                            <a:noFill/>
                          </a:ln>
                          <a:effectLst/>
                          <a:latin typeface="Arial" panose="020B0604020202020204" pitchFamily="34" charset="0"/>
                          <a:cs typeface="Arial" panose="020B0604020202020204" pitchFamily="34" charset="0"/>
                        </a:rPr>
                        <a:t>2</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O</a:t>
                      </a:r>
                      <a:r>
                        <a:rPr kumimoji="0" lang="cs-CZ" altLang="cs-CZ" sz="1300" u="none" strike="noStrike" cap="none" normalizeH="0" baseline="-25000" dirty="0">
                          <a:ln>
                            <a:noFill/>
                          </a:ln>
                          <a:effectLst/>
                          <a:latin typeface="Arial" panose="020B0604020202020204" pitchFamily="34" charset="0"/>
                          <a:cs typeface="Arial" panose="020B0604020202020204" pitchFamily="34" charset="0"/>
                        </a:rPr>
                        <a:t>8</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2–</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+ 2</a:t>
                      </a:r>
                      <a:r>
                        <a:rPr kumimoji="0" lang="cs-CZ" altLang="cs-CZ" sz="1300" u="none" strike="noStrike" cap="none" normalizeH="0" baseline="-25000" dirty="0">
                          <a:ln>
                            <a:noFill/>
                          </a:ln>
                          <a:effectLst/>
                          <a:latin typeface="Arial" panose="020B0604020202020204" pitchFamily="34" charset="0"/>
                          <a:cs typeface="Arial" panose="020B0604020202020204" pitchFamily="34" charset="0"/>
                        </a:rPr>
                        <a:t> </a:t>
                      </a:r>
                      <a:r>
                        <a:rPr kumimoji="0" lang="cs-CZ" altLang="cs-CZ" sz="1300" i="1" u="none" strike="noStrike" cap="none" normalizeH="0" baseline="0" dirty="0">
                          <a:ln>
                            <a:noFill/>
                          </a:ln>
                          <a:effectLst/>
                          <a:latin typeface="Arial" panose="020B0604020202020204" pitchFamily="34" charset="0"/>
                          <a:cs typeface="Arial" panose="020B0604020202020204" pitchFamily="34" charset="0"/>
                        </a:rPr>
                        <a:t>e</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a:t>
                      </a:r>
                      <a:endParaRPr kumimoji="0" lang="cs-CZ" altLang="cs-CZ" sz="13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38100" cap="flat" cmpd="sng" algn="ctr">
                      <a:solidFill>
                        <a:schemeClr val="tx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80000"/>
                        </a:lnSpc>
                        <a:spcBef>
                          <a:spcPct val="5000"/>
                        </a:spcBef>
                        <a:spcAft>
                          <a:spcPct val="0"/>
                        </a:spcAft>
                        <a:buClrTx/>
                        <a:buSzTx/>
                        <a:buFontTx/>
                        <a:buNone/>
                        <a:tabLst/>
                      </a:pPr>
                      <a:r>
                        <a:rPr lang="cs-CZ" altLang="cs-CZ" sz="1300" b="0" dirty="0">
                          <a:solidFill>
                            <a:prstClr val="black"/>
                          </a:solidFill>
                          <a:latin typeface="Arial" panose="020B0604020202020204" pitchFamily="34" charset="0"/>
                          <a:cs typeface="Arial" panose="020B0604020202020204" pitchFamily="34" charset="0"/>
                        </a:rPr>
                        <a:t>→  </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2 SO</a:t>
                      </a:r>
                      <a:r>
                        <a:rPr kumimoji="0" lang="cs-CZ" altLang="cs-CZ" sz="1300" u="none" strike="noStrike" cap="none" normalizeH="0" baseline="-25000" dirty="0">
                          <a:ln>
                            <a:noFill/>
                          </a:ln>
                          <a:effectLst/>
                          <a:latin typeface="Arial" panose="020B0604020202020204" pitchFamily="34" charset="0"/>
                          <a:cs typeface="Arial" panose="020B0604020202020204" pitchFamily="34" charset="0"/>
                        </a:rPr>
                        <a:t>4</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2–</a:t>
                      </a:r>
                      <a:endParaRPr kumimoji="0" lang="cs-CZ" altLang="cs-CZ" sz="13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381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80000"/>
                        </a:lnSpc>
                        <a:spcBef>
                          <a:spcPct val="5000"/>
                        </a:spcBef>
                        <a:spcAft>
                          <a:spcPct val="0"/>
                        </a:spcAft>
                        <a:buClrTx/>
                        <a:buSzTx/>
                        <a:buFontTx/>
                        <a:buNone/>
                        <a:tabLst/>
                      </a:pPr>
                      <a:r>
                        <a:rPr kumimoji="0" lang="cs-CZ" altLang="cs-CZ" sz="1300" u="none" strike="noStrike" cap="none" normalizeH="0" baseline="0" dirty="0" err="1">
                          <a:ln>
                            <a:noFill/>
                          </a:ln>
                          <a:effectLst/>
                          <a:latin typeface="Arial" panose="020B0604020202020204" pitchFamily="34" charset="0"/>
                          <a:cs typeface="Arial" panose="020B0604020202020204" pitchFamily="34" charset="0"/>
                        </a:rPr>
                        <a:t>S</a:t>
                      </a:r>
                      <a:r>
                        <a:rPr kumimoji="0" lang="cs-CZ" altLang="cs-CZ" sz="1300" u="none" strike="noStrike" cap="none" normalizeH="0" baseline="-25000" dirty="0" err="1">
                          <a:ln>
                            <a:noFill/>
                          </a:ln>
                          <a:effectLst/>
                          <a:latin typeface="Arial" panose="020B0604020202020204" pitchFamily="34" charset="0"/>
                          <a:cs typeface="Arial" panose="020B0604020202020204" pitchFamily="34" charset="0"/>
                        </a:rPr>
                        <a:t>2</a:t>
                      </a:r>
                      <a:r>
                        <a:rPr kumimoji="0" lang="cs-CZ" altLang="cs-CZ" sz="1300" u="none" strike="noStrike" cap="none" normalizeH="0" baseline="0" dirty="0" err="1">
                          <a:ln>
                            <a:noFill/>
                          </a:ln>
                          <a:effectLst/>
                          <a:latin typeface="Arial" panose="020B0604020202020204" pitchFamily="34" charset="0"/>
                          <a:cs typeface="Arial" panose="020B0604020202020204" pitchFamily="34" charset="0"/>
                        </a:rPr>
                        <a:t>O</a:t>
                      </a:r>
                      <a:r>
                        <a:rPr kumimoji="0" lang="cs-CZ" altLang="cs-CZ" sz="1300" u="none" strike="noStrike" cap="none" normalizeH="0" baseline="-25000" dirty="0" err="1">
                          <a:ln>
                            <a:noFill/>
                          </a:ln>
                          <a:effectLst/>
                          <a:latin typeface="Arial" panose="020B0604020202020204" pitchFamily="34" charset="0"/>
                          <a:cs typeface="Arial" panose="020B0604020202020204" pitchFamily="34" charset="0"/>
                        </a:rPr>
                        <a:t>8</a:t>
                      </a:r>
                      <a:r>
                        <a:rPr kumimoji="0" lang="cs-CZ" altLang="cs-CZ" sz="1300" u="none" strike="noStrike" cap="none" normalizeH="0" baseline="30000" dirty="0" err="1">
                          <a:ln>
                            <a:noFill/>
                          </a:ln>
                          <a:effectLst/>
                          <a:latin typeface="Arial" panose="020B0604020202020204" pitchFamily="34" charset="0"/>
                          <a:cs typeface="Arial" panose="020B0604020202020204" pitchFamily="34" charset="0"/>
                        </a:rPr>
                        <a:t>2</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 </a:t>
                      </a:r>
                      <a:r>
                        <a:rPr kumimoji="0" lang="cs-CZ" altLang="cs-CZ" sz="1300" u="none" strike="noStrike" cap="none" normalizeH="0" baseline="0" dirty="0" err="1">
                          <a:ln>
                            <a:noFill/>
                          </a:ln>
                          <a:effectLst/>
                          <a:latin typeface="Arial" panose="020B0604020202020204" pitchFamily="34" charset="0"/>
                          <a:cs typeface="Arial" panose="020B0604020202020204" pitchFamily="34" charset="0"/>
                        </a:rPr>
                        <a:t>SO</a:t>
                      </a:r>
                      <a:r>
                        <a:rPr kumimoji="0" lang="cs-CZ" altLang="cs-CZ" sz="1300" u="none" strike="noStrike" cap="none" normalizeH="0" baseline="-25000" dirty="0" err="1">
                          <a:ln>
                            <a:noFill/>
                          </a:ln>
                          <a:effectLst/>
                          <a:latin typeface="Arial" panose="020B0604020202020204" pitchFamily="34" charset="0"/>
                          <a:cs typeface="Arial" panose="020B0604020202020204" pitchFamily="34" charset="0"/>
                        </a:rPr>
                        <a:t>4</a:t>
                      </a:r>
                      <a:r>
                        <a:rPr kumimoji="0" lang="cs-CZ" altLang="cs-CZ" sz="1300" u="none" strike="noStrike" cap="none" normalizeH="0" baseline="30000" dirty="0" err="1">
                          <a:ln>
                            <a:noFill/>
                          </a:ln>
                          <a:effectLst/>
                          <a:latin typeface="Arial" panose="020B0604020202020204" pitchFamily="34" charset="0"/>
                          <a:cs typeface="Arial" panose="020B0604020202020204" pitchFamily="34" charset="0"/>
                        </a:rPr>
                        <a:t>2</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a:t>
                      </a:r>
                      <a:endParaRPr kumimoji="0" lang="cs-CZ" altLang="cs-CZ" sz="13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80000"/>
                        </a:lnSpc>
                        <a:spcBef>
                          <a:spcPct val="5000"/>
                        </a:spcBef>
                        <a:spcAft>
                          <a:spcPct val="0"/>
                        </a:spcAft>
                        <a:buClrTx/>
                        <a:buSzTx/>
                        <a:buFontTx/>
                        <a:buNone/>
                        <a:tabLst/>
                      </a:pP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+ 2,01</a:t>
                      </a:r>
                      <a:endParaRPr kumimoji="0" lang="cs-CZ" altLang="cs-CZ" sz="1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174193">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80000"/>
                        </a:lnSpc>
                        <a:spcBef>
                          <a:spcPct val="5000"/>
                        </a:spcBef>
                        <a:spcAft>
                          <a:spcPct val="0"/>
                        </a:spcAft>
                        <a:buClrTx/>
                        <a:buSzTx/>
                        <a:buFontTx/>
                        <a:buNone/>
                        <a:tabLst/>
                      </a:pPr>
                      <a:r>
                        <a:rPr kumimoji="0" lang="cs-CZ" altLang="cs-CZ" sz="1300" u="none" strike="noStrike" cap="none" normalizeH="0" baseline="0" dirty="0">
                          <a:ln>
                            <a:noFill/>
                          </a:ln>
                          <a:effectLst/>
                          <a:latin typeface="Arial" panose="020B0604020202020204" pitchFamily="34" charset="0"/>
                          <a:cs typeface="Arial" panose="020B0604020202020204" pitchFamily="34" charset="0"/>
                        </a:rPr>
                        <a:t>H</a:t>
                      </a:r>
                      <a:r>
                        <a:rPr kumimoji="0" lang="cs-CZ" altLang="cs-CZ" sz="1300" u="none" strike="noStrike" cap="none" normalizeH="0" baseline="-25000" dirty="0">
                          <a:ln>
                            <a:noFill/>
                          </a:ln>
                          <a:effectLst/>
                          <a:latin typeface="Arial" panose="020B0604020202020204" pitchFamily="34" charset="0"/>
                          <a:cs typeface="Arial" panose="020B0604020202020204" pitchFamily="34" charset="0"/>
                        </a:rPr>
                        <a:t>2</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O</a:t>
                      </a:r>
                      <a:r>
                        <a:rPr kumimoji="0" lang="cs-CZ" altLang="cs-CZ" sz="1300" u="none" strike="noStrike" cap="none" normalizeH="0" baseline="-25000" dirty="0">
                          <a:ln>
                            <a:noFill/>
                          </a:ln>
                          <a:effectLst/>
                          <a:latin typeface="Arial" panose="020B0604020202020204" pitchFamily="34" charset="0"/>
                          <a:cs typeface="Arial" panose="020B0604020202020204" pitchFamily="34" charset="0"/>
                        </a:rPr>
                        <a:t>2</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+ 2</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 </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H</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+ 2</a:t>
                      </a:r>
                      <a:r>
                        <a:rPr kumimoji="0" lang="cs-CZ" altLang="cs-CZ" sz="1300" u="none" strike="noStrike" cap="none" normalizeH="0" baseline="-25000" dirty="0">
                          <a:ln>
                            <a:noFill/>
                          </a:ln>
                          <a:effectLst/>
                          <a:latin typeface="Arial" panose="020B0604020202020204" pitchFamily="34" charset="0"/>
                          <a:cs typeface="Arial" panose="020B0604020202020204" pitchFamily="34" charset="0"/>
                        </a:rPr>
                        <a:t> </a:t>
                      </a:r>
                      <a:r>
                        <a:rPr kumimoji="0" lang="cs-CZ" altLang="cs-CZ" sz="1300" i="1" u="none" strike="noStrike" cap="none" normalizeH="0" baseline="0" dirty="0">
                          <a:ln>
                            <a:noFill/>
                          </a:ln>
                          <a:effectLst/>
                          <a:latin typeface="Arial" panose="020B0604020202020204" pitchFamily="34" charset="0"/>
                          <a:cs typeface="Arial" panose="020B0604020202020204" pitchFamily="34" charset="0"/>
                        </a:rPr>
                        <a:t>e</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a:t>
                      </a:r>
                      <a:endParaRPr kumimoji="0" lang="cs-CZ" altLang="cs-CZ" sz="13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38100" cap="flat" cmpd="sng" algn="ctr">
                      <a:solidFill>
                        <a:schemeClr val="tx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80000"/>
                        </a:lnSpc>
                        <a:spcBef>
                          <a:spcPct val="5000"/>
                        </a:spcBef>
                        <a:spcAft>
                          <a:spcPct val="0"/>
                        </a:spcAft>
                        <a:buClrTx/>
                        <a:buSzTx/>
                        <a:buFontTx/>
                        <a:buNone/>
                        <a:tabLst/>
                      </a:pPr>
                      <a:r>
                        <a:rPr lang="cs-CZ" altLang="cs-CZ" sz="1300" b="0" dirty="0">
                          <a:solidFill>
                            <a:prstClr val="black"/>
                          </a:solidFill>
                          <a:latin typeface="Arial" panose="020B0604020202020204" pitchFamily="34" charset="0"/>
                          <a:cs typeface="Arial" panose="020B0604020202020204" pitchFamily="34" charset="0"/>
                        </a:rPr>
                        <a:t>→  </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2 H</a:t>
                      </a:r>
                      <a:r>
                        <a:rPr kumimoji="0" lang="cs-CZ" altLang="cs-CZ" sz="1300" u="none" strike="noStrike" cap="none" normalizeH="0" baseline="-25000" dirty="0">
                          <a:ln>
                            <a:noFill/>
                          </a:ln>
                          <a:effectLst/>
                          <a:latin typeface="Arial" panose="020B0604020202020204" pitchFamily="34" charset="0"/>
                          <a:cs typeface="Arial" panose="020B0604020202020204" pitchFamily="34" charset="0"/>
                        </a:rPr>
                        <a:t>2</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O</a:t>
                      </a:r>
                      <a:endParaRPr kumimoji="0" lang="cs-CZ" altLang="cs-CZ" sz="1300" b="0" i="0" u="none" strike="noStrike" cap="none" normalizeH="0" baseline="-2500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381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80000"/>
                        </a:lnSpc>
                        <a:spcBef>
                          <a:spcPct val="5000"/>
                        </a:spcBef>
                        <a:spcAft>
                          <a:spcPct val="0"/>
                        </a:spcAft>
                        <a:buClrTx/>
                        <a:buSzTx/>
                        <a:buFontTx/>
                        <a:buNone/>
                        <a:tabLst/>
                      </a:pPr>
                      <a:r>
                        <a:rPr kumimoji="0" lang="cs-CZ" altLang="cs-CZ" sz="1300" u="none" strike="noStrike" cap="none" normalizeH="0" baseline="0" dirty="0" err="1">
                          <a:ln>
                            <a:noFill/>
                          </a:ln>
                          <a:effectLst/>
                          <a:latin typeface="Arial" panose="020B0604020202020204" pitchFamily="34" charset="0"/>
                          <a:cs typeface="Arial" panose="020B0604020202020204" pitchFamily="34" charset="0"/>
                        </a:rPr>
                        <a:t>H</a:t>
                      </a:r>
                      <a:r>
                        <a:rPr kumimoji="0" lang="cs-CZ" altLang="cs-CZ" sz="1300" u="none" strike="noStrike" cap="none" normalizeH="0" baseline="-25000" dirty="0" err="1">
                          <a:ln>
                            <a:noFill/>
                          </a:ln>
                          <a:effectLst/>
                          <a:latin typeface="Arial" panose="020B0604020202020204" pitchFamily="34" charset="0"/>
                          <a:cs typeface="Arial" panose="020B0604020202020204" pitchFamily="34" charset="0"/>
                        </a:rPr>
                        <a:t>2</a:t>
                      </a:r>
                      <a:r>
                        <a:rPr kumimoji="0" lang="cs-CZ" altLang="cs-CZ" sz="1300" u="none" strike="noStrike" cap="none" normalizeH="0" baseline="0" dirty="0" err="1">
                          <a:ln>
                            <a:noFill/>
                          </a:ln>
                          <a:effectLst/>
                          <a:latin typeface="Arial" panose="020B0604020202020204" pitchFamily="34" charset="0"/>
                          <a:cs typeface="Arial" panose="020B0604020202020204" pitchFamily="34" charset="0"/>
                        </a:rPr>
                        <a:t>O</a:t>
                      </a:r>
                      <a:r>
                        <a:rPr kumimoji="0" lang="cs-CZ" altLang="cs-CZ" sz="1300" u="none" strike="noStrike" cap="none" normalizeH="0" baseline="-25000" dirty="0" err="1">
                          <a:ln>
                            <a:noFill/>
                          </a:ln>
                          <a:effectLst/>
                          <a:latin typeface="Arial" panose="020B0604020202020204" pitchFamily="34" charset="0"/>
                          <a:cs typeface="Arial" panose="020B0604020202020204" pitchFamily="34" charset="0"/>
                        </a:rPr>
                        <a:t>2</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 </a:t>
                      </a:r>
                      <a:r>
                        <a:rPr kumimoji="0" lang="cs-CZ" altLang="cs-CZ" sz="1300" u="none" strike="noStrike" cap="none" normalizeH="0" baseline="0" dirty="0" err="1">
                          <a:ln>
                            <a:noFill/>
                          </a:ln>
                          <a:effectLst/>
                          <a:latin typeface="Arial" panose="020B0604020202020204" pitchFamily="34" charset="0"/>
                          <a:cs typeface="Arial" panose="020B0604020202020204" pitchFamily="34" charset="0"/>
                        </a:rPr>
                        <a:t>H</a:t>
                      </a:r>
                      <a:r>
                        <a:rPr kumimoji="0" lang="cs-CZ" altLang="cs-CZ" sz="1300" u="none" strike="noStrike" cap="none" normalizeH="0" baseline="-25000" dirty="0" err="1">
                          <a:ln>
                            <a:noFill/>
                          </a:ln>
                          <a:effectLst/>
                          <a:latin typeface="Arial" panose="020B0604020202020204" pitchFamily="34" charset="0"/>
                          <a:cs typeface="Arial" panose="020B0604020202020204" pitchFamily="34" charset="0"/>
                        </a:rPr>
                        <a:t>2</a:t>
                      </a:r>
                      <a:r>
                        <a:rPr kumimoji="0" lang="cs-CZ" altLang="cs-CZ" sz="1300" u="none" strike="noStrike" cap="none" normalizeH="0" baseline="0" dirty="0" err="1">
                          <a:ln>
                            <a:noFill/>
                          </a:ln>
                          <a:effectLst/>
                          <a:latin typeface="Arial" panose="020B0604020202020204" pitchFamily="34" charset="0"/>
                          <a:cs typeface="Arial" panose="020B0604020202020204" pitchFamily="34" charset="0"/>
                        </a:rPr>
                        <a:t>O</a:t>
                      </a:r>
                      <a:endParaRPr kumimoji="0" lang="cs-CZ" altLang="cs-CZ" sz="1300" b="0" i="0" u="none" strike="noStrike" cap="none" normalizeH="0" baseline="-2500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80000"/>
                        </a:lnSpc>
                        <a:spcBef>
                          <a:spcPct val="5000"/>
                        </a:spcBef>
                        <a:spcAft>
                          <a:spcPct val="0"/>
                        </a:spcAft>
                        <a:buClrTx/>
                        <a:buSzTx/>
                        <a:buFontTx/>
                        <a:buNone/>
                        <a:tabLst/>
                      </a:pP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+ 1,76</a:t>
                      </a:r>
                      <a:endParaRPr kumimoji="0" lang="cs-CZ" altLang="cs-CZ" sz="1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174193">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80000"/>
                        </a:lnSpc>
                        <a:spcBef>
                          <a:spcPct val="5000"/>
                        </a:spcBef>
                        <a:spcAft>
                          <a:spcPct val="0"/>
                        </a:spcAft>
                        <a:buClrTx/>
                        <a:buSzTx/>
                        <a:buFontTx/>
                        <a:buNone/>
                        <a:tabLst/>
                      </a:pPr>
                      <a:r>
                        <a:rPr kumimoji="0" lang="cs-CZ" altLang="cs-CZ" sz="1300" u="none" strike="noStrike" cap="none" normalizeH="0" baseline="0" dirty="0">
                          <a:ln>
                            <a:noFill/>
                          </a:ln>
                          <a:effectLst/>
                          <a:latin typeface="Arial" panose="020B0604020202020204" pitchFamily="34" charset="0"/>
                          <a:cs typeface="Arial" panose="020B0604020202020204" pitchFamily="34" charset="0"/>
                        </a:rPr>
                        <a:t>MnO</a:t>
                      </a:r>
                      <a:r>
                        <a:rPr kumimoji="0" lang="cs-CZ" altLang="cs-CZ" sz="1300" u="none" strike="noStrike" cap="none" normalizeH="0" baseline="-25000" dirty="0">
                          <a:ln>
                            <a:noFill/>
                          </a:ln>
                          <a:effectLst/>
                          <a:latin typeface="Arial" panose="020B0604020202020204" pitchFamily="34" charset="0"/>
                          <a:cs typeface="Arial" panose="020B0604020202020204" pitchFamily="34" charset="0"/>
                        </a:rPr>
                        <a:t>4</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+ 8</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 </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H</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+ 5</a:t>
                      </a:r>
                      <a:r>
                        <a:rPr kumimoji="0" lang="cs-CZ" altLang="cs-CZ" sz="1300" u="none" strike="noStrike" cap="none" normalizeH="0" baseline="-25000" dirty="0">
                          <a:ln>
                            <a:noFill/>
                          </a:ln>
                          <a:effectLst/>
                          <a:latin typeface="Arial" panose="020B0604020202020204" pitchFamily="34" charset="0"/>
                          <a:cs typeface="Arial" panose="020B0604020202020204" pitchFamily="34" charset="0"/>
                        </a:rPr>
                        <a:t> </a:t>
                      </a:r>
                      <a:r>
                        <a:rPr kumimoji="0" lang="cs-CZ" altLang="cs-CZ" sz="1300" i="1" u="none" strike="noStrike" cap="none" normalizeH="0" baseline="0" dirty="0">
                          <a:ln>
                            <a:noFill/>
                          </a:ln>
                          <a:effectLst/>
                          <a:latin typeface="Arial" panose="020B0604020202020204" pitchFamily="34" charset="0"/>
                          <a:cs typeface="Arial" panose="020B0604020202020204" pitchFamily="34" charset="0"/>
                        </a:rPr>
                        <a:t>e</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a:t>
                      </a:r>
                      <a:endParaRPr kumimoji="0" lang="cs-CZ" altLang="cs-CZ" sz="13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38100" cap="flat" cmpd="sng" algn="ctr">
                      <a:solidFill>
                        <a:schemeClr val="tx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80000"/>
                        </a:lnSpc>
                        <a:spcBef>
                          <a:spcPct val="5000"/>
                        </a:spcBef>
                        <a:spcAft>
                          <a:spcPct val="0"/>
                        </a:spcAft>
                        <a:buClrTx/>
                        <a:buSzTx/>
                        <a:buFontTx/>
                        <a:buNone/>
                        <a:tabLst/>
                      </a:pPr>
                      <a:r>
                        <a:rPr lang="cs-CZ" altLang="cs-CZ" sz="1300" b="0" dirty="0">
                          <a:solidFill>
                            <a:prstClr val="black"/>
                          </a:solidFill>
                          <a:latin typeface="Arial" panose="020B0604020202020204" pitchFamily="34" charset="0"/>
                          <a:cs typeface="Arial" panose="020B0604020202020204" pitchFamily="34" charset="0"/>
                        </a:rPr>
                        <a:t>→ </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Mn</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2+</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+ 4</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 </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H</a:t>
                      </a:r>
                      <a:r>
                        <a:rPr kumimoji="0" lang="cs-CZ" altLang="cs-CZ" sz="1300" u="none" strike="noStrike" cap="none" normalizeH="0" baseline="-25000" dirty="0">
                          <a:ln>
                            <a:noFill/>
                          </a:ln>
                          <a:effectLst/>
                          <a:latin typeface="Arial" panose="020B0604020202020204" pitchFamily="34" charset="0"/>
                          <a:cs typeface="Arial" panose="020B0604020202020204" pitchFamily="34" charset="0"/>
                        </a:rPr>
                        <a:t>2</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O</a:t>
                      </a:r>
                      <a:endParaRPr kumimoji="0" lang="cs-CZ" altLang="cs-CZ" sz="1300" b="0" i="0" u="none" strike="noStrike" cap="none" normalizeH="0" baseline="-2500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381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80000"/>
                        </a:lnSpc>
                        <a:spcBef>
                          <a:spcPct val="5000"/>
                        </a:spcBef>
                        <a:spcAft>
                          <a:spcPct val="0"/>
                        </a:spcAft>
                        <a:buClrTx/>
                        <a:buSzTx/>
                        <a:buFontTx/>
                        <a:buNone/>
                        <a:tabLst/>
                      </a:pPr>
                      <a:r>
                        <a:rPr kumimoji="0" lang="cs-CZ" altLang="cs-CZ" sz="1300" u="none" strike="noStrike" cap="none" normalizeH="0" baseline="0" dirty="0" err="1">
                          <a:ln>
                            <a:noFill/>
                          </a:ln>
                          <a:effectLst/>
                          <a:latin typeface="Arial" panose="020B0604020202020204" pitchFamily="34" charset="0"/>
                          <a:cs typeface="Arial" panose="020B0604020202020204" pitchFamily="34" charset="0"/>
                        </a:rPr>
                        <a:t>MnO</a:t>
                      </a:r>
                      <a:r>
                        <a:rPr kumimoji="0" lang="cs-CZ" altLang="cs-CZ" sz="1300" u="none" strike="noStrike" cap="none" normalizeH="0" baseline="-25000" dirty="0" err="1">
                          <a:ln>
                            <a:noFill/>
                          </a:ln>
                          <a:effectLst/>
                          <a:latin typeface="Arial" panose="020B0604020202020204" pitchFamily="34" charset="0"/>
                          <a:cs typeface="Arial" panose="020B0604020202020204" pitchFamily="34" charset="0"/>
                        </a:rPr>
                        <a:t>4</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 </a:t>
                      </a:r>
                      <a:r>
                        <a:rPr kumimoji="0" lang="cs-CZ" altLang="cs-CZ" sz="1300" u="none" strike="noStrike" cap="none" normalizeH="0" baseline="0" dirty="0" err="1">
                          <a:ln>
                            <a:noFill/>
                          </a:ln>
                          <a:effectLst/>
                          <a:latin typeface="Arial" panose="020B0604020202020204" pitchFamily="34" charset="0"/>
                          <a:cs typeface="Arial" panose="020B0604020202020204" pitchFamily="34" charset="0"/>
                        </a:rPr>
                        <a:t>Mn</a:t>
                      </a:r>
                      <a:r>
                        <a:rPr kumimoji="0" lang="cs-CZ" altLang="cs-CZ" sz="1300" u="none" strike="noStrike" cap="none" normalizeH="0" baseline="30000" dirty="0" err="1">
                          <a:ln>
                            <a:noFill/>
                          </a:ln>
                          <a:effectLst/>
                          <a:latin typeface="Arial" panose="020B0604020202020204" pitchFamily="34" charset="0"/>
                          <a:cs typeface="Arial" panose="020B0604020202020204" pitchFamily="34" charset="0"/>
                        </a:rPr>
                        <a:t>2</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a:t>
                      </a:r>
                      <a:endParaRPr kumimoji="0" lang="cs-CZ" altLang="cs-CZ" sz="13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80000"/>
                        </a:lnSpc>
                        <a:spcBef>
                          <a:spcPct val="5000"/>
                        </a:spcBef>
                        <a:spcAft>
                          <a:spcPct val="0"/>
                        </a:spcAft>
                        <a:buClrTx/>
                        <a:buSzTx/>
                        <a:buFontTx/>
                        <a:buNone/>
                        <a:tabLst/>
                      </a:pP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+ 1,51</a:t>
                      </a:r>
                      <a:endParaRPr kumimoji="0" lang="cs-CZ" altLang="cs-CZ" sz="1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174193">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80000"/>
                        </a:lnSpc>
                        <a:spcBef>
                          <a:spcPct val="5000"/>
                        </a:spcBef>
                        <a:spcAft>
                          <a:spcPct val="0"/>
                        </a:spcAft>
                        <a:buClrTx/>
                        <a:buSzTx/>
                        <a:buFontTx/>
                        <a:buNone/>
                        <a:tabLst/>
                      </a:pPr>
                      <a:r>
                        <a:rPr kumimoji="0" lang="cs-CZ" altLang="cs-CZ" sz="1300" u="none" strike="noStrike" cap="none" normalizeH="0" baseline="0" dirty="0">
                          <a:ln>
                            <a:noFill/>
                          </a:ln>
                          <a:effectLst/>
                          <a:latin typeface="Arial" panose="020B0604020202020204" pitchFamily="34" charset="0"/>
                          <a:cs typeface="Arial" panose="020B0604020202020204" pitchFamily="34" charset="0"/>
                        </a:rPr>
                        <a:t>Cl</a:t>
                      </a:r>
                      <a:r>
                        <a:rPr kumimoji="0" lang="cs-CZ" altLang="cs-CZ" sz="1300" u="none" strike="noStrike" cap="none" normalizeH="0" baseline="-25000" dirty="0">
                          <a:ln>
                            <a:noFill/>
                          </a:ln>
                          <a:effectLst/>
                          <a:latin typeface="Arial" panose="020B0604020202020204" pitchFamily="34" charset="0"/>
                          <a:cs typeface="Arial" panose="020B0604020202020204" pitchFamily="34" charset="0"/>
                        </a:rPr>
                        <a:t>2</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+ 2</a:t>
                      </a:r>
                      <a:r>
                        <a:rPr kumimoji="0" lang="cs-CZ" altLang="cs-CZ" sz="1300" u="none" strike="noStrike" cap="none" normalizeH="0" baseline="-25000" dirty="0">
                          <a:ln>
                            <a:noFill/>
                          </a:ln>
                          <a:effectLst/>
                          <a:latin typeface="Arial" panose="020B0604020202020204" pitchFamily="34" charset="0"/>
                          <a:cs typeface="Arial" panose="020B0604020202020204" pitchFamily="34" charset="0"/>
                        </a:rPr>
                        <a:t> </a:t>
                      </a:r>
                      <a:r>
                        <a:rPr kumimoji="0" lang="cs-CZ" altLang="cs-CZ" sz="1300" i="1" u="none" strike="noStrike" cap="none" normalizeH="0" baseline="0" dirty="0">
                          <a:ln>
                            <a:noFill/>
                          </a:ln>
                          <a:effectLst/>
                          <a:latin typeface="Arial" panose="020B0604020202020204" pitchFamily="34" charset="0"/>
                          <a:cs typeface="Arial" panose="020B0604020202020204" pitchFamily="34" charset="0"/>
                        </a:rPr>
                        <a:t>e</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a:t>
                      </a:r>
                      <a:endParaRPr kumimoji="0" lang="cs-CZ" altLang="cs-CZ" sz="13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38100" cap="flat" cmpd="sng" algn="ctr">
                      <a:solidFill>
                        <a:schemeClr val="tx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80000"/>
                        </a:lnSpc>
                        <a:spcBef>
                          <a:spcPct val="5000"/>
                        </a:spcBef>
                        <a:spcAft>
                          <a:spcPct val="0"/>
                        </a:spcAft>
                        <a:buClrTx/>
                        <a:buSzTx/>
                        <a:buFontTx/>
                        <a:buNone/>
                        <a:tabLst/>
                      </a:pPr>
                      <a:r>
                        <a:rPr lang="cs-CZ" altLang="cs-CZ" sz="1300" b="0" dirty="0">
                          <a:solidFill>
                            <a:prstClr val="black"/>
                          </a:solidFill>
                          <a:latin typeface="Arial" panose="020B0604020202020204" pitchFamily="34" charset="0"/>
                          <a:cs typeface="Arial" panose="020B0604020202020204" pitchFamily="34" charset="0"/>
                        </a:rPr>
                        <a:t>→  </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2 Cl</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a:t>
                      </a:r>
                      <a:endParaRPr kumimoji="0" lang="cs-CZ" altLang="cs-CZ" sz="13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381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80000"/>
                        </a:lnSpc>
                        <a:spcBef>
                          <a:spcPct val="5000"/>
                        </a:spcBef>
                        <a:spcAft>
                          <a:spcPct val="0"/>
                        </a:spcAft>
                        <a:buClrTx/>
                        <a:buSzTx/>
                        <a:buFontTx/>
                        <a:buNone/>
                        <a:tabLst/>
                      </a:pPr>
                      <a:r>
                        <a:rPr kumimoji="0" lang="cs-CZ" altLang="cs-CZ" sz="1300" u="none" strike="noStrike" cap="none" normalizeH="0" baseline="0" dirty="0" err="1">
                          <a:ln>
                            <a:noFill/>
                          </a:ln>
                          <a:effectLst/>
                          <a:latin typeface="Arial" panose="020B0604020202020204" pitchFamily="34" charset="0"/>
                          <a:cs typeface="Arial" panose="020B0604020202020204" pitchFamily="34" charset="0"/>
                        </a:rPr>
                        <a:t>Cl</a:t>
                      </a:r>
                      <a:r>
                        <a:rPr kumimoji="0" lang="cs-CZ" altLang="cs-CZ" sz="1300" u="none" strike="noStrike" cap="none" normalizeH="0" baseline="-25000" dirty="0" err="1">
                          <a:ln>
                            <a:noFill/>
                          </a:ln>
                          <a:effectLst/>
                          <a:latin typeface="Arial" panose="020B0604020202020204" pitchFamily="34" charset="0"/>
                          <a:cs typeface="Arial" panose="020B0604020202020204" pitchFamily="34" charset="0"/>
                        </a:rPr>
                        <a:t>2</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 Cl</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a:t>
                      </a:r>
                      <a:endParaRPr kumimoji="0" lang="cs-CZ" altLang="cs-CZ" sz="13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80000"/>
                        </a:lnSpc>
                        <a:spcBef>
                          <a:spcPct val="5000"/>
                        </a:spcBef>
                        <a:spcAft>
                          <a:spcPct val="0"/>
                        </a:spcAft>
                        <a:buClrTx/>
                        <a:buSzTx/>
                        <a:buFontTx/>
                        <a:buNone/>
                        <a:tabLst/>
                      </a:pP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+ 1,36</a:t>
                      </a:r>
                      <a:endParaRPr kumimoji="0" lang="cs-CZ" altLang="cs-CZ" sz="1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174193">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80000"/>
                        </a:lnSpc>
                        <a:spcBef>
                          <a:spcPct val="5000"/>
                        </a:spcBef>
                        <a:spcAft>
                          <a:spcPct val="0"/>
                        </a:spcAft>
                        <a:buClrTx/>
                        <a:buSzTx/>
                        <a:buFontTx/>
                        <a:buNone/>
                        <a:tabLst/>
                      </a:pPr>
                      <a:r>
                        <a:rPr kumimoji="0" lang="cs-CZ" altLang="cs-CZ" sz="1300" u="none" strike="noStrike" cap="none" normalizeH="0" baseline="0" dirty="0">
                          <a:ln>
                            <a:noFill/>
                          </a:ln>
                          <a:effectLst/>
                          <a:latin typeface="Arial" panose="020B0604020202020204" pitchFamily="34" charset="0"/>
                          <a:cs typeface="Arial" panose="020B0604020202020204" pitchFamily="34" charset="0"/>
                        </a:rPr>
                        <a:t>Cr</a:t>
                      </a:r>
                      <a:r>
                        <a:rPr kumimoji="0" lang="cs-CZ" altLang="cs-CZ" sz="1300" u="none" strike="noStrike" cap="none" normalizeH="0" baseline="-25000" dirty="0">
                          <a:ln>
                            <a:noFill/>
                          </a:ln>
                          <a:effectLst/>
                          <a:latin typeface="Arial" panose="020B0604020202020204" pitchFamily="34" charset="0"/>
                          <a:cs typeface="Arial" panose="020B0604020202020204" pitchFamily="34" charset="0"/>
                        </a:rPr>
                        <a:t>2</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O</a:t>
                      </a:r>
                      <a:r>
                        <a:rPr kumimoji="0" lang="cs-CZ" altLang="cs-CZ" sz="1300" u="none" strike="noStrike" cap="none" normalizeH="0" baseline="-25000" dirty="0">
                          <a:ln>
                            <a:noFill/>
                          </a:ln>
                          <a:effectLst/>
                          <a:latin typeface="Arial" panose="020B0604020202020204" pitchFamily="34" charset="0"/>
                          <a:cs typeface="Arial" panose="020B0604020202020204" pitchFamily="34" charset="0"/>
                        </a:rPr>
                        <a:t>7</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2–</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+ 14</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 </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H</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+ 6</a:t>
                      </a:r>
                      <a:r>
                        <a:rPr kumimoji="0" lang="cs-CZ" altLang="cs-CZ" sz="1300" u="none" strike="noStrike" cap="none" normalizeH="0" baseline="-25000" dirty="0">
                          <a:ln>
                            <a:noFill/>
                          </a:ln>
                          <a:effectLst/>
                          <a:latin typeface="Arial" panose="020B0604020202020204" pitchFamily="34" charset="0"/>
                          <a:cs typeface="Arial" panose="020B0604020202020204" pitchFamily="34" charset="0"/>
                        </a:rPr>
                        <a:t> </a:t>
                      </a:r>
                      <a:r>
                        <a:rPr kumimoji="0" lang="cs-CZ" altLang="cs-CZ" sz="1300" i="1" u="none" strike="noStrike" cap="none" normalizeH="0" baseline="0" dirty="0">
                          <a:ln>
                            <a:noFill/>
                          </a:ln>
                          <a:effectLst/>
                          <a:latin typeface="Arial" panose="020B0604020202020204" pitchFamily="34" charset="0"/>
                          <a:cs typeface="Arial" panose="020B0604020202020204" pitchFamily="34" charset="0"/>
                        </a:rPr>
                        <a:t>e</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a:t>
                      </a:r>
                      <a:endParaRPr kumimoji="0" lang="cs-CZ" altLang="cs-CZ" sz="13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38100" cap="flat" cmpd="sng" algn="ctr">
                      <a:solidFill>
                        <a:schemeClr val="tx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80000"/>
                        </a:lnSpc>
                        <a:spcBef>
                          <a:spcPct val="5000"/>
                        </a:spcBef>
                        <a:spcAft>
                          <a:spcPct val="0"/>
                        </a:spcAft>
                        <a:buClrTx/>
                        <a:buSzTx/>
                        <a:buFontTx/>
                        <a:buNone/>
                        <a:tabLst/>
                      </a:pPr>
                      <a:r>
                        <a:rPr lang="cs-CZ" altLang="cs-CZ" sz="1300" b="0" dirty="0">
                          <a:solidFill>
                            <a:prstClr val="black"/>
                          </a:solidFill>
                          <a:latin typeface="Arial" panose="020B0604020202020204" pitchFamily="34" charset="0"/>
                          <a:cs typeface="Arial" panose="020B0604020202020204" pitchFamily="34" charset="0"/>
                        </a:rPr>
                        <a:t>→  </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2</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 </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Cr</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3+</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+ 7</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 </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H</a:t>
                      </a:r>
                      <a:r>
                        <a:rPr kumimoji="0" lang="cs-CZ" altLang="cs-CZ" sz="1300" u="none" strike="noStrike" cap="none" normalizeH="0" baseline="-25000" dirty="0">
                          <a:ln>
                            <a:noFill/>
                          </a:ln>
                          <a:effectLst/>
                          <a:latin typeface="Arial" panose="020B0604020202020204" pitchFamily="34" charset="0"/>
                          <a:cs typeface="Arial" panose="020B0604020202020204" pitchFamily="34" charset="0"/>
                        </a:rPr>
                        <a:t>2</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O</a:t>
                      </a:r>
                      <a:endParaRPr kumimoji="0" lang="cs-CZ" altLang="cs-CZ" sz="1300" b="0" i="0" u="none" strike="noStrike" cap="none" normalizeH="0" baseline="-2500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381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80000"/>
                        </a:lnSpc>
                        <a:spcBef>
                          <a:spcPct val="5000"/>
                        </a:spcBef>
                        <a:spcAft>
                          <a:spcPct val="0"/>
                        </a:spcAft>
                        <a:buClrTx/>
                        <a:buSzTx/>
                        <a:buFontTx/>
                        <a:buNone/>
                        <a:tabLst/>
                      </a:pPr>
                      <a:r>
                        <a:rPr kumimoji="0" lang="cs-CZ" altLang="cs-CZ" sz="1300" u="none" strike="noStrike" cap="none" normalizeH="0" baseline="0" dirty="0" err="1">
                          <a:ln>
                            <a:noFill/>
                          </a:ln>
                          <a:effectLst/>
                          <a:latin typeface="Arial" panose="020B0604020202020204" pitchFamily="34" charset="0"/>
                          <a:cs typeface="Arial" panose="020B0604020202020204" pitchFamily="34" charset="0"/>
                        </a:rPr>
                        <a:t>Cr</a:t>
                      </a:r>
                      <a:r>
                        <a:rPr kumimoji="0" lang="cs-CZ" altLang="cs-CZ" sz="1300" u="none" strike="noStrike" cap="none" normalizeH="0" baseline="-25000" dirty="0" err="1">
                          <a:ln>
                            <a:noFill/>
                          </a:ln>
                          <a:effectLst/>
                          <a:latin typeface="Arial" panose="020B0604020202020204" pitchFamily="34" charset="0"/>
                          <a:cs typeface="Arial" panose="020B0604020202020204" pitchFamily="34" charset="0"/>
                        </a:rPr>
                        <a:t>2</a:t>
                      </a:r>
                      <a:r>
                        <a:rPr kumimoji="0" lang="cs-CZ" altLang="cs-CZ" sz="1300" u="none" strike="noStrike" cap="none" normalizeH="0" baseline="0" dirty="0" err="1">
                          <a:ln>
                            <a:noFill/>
                          </a:ln>
                          <a:effectLst/>
                          <a:latin typeface="Arial" panose="020B0604020202020204" pitchFamily="34" charset="0"/>
                          <a:cs typeface="Arial" panose="020B0604020202020204" pitchFamily="34" charset="0"/>
                        </a:rPr>
                        <a:t>O</a:t>
                      </a:r>
                      <a:r>
                        <a:rPr kumimoji="0" lang="cs-CZ" altLang="cs-CZ" sz="1300" u="none" strike="noStrike" cap="none" normalizeH="0" baseline="-25000" dirty="0" err="1">
                          <a:ln>
                            <a:noFill/>
                          </a:ln>
                          <a:effectLst/>
                          <a:latin typeface="Arial" panose="020B0604020202020204" pitchFamily="34" charset="0"/>
                          <a:cs typeface="Arial" panose="020B0604020202020204" pitchFamily="34" charset="0"/>
                        </a:rPr>
                        <a:t>7</a:t>
                      </a:r>
                      <a:r>
                        <a:rPr kumimoji="0" lang="cs-CZ" altLang="cs-CZ" sz="1300" u="none" strike="noStrike" cap="none" normalizeH="0" baseline="30000" dirty="0" err="1">
                          <a:ln>
                            <a:noFill/>
                          </a:ln>
                          <a:effectLst/>
                          <a:latin typeface="Arial" panose="020B0604020202020204" pitchFamily="34" charset="0"/>
                          <a:cs typeface="Arial" panose="020B0604020202020204" pitchFamily="34" charset="0"/>
                        </a:rPr>
                        <a:t>2</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 </a:t>
                      </a:r>
                      <a:r>
                        <a:rPr kumimoji="0" lang="cs-CZ" altLang="cs-CZ" sz="1300" u="none" strike="noStrike" cap="none" normalizeH="0" baseline="0" dirty="0" err="1">
                          <a:ln>
                            <a:noFill/>
                          </a:ln>
                          <a:effectLst/>
                          <a:latin typeface="Arial" panose="020B0604020202020204" pitchFamily="34" charset="0"/>
                          <a:cs typeface="Arial" panose="020B0604020202020204" pitchFamily="34" charset="0"/>
                        </a:rPr>
                        <a:t>Cr</a:t>
                      </a:r>
                      <a:r>
                        <a:rPr kumimoji="0" lang="cs-CZ" altLang="cs-CZ" sz="1300" u="none" strike="noStrike" cap="none" normalizeH="0" baseline="30000" dirty="0" err="1">
                          <a:ln>
                            <a:noFill/>
                          </a:ln>
                          <a:effectLst/>
                          <a:latin typeface="Arial" panose="020B0604020202020204" pitchFamily="34" charset="0"/>
                          <a:cs typeface="Arial" panose="020B0604020202020204" pitchFamily="34" charset="0"/>
                        </a:rPr>
                        <a:t>3</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a:t>
                      </a:r>
                      <a:endParaRPr kumimoji="0" lang="cs-CZ" altLang="cs-CZ" sz="13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80000"/>
                        </a:lnSpc>
                        <a:spcBef>
                          <a:spcPct val="5000"/>
                        </a:spcBef>
                        <a:spcAft>
                          <a:spcPct val="0"/>
                        </a:spcAft>
                        <a:buClrTx/>
                        <a:buSzTx/>
                        <a:buFontTx/>
                        <a:buNone/>
                        <a:tabLst/>
                      </a:pP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+ 1,33</a:t>
                      </a:r>
                      <a:endParaRPr kumimoji="0" lang="cs-CZ" altLang="cs-CZ" sz="1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r h="174193">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80000"/>
                        </a:lnSpc>
                        <a:spcBef>
                          <a:spcPct val="5000"/>
                        </a:spcBef>
                        <a:spcAft>
                          <a:spcPct val="0"/>
                        </a:spcAft>
                        <a:buClrTx/>
                        <a:buSzTx/>
                        <a:buFontTx/>
                        <a:buNone/>
                        <a:tabLst/>
                      </a:pPr>
                      <a:r>
                        <a:rPr kumimoji="0" lang="cs-CZ" altLang="cs-CZ" sz="1300" u="none" strike="noStrike" cap="none" normalizeH="0" baseline="0" dirty="0">
                          <a:ln>
                            <a:noFill/>
                          </a:ln>
                          <a:effectLst/>
                          <a:latin typeface="Arial" panose="020B0604020202020204" pitchFamily="34" charset="0"/>
                          <a:cs typeface="Arial" panose="020B0604020202020204" pitchFamily="34" charset="0"/>
                        </a:rPr>
                        <a:t>Br</a:t>
                      </a:r>
                      <a:r>
                        <a:rPr kumimoji="0" lang="cs-CZ" altLang="cs-CZ" sz="1300" u="none" strike="noStrike" cap="none" normalizeH="0" baseline="-25000" dirty="0">
                          <a:ln>
                            <a:noFill/>
                          </a:ln>
                          <a:effectLst/>
                          <a:latin typeface="Arial" panose="020B0604020202020204" pitchFamily="34" charset="0"/>
                          <a:cs typeface="Arial" panose="020B0604020202020204" pitchFamily="34" charset="0"/>
                        </a:rPr>
                        <a:t>2</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+ 2</a:t>
                      </a:r>
                      <a:r>
                        <a:rPr kumimoji="0" lang="cs-CZ" altLang="cs-CZ" sz="1300" u="none" strike="noStrike" cap="none" normalizeH="0" baseline="-25000" dirty="0">
                          <a:ln>
                            <a:noFill/>
                          </a:ln>
                          <a:effectLst/>
                          <a:latin typeface="Arial" panose="020B0604020202020204" pitchFamily="34" charset="0"/>
                          <a:cs typeface="Arial" panose="020B0604020202020204" pitchFamily="34" charset="0"/>
                        </a:rPr>
                        <a:t> </a:t>
                      </a:r>
                      <a:r>
                        <a:rPr kumimoji="0" lang="cs-CZ" altLang="cs-CZ" sz="1300" i="1" u="none" strike="noStrike" cap="none" normalizeH="0" baseline="0" dirty="0">
                          <a:ln>
                            <a:noFill/>
                          </a:ln>
                          <a:effectLst/>
                          <a:latin typeface="Arial" panose="020B0604020202020204" pitchFamily="34" charset="0"/>
                          <a:cs typeface="Arial" panose="020B0604020202020204" pitchFamily="34" charset="0"/>
                        </a:rPr>
                        <a:t>e</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a:t>
                      </a:r>
                      <a:endParaRPr kumimoji="0" lang="cs-CZ" altLang="cs-CZ" sz="13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38100" cap="flat" cmpd="sng" algn="ctr">
                      <a:solidFill>
                        <a:schemeClr val="tx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80000"/>
                        </a:lnSpc>
                        <a:spcBef>
                          <a:spcPct val="5000"/>
                        </a:spcBef>
                        <a:spcAft>
                          <a:spcPct val="0"/>
                        </a:spcAft>
                        <a:buClrTx/>
                        <a:buSzTx/>
                        <a:buFontTx/>
                        <a:buNone/>
                        <a:tabLst/>
                      </a:pPr>
                      <a:r>
                        <a:rPr lang="cs-CZ" altLang="cs-CZ" sz="1300" b="0" dirty="0">
                          <a:solidFill>
                            <a:prstClr val="black"/>
                          </a:solidFill>
                          <a:latin typeface="Arial" panose="020B0604020202020204" pitchFamily="34" charset="0"/>
                          <a:cs typeface="Arial" panose="020B0604020202020204" pitchFamily="34" charset="0"/>
                        </a:rPr>
                        <a:t>→  </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2 Br</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a:t>
                      </a:r>
                      <a:endParaRPr kumimoji="0" lang="cs-CZ" altLang="cs-CZ" sz="13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381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80000"/>
                        </a:lnSpc>
                        <a:spcBef>
                          <a:spcPct val="5000"/>
                        </a:spcBef>
                        <a:spcAft>
                          <a:spcPct val="0"/>
                        </a:spcAft>
                        <a:buClrTx/>
                        <a:buSzTx/>
                        <a:buFontTx/>
                        <a:buNone/>
                        <a:tabLst/>
                      </a:pPr>
                      <a:r>
                        <a:rPr kumimoji="0" lang="cs-CZ" altLang="cs-CZ" sz="1300" u="none" strike="noStrike" cap="none" normalizeH="0" baseline="0" dirty="0" err="1">
                          <a:ln>
                            <a:noFill/>
                          </a:ln>
                          <a:effectLst/>
                          <a:latin typeface="Arial" panose="020B0604020202020204" pitchFamily="34" charset="0"/>
                          <a:cs typeface="Arial" panose="020B0604020202020204" pitchFamily="34" charset="0"/>
                        </a:rPr>
                        <a:t>Br</a:t>
                      </a:r>
                      <a:r>
                        <a:rPr kumimoji="0" lang="cs-CZ" altLang="cs-CZ" sz="1300" u="none" strike="noStrike" cap="none" normalizeH="0" baseline="-25000" dirty="0" err="1">
                          <a:ln>
                            <a:noFill/>
                          </a:ln>
                          <a:effectLst/>
                          <a:latin typeface="Arial" panose="020B0604020202020204" pitchFamily="34" charset="0"/>
                          <a:cs typeface="Arial" panose="020B0604020202020204" pitchFamily="34" charset="0"/>
                        </a:rPr>
                        <a:t>2</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 Br</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a:t>
                      </a:r>
                      <a:endParaRPr kumimoji="0" lang="cs-CZ" altLang="cs-CZ" sz="13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80000"/>
                        </a:lnSpc>
                        <a:spcBef>
                          <a:spcPct val="5000"/>
                        </a:spcBef>
                        <a:spcAft>
                          <a:spcPct val="0"/>
                        </a:spcAft>
                        <a:buClrTx/>
                        <a:buSzTx/>
                        <a:buFontTx/>
                        <a:buNone/>
                        <a:tabLst/>
                      </a:pP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+ 1,07</a:t>
                      </a:r>
                      <a:endParaRPr kumimoji="0" lang="cs-CZ" altLang="cs-CZ" sz="1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r h="174193">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80000"/>
                        </a:lnSpc>
                        <a:spcBef>
                          <a:spcPct val="5000"/>
                        </a:spcBef>
                        <a:spcAft>
                          <a:spcPct val="0"/>
                        </a:spcAft>
                        <a:buClrTx/>
                        <a:buSzTx/>
                        <a:buFontTx/>
                        <a:buNone/>
                        <a:tabLst/>
                      </a:pPr>
                      <a:r>
                        <a:rPr kumimoji="0" lang="cs-CZ" altLang="cs-CZ" sz="1300" u="none" strike="noStrike" cap="none" normalizeH="0" baseline="0" dirty="0" err="1">
                          <a:ln>
                            <a:noFill/>
                          </a:ln>
                          <a:effectLst/>
                          <a:latin typeface="Arial" panose="020B0604020202020204" pitchFamily="34" charset="0"/>
                          <a:cs typeface="Arial" panose="020B0604020202020204" pitchFamily="34" charset="0"/>
                        </a:rPr>
                        <a:t>Ag</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 </a:t>
                      </a:r>
                      <a:r>
                        <a:rPr kumimoji="0" lang="cs-CZ" altLang="cs-CZ" sz="1300" u="none" strike="noStrike" cap="none" normalizeH="0" baseline="-25000" dirty="0">
                          <a:ln>
                            <a:noFill/>
                          </a:ln>
                          <a:effectLst/>
                          <a:latin typeface="Arial" panose="020B0604020202020204" pitchFamily="34" charset="0"/>
                          <a:cs typeface="Arial" panose="020B0604020202020204" pitchFamily="34" charset="0"/>
                        </a:rPr>
                        <a:t> </a:t>
                      </a:r>
                      <a:r>
                        <a:rPr kumimoji="0" lang="cs-CZ" altLang="cs-CZ" sz="1300" i="1" u="none" strike="noStrike" cap="none" normalizeH="0" baseline="0" dirty="0">
                          <a:ln>
                            <a:noFill/>
                          </a:ln>
                          <a:effectLst/>
                          <a:latin typeface="Arial" panose="020B0604020202020204" pitchFamily="34" charset="0"/>
                          <a:cs typeface="Arial" panose="020B0604020202020204" pitchFamily="34" charset="0"/>
                        </a:rPr>
                        <a:t>e</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a:t>
                      </a:r>
                      <a:endParaRPr kumimoji="0" lang="cs-CZ" altLang="cs-CZ" sz="13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38100" cap="flat" cmpd="sng" algn="ctr">
                      <a:solidFill>
                        <a:schemeClr val="tx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80000"/>
                        </a:lnSpc>
                        <a:spcBef>
                          <a:spcPct val="5000"/>
                        </a:spcBef>
                        <a:spcAft>
                          <a:spcPct val="0"/>
                        </a:spcAft>
                        <a:buClrTx/>
                        <a:buSzTx/>
                        <a:buFontTx/>
                        <a:buNone/>
                        <a:tabLst/>
                      </a:pPr>
                      <a:r>
                        <a:rPr lang="cs-CZ" altLang="cs-CZ" sz="1300" b="0" dirty="0">
                          <a:solidFill>
                            <a:prstClr val="black"/>
                          </a:solidFill>
                          <a:latin typeface="Arial" panose="020B0604020202020204" pitchFamily="34" charset="0"/>
                          <a:cs typeface="Arial" panose="020B0604020202020204" pitchFamily="34" charset="0"/>
                        </a:rPr>
                        <a:t>→  </a:t>
                      </a:r>
                      <a:r>
                        <a:rPr kumimoji="0" lang="cs-CZ" altLang="cs-CZ" sz="1300" u="none" strike="noStrike" cap="none" normalizeH="0" baseline="0" dirty="0" err="1">
                          <a:ln>
                            <a:noFill/>
                          </a:ln>
                          <a:effectLst/>
                          <a:latin typeface="Arial" panose="020B0604020202020204" pitchFamily="34" charset="0"/>
                          <a:cs typeface="Arial" panose="020B0604020202020204" pitchFamily="34" charset="0"/>
                        </a:rPr>
                        <a:t>Ag</a:t>
                      </a:r>
                      <a:endParaRPr kumimoji="0" lang="cs-CZ" altLang="cs-CZ" sz="13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381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80000"/>
                        </a:lnSpc>
                        <a:spcBef>
                          <a:spcPct val="5000"/>
                        </a:spcBef>
                        <a:spcAft>
                          <a:spcPct val="0"/>
                        </a:spcAft>
                        <a:buClrTx/>
                        <a:buSzTx/>
                        <a:buFontTx/>
                        <a:buNone/>
                        <a:tabLst/>
                      </a:pPr>
                      <a:r>
                        <a:rPr kumimoji="0" lang="cs-CZ" altLang="cs-CZ" sz="1300" u="none" strike="noStrike" cap="none" normalizeH="0" baseline="0" dirty="0" err="1">
                          <a:ln>
                            <a:noFill/>
                          </a:ln>
                          <a:effectLst/>
                          <a:latin typeface="Arial" panose="020B0604020202020204" pitchFamily="34" charset="0"/>
                          <a:cs typeface="Arial" panose="020B0604020202020204" pitchFamily="34" charset="0"/>
                        </a:rPr>
                        <a:t>Ag</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 </a:t>
                      </a:r>
                      <a:r>
                        <a:rPr kumimoji="0" lang="cs-CZ" altLang="cs-CZ" sz="1300" u="none" strike="noStrike" cap="none" normalizeH="0" baseline="0" dirty="0" err="1">
                          <a:ln>
                            <a:noFill/>
                          </a:ln>
                          <a:effectLst/>
                          <a:latin typeface="Arial" panose="020B0604020202020204" pitchFamily="34" charset="0"/>
                          <a:cs typeface="Arial" panose="020B0604020202020204" pitchFamily="34" charset="0"/>
                        </a:rPr>
                        <a:t>Ag</a:t>
                      </a:r>
                      <a:endParaRPr kumimoji="0" lang="cs-CZ" altLang="cs-CZ" sz="13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80000"/>
                        </a:lnSpc>
                        <a:spcBef>
                          <a:spcPct val="5000"/>
                        </a:spcBef>
                        <a:spcAft>
                          <a:spcPct val="0"/>
                        </a:spcAft>
                        <a:buClrTx/>
                        <a:buSzTx/>
                        <a:buFontTx/>
                        <a:buNone/>
                        <a:tabLst/>
                      </a:pP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+ 0,80</a:t>
                      </a:r>
                      <a:endParaRPr kumimoji="0" lang="cs-CZ" altLang="cs-CZ" sz="1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9"/>
                  </a:ext>
                </a:extLst>
              </a:tr>
              <a:tr h="174193">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80000"/>
                        </a:lnSpc>
                        <a:spcBef>
                          <a:spcPct val="5000"/>
                        </a:spcBef>
                        <a:spcAft>
                          <a:spcPct val="0"/>
                        </a:spcAft>
                        <a:buClrTx/>
                        <a:buSzTx/>
                        <a:buFontTx/>
                        <a:buNone/>
                        <a:tabLst/>
                      </a:pPr>
                      <a:r>
                        <a:rPr kumimoji="0" lang="cs-CZ" altLang="cs-CZ" sz="1300" u="none" strike="noStrike" cap="none" normalizeH="0" baseline="0" dirty="0">
                          <a:ln>
                            <a:noFill/>
                          </a:ln>
                          <a:effectLst/>
                          <a:latin typeface="Arial" panose="020B0604020202020204" pitchFamily="34" charset="0"/>
                          <a:cs typeface="Arial" panose="020B0604020202020204" pitchFamily="34" charset="0"/>
                        </a:rPr>
                        <a:t>Fe</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3+</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+ 2</a:t>
                      </a:r>
                      <a:r>
                        <a:rPr kumimoji="0" lang="cs-CZ" altLang="cs-CZ" sz="1300" u="none" strike="noStrike" cap="none" normalizeH="0" baseline="-25000" dirty="0">
                          <a:ln>
                            <a:noFill/>
                          </a:ln>
                          <a:effectLst/>
                          <a:latin typeface="Arial" panose="020B0604020202020204" pitchFamily="34" charset="0"/>
                          <a:cs typeface="Arial" panose="020B0604020202020204" pitchFamily="34" charset="0"/>
                        </a:rPr>
                        <a:t> </a:t>
                      </a:r>
                      <a:r>
                        <a:rPr kumimoji="0" lang="cs-CZ" altLang="cs-CZ" sz="1300" i="1" u="none" strike="noStrike" cap="none" normalizeH="0" baseline="0" dirty="0">
                          <a:ln>
                            <a:noFill/>
                          </a:ln>
                          <a:effectLst/>
                          <a:latin typeface="Arial" panose="020B0604020202020204" pitchFamily="34" charset="0"/>
                          <a:cs typeface="Arial" panose="020B0604020202020204" pitchFamily="34" charset="0"/>
                        </a:rPr>
                        <a:t>e</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a:t>
                      </a:r>
                      <a:endParaRPr kumimoji="0" lang="cs-CZ" altLang="cs-CZ" sz="13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38100" cap="flat" cmpd="sng" algn="ctr">
                      <a:solidFill>
                        <a:schemeClr val="tx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80000"/>
                        </a:lnSpc>
                        <a:spcBef>
                          <a:spcPct val="5000"/>
                        </a:spcBef>
                        <a:spcAft>
                          <a:spcPct val="0"/>
                        </a:spcAft>
                        <a:buClrTx/>
                        <a:buSzTx/>
                        <a:buFontTx/>
                        <a:buNone/>
                        <a:tabLst/>
                      </a:pPr>
                      <a:r>
                        <a:rPr lang="cs-CZ" altLang="cs-CZ" sz="1300" b="0" dirty="0">
                          <a:solidFill>
                            <a:prstClr val="black"/>
                          </a:solidFill>
                          <a:latin typeface="Arial" panose="020B0604020202020204" pitchFamily="34" charset="0"/>
                          <a:cs typeface="Arial" panose="020B0604020202020204" pitchFamily="34" charset="0"/>
                        </a:rPr>
                        <a:t>→  </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Fe</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2+</a:t>
                      </a:r>
                      <a:endParaRPr kumimoji="0" lang="cs-CZ" altLang="cs-CZ" sz="13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381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80000"/>
                        </a:lnSpc>
                        <a:spcBef>
                          <a:spcPct val="5000"/>
                        </a:spcBef>
                        <a:spcAft>
                          <a:spcPct val="0"/>
                        </a:spcAft>
                        <a:buClrTx/>
                        <a:buSzTx/>
                        <a:buFontTx/>
                        <a:buNone/>
                        <a:tabLst/>
                      </a:pPr>
                      <a:r>
                        <a:rPr kumimoji="0" lang="cs-CZ" altLang="cs-CZ" sz="1300" u="none" strike="noStrike" cap="none" normalizeH="0" baseline="0" dirty="0" err="1">
                          <a:ln>
                            <a:noFill/>
                          </a:ln>
                          <a:effectLst/>
                          <a:latin typeface="Arial" panose="020B0604020202020204" pitchFamily="34" charset="0"/>
                          <a:cs typeface="Arial" panose="020B0604020202020204" pitchFamily="34" charset="0"/>
                        </a:rPr>
                        <a:t>Fe</a:t>
                      </a:r>
                      <a:r>
                        <a:rPr kumimoji="0" lang="cs-CZ" altLang="cs-CZ" sz="1300" u="none" strike="noStrike" cap="none" normalizeH="0" baseline="30000" dirty="0" err="1">
                          <a:ln>
                            <a:noFill/>
                          </a:ln>
                          <a:effectLst/>
                          <a:latin typeface="Arial" panose="020B0604020202020204" pitchFamily="34" charset="0"/>
                          <a:cs typeface="Arial" panose="020B0604020202020204" pitchFamily="34" charset="0"/>
                        </a:rPr>
                        <a:t>3</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 </a:t>
                      </a:r>
                      <a:r>
                        <a:rPr kumimoji="0" lang="cs-CZ" altLang="cs-CZ" sz="1300" u="none" strike="noStrike" cap="none" normalizeH="0" baseline="0" dirty="0" err="1">
                          <a:ln>
                            <a:noFill/>
                          </a:ln>
                          <a:effectLst/>
                          <a:latin typeface="Arial" panose="020B0604020202020204" pitchFamily="34" charset="0"/>
                          <a:cs typeface="Arial" panose="020B0604020202020204" pitchFamily="34" charset="0"/>
                        </a:rPr>
                        <a:t>Fe</a:t>
                      </a:r>
                      <a:r>
                        <a:rPr kumimoji="0" lang="cs-CZ" altLang="cs-CZ" sz="1300" u="none" strike="noStrike" cap="none" normalizeH="0" baseline="30000" dirty="0" err="1">
                          <a:ln>
                            <a:noFill/>
                          </a:ln>
                          <a:effectLst/>
                          <a:latin typeface="Arial" panose="020B0604020202020204" pitchFamily="34" charset="0"/>
                          <a:cs typeface="Arial" panose="020B0604020202020204" pitchFamily="34" charset="0"/>
                        </a:rPr>
                        <a:t>2</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a:t>
                      </a:r>
                      <a:endParaRPr kumimoji="0" lang="cs-CZ" altLang="cs-CZ" sz="13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80000"/>
                        </a:lnSpc>
                        <a:spcBef>
                          <a:spcPct val="5000"/>
                        </a:spcBef>
                        <a:spcAft>
                          <a:spcPct val="0"/>
                        </a:spcAft>
                        <a:buClrTx/>
                        <a:buSzTx/>
                        <a:buFontTx/>
                        <a:buNone/>
                        <a:tabLst/>
                      </a:pP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+ 0,77</a:t>
                      </a:r>
                      <a:endParaRPr kumimoji="0" lang="cs-CZ" altLang="cs-CZ" sz="1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0"/>
                  </a:ext>
                </a:extLst>
              </a:tr>
              <a:tr h="174193">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80000"/>
                        </a:lnSpc>
                        <a:spcBef>
                          <a:spcPct val="5000"/>
                        </a:spcBef>
                        <a:spcAft>
                          <a:spcPct val="0"/>
                        </a:spcAft>
                        <a:buClrTx/>
                        <a:buSzTx/>
                        <a:buFontTx/>
                        <a:buNone/>
                        <a:tabLst/>
                      </a:pPr>
                      <a:r>
                        <a:rPr kumimoji="0" lang="cs-CZ" altLang="cs-CZ" sz="1300" u="none" strike="noStrike" cap="none" normalizeH="0" baseline="0" dirty="0">
                          <a:ln>
                            <a:noFill/>
                          </a:ln>
                          <a:effectLst/>
                          <a:latin typeface="Arial" panose="020B0604020202020204" pitchFamily="34" charset="0"/>
                          <a:cs typeface="Arial" panose="020B0604020202020204" pitchFamily="34" charset="0"/>
                        </a:rPr>
                        <a:t>I</a:t>
                      </a:r>
                      <a:r>
                        <a:rPr kumimoji="0" lang="cs-CZ" altLang="cs-CZ" sz="1300" u="none" strike="noStrike" cap="none" normalizeH="0" baseline="-25000" dirty="0">
                          <a:ln>
                            <a:noFill/>
                          </a:ln>
                          <a:effectLst/>
                          <a:latin typeface="Arial" panose="020B0604020202020204" pitchFamily="34" charset="0"/>
                          <a:cs typeface="Arial" panose="020B0604020202020204" pitchFamily="34" charset="0"/>
                        </a:rPr>
                        <a:t>2</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+ 2</a:t>
                      </a:r>
                      <a:r>
                        <a:rPr kumimoji="0" lang="cs-CZ" altLang="cs-CZ" sz="1300" u="none" strike="noStrike" cap="none" normalizeH="0" baseline="-25000" dirty="0">
                          <a:ln>
                            <a:noFill/>
                          </a:ln>
                          <a:effectLst/>
                          <a:latin typeface="Arial" panose="020B0604020202020204" pitchFamily="34" charset="0"/>
                          <a:cs typeface="Arial" panose="020B0604020202020204" pitchFamily="34" charset="0"/>
                        </a:rPr>
                        <a:t> </a:t>
                      </a:r>
                      <a:r>
                        <a:rPr kumimoji="0" lang="cs-CZ" altLang="cs-CZ" sz="1300" i="1" u="none" strike="noStrike" cap="none" normalizeH="0" baseline="0" dirty="0">
                          <a:ln>
                            <a:noFill/>
                          </a:ln>
                          <a:effectLst/>
                          <a:latin typeface="Arial" panose="020B0604020202020204" pitchFamily="34" charset="0"/>
                          <a:cs typeface="Arial" panose="020B0604020202020204" pitchFamily="34" charset="0"/>
                        </a:rPr>
                        <a:t>e</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a:t>
                      </a:r>
                      <a:endParaRPr kumimoji="0" lang="cs-CZ" altLang="cs-CZ" sz="13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38100" cap="flat" cmpd="sng" algn="ctr">
                      <a:solidFill>
                        <a:schemeClr val="tx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80000"/>
                        </a:lnSpc>
                        <a:spcBef>
                          <a:spcPct val="5000"/>
                        </a:spcBef>
                        <a:spcAft>
                          <a:spcPct val="0"/>
                        </a:spcAft>
                        <a:buClrTx/>
                        <a:buSzTx/>
                        <a:buFontTx/>
                        <a:buNone/>
                        <a:tabLst/>
                      </a:pPr>
                      <a:r>
                        <a:rPr lang="cs-CZ" altLang="cs-CZ" sz="1300" b="0" dirty="0">
                          <a:solidFill>
                            <a:prstClr val="black"/>
                          </a:solidFill>
                          <a:latin typeface="Arial" panose="020B0604020202020204" pitchFamily="34" charset="0"/>
                          <a:cs typeface="Arial" panose="020B0604020202020204" pitchFamily="34" charset="0"/>
                        </a:rPr>
                        <a:t>→  </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2 I</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a:t>
                      </a:r>
                      <a:endParaRPr kumimoji="0" lang="cs-CZ" altLang="cs-CZ" sz="13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381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80000"/>
                        </a:lnSpc>
                        <a:spcBef>
                          <a:spcPct val="5000"/>
                        </a:spcBef>
                        <a:spcAft>
                          <a:spcPct val="0"/>
                        </a:spcAft>
                        <a:buClrTx/>
                        <a:buSzTx/>
                        <a:buFontTx/>
                        <a:buNone/>
                        <a:tabLst/>
                      </a:pPr>
                      <a:r>
                        <a:rPr kumimoji="0" lang="cs-CZ" altLang="cs-CZ" sz="1300" u="none" strike="noStrike" cap="none" normalizeH="0" baseline="0">
                          <a:ln>
                            <a:noFill/>
                          </a:ln>
                          <a:effectLst/>
                          <a:latin typeface="Arial" panose="020B0604020202020204" pitchFamily="34" charset="0"/>
                          <a:cs typeface="Arial" panose="020B0604020202020204" pitchFamily="34" charset="0"/>
                        </a:rPr>
                        <a:t>I</a:t>
                      </a:r>
                      <a:r>
                        <a:rPr kumimoji="0" lang="cs-CZ" altLang="cs-CZ" sz="1300" u="none" strike="noStrike" cap="none" normalizeH="0" baseline="-25000">
                          <a:ln>
                            <a:noFill/>
                          </a:ln>
                          <a:effectLst/>
                          <a:latin typeface="Arial" panose="020B0604020202020204" pitchFamily="34" charset="0"/>
                          <a:cs typeface="Arial" panose="020B0604020202020204" pitchFamily="34" charset="0"/>
                        </a:rPr>
                        <a:t>2</a:t>
                      </a:r>
                      <a:r>
                        <a:rPr kumimoji="0" lang="cs-CZ" altLang="cs-CZ" sz="1300" u="none" strike="noStrike" cap="none" normalizeH="0" baseline="0">
                          <a:ln>
                            <a:noFill/>
                          </a:ln>
                          <a:effectLst/>
                          <a:latin typeface="Arial" panose="020B0604020202020204" pitchFamily="34" charset="0"/>
                          <a:cs typeface="Arial" panose="020B0604020202020204" pitchFamily="34" charset="0"/>
                        </a:rPr>
                        <a:t> / I</a:t>
                      </a:r>
                      <a:r>
                        <a:rPr kumimoji="0" lang="cs-CZ" altLang="cs-CZ" sz="1300" u="none" strike="noStrike" cap="none" normalizeH="0" baseline="30000">
                          <a:ln>
                            <a:noFill/>
                          </a:ln>
                          <a:effectLst/>
                          <a:latin typeface="Arial" panose="020B0604020202020204" pitchFamily="34" charset="0"/>
                          <a:cs typeface="Arial" panose="020B0604020202020204" pitchFamily="34" charset="0"/>
                        </a:rPr>
                        <a:t>–</a:t>
                      </a:r>
                      <a:endParaRPr kumimoji="0" lang="cs-CZ" altLang="cs-CZ" sz="1300" b="0" i="0" u="none" strike="noStrike" cap="none" normalizeH="0" baseline="3000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80000"/>
                        </a:lnSpc>
                        <a:spcBef>
                          <a:spcPct val="5000"/>
                        </a:spcBef>
                        <a:spcAft>
                          <a:spcPct val="0"/>
                        </a:spcAft>
                        <a:buClrTx/>
                        <a:buSzTx/>
                        <a:buFontTx/>
                        <a:buNone/>
                        <a:tabLst/>
                      </a:pP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+ 0,54</a:t>
                      </a:r>
                      <a:endParaRPr kumimoji="0" lang="cs-CZ" altLang="cs-CZ" sz="1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1"/>
                  </a:ext>
                </a:extLst>
              </a:tr>
              <a:tr h="174193">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80000"/>
                        </a:lnSpc>
                        <a:spcBef>
                          <a:spcPct val="5000"/>
                        </a:spcBef>
                        <a:spcAft>
                          <a:spcPct val="0"/>
                        </a:spcAft>
                        <a:buClrTx/>
                        <a:buSzTx/>
                        <a:buFontTx/>
                        <a:buNone/>
                        <a:tabLst/>
                      </a:pPr>
                      <a:r>
                        <a:rPr kumimoji="0" lang="cs-CZ" altLang="cs-CZ" sz="1300" u="none" strike="noStrike" cap="none" normalizeH="0" baseline="0" dirty="0">
                          <a:ln>
                            <a:noFill/>
                          </a:ln>
                          <a:effectLst/>
                          <a:latin typeface="Arial" panose="020B0604020202020204" pitchFamily="34" charset="0"/>
                          <a:cs typeface="Arial" panose="020B0604020202020204" pitchFamily="34" charset="0"/>
                        </a:rPr>
                        <a:t>2</a:t>
                      </a:r>
                      <a:r>
                        <a:rPr kumimoji="0" lang="en-US" altLang="cs-CZ" sz="1300" u="none" strike="noStrike" cap="none" normalizeH="0" baseline="0" dirty="0">
                          <a:ln>
                            <a:noFill/>
                          </a:ln>
                          <a:effectLst/>
                          <a:latin typeface="Arial" panose="020B0604020202020204" pitchFamily="34" charset="0"/>
                          <a:cs typeface="Arial" panose="020B0604020202020204" pitchFamily="34" charset="0"/>
                        </a:rPr>
                        <a:t> </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H</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+ 2</a:t>
                      </a:r>
                      <a:r>
                        <a:rPr kumimoji="0" lang="cs-CZ" altLang="cs-CZ" sz="1300" u="none" strike="noStrike" cap="none" normalizeH="0" baseline="-25000" dirty="0">
                          <a:ln>
                            <a:noFill/>
                          </a:ln>
                          <a:effectLst/>
                          <a:latin typeface="Arial" panose="020B0604020202020204" pitchFamily="34" charset="0"/>
                          <a:cs typeface="Arial" panose="020B0604020202020204" pitchFamily="34" charset="0"/>
                        </a:rPr>
                        <a:t> </a:t>
                      </a:r>
                      <a:r>
                        <a:rPr kumimoji="0" lang="cs-CZ" altLang="cs-CZ" sz="1300" i="1" u="none" strike="noStrike" cap="none" normalizeH="0" baseline="0" dirty="0">
                          <a:ln>
                            <a:noFill/>
                          </a:ln>
                          <a:effectLst/>
                          <a:latin typeface="Arial" panose="020B0604020202020204" pitchFamily="34" charset="0"/>
                          <a:cs typeface="Arial" panose="020B0604020202020204" pitchFamily="34" charset="0"/>
                        </a:rPr>
                        <a:t>e</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a:t>
                      </a:r>
                      <a:endParaRPr kumimoji="0" lang="cs-CZ" altLang="cs-CZ" sz="13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38100" cap="flat" cmpd="sng" algn="ctr">
                      <a:solidFill>
                        <a:schemeClr val="tx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80000"/>
                        </a:lnSpc>
                        <a:spcBef>
                          <a:spcPct val="5000"/>
                        </a:spcBef>
                        <a:spcAft>
                          <a:spcPct val="0"/>
                        </a:spcAft>
                        <a:buClrTx/>
                        <a:buSzTx/>
                        <a:buFontTx/>
                        <a:buNone/>
                        <a:tabLst/>
                      </a:pPr>
                      <a:r>
                        <a:rPr lang="cs-CZ" altLang="cs-CZ" sz="1300" b="0" dirty="0">
                          <a:solidFill>
                            <a:prstClr val="black"/>
                          </a:solidFill>
                          <a:latin typeface="Arial" panose="020B0604020202020204" pitchFamily="34" charset="0"/>
                          <a:cs typeface="Arial" panose="020B0604020202020204" pitchFamily="34" charset="0"/>
                        </a:rPr>
                        <a:t>→  </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H</a:t>
                      </a:r>
                      <a:r>
                        <a:rPr kumimoji="0" lang="cs-CZ" altLang="cs-CZ" sz="1300" u="none" strike="noStrike" cap="none" normalizeH="0" baseline="-25000" dirty="0">
                          <a:ln>
                            <a:noFill/>
                          </a:ln>
                          <a:effectLst/>
                          <a:latin typeface="Arial" panose="020B0604020202020204" pitchFamily="34" charset="0"/>
                          <a:cs typeface="Arial" panose="020B0604020202020204" pitchFamily="34" charset="0"/>
                        </a:rPr>
                        <a:t>2</a:t>
                      </a:r>
                      <a:endParaRPr kumimoji="0" lang="cs-CZ" altLang="cs-CZ" sz="1300" b="0" i="0" u="none" strike="noStrike" cap="none" normalizeH="0" baseline="-2500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381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80000"/>
                        </a:lnSpc>
                        <a:spcBef>
                          <a:spcPct val="5000"/>
                        </a:spcBef>
                        <a:spcAft>
                          <a:spcPct val="0"/>
                        </a:spcAft>
                        <a:buClrTx/>
                        <a:buSzTx/>
                        <a:buFontTx/>
                        <a:buNone/>
                        <a:tabLst/>
                      </a:pPr>
                      <a:r>
                        <a:rPr kumimoji="0" lang="cs-CZ" altLang="cs-CZ" sz="1300" u="none" strike="noStrike" cap="none" normalizeH="0" baseline="0" dirty="0">
                          <a:ln>
                            <a:noFill/>
                          </a:ln>
                          <a:effectLst/>
                          <a:latin typeface="Arial" panose="020B0604020202020204" pitchFamily="34" charset="0"/>
                          <a:cs typeface="Arial" panose="020B0604020202020204" pitchFamily="34" charset="0"/>
                        </a:rPr>
                        <a:t>H</a:t>
                      </a:r>
                      <a:r>
                        <a:rPr kumimoji="0" lang="en-US" altLang="cs-CZ" sz="1300" u="none" strike="noStrike" cap="none" normalizeH="0" baseline="30000" dirty="0">
                          <a:ln>
                            <a:noFill/>
                          </a:ln>
                          <a:effectLst/>
                          <a:latin typeface="Arial" panose="020B0604020202020204" pitchFamily="34" charset="0"/>
                          <a:cs typeface="Arial" panose="020B0604020202020204" pitchFamily="34" charset="0"/>
                        </a:rPr>
                        <a:t>+</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 H</a:t>
                      </a:r>
                      <a:r>
                        <a:rPr kumimoji="0" lang="cs-CZ" altLang="cs-CZ" sz="1300" u="none" strike="noStrike" cap="none" normalizeH="0" baseline="-25000" dirty="0">
                          <a:ln>
                            <a:noFill/>
                          </a:ln>
                          <a:effectLst/>
                          <a:latin typeface="Arial" panose="020B0604020202020204" pitchFamily="34" charset="0"/>
                          <a:cs typeface="Arial" panose="020B0604020202020204" pitchFamily="34" charset="0"/>
                        </a:rPr>
                        <a:t>2</a:t>
                      </a:r>
                      <a:endParaRPr kumimoji="0" lang="cs-CZ" altLang="cs-CZ" sz="1300" b="0" i="0" u="none" strike="noStrike" cap="none" normalizeH="0" baseline="-2500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80000"/>
                        </a:lnSpc>
                        <a:spcBef>
                          <a:spcPct val="5000"/>
                        </a:spcBef>
                        <a:spcAft>
                          <a:spcPct val="0"/>
                        </a:spcAft>
                        <a:buClrTx/>
                        <a:buSzTx/>
                        <a:buFontTx/>
                        <a:buNone/>
                        <a:tabLst/>
                      </a:pP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0,00</a:t>
                      </a:r>
                      <a:endParaRPr kumimoji="0" lang="cs-CZ" altLang="cs-CZ" sz="1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2"/>
                  </a:ext>
                </a:extLst>
              </a:tr>
              <a:tr h="174193">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80000"/>
                        </a:lnSpc>
                        <a:spcBef>
                          <a:spcPct val="5000"/>
                        </a:spcBef>
                        <a:spcAft>
                          <a:spcPct val="0"/>
                        </a:spcAft>
                        <a:buClrTx/>
                        <a:buSzTx/>
                        <a:buFontTx/>
                        <a:buNone/>
                        <a:tabLst/>
                      </a:pPr>
                      <a:r>
                        <a:rPr kumimoji="0" lang="cs-CZ" altLang="cs-CZ" sz="1300" u="none" strike="noStrike" cap="none" normalizeH="0" baseline="0" dirty="0">
                          <a:ln>
                            <a:noFill/>
                          </a:ln>
                          <a:effectLst/>
                          <a:latin typeface="Arial" panose="020B0604020202020204" pitchFamily="34" charset="0"/>
                          <a:cs typeface="Arial" panose="020B0604020202020204" pitchFamily="34" charset="0"/>
                        </a:rPr>
                        <a:t>Fe</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2+</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+ 2</a:t>
                      </a:r>
                      <a:r>
                        <a:rPr kumimoji="0" lang="cs-CZ" altLang="cs-CZ" sz="1300" u="none" strike="noStrike" cap="none" normalizeH="0" baseline="-25000" dirty="0">
                          <a:ln>
                            <a:noFill/>
                          </a:ln>
                          <a:effectLst/>
                          <a:latin typeface="Arial" panose="020B0604020202020204" pitchFamily="34" charset="0"/>
                          <a:cs typeface="Arial" panose="020B0604020202020204" pitchFamily="34" charset="0"/>
                        </a:rPr>
                        <a:t> </a:t>
                      </a:r>
                      <a:r>
                        <a:rPr kumimoji="0" lang="cs-CZ" altLang="cs-CZ" sz="1300" i="1" u="none" strike="noStrike" cap="none" normalizeH="0" baseline="0" dirty="0">
                          <a:ln>
                            <a:noFill/>
                          </a:ln>
                          <a:effectLst/>
                          <a:latin typeface="Arial" panose="020B0604020202020204" pitchFamily="34" charset="0"/>
                          <a:cs typeface="Arial" panose="020B0604020202020204" pitchFamily="34" charset="0"/>
                        </a:rPr>
                        <a:t>e</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a:t>
                      </a:r>
                      <a:endParaRPr kumimoji="0" lang="cs-CZ" altLang="cs-CZ" sz="13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38100" cap="flat" cmpd="sng" algn="ctr">
                      <a:solidFill>
                        <a:schemeClr val="tx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80000"/>
                        </a:lnSpc>
                        <a:spcBef>
                          <a:spcPct val="5000"/>
                        </a:spcBef>
                        <a:spcAft>
                          <a:spcPct val="0"/>
                        </a:spcAft>
                        <a:buClrTx/>
                        <a:buSzTx/>
                        <a:buFontTx/>
                        <a:buNone/>
                        <a:tabLst/>
                      </a:pPr>
                      <a:r>
                        <a:rPr lang="cs-CZ" altLang="cs-CZ" sz="1300" b="0" dirty="0">
                          <a:solidFill>
                            <a:prstClr val="black"/>
                          </a:solidFill>
                          <a:latin typeface="Arial" panose="020B0604020202020204" pitchFamily="34" charset="0"/>
                          <a:cs typeface="Arial" panose="020B0604020202020204" pitchFamily="34" charset="0"/>
                        </a:rPr>
                        <a:t>→  </a:t>
                      </a:r>
                      <a:r>
                        <a:rPr kumimoji="0" lang="cs-CZ" altLang="cs-CZ" sz="1300" u="none" strike="noStrike" cap="none" normalizeH="0" baseline="0" dirty="0" err="1">
                          <a:ln>
                            <a:noFill/>
                          </a:ln>
                          <a:effectLst/>
                          <a:latin typeface="Arial" panose="020B0604020202020204" pitchFamily="34" charset="0"/>
                          <a:cs typeface="Arial" panose="020B0604020202020204" pitchFamily="34" charset="0"/>
                        </a:rPr>
                        <a:t>Fe</a:t>
                      </a:r>
                      <a:endParaRPr kumimoji="0" lang="cs-CZ" altLang="cs-CZ" sz="1300" b="0" i="0" u="none" strike="noStrike" cap="none" normalizeH="0" baseline="-2500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381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80000"/>
                        </a:lnSpc>
                        <a:spcBef>
                          <a:spcPct val="5000"/>
                        </a:spcBef>
                        <a:spcAft>
                          <a:spcPct val="0"/>
                        </a:spcAft>
                        <a:buClrTx/>
                        <a:buSzTx/>
                        <a:buFontTx/>
                        <a:buNone/>
                        <a:tabLst/>
                      </a:pPr>
                      <a:r>
                        <a:rPr kumimoji="0" lang="cs-CZ" altLang="cs-CZ" sz="1300" u="none" strike="noStrike" cap="none" normalizeH="0" baseline="0" dirty="0">
                          <a:ln>
                            <a:noFill/>
                          </a:ln>
                          <a:effectLst/>
                          <a:latin typeface="Arial" panose="020B0604020202020204" pitchFamily="34" charset="0"/>
                          <a:cs typeface="Arial" panose="020B0604020202020204" pitchFamily="34" charset="0"/>
                        </a:rPr>
                        <a:t>Fe</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2+</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 </a:t>
                      </a:r>
                      <a:r>
                        <a:rPr kumimoji="0" lang="cs-CZ" altLang="cs-CZ" sz="1300" u="none" strike="noStrike" cap="none" normalizeH="0" baseline="0" dirty="0" err="1">
                          <a:ln>
                            <a:noFill/>
                          </a:ln>
                          <a:effectLst/>
                          <a:latin typeface="Arial" panose="020B0604020202020204" pitchFamily="34" charset="0"/>
                          <a:cs typeface="Arial" panose="020B0604020202020204" pitchFamily="34" charset="0"/>
                        </a:rPr>
                        <a:t>Fe</a:t>
                      </a:r>
                      <a:endParaRPr kumimoji="0" lang="cs-CZ" altLang="cs-CZ" sz="1300" b="0" i="0" u="none" strike="noStrike" cap="none" normalizeH="0" baseline="-2500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80000"/>
                        </a:lnSpc>
                        <a:spcBef>
                          <a:spcPct val="5000"/>
                        </a:spcBef>
                        <a:spcAft>
                          <a:spcPct val="0"/>
                        </a:spcAft>
                        <a:buClrTx/>
                        <a:buSzTx/>
                        <a:buFontTx/>
                        <a:buNone/>
                        <a:tabLst/>
                      </a:pP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 0,44</a:t>
                      </a:r>
                      <a:endParaRPr kumimoji="0" lang="cs-CZ" altLang="cs-CZ" sz="1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3"/>
                  </a:ext>
                </a:extLst>
              </a:tr>
              <a:tr h="174193">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80000"/>
                        </a:lnSpc>
                        <a:spcBef>
                          <a:spcPct val="5000"/>
                        </a:spcBef>
                        <a:spcAft>
                          <a:spcPct val="0"/>
                        </a:spcAft>
                        <a:buClrTx/>
                        <a:buSzTx/>
                        <a:buFontTx/>
                        <a:buNone/>
                        <a:tabLst/>
                      </a:pPr>
                      <a:r>
                        <a:rPr kumimoji="0" lang="en-US" altLang="cs-CZ" sz="1300" u="none" strike="noStrike" cap="none" normalizeH="0" baseline="0" dirty="0">
                          <a:ln>
                            <a:noFill/>
                          </a:ln>
                          <a:effectLst/>
                          <a:latin typeface="Arial" panose="020B0604020202020204" pitchFamily="34" charset="0"/>
                          <a:cs typeface="Arial" panose="020B0604020202020204" pitchFamily="34" charset="0"/>
                        </a:rPr>
                        <a:t>Zn</a:t>
                      </a:r>
                      <a:r>
                        <a:rPr kumimoji="0" lang="en-US" altLang="cs-CZ" sz="1300" u="none" strike="noStrike" cap="none" normalizeH="0" baseline="30000" dirty="0">
                          <a:ln>
                            <a:noFill/>
                          </a:ln>
                          <a:effectLst/>
                          <a:latin typeface="Arial" panose="020B0604020202020204" pitchFamily="34" charset="0"/>
                          <a:cs typeface="Arial" panose="020B0604020202020204" pitchFamily="34" charset="0"/>
                        </a:rPr>
                        <a:t>2</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+ 2</a:t>
                      </a:r>
                      <a:r>
                        <a:rPr kumimoji="0" lang="cs-CZ" altLang="cs-CZ" sz="1300" u="none" strike="noStrike" cap="none" normalizeH="0" baseline="-25000" dirty="0">
                          <a:ln>
                            <a:noFill/>
                          </a:ln>
                          <a:effectLst/>
                          <a:latin typeface="Arial" panose="020B0604020202020204" pitchFamily="34" charset="0"/>
                          <a:cs typeface="Arial" panose="020B0604020202020204" pitchFamily="34" charset="0"/>
                        </a:rPr>
                        <a:t> </a:t>
                      </a:r>
                      <a:r>
                        <a:rPr kumimoji="0" lang="cs-CZ" altLang="cs-CZ" sz="1300" i="1" u="none" strike="noStrike" cap="none" normalizeH="0" baseline="0" dirty="0">
                          <a:ln>
                            <a:noFill/>
                          </a:ln>
                          <a:effectLst/>
                          <a:latin typeface="Arial" panose="020B0604020202020204" pitchFamily="34" charset="0"/>
                          <a:cs typeface="Arial" panose="020B0604020202020204" pitchFamily="34" charset="0"/>
                        </a:rPr>
                        <a:t>e</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a:t>
                      </a:r>
                      <a:endParaRPr kumimoji="0" lang="cs-CZ" altLang="cs-CZ" sz="13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38100" cap="flat" cmpd="sng" algn="ctr">
                      <a:solidFill>
                        <a:schemeClr val="tx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80000"/>
                        </a:lnSpc>
                        <a:spcBef>
                          <a:spcPct val="5000"/>
                        </a:spcBef>
                        <a:spcAft>
                          <a:spcPct val="0"/>
                        </a:spcAft>
                        <a:buClrTx/>
                        <a:buSzTx/>
                        <a:buFontTx/>
                        <a:buNone/>
                        <a:tabLst/>
                      </a:pPr>
                      <a:r>
                        <a:rPr lang="cs-CZ" altLang="cs-CZ" sz="1300" b="0" dirty="0">
                          <a:solidFill>
                            <a:prstClr val="black"/>
                          </a:solidFill>
                          <a:latin typeface="Arial" panose="020B0604020202020204" pitchFamily="34" charset="0"/>
                          <a:cs typeface="Arial" panose="020B0604020202020204" pitchFamily="34" charset="0"/>
                        </a:rPr>
                        <a:t>→  </a:t>
                      </a:r>
                      <a:r>
                        <a:rPr kumimoji="0" lang="en-US" altLang="cs-CZ" sz="1300" u="none" strike="noStrike" cap="none" normalizeH="0" baseline="0" dirty="0">
                          <a:ln>
                            <a:noFill/>
                          </a:ln>
                          <a:effectLst/>
                          <a:latin typeface="Arial" panose="020B0604020202020204" pitchFamily="34" charset="0"/>
                          <a:cs typeface="Arial" panose="020B0604020202020204" pitchFamily="34" charset="0"/>
                        </a:rPr>
                        <a:t>Zn</a:t>
                      </a:r>
                      <a:endParaRPr kumimoji="0" lang="cs-CZ" altLang="cs-CZ" sz="13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381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80000"/>
                        </a:lnSpc>
                        <a:spcBef>
                          <a:spcPct val="5000"/>
                        </a:spcBef>
                        <a:spcAft>
                          <a:spcPct val="0"/>
                        </a:spcAft>
                        <a:buClrTx/>
                        <a:buSzTx/>
                        <a:buFontTx/>
                        <a:buNone/>
                        <a:tabLst/>
                      </a:pPr>
                      <a:r>
                        <a:rPr kumimoji="0" lang="en-US" altLang="cs-CZ" sz="1300" u="none" strike="noStrike" cap="none" normalizeH="0" baseline="0" dirty="0">
                          <a:ln>
                            <a:noFill/>
                          </a:ln>
                          <a:effectLst/>
                          <a:latin typeface="Arial" panose="020B0604020202020204" pitchFamily="34" charset="0"/>
                          <a:cs typeface="Arial" panose="020B0604020202020204" pitchFamily="34" charset="0"/>
                        </a:rPr>
                        <a:t>Zn</a:t>
                      </a:r>
                      <a:r>
                        <a:rPr kumimoji="0" lang="en-US" altLang="cs-CZ" sz="1300" u="none" strike="noStrike" cap="none" normalizeH="0" baseline="30000" dirty="0">
                          <a:ln>
                            <a:noFill/>
                          </a:ln>
                          <a:effectLst/>
                          <a:latin typeface="Arial" panose="020B0604020202020204" pitchFamily="34" charset="0"/>
                          <a:cs typeface="Arial" panose="020B0604020202020204" pitchFamily="34" charset="0"/>
                        </a:rPr>
                        <a:t>2</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 </a:t>
                      </a:r>
                      <a:r>
                        <a:rPr kumimoji="0" lang="en-US" altLang="cs-CZ" sz="1300" u="none" strike="noStrike" cap="none" normalizeH="0" baseline="0" dirty="0">
                          <a:ln>
                            <a:noFill/>
                          </a:ln>
                          <a:effectLst/>
                          <a:latin typeface="Arial" panose="020B0604020202020204" pitchFamily="34" charset="0"/>
                          <a:cs typeface="Arial" panose="020B0604020202020204" pitchFamily="34" charset="0"/>
                        </a:rPr>
                        <a:t>Zn</a:t>
                      </a:r>
                      <a:endParaRPr kumimoji="0" lang="cs-CZ" altLang="cs-CZ" sz="13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80000"/>
                        </a:lnSpc>
                        <a:spcBef>
                          <a:spcPct val="5000"/>
                        </a:spcBef>
                        <a:spcAft>
                          <a:spcPct val="0"/>
                        </a:spcAft>
                        <a:buClrTx/>
                        <a:buSzTx/>
                        <a:buFontTx/>
                        <a:buNone/>
                        <a:tabLst/>
                      </a:pP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0,76</a:t>
                      </a:r>
                      <a:endParaRPr kumimoji="0" lang="cs-CZ" altLang="cs-CZ" sz="1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4"/>
                  </a:ext>
                </a:extLst>
              </a:tr>
              <a:tr h="174193">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80000"/>
                        </a:lnSpc>
                        <a:spcBef>
                          <a:spcPct val="5000"/>
                        </a:spcBef>
                        <a:spcAft>
                          <a:spcPct val="0"/>
                        </a:spcAft>
                        <a:buClrTx/>
                        <a:buSzTx/>
                        <a:buFontTx/>
                        <a:buNone/>
                        <a:tabLst/>
                      </a:pPr>
                      <a:r>
                        <a:rPr kumimoji="0" lang="en-US" altLang="cs-CZ" sz="1300" u="none" strike="noStrike" cap="none" normalizeH="0" baseline="0" dirty="0">
                          <a:ln>
                            <a:noFill/>
                          </a:ln>
                          <a:effectLst/>
                          <a:latin typeface="Arial" panose="020B0604020202020204" pitchFamily="34" charset="0"/>
                          <a:cs typeface="Arial" panose="020B0604020202020204" pitchFamily="34" charset="0"/>
                        </a:rPr>
                        <a:t>Al</a:t>
                      </a:r>
                      <a:r>
                        <a:rPr kumimoji="0" lang="en-US" altLang="cs-CZ" sz="1300" u="none" strike="noStrike" cap="none" normalizeH="0" baseline="30000" dirty="0">
                          <a:ln>
                            <a:noFill/>
                          </a:ln>
                          <a:effectLst/>
                          <a:latin typeface="Arial" panose="020B0604020202020204" pitchFamily="34" charset="0"/>
                          <a:cs typeface="Arial" panose="020B0604020202020204" pitchFamily="34" charset="0"/>
                        </a:rPr>
                        <a:t>3</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 </a:t>
                      </a:r>
                      <a:r>
                        <a:rPr kumimoji="0" lang="en-US" altLang="cs-CZ" sz="1300" u="none" strike="noStrike" cap="none" normalizeH="0" baseline="0" dirty="0">
                          <a:ln>
                            <a:noFill/>
                          </a:ln>
                          <a:effectLst/>
                          <a:latin typeface="Arial" panose="020B0604020202020204" pitchFamily="34" charset="0"/>
                          <a:cs typeface="Arial" panose="020B0604020202020204" pitchFamily="34" charset="0"/>
                        </a:rPr>
                        <a:t>3</a:t>
                      </a:r>
                      <a:r>
                        <a:rPr kumimoji="0" lang="cs-CZ" altLang="cs-CZ" sz="1300" u="none" strike="noStrike" cap="none" normalizeH="0" baseline="-25000" dirty="0">
                          <a:ln>
                            <a:noFill/>
                          </a:ln>
                          <a:effectLst/>
                          <a:latin typeface="Arial" panose="020B0604020202020204" pitchFamily="34" charset="0"/>
                          <a:cs typeface="Arial" panose="020B0604020202020204" pitchFamily="34" charset="0"/>
                        </a:rPr>
                        <a:t> </a:t>
                      </a:r>
                      <a:r>
                        <a:rPr kumimoji="0" lang="cs-CZ" altLang="cs-CZ" sz="1300" i="1" u="none" strike="noStrike" cap="none" normalizeH="0" baseline="0" dirty="0">
                          <a:ln>
                            <a:noFill/>
                          </a:ln>
                          <a:effectLst/>
                          <a:latin typeface="Arial" panose="020B0604020202020204" pitchFamily="34" charset="0"/>
                          <a:cs typeface="Arial" panose="020B0604020202020204" pitchFamily="34" charset="0"/>
                        </a:rPr>
                        <a:t>e</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a:t>
                      </a:r>
                      <a:endParaRPr kumimoji="0" lang="cs-CZ" altLang="cs-CZ" sz="13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38100" cap="flat" cmpd="sng" algn="ctr">
                      <a:solidFill>
                        <a:schemeClr val="tx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80000"/>
                        </a:lnSpc>
                        <a:spcBef>
                          <a:spcPct val="5000"/>
                        </a:spcBef>
                        <a:spcAft>
                          <a:spcPct val="0"/>
                        </a:spcAft>
                        <a:buClrTx/>
                        <a:buSzTx/>
                        <a:buFontTx/>
                        <a:buNone/>
                        <a:tabLst/>
                      </a:pPr>
                      <a:r>
                        <a:rPr lang="cs-CZ" altLang="cs-CZ" sz="1300" b="0" dirty="0">
                          <a:solidFill>
                            <a:prstClr val="black"/>
                          </a:solidFill>
                          <a:latin typeface="Arial" panose="020B0604020202020204" pitchFamily="34" charset="0"/>
                          <a:cs typeface="Arial" panose="020B0604020202020204" pitchFamily="34" charset="0"/>
                        </a:rPr>
                        <a:t>→  </a:t>
                      </a:r>
                      <a:r>
                        <a:rPr kumimoji="0" lang="en-US" altLang="cs-CZ" sz="1300" u="none" strike="noStrike" cap="none" normalizeH="0" baseline="0" dirty="0">
                          <a:ln>
                            <a:noFill/>
                          </a:ln>
                          <a:effectLst/>
                          <a:latin typeface="Arial" panose="020B0604020202020204" pitchFamily="34" charset="0"/>
                          <a:cs typeface="Arial" panose="020B0604020202020204" pitchFamily="34" charset="0"/>
                        </a:rPr>
                        <a:t>Al</a:t>
                      </a:r>
                      <a:endParaRPr kumimoji="0" lang="cs-CZ" altLang="cs-CZ" sz="13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381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80000"/>
                        </a:lnSpc>
                        <a:spcBef>
                          <a:spcPct val="5000"/>
                        </a:spcBef>
                        <a:spcAft>
                          <a:spcPct val="0"/>
                        </a:spcAft>
                        <a:buClrTx/>
                        <a:buSzTx/>
                        <a:buFontTx/>
                        <a:buNone/>
                        <a:tabLst/>
                      </a:pPr>
                      <a:r>
                        <a:rPr kumimoji="0" lang="en-US" altLang="cs-CZ" sz="1300" u="none" strike="noStrike" cap="none" normalizeH="0" baseline="0" dirty="0">
                          <a:ln>
                            <a:noFill/>
                          </a:ln>
                          <a:effectLst/>
                          <a:latin typeface="Arial" panose="020B0604020202020204" pitchFamily="34" charset="0"/>
                          <a:cs typeface="Arial" panose="020B0604020202020204" pitchFamily="34" charset="0"/>
                        </a:rPr>
                        <a:t>Al</a:t>
                      </a:r>
                      <a:r>
                        <a:rPr kumimoji="0" lang="en-US" altLang="cs-CZ" sz="1300" u="none" strike="noStrike" cap="none" normalizeH="0" baseline="30000" dirty="0">
                          <a:ln>
                            <a:noFill/>
                          </a:ln>
                          <a:effectLst/>
                          <a:latin typeface="Arial" panose="020B0604020202020204" pitchFamily="34" charset="0"/>
                          <a:cs typeface="Arial" panose="020B0604020202020204" pitchFamily="34" charset="0"/>
                        </a:rPr>
                        <a:t>3</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 </a:t>
                      </a:r>
                      <a:r>
                        <a:rPr kumimoji="0" lang="en-US" altLang="cs-CZ" sz="1300" u="none" strike="noStrike" cap="none" normalizeH="0" baseline="0" dirty="0">
                          <a:ln>
                            <a:noFill/>
                          </a:ln>
                          <a:effectLst/>
                          <a:latin typeface="Arial" panose="020B0604020202020204" pitchFamily="34" charset="0"/>
                          <a:cs typeface="Arial" panose="020B0604020202020204" pitchFamily="34" charset="0"/>
                        </a:rPr>
                        <a:t>Al</a:t>
                      </a:r>
                      <a:endParaRPr kumimoji="0" lang="cs-CZ" altLang="cs-CZ" sz="13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80000"/>
                        </a:lnSpc>
                        <a:spcBef>
                          <a:spcPct val="5000"/>
                        </a:spcBef>
                        <a:spcAft>
                          <a:spcPct val="0"/>
                        </a:spcAft>
                        <a:buClrTx/>
                        <a:buSzTx/>
                        <a:buFontTx/>
                        <a:buNone/>
                        <a:tabLst/>
                      </a:pP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1,66</a:t>
                      </a:r>
                      <a:endParaRPr kumimoji="0" lang="cs-CZ" altLang="cs-CZ" sz="1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5"/>
                  </a:ext>
                </a:extLst>
              </a:tr>
              <a:tr h="174193">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80000"/>
                        </a:lnSpc>
                        <a:spcBef>
                          <a:spcPct val="5000"/>
                        </a:spcBef>
                        <a:spcAft>
                          <a:spcPct val="0"/>
                        </a:spcAft>
                        <a:buClrTx/>
                        <a:buSzTx/>
                        <a:buFontTx/>
                        <a:buNone/>
                        <a:tabLst/>
                      </a:pPr>
                      <a:r>
                        <a:rPr kumimoji="0" lang="en-US" altLang="cs-CZ" sz="1300" u="none" strike="noStrike" cap="none" normalizeH="0" baseline="0" dirty="0">
                          <a:ln>
                            <a:noFill/>
                          </a:ln>
                          <a:effectLst/>
                          <a:latin typeface="Arial" panose="020B0604020202020204" pitchFamily="34" charset="0"/>
                          <a:cs typeface="Arial" panose="020B0604020202020204" pitchFamily="34" charset="0"/>
                        </a:rPr>
                        <a:t>Na</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 </a:t>
                      </a:r>
                      <a:r>
                        <a:rPr kumimoji="0" lang="cs-CZ" altLang="cs-CZ" sz="1300" i="1" u="none" strike="noStrike" cap="none" normalizeH="0" baseline="0" dirty="0">
                          <a:ln>
                            <a:noFill/>
                          </a:ln>
                          <a:effectLst/>
                          <a:latin typeface="Arial" panose="020B0604020202020204" pitchFamily="34" charset="0"/>
                          <a:cs typeface="Arial" panose="020B0604020202020204" pitchFamily="34" charset="0"/>
                        </a:rPr>
                        <a:t>e</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a:t>
                      </a:r>
                      <a:endParaRPr kumimoji="0" lang="cs-CZ" altLang="cs-CZ" sz="13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38100" cap="flat" cmpd="sng" algn="ctr">
                      <a:solidFill>
                        <a:schemeClr val="tx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80000"/>
                        </a:lnSpc>
                        <a:spcBef>
                          <a:spcPct val="5000"/>
                        </a:spcBef>
                        <a:spcAft>
                          <a:spcPct val="0"/>
                        </a:spcAft>
                        <a:buClrTx/>
                        <a:buSzTx/>
                        <a:buFontTx/>
                        <a:buNone/>
                        <a:tabLst/>
                      </a:pPr>
                      <a:r>
                        <a:rPr lang="cs-CZ" altLang="cs-CZ" sz="1300" b="0" dirty="0">
                          <a:solidFill>
                            <a:prstClr val="black"/>
                          </a:solidFill>
                          <a:latin typeface="Arial" panose="020B0604020202020204" pitchFamily="34" charset="0"/>
                          <a:cs typeface="Arial" panose="020B0604020202020204" pitchFamily="34" charset="0"/>
                        </a:rPr>
                        <a:t>→  </a:t>
                      </a:r>
                      <a:r>
                        <a:rPr kumimoji="0" lang="en-US" altLang="cs-CZ" sz="1300" u="none" strike="noStrike" cap="none" normalizeH="0" baseline="0" dirty="0">
                          <a:ln>
                            <a:noFill/>
                          </a:ln>
                          <a:effectLst/>
                          <a:latin typeface="Arial" panose="020B0604020202020204" pitchFamily="34" charset="0"/>
                          <a:cs typeface="Arial" panose="020B0604020202020204" pitchFamily="34" charset="0"/>
                        </a:rPr>
                        <a:t>Na</a:t>
                      </a:r>
                      <a:endParaRPr kumimoji="0" lang="cs-CZ" altLang="cs-CZ" sz="13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381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80000"/>
                        </a:lnSpc>
                        <a:spcBef>
                          <a:spcPct val="5000"/>
                        </a:spcBef>
                        <a:spcAft>
                          <a:spcPct val="0"/>
                        </a:spcAft>
                        <a:buClrTx/>
                        <a:buSzTx/>
                        <a:buFontTx/>
                        <a:buNone/>
                        <a:tabLst/>
                      </a:pPr>
                      <a:r>
                        <a:rPr kumimoji="0" lang="en-US" altLang="cs-CZ" sz="1300" u="none" strike="noStrike" cap="none" normalizeH="0" baseline="0" dirty="0">
                          <a:ln>
                            <a:noFill/>
                          </a:ln>
                          <a:effectLst/>
                          <a:latin typeface="Arial" panose="020B0604020202020204" pitchFamily="34" charset="0"/>
                          <a:cs typeface="Arial" panose="020B0604020202020204" pitchFamily="34" charset="0"/>
                        </a:rPr>
                        <a:t>Na</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 </a:t>
                      </a:r>
                      <a:r>
                        <a:rPr kumimoji="0" lang="en-US" altLang="cs-CZ" sz="1300" u="none" strike="noStrike" cap="none" normalizeH="0" baseline="0" dirty="0">
                          <a:ln>
                            <a:noFill/>
                          </a:ln>
                          <a:effectLst/>
                          <a:latin typeface="Arial" panose="020B0604020202020204" pitchFamily="34" charset="0"/>
                          <a:cs typeface="Arial" panose="020B0604020202020204" pitchFamily="34" charset="0"/>
                        </a:rPr>
                        <a:t>Na</a:t>
                      </a:r>
                      <a:endParaRPr kumimoji="0" lang="cs-CZ" altLang="cs-CZ" sz="13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80000"/>
                        </a:lnSpc>
                        <a:spcBef>
                          <a:spcPct val="5000"/>
                        </a:spcBef>
                        <a:spcAft>
                          <a:spcPct val="0"/>
                        </a:spcAft>
                        <a:buClrTx/>
                        <a:buSzTx/>
                        <a:buFontTx/>
                        <a:buNone/>
                        <a:tabLst/>
                      </a:pP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2,71</a:t>
                      </a:r>
                      <a:endParaRPr kumimoji="0" lang="cs-CZ" altLang="cs-CZ" sz="1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6"/>
                  </a:ext>
                </a:extLst>
              </a:tr>
              <a:tr h="174193">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80000"/>
                        </a:lnSpc>
                        <a:spcBef>
                          <a:spcPct val="5000"/>
                        </a:spcBef>
                        <a:spcAft>
                          <a:spcPct val="0"/>
                        </a:spcAft>
                        <a:buClrTx/>
                        <a:buSzTx/>
                        <a:buFontTx/>
                        <a:buNone/>
                        <a:tabLst/>
                      </a:pPr>
                      <a:r>
                        <a:rPr kumimoji="0" lang="en-US" altLang="cs-CZ" sz="1300" u="none" strike="noStrike" cap="none" normalizeH="0" baseline="0" dirty="0">
                          <a:ln>
                            <a:noFill/>
                          </a:ln>
                          <a:effectLst/>
                          <a:latin typeface="Arial" panose="020B0604020202020204" pitchFamily="34" charset="0"/>
                          <a:cs typeface="Arial" panose="020B0604020202020204" pitchFamily="34" charset="0"/>
                        </a:rPr>
                        <a:t>Ca</a:t>
                      </a:r>
                      <a:r>
                        <a:rPr kumimoji="0" lang="en-US" altLang="cs-CZ" sz="1300" u="none" strike="noStrike" cap="none" normalizeH="0" baseline="30000" dirty="0">
                          <a:ln>
                            <a:noFill/>
                          </a:ln>
                          <a:effectLst/>
                          <a:latin typeface="Arial" panose="020B0604020202020204" pitchFamily="34" charset="0"/>
                          <a:cs typeface="Arial" panose="020B0604020202020204" pitchFamily="34" charset="0"/>
                        </a:rPr>
                        <a:t>2</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+ 2</a:t>
                      </a:r>
                      <a:r>
                        <a:rPr kumimoji="0" lang="cs-CZ" altLang="cs-CZ" sz="1300" u="none" strike="noStrike" cap="none" normalizeH="0" baseline="-25000" dirty="0">
                          <a:ln>
                            <a:noFill/>
                          </a:ln>
                          <a:effectLst/>
                          <a:latin typeface="Arial" panose="020B0604020202020204" pitchFamily="34" charset="0"/>
                          <a:cs typeface="Arial" panose="020B0604020202020204" pitchFamily="34" charset="0"/>
                        </a:rPr>
                        <a:t> </a:t>
                      </a:r>
                      <a:r>
                        <a:rPr kumimoji="0" lang="cs-CZ" altLang="cs-CZ" sz="1300" i="1" u="none" strike="noStrike" cap="none" normalizeH="0" baseline="0" dirty="0">
                          <a:ln>
                            <a:noFill/>
                          </a:ln>
                          <a:effectLst/>
                          <a:latin typeface="Arial" panose="020B0604020202020204" pitchFamily="34" charset="0"/>
                          <a:cs typeface="Arial" panose="020B0604020202020204" pitchFamily="34" charset="0"/>
                        </a:rPr>
                        <a:t>e</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a:t>
                      </a:r>
                      <a:endParaRPr kumimoji="0" lang="cs-CZ" altLang="cs-CZ" sz="13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38100" cap="flat" cmpd="sng" algn="ctr">
                      <a:solidFill>
                        <a:schemeClr val="tx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80000"/>
                        </a:lnSpc>
                        <a:spcBef>
                          <a:spcPct val="5000"/>
                        </a:spcBef>
                        <a:spcAft>
                          <a:spcPct val="0"/>
                        </a:spcAft>
                        <a:buClrTx/>
                        <a:buSzTx/>
                        <a:buFontTx/>
                        <a:buNone/>
                        <a:tabLst/>
                      </a:pPr>
                      <a:r>
                        <a:rPr lang="cs-CZ" altLang="cs-CZ" sz="1300" b="0" dirty="0">
                          <a:solidFill>
                            <a:prstClr val="black"/>
                          </a:solidFill>
                          <a:latin typeface="Arial" panose="020B0604020202020204" pitchFamily="34" charset="0"/>
                          <a:cs typeface="Arial" panose="020B0604020202020204" pitchFamily="34" charset="0"/>
                        </a:rPr>
                        <a:t>→  </a:t>
                      </a:r>
                      <a:r>
                        <a:rPr kumimoji="0" lang="en-US" altLang="cs-CZ" sz="1300" u="none" strike="noStrike" cap="none" normalizeH="0" baseline="0" dirty="0">
                          <a:ln>
                            <a:noFill/>
                          </a:ln>
                          <a:effectLst/>
                          <a:latin typeface="Arial" panose="020B0604020202020204" pitchFamily="34" charset="0"/>
                          <a:cs typeface="Arial" panose="020B0604020202020204" pitchFamily="34" charset="0"/>
                        </a:rPr>
                        <a:t>Ca</a:t>
                      </a:r>
                      <a:endParaRPr kumimoji="0" lang="cs-CZ" altLang="cs-CZ" sz="13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381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80000"/>
                        </a:lnSpc>
                        <a:spcBef>
                          <a:spcPct val="5000"/>
                        </a:spcBef>
                        <a:spcAft>
                          <a:spcPct val="0"/>
                        </a:spcAft>
                        <a:buClrTx/>
                        <a:buSzTx/>
                        <a:buFontTx/>
                        <a:buNone/>
                        <a:tabLst/>
                      </a:pPr>
                      <a:r>
                        <a:rPr kumimoji="0" lang="en-US" altLang="cs-CZ" sz="1300" u="none" strike="noStrike" cap="none" normalizeH="0" baseline="0">
                          <a:ln>
                            <a:noFill/>
                          </a:ln>
                          <a:effectLst/>
                          <a:latin typeface="Arial" panose="020B0604020202020204" pitchFamily="34" charset="0"/>
                          <a:cs typeface="Arial" panose="020B0604020202020204" pitchFamily="34" charset="0"/>
                        </a:rPr>
                        <a:t>Ca</a:t>
                      </a:r>
                      <a:r>
                        <a:rPr kumimoji="0" lang="en-US" altLang="cs-CZ" sz="1300" u="none" strike="noStrike" cap="none" normalizeH="0" baseline="30000">
                          <a:ln>
                            <a:noFill/>
                          </a:ln>
                          <a:effectLst/>
                          <a:latin typeface="Arial" panose="020B0604020202020204" pitchFamily="34" charset="0"/>
                          <a:cs typeface="Arial" panose="020B0604020202020204" pitchFamily="34" charset="0"/>
                        </a:rPr>
                        <a:t>2</a:t>
                      </a:r>
                      <a:r>
                        <a:rPr kumimoji="0" lang="cs-CZ" altLang="cs-CZ" sz="1300" u="none" strike="noStrike" cap="none" normalizeH="0" baseline="30000">
                          <a:ln>
                            <a:noFill/>
                          </a:ln>
                          <a:effectLst/>
                          <a:latin typeface="Arial" panose="020B0604020202020204" pitchFamily="34" charset="0"/>
                          <a:cs typeface="Arial" panose="020B0604020202020204" pitchFamily="34" charset="0"/>
                        </a:rPr>
                        <a:t>+</a:t>
                      </a:r>
                      <a:r>
                        <a:rPr kumimoji="0" lang="cs-CZ" altLang="cs-CZ" sz="1300" u="none" strike="noStrike" cap="none" normalizeH="0" baseline="0">
                          <a:ln>
                            <a:noFill/>
                          </a:ln>
                          <a:effectLst/>
                          <a:latin typeface="Arial" panose="020B0604020202020204" pitchFamily="34" charset="0"/>
                          <a:cs typeface="Arial" panose="020B0604020202020204" pitchFamily="34" charset="0"/>
                        </a:rPr>
                        <a:t> / </a:t>
                      </a:r>
                      <a:r>
                        <a:rPr kumimoji="0" lang="en-US" altLang="cs-CZ" sz="1300" u="none" strike="noStrike" cap="none" normalizeH="0" baseline="0">
                          <a:ln>
                            <a:noFill/>
                          </a:ln>
                          <a:effectLst/>
                          <a:latin typeface="Arial" panose="020B0604020202020204" pitchFamily="34" charset="0"/>
                          <a:cs typeface="Arial" panose="020B0604020202020204" pitchFamily="34" charset="0"/>
                        </a:rPr>
                        <a:t>Ca</a:t>
                      </a:r>
                      <a:endParaRPr kumimoji="0" lang="cs-CZ" altLang="cs-CZ" sz="1300" b="0" i="0" u="none" strike="noStrike" cap="none" normalizeH="0" baseline="3000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80000"/>
                        </a:lnSpc>
                        <a:spcBef>
                          <a:spcPct val="5000"/>
                        </a:spcBef>
                        <a:spcAft>
                          <a:spcPct val="0"/>
                        </a:spcAft>
                        <a:buClrTx/>
                        <a:buSzTx/>
                        <a:buFontTx/>
                        <a:buNone/>
                        <a:tabLst/>
                      </a:pP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2,87</a:t>
                      </a:r>
                      <a:endParaRPr kumimoji="0" lang="cs-CZ" altLang="cs-CZ" sz="1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7"/>
                  </a:ext>
                </a:extLst>
              </a:tr>
              <a:tr h="163488">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80000"/>
                        </a:lnSpc>
                        <a:spcBef>
                          <a:spcPct val="5000"/>
                        </a:spcBef>
                        <a:spcAft>
                          <a:spcPct val="0"/>
                        </a:spcAft>
                        <a:buClrTx/>
                        <a:buSzTx/>
                        <a:buFontTx/>
                        <a:buNone/>
                        <a:tabLst/>
                      </a:pPr>
                      <a:r>
                        <a:rPr kumimoji="0" lang="en-US" altLang="cs-CZ" sz="1300" u="none" strike="noStrike" cap="none" normalizeH="0" baseline="0" dirty="0">
                          <a:ln>
                            <a:noFill/>
                          </a:ln>
                          <a:effectLst/>
                          <a:latin typeface="Arial" panose="020B0604020202020204" pitchFamily="34" charset="0"/>
                          <a:cs typeface="Arial" panose="020B0604020202020204" pitchFamily="34" charset="0"/>
                        </a:rPr>
                        <a:t>K</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 </a:t>
                      </a:r>
                      <a:r>
                        <a:rPr kumimoji="0" lang="cs-CZ" altLang="cs-CZ" sz="1300" i="1" u="none" strike="noStrike" cap="none" normalizeH="0" baseline="0" dirty="0">
                          <a:ln>
                            <a:noFill/>
                          </a:ln>
                          <a:effectLst/>
                          <a:latin typeface="Arial" panose="020B0604020202020204" pitchFamily="34" charset="0"/>
                          <a:cs typeface="Arial" panose="020B0604020202020204" pitchFamily="34" charset="0"/>
                        </a:rPr>
                        <a:t>e</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a:t>
                      </a:r>
                      <a:endParaRPr kumimoji="0" lang="cs-CZ" altLang="cs-CZ" sz="13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38100" cap="flat" cmpd="sng" algn="ctr">
                      <a:solidFill>
                        <a:schemeClr val="tx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80000"/>
                        </a:lnSpc>
                        <a:spcBef>
                          <a:spcPct val="5000"/>
                        </a:spcBef>
                        <a:spcAft>
                          <a:spcPct val="0"/>
                        </a:spcAft>
                        <a:buClrTx/>
                        <a:buSzTx/>
                        <a:buFontTx/>
                        <a:buNone/>
                        <a:tabLst/>
                      </a:pPr>
                      <a:r>
                        <a:rPr lang="cs-CZ" altLang="cs-CZ" sz="1300" b="0" dirty="0">
                          <a:solidFill>
                            <a:prstClr val="black"/>
                          </a:solidFill>
                          <a:latin typeface="Arial" panose="020B0604020202020204" pitchFamily="34" charset="0"/>
                          <a:cs typeface="Arial" panose="020B0604020202020204" pitchFamily="34" charset="0"/>
                        </a:rPr>
                        <a:t>→  </a:t>
                      </a:r>
                      <a:r>
                        <a:rPr kumimoji="0" lang="en-US" altLang="cs-CZ" sz="1300" u="none" strike="noStrike" cap="none" normalizeH="0" baseline="0" dirty="0">
                          <a:ln>
                            <a:noFill/>
                          </a:ln>
                          <a:effectLst/>
                          <a:latin typeface="Arial" panose="020B0604020202020204" pitchFamily="34" charset="0"/>
                          <a:cs typeface="Arial" panose="020B0604020202020204" pitchFamily="34" charset="0"/>
                        </a:rPr>
                        <a:t>K</a:t>
                      </a:r>
                      <a:endParaRPr kumimoji="0" lang="cs-CZ" altLang="cs-CZ" sz="13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381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80000"/>
                        </a:lnSpc>
                        <a:spcBef>
                          <a:spcPct val="5000"/>
                        </a:spcBef>
                        <a:spcAft>
                          <a:spcPct val="0"/>
                        </a:spcAft>
                        <a:buClrTx/>
                        <a:buSzTx/>
                        <a:buFontTx/>
                        <a:buNone/>
                        <a:tabLst/>
                      </a:pPr>
                      <a:r>
                        <a:rPr kumimoji="0" lang="en-US" altLang="cs-CZ" sz="1300" u="none" strike="noStrike" cap="none" normalizeH="0" baseline="0" dirty="0">
                          <a:ln>
                            <a:noFill/>
                          </a:ln>
                          <a:effectLst/>
                          <a:latin typeface="Arial" panose="020B0604020202020204" pitchFamily="34" charset="0"/>
                          <a:cs typeface="Arial" panose="020B0604020202020204" pitchFamily="34" charset="0"/>
                        </a:rPr>
                        <a:t>K</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 </a:t>
                      </a:r>
                      <a:r>
                        <a:rPr kumimoji="0" lang="en-US" altLang="cs-CZ" sz="1300" u="none" strike="noStrike" cap="none" normalizeH="0" baseline="0" dirty="0">
                          <a:ln>
                            <a:noFill/>
                          </a:ln>
                          <a:effectLst/>
                          <a:latin typeface="Arial" panose="020B0604020202020204" pitchFamily="34" charset="0"/>
                          <a:cs typeface="Arial" panose="020B0604020202020204" pitchFamily="34" charset="0"/>
                        </a:rPr>
                        <a:t>K</a:t>
                      </a:r>
                      <a:endParaRPr kumimoji="0" lang="cs-CZ" altLang="cs-CZ" sz="13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80000"/>
                        </a:lnSpc>
                        <a:spcBef>
                          <a:spcPct val="5000"/>
                        </a:spcBef>
                        <a:spcAft>
                          <a:spcPct val="0"/>
                        </a:spcAft>
                        <a:buClrTx/>
                        <a:buSzTx/>
                        <a:buFontTx/>
                        <a:buNone/>
                        <a:tabLst/>
                      </a:pP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2,93</a:t>
                      </a:r>
                      <a:endParaRPr kumimoji="0" lang="cs-CZ" altLang="cs-CZ" sz="1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8"/>
                  </a:ext>
                </a:extLst>
              </a:tr>
              <a:tr h="163488">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80000"/>
                        </a:lnSpc>
                        <a:spcBef>
                          <a:spcPct val="5000"/>
                        </a:spcBef>
                        <a:spcAft>
                          <a:spcPct val="0"/>
                        </a:spcAft>
                        <a:buClrTx/>
                        <a:buSzTx/>
                        <a:buFontTx/>
                        <a:buNone/>
                        <a:tabLst/>
                      </a:pPr>
                      <a:r>
                        <a:rPr kumimoji="0" lang="cs-CZ" altLang="cs-CZ" sz="1300" u="none" strike="noStrike" cap="none" normalizeH="0" baseline="0" dirty="0" err="1">
                          <a:ln>
                            <a:noFill/>
                          </a:ln>
                          <a:effectLst/>
                          <a:latin typeface="Arial" panose="020B0604020202020204" pitchFamily="34" charset="0"/>
                          <a:cs typeface="Arial" panose="020B0604020202020204" pitchFamily="34" charset="0"/>
                        </a:rPr>
                        <a:t>Li</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 </a:t>
                      </a:r>
                      <a:r>
                        <a:rPr kumimoji="0" lang="cs-CZ" altLang="cs-CZ" sz="1300" i="1" u="none" strike="noStrike" cap="none" normalizeH="0" baseline="0" dirty="0">
                          <a:ln>
                            <a:noFill/>
                          </a:ln>
                          <a:effectLst/>
                          <a:latin typeface="Arial" panose="020B0604020202020204" pitchFamily="34" charset="0"/>
                          <a:cs typeface="Arial" panose="020B0604020202020204" pitchFamily="34" charset="0"/>
                        </a:rPr>
                        <a:t>e</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a:t>
                      </a:r>
                      <a:endParaRPr kumimoji="0" lang="cs-CZ" altLang="cs-CZ" sz="13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38100" cap="flat" cmpd="sng" algn="ctr">
                      <a:solidFill>
                        <a:schemeClr val="tx1"/>
                      </a:solidFill>
                      <a:prstDash val="solid"/>
                      <a:round/>
                      <a:headEnd type="none" w="med" len="med"/>
                      <a:tailEnd type="none" w="med" len="med"/>
                    </a:lnL>
                    <a:lnR w="381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80000"/>
                        </a:lnSpc>
                        <a:spcBef>
                          <a:spcPct val="5000"/>
                        </a:spcBef>
                        <a:spcAft>
                          <a:spcPct val="0"/>
                        </a:spcAft>
                        <a:buClrTx/>
                        <a:buSzTx/>
                        <a:buFontTx/>
                        <a:buNone/>
                        <a:tabLst/>
                      </a:pPr>
                      <a:r>
                        <a:rPr lang="cs-CZ" altLang="cs-CZ" sz="1300" b="0" dirty="0">
                          <a:solidFill>
                            <a:prstClr val="black"/>
                          </a:solidFill>
                          <a:latin typeface="Arial" panose="020B0604020202020204" pitchFamily="34" charset="0"/>
                          <a:cs typeface="Arial" panose="020B0604020202020204" pitchFamily="34" charset="0"/>
                        </a:rPr>
                        <a:t>→  </a:t>
                      </a:r>
                      <a:r>
                        <a:rPr kumimoji="0" lang="cs-CZ" altLang="cs-CZ" sz="1300" u="none" strike="noStrike" cap="none" normalizeH="0" baseline="0" dirty="0" err="1">
                          <a:ln>
                            <a:noFill/>
                          </a:ln>
                          <a:effectLst/>
                          <a:latin typeface="Arial" panose="020B0604020202020204" pitchFamily="34" charset="0"/>
                          <a:cs typeface="Arial" panose="020B0604020202020204" pitchFamily="34" charset="0"/>
                        </a:rPr>
                        <a:t>Li</a:t>
                      </a:r>
                      <a:endParaRPr kumimoji="0" lang="cs-CZ" altLang="cs-CZ" sz="13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381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80000"/>
                        </a:lnSpc>
                        <a:spcBef>
                          <a:spcPct val="5000"/>
                        </a:spcBef>
                        <a:spcAft>
                          <a:spcPct val="0"/>
                        </a:spcAft>
                        <a:buClrTx/>
                        <a:buSzTx/>
                        <a:buFontTx/>
                        <a:buNone/>
                        <a:tabLst/>
                      </a:pPr>
                      <a:r>
                        <a:rPr kumimoji="0" lang="cs-CZ" altLang="cs-CZ" sz="1300" u="none" strike="noStrike" cap="none" normalizeH="0" baseline="0" dirty="0" err="1">
                          <a:ln>
                            <a:noFill/>
                          </a:ln>
                          <a:effectLst/>
                          <a:latin typeface="Arial" panose="020B0604020202020204" pitchFamily="34" charset="0"/>
                          <a:cs typeface="Arial" panose="020B0604020202020204" pitchFamily="34" charset="0"/>
                        </a:rPr>
                        <a:t>Li</a:t>
                      </a:r>
                      <a:r>
                        <a:rPr kumimoji="0" lang="cs-CZ" altLang="cs-CZ" sz="1300" u="none" strike="noStrike" cap="none" normalizeH="0" baseline="30000" dirty="0">
                          <a:ln>
                            <a:noFill/>
                          </a:ln>
                          <a:effectLst/>
                          <a:latin typeface="Arial" panose="020B0604020202020204" pitchFamily="34" charset="0"/>
                          <a:cs typeface="Arial" panose="020B0604020202020204" pitchFamily="34" charset="0"/>
                        </a:rPr>
                        <a:t>+</a:t>
                      </a: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 </a:t>
                      </a:r>
                      <a:r>
                        <a:rPr kumimoji="0" lang="cs-CZ" altLang="cs-CZ" sz="1300" u="none" strike="noStrike" cap="none" normalizeH="0" baseline="0" dirty="0" err="1">
                          <a:ln>
                            <a:noFill/>
                          </a:ln>
                          <a:effectLst/>
                          <a:latin typeface="Arial" panose="020B0604020202020204" pitchFamily="34" charset="0"/>
                          <a:cs typeface="Arial" panose="020B0604020202020204" pitchFamily="34" charset="0"/>
                        </a:rPr>
                        <a:t>Li</a:t>
                      </a:r>
                      <a:endParaRPr kumimoji="0" lang="cs-CZ" altLang="cs-CZ" sz="1300" b="0" i="0" u="none" strike="noStrike" cap="none" normalizeH="0" baseline="3000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80000"/>
                        </a:lnSpc>
                        <a:spcBef>
                          <a:spcPct val="5000"/>
                        </a:spcBef>
                        <a:spcAft>
                          <a:spcPct val="0"/>
                        </a:spcAft>
                        <a:buClrTx/>
                        <a:buSzTx/>
                        <a:buFontTx/>
                        <a:buNone/>
                        <a:tabLst/>
                      </a:pPr>
                      <a:r>
                        <a:rPr kumimoji="0" lang="cs-CZ" altLang="cs-CZ" sz="1300" u="none" strike="noStrike" cap="none" normalizeH="0" baseline="0" dirty="0">
                          <a:ln>
                            <a:noFill/>
                          </a:ln>
                          <a:effectLst/>
                          <a:latin typeface="Arial" panose="020B0604020202020204" pitchFamily="34" charset="0"/>
                          <a:cs typeface="Arial" panose="020B0604020202020204" pitchFamily="34" charset="0"/>
                        </a:rPr>
                        <a:t>– 3,04</a:t>
                      </a:r>
                      <a:endParaRPr kumimoji="0" lang="cs-CZ" altLang="cs-CZ" sz="1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72000" marR="0" marT="45722" marB="45722"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9"/>
                  </a:ext>
                </a:extLst>
              </a:tr>
            </a:tbl>
          </a:graphicData>
        </a:graphic>
      </p:graphicFrame>
      <p:sp>
        <p:nvSpPr>
          <p:cNvPr id="8" name="Rectangle 17"/>
          <p:cNvSpPr/>
          <p:nvPr/>
        </p:nvSpPr>
        <p:spPr>
          <a:xfrm>
            <a:off x="0" y="0"/>
            <a:ext cx="9144000" cy="107950"/>
          </a:xfrm>
          <a:prstGeom prst="rect">
            <a:avLst/>
          </a:prstGeom>
          <a:solidFill>
            <a:srgbClr val="D22D4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9" name="Zástupný symbol pro číslo snímku 1"/>
          <p:cNvSpPr>
            <a:spLocks noGrp="1"/>
          </p:cNvSpPr>
          <p:nvPr>
            <p:ph type="sldNum" sz="quarter" idx="12"/>
          </p:nvPr>
        </p:nvSpPr>
        <p:spPr>
          <a:xfrm>
            <a:off x="8424000" y="108000"/>
            <a:ext cx="720000" cy="360000"/>
          </a:xfrm>
        </p:spPr>
        <p:txBody>
          <a:bodyPr anchor="ctr" anchorCtr="0"/>
          <a:lstStyle/>
          <a:p>
            <a:r>
              <a:rPr lang="en-US" sz="1400" dirty="0">
                <a:solidFill>
                  <a:schemeClr val="tx1"/>
                </a:solidFill>
                <a:latin typeface="Arial" panose="020B0604020202020204" pitchFamily="34" charset="0"/>
                <a:cs typeface="Arial" panose="020B0604020202020204" pitchFamily="34" charset="0"/>
              </a:rPr>
              <a:t>06-</a:t>
            </a:r>
            <a:fld id="{CB05AA66-45A8-5543-8AD2-FEEF865319FF}" type="slidenum">
              <a:rPr lang="en-US" sz="1400" smtClean="0">
                <a:solidFill>
                  <a:schemeClr val="tx1"/>
                </a:solidFill>
                <a:latin typeface="Arial" panose="020B0604020202020204" pitchFamily="34" charset="0"/>
                <a:cs typeface="Arial" panose="020B0604020202020204" pitchFamily="34" charset="0"/>
              </a:rPr>
              <a:t>29</a:t>
            </a:fld>
            <a:endParaRPr lang="en-US" sz="1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819783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15"/>
          <p:cNvSpPr txBox="1"/>
          <p:nvPr/>
        </p:nvSpPr>
        <p:spPr>
          <a:xfrm>
            <a:off x="5030851" y="6341803"/>
            <a:ext cx="3965675" cy="229420"/>
          </a:xfrm>
          <a:prstGeom prst="rect">
            <a:avLst/>
          </a:prstGeom>
          <a:noFill/>
        </p:spPr>
        <p:txBody>
          <a:bodyPr wrap="square" lIns="0" tIns="0" rIns="0" bIns="0" rtlCol="0">
            <a:normAutofit/>
          </a:bodyPr>
          <a:lstStyle/>
          <a:p>
            <a:pPr algn="r" defTabSz="457200" eaLnBrk="1" fontAlgn="auto" hangingPunct="1">
              <a:lnSpc>
                <a:spcPct val="130000"/>
              </a:lnSpc>
              <a:spcBef>
                <a:spcPts val="0"/>
              </a:spcBef>
              <a:spcAft>
                <a:spcPts val="0"/>
              </a:spcAft>
            </a:pPr>
            <a:r>
              <a:rPr lang="en-US" sz="900" b="0">
                <a:solidFill>
                  <a:prstClr val="black"/>
                </a:solidFill>
                <a:latin typeface="Arial"/>
                <a:cs typeface="Arial"/>
              </a:rPr>
              <a:t>www.natur.cuni.cz</a:t>
            </a:r>
            <a:endParaRPr lang="en-US" sz="900" b="0" dirty="0">
              <a:solidFill>
                <a:prstClr val="black"/>
              </a:solidFill>
              <a:latin typeface="Arial"/>
              <a:cs typeface="Arial"/>
            </a:endParaRPr>
          </a:p>
        </p:txBody>
      </p:sp>
      <p:pic>
        <p:nvPicPr>
          <p:cNvPr id="23" name="Picture 1"/>
          <p:cNvPicPr>
            <a:picLocks noChangeAspect="1"/>
          </p:cNvPicPr>
          <p:nvPr/>
        </p:nvPicPr>
        <p:blipFill>
          <a:blip r:embed="rId3"/>
          <a:stretch>
            <a:fillRect/>
          </a:stretch>
        </p:blipFill>
        <p:spPr>
          <a:xfrm>
            <a:off x="0" y="6057900"/>
            <a:ext cx="2159000" cy="800100"/>
          </a:xfrm>
          <a:prstGeom prst="rect">
            <a:avLst/>
          </a:prstGeom>
        </p:spPr>
      </p:pic>
      <p:cxnSp>
        <p:nvCxnSpPr>
          <p:cNvPr id="24" name="Straight Connector 4"/>
          <p:cNvCxnSpPr/>
          <p:nvPr/>
        </p:nvCxnSpPr>
        <p:spPr>
          <a:xfrm>
            <a:off x="122903" y="6057900"/>
            <a:ext cx="8873623" cy="0"/>
          </a:xfrm>
          <a:prstGeom prst="line">
            <a:avLst/>
          </a:prstGeom>
          <a:noFill/>
          <a:ln w="9525" cap="flat" cmpd="sng" algn="ctr">
            <a:solidFill>
              <a:srgbClr val="D22D40"/>
            </a:solidFill>
            <a:prstDash val="solid"/>
          </a:ln>
          <a:effectLst/>
        </p:spPr>
      </p:cxnSp>
      <p:sp>
        <p:nvSpPr>
          <p:cNvPr id="25" name="TextBox 8"/>
          <p:cNvSpPr txBox="1"/>
          <p:nvPr/>
        </p:nvSpPr>
        <p:spPr>
          <a:xfrm>
            <a:off x="288000" y="252000"/>
            <a:ext cx="8316448" cy="491073"/>
          </a:xfrm>
          <a:prstGeom prst="rect">
            <a:avLst/>
          </a:prstGeom>
          <a:noFill/>
        </p:spPr>
        <p:txBody>
          <a:bodyPr wrap="square" lIns="0" tIns="0" rIns="0" bIns="0" rtlCol="0">
            <a:noAutofit/>
          </a:bodyPr>
          <a:lstStyle/>
          <a:p>
            <a:pPr algn="l" defTabSz="457200" eaLnBrk="1" fontAlgn="auto" hangingPunct="1">
              <a:lnSpc>
                <a:spcPct val="130000"/>
              </a:lnSpc>
              <a:spcBef>
                <a:spcPts val="0"/>
              </a:spcBef>
              <a:spcAft>
                <a:spcPts val="0"/>
              </a:spcAft>
            </a:pPr>
            <a:r>
              <a:rPr lang="cs-CZ" sz="2600" dirty="0">
                <a:solidFill>
                  <a:prstClr val="black"/>
                </a:solidFill>
                <a:latin typeface="Arial"/>
                <a:cs typeface="Arial"/>
              </a:rPr>
              <a:t>Rozpustnost</a:t>
            </a:r>
            <a:endParaRPr lang="en-US" sz="2600" dirty="0">
              <a:solidFill>
                <a:prstClr val="black"/>
              </a:solidFill>
              <a:latin typeface="Arial"/>
              <a:cs typeface="Arial"/>
            </a:endParaRPr>
          </a:p>
        </p:txBody>
      </p:sp>
      <p:sp>
        <p:nvSpPr>
          <p:cNvPr id="38" name="TextBox 2"/>
          <p:cNvSpPr txBox="1"/>
          <p:nvPr/>
        </p:nvSpPr>
        <p:spPr>
          <a:xfrm>
            <a:off x="287215" y="900000"/>
            <a:ext cx="8460754" cy="4924425"/>
          </a:xfrm>
          <a:prstGeom prst="rect">
            <a:avLst/>
          </a:prstGeom>
          <a:noFill/>
        </p:spPr>
        <p:txBody>
          <a:bodyPr wrap="square" lIns="0" tIns="0" rIns="0" bIns="0" rtlCol="0">
            <a:spAutoFit/>
          </a:bodyPr>
          <a:lstStyle/>
          <a:p>
            <a:pPr algn="l" defTabSz="457200" eaLnBrk="1" fontAlgn="auto" hangingPunct="1">
              <a:spcAft>
                <a:spcPts val="0"/>
              </a:spcAft>
            </a:pPr>
            <a:r>
              <a:rPr lang="cs-CZ" altLang="cs-CZ" sz="2000" b="0" dirty="0">
                <a:solidFill>
                  <a:prstClr val="black"/>
                </a:solidFill>
                <a:latin typeface="Arial" charset="0"/>
              </a:rPr>
              <a:t>Pro samovolnost děje je v přírodě rozhodující </a:t>
            </a:r>
            <a:r>
              <a:rPr lang="cs-CZ" altLang="cs-CZ" sz="2000" b="0" dirty="0" err="1">
                <a:solidFill>
                  <a:prstClr val="black"/>
                </a:solidFill>
                <a:latin typeface="Arial" charset="0"/>
              </a:rPr>
              <a:t>Gibbsova</a:t>
            </a:r>
            <a:r>
              <a:rPr lang="cs-CZ" altLang="cs-CZ" sz="2000" b="0" dirty="0">
                <a:solidFill>
                  <a:prstClr val="black"/>
                </a:solidFill>
                <a:latin typeface="Arial" charset="0"/>
              </a:rPr>
              <a:t> energie, </a:t>
            </a:r>
            <a:r>
              <a:rPr lang="cs-CZ" altLang="cs-CZ" sz="2000" b="0" dirty="0">
                <a:solidFill>
                  <a:prstClr val="black"/>
                </a:solidFill>
                <a:latin typeface="Symbol" panose="05050102010706020507" pitchFamily="18" charset="2"/>
              </a:rPr>
              <a:t>D</a:t>
            </a:r>
            <a:r>
              <a:rPr lang="cs-CZ" altLang="cs-CZ" sz="2000" b="0" i="1" dirty="0">
                <a:solidFill>
                  <a:prstClr val="black"/>
                </a:solidFill>
                <a:latin typeface="Arial" charset="0"/>
              </a:rPr>
              <a:t>G</a:t>
            </a:r>
            <a:r>
              <a:rPr lang="cs-CZ" altLang="cs-CZ" sz="2000" b="0" dirty="0">
                <a:solidFill>
                  <a:prstClr val="black"/>
                </a:solidFill>
                <a:latin typeface="Arial" charset="0"/>
              </a:rPr>
              <a:t>:</a:t>
            </a:r>
          </a:p>
          <a:p>
            <a:pPr algn="l" defTabSz="457200" eaLnBrk="1" fontAlgn="auto" hangingPunct="1">
              <a:spcAft>
                <a:spcPts val="0"/>
              </a:spcAft>
            </a:pPr>
            <a:r>
              <a:rPr lang="cs-CZ" altLang="cs-CZ" sz="2000" b="0" dirty="0">
                <a:solidFill>
                  <a:prstClr val="black"/>
                </a:solidFill>
                <a:latin typeface="Symbol" panose="05050102010706020507" pitchFamily="18" charset="2"/>
              </a:rPr>
              <a:t>D</a:t>
            </a:r>
            <a:r>
              <a:rPr lang="cs-CZ" altLang="cs-CZ" sz="2000" b="0" i="1" dirty="0">
                <a:solidFill>
                  <a:prstClr val="black"/>
                </a:solidFill>
                <a:latin typeface="Arial" charset="0"/>
              </a:rPr>
              <a:t>G</a:t>
            </a:r>
            <a:r>
              <a:rPr lang="cs-CZ" altLang="cs-CZ" sz="2000" b="0" dirty="0">
                <a:solidFill>
                  <a:prstClr val="black"/>
                </a:solidFill>
                <a:latin typeface="Arial" charset="0"/>
              </a:rPr>
              <a:t> = </a:t>
            </a:r>
            <a:r>
              <a:rPr lang="cs-CZ" altLang="cs-CZ" sz="2000" b="0" dirty="0">
                <a:solidFill>
                  <a:prstClr val="black"/>
                </a:solidFill>
                <a:latin typeface="Symbol" panose="05050102010706020507" pitchFamily="18" charset="2"/>
              </a:rPr>
              <a:t>D</a:t>
            </a:r>
            <a:r>
              <a:rPr lang="cs-CZ" altLang="cs-CZ" sz="2000" b="0" i="1" dirty="0">
                <a:solidFill>
                  <a:prstClr val="black"/>
                </a:solidFill>
                <a:latin typeface="Arial" charset="0"/>
              </a:rPr>
              <a:t>H</a:t>
            </a:r>
            <a:r>
              <a:rPr lang="cs-CZ" altLang="cs-CZ" sz="2000" b="0" dirty="0">
                <a:solidFill>
                  <a:prstClr val="black"/>
                </a:solidFill>
                <a:latin typeface="Arial" charset="0"/>
              </a:rPr>
              <a:t> – </a:t>
            </a:r>
            <a:r>
              <a:rPr lang="cs-CZ" altLang="cs-CZ" sz="2000" b="0" i="1" dirty="0">
                <a:solidFill>
                  <a:prstClr val="black"/>
                </a:solidFill>
                <a:latin typeface="Arial" charset="0"/>
              </a:rPr>
              <a:t>T</a:t>
            </a:r>
            <a:r>
              <a:rPr lang="cs-CZ" altLang="cs-CZ" sz="2000" b="0" dirty="0">
                <a:solidFill>
                  <a:prstClr val="black"/>
                </a:solidFill>
                <a:latin typeface="Symbol" panose="05050102010706020507" pitchFamily="18" charset="2"/>
              </a:rPr>
              <a:t>D</a:t>
            </a:r>
            <a:r>
              <a:rPr lang="cs-CZ" altLang="cs-CZ" sz="2000" b="0" i="1" dirty="0">
                <a:solidFill>
                  <a:prstClr val="black"/>
                </a:solidFill>
                <a:latin typeface="Arial" charset="0"/>
              </a:rPr>
              <a:t>S</a:t>
            </a:r>
            <a:r>
              <a:rPr lang="cs-CZ" altLang="cs-CZ" sz="2000" b="0" dirty="0">
                <a:solidFill>
                  <a:prstClr val="black"/>
                </a:solidFill>
                <a:latin typeface="Arial" charset="0"/>
              </a:rPr>
              <a:t>, kde</a:t>
            </a:r>
            <a:endParaRPr lang="cs-CZ" altLang="cs-CZ" sz="2000" b="0" i="1" dirty="0">
              <a:solidFill>
                <a:prstClr val="black"/>
              </a:solidFill>
              <a:latin typeface="Arial" charset="0"/>
            </a:endParaRPr>
          </a:p>
          <a:p>
            <a:pPr algn="l" defTabSz="457200" eaLnBrk="1" fontAlgn="auto" hangingPunct="1">
              <a:spcAft>
                <a:spcPts val="0"/>
              </a:spcAft>
            </a:pPr>
            <a:r>
              <a:rPr lang="cs-CZ" altLang="cs-CZ" sz="2000" b="0" dirty="0">
                <a:solidFill>
                  <a:prstClr val="black"/>
                </a:solidFill>
                <a:latin typeface="Symbol" panose="05050102010706020507" pitchFamily="18" charset="2"/>
              </a:rPr>
              <a:t>D</a:t>
            </a:r>
            <a:r>
              <a:rPr lang="cs-CZ" altLang="cs-CZ" sz="2000" b="0" i="1" dirty="0">
                <a:solidFill>
                  <a:prstClr val="black"/>
                </a:solidFill>
                <a:latin typeface="Arial" charset="0"/>
              </a:rPr>
              <a:t>H</a:t>
            </a:r>
            <a:r>
              <a:rPr lang="cs-CZ" altLang="cs-CZ" sz="2000" b="0" dirty="0">
                <a:solidFill>
                  <a:prstClr val="black"/>
                </a:solidFill>
                <a:latin typeface="Arial" charset="0"/>
              </a:rPr>
              <a:t> – </a:t>
            </a:r>
            <a:r>
              <a:rPr lang="cs-CZ" altLang="cs-CZ" sz="2000" b="0" dirty="0" err="1">
                <a:solidFill>
                  <a:prstClr val="black"/>
                </a:solidFill>
                <a:latin typeface="Arial" charset="0"/>
              </a:rPr>
              <a:t>enthalpie</a:t>
            </a:r>
            <a:r>
              <a:rPr lang="cs-CZ" altLang="cs-CZ" sz="2000" b="0" dirty="0">
                <a:solidFill>
                  <a:prstClr val="black"/>
                </a:solidFill>
                <a:latin typeface="Arial" charset="0"/>
              </a:rPr>
              <a:t>, teplo; </a:t>
            </a:r>
            <a:r>
              <a:rPr lang="cs-CZ" altLang="cs-CZ" sz="2000" b="0" i="1" dirty="0">
                <a:solidFill>
                  <a:prstClr val="black"/>
                </a:solidFill>
                <a:latin typeface="Arial" charset="0"/>
              </a:rPr>
              <a:t>T</a:t>
            </a:r>
            <a:r>
              <a:rPr lang="cs-CZ" altLang="cs-CZ" sz="2000" b="0" dirty="0">
                <a:solidFill>
                  <a:prstClr val="black"/>
                </a:solidFill>
                <a:latin typeface="Arial" charset="0"/>
              </a:rPr>
              <a:t> – teplota; </a:t>
            </a:r>
            <a:r>
              <a:rPr lang="cs-CZ" altLang="cs-CZ" sz="2000" b="0" dirty="0">
                <a:solidFill>
                  <a:prstClr val="black"/>
                </a:solidFill>
                <a:latin typeface="Symbol" panose="05050102010706020507" pitchFamily="18" charset="2"/>
              </a:rPr>
              <a:t>D</a:t>
            </a:r>
            <a:r>
              <a:rPr lang="cs-CZ" altLang="cs-CZ" sz="2000" b="0" i="1" dirty="0">
                <a:solidFill>
                  <a:prstClr val="black"/>
                </a:solidFill>
                <a:latin typeface="Arial" charset="0"/>
              </a:rPr>
              <a:t>S</a:t>
            </a:r>
            <a:r>
              <a:rPr lang="cs-CZ" altLang="cs-CZ" sz="2000" b="0" dirty="0">
                <a:solidFill>
                  <a:prstClr val="black"/>
                </a:solidFill>
                <a:latin typeface="Arial" charset="0"/>
              </a:rPr>
              <a:t> – entropie, neuspořádanost.</a:t>
            </a:r>
          </a:p>
          <a:p>
            <a:pPr algn="l" defTabSz="457200" eaLnBrk="1" fontAlgn="auto" hangingPunct="1">
              <a:spcAft>
                <a:spcPts val="0"/>
              </a:spcAft>
            </a:pPr>
            <a:r>
              <a:rPr lang="cs-CZ" altLang="cs-CZ" sz="2000" b="0" dirty="0">
                <a:solidFill>
                  <a:prstClr val="black"/>
                </a:solidFill>
                <a:latin typeface="Arial" charset="0"/>
              </a:rPr>
              <a:t>Samovolně probíhají děje, jejichž změna </a:t>
            </a:r>
            <a:r>
              <a:rPr lang="cs-CZ" altLang="cs-CZ" sz="2000" b="0" dirty="0" err="1">
                <a:solidFill>
                  <a:prstClr val="black"/>
                </a:solidFill>
                <a:latin typeface="Arial" charset="0"/>
              </a:rPr>
              <a:t>Gibbsovy</a:t>
            </a:r>
            <a:r>
              <a:rPr lang="cs-CZ" altLang="cs-CZ" sz="2000" b="0" dirty="0">
                <a:solidFill>
                  <a:prstClr val="black"/>
                </a:solidFill>
                <a:latin typeface="Arial" charset="0"/>
              </a:rPr>
              <a:t> energie je záporná</a:t>
            </a:r>
          </a:p>
          <a:p>
            <a:pPr algn="l" defTabSz="457200" eaLnBrk="1" fontAlgn="auto" hangingPunct="1">
              <a:spcAft>
                <a:spcPts val="0"/>
              </a:spcAft>
            </a:pPr>
            <a:r>
              <a:rPr lang="cs-CZ" altLang="cs-CZ" sz="2000" b="0" dirty="0">
                <a:solidFill>
                  <a:prstClr val="black"/>
                </a:solidFill>
                <a:latin typeface="Arial" charset="0"/>
              </a:rPr>
              <a:t>(</a:t>
            </a:r>
            <a:r>
              <a:rPr lang="cs-CZ" altLang="cs-CZ" sz="2000" b="0" dirty="0">
                <a:solidFill>
                  <a:prstClr val="black"/>
                </a:solidFill>
                <a:latin typeface="Symbol" panose="05050102010706020507" pitchFamily="18" charset="2"/>
              </a:rPr>
              <a:t>D</a:t>
            </a:r>
            <a:r>
              <a:rPr lang="cs-CZ" altLang="cs-CZ" sz="2000" b="0" i="1" dirty="0">
                <a:solidFill>
                  <a:prstClr val="black"/>
                </a:solidFill>
                <a:latin typeface="Arial" charset="0"/>
              </a:rPr>
              <a:t>G</a:t>
            </a:r>
            <a:r>
              <a:rPr lang="cs-CZ" altLang="cs-CZ" sz="2000" b="0" dirty="0">
                <a:solidFill>
                  <a:prstClr val="black"/>
                </a:solidFill>
                <a:latin typeface="Arial" charset="0"/>
              </a:rPr>
              <a:t> </a:t>
            </a:r>
            <a:r>
              <a:rPr lang="en-US" altLang="cs-CZ" sz="2000" b="0" dirty="0">
                <a:solidFill>
                  <a:prstClr val="black"/>
                </a:solidFill>
                <a:latin typeface="Arial" charset="0"/>
              </a:rPr>
              <a:t>&lt;</a:t>
            </a:r>
            <a:r>
              <a:rPr lang="cs-CZ" altLang="cs-CZ" sz="2000" b="0" dirty="0">
                <a:solidFill>
                  <a:prstClr val="black"/>
                </a:solidFill>
                <a:latin typeface="Arial" charset="0"/>
              </a:rPr>
              <a:t> 0).</a:t>
            </a: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a:solidFill>
                  <a:prstClr val="black"/>
                </a:solidFill>
                <a:latin typeface="Arial" charset="0"/>
              </a:rPr>
              <a:t>Změna </a:t>
            </a:r>
            <a:r>
              <a:rPr lang="cs-CZ" altLang="cs-CZ" sz="2000" b="0" dirty="0" err="1">
                <a:solidFill>
                  <a:prstClr val="black"/>
                </a:solidFill>
                <a:latin typeface="Arial" charset="0"/>
              </a:rPr>
              <a:t>enthalpie</a:t>
            </a:r>
            <a:r>
              <a:rPr lang="cs-CZ" altLang="cs-CZ" sz="2000" b="0" dirty="0">
                <a:solidFill>
                  <a:prstClr val="black"/>
                </a:solidFill>
                <a:latin typeface="Arial" charset="0"/>
              </a:rPr>
              <a:t> při rozpouštění zahrnuje:</a:t>
            </a:r>
          </a:p>
          <a:p>
            <a:pPr marL="285750" indent="-285750" algn="l" defTabSz="457200" eaLnBrk="1" fontAlgn="auto" hangingPunct="1">
              <a:spcBef>
                <a:spcPts val="0"/>
              </a:spcBef>
              <a:spcAft>
                <a:spcPts val="0"/>
              </a:spcAft>
              <a:buClr>
                <a:srgbClr val="D22D40"/>
              </a:buClr>
              <a:buFont typeface="Wingdings" charset="2"/>
              <a:buChar char="§"/>
            </a:pPr>
            <a:r>
              <a:rPr lang="cs-CZ" altLang="cs-CZ" sz="2000" b="0" dirty="0">
                <a:solidFill>
                  <a:prstClr val="black"/>
                </a:solidFill>
                <a:latin typeface="Arial" charset="0"/>
              </a:rPr>
              <a:t>„atomizaci“ pevné fáze (tj. překonání mřížkové energie) – endotermický proces,</a:t>
            </a:r>
          </a:p>
          <a:p>
            <a:pPr marL="285750" indent="-285750" algn="l" defTabSz="457200" eaLnBrk="1" fontAlgn="auto" hangingPunct="1">
              <a:spcBef>
                <a:spcPts val="0"/>
              </a:spcBef>
              <a:spcAft>
                <a:spcPts val="0"/>
              </a:spcAft>
              <a:buClr>
                <a:srgbClr val="D22D40"/>
              </a:buClr>
              <a:buFont typeface="Wingdings" charset="2"/>
              <a:buChar char="§"/>
            </a:pPr>
            <a:r>
              <a:rPr lang="cs-CZ" altLang="cs-CZ" sz="2000" b="0" dirty="0">
                <a:solidFill>
                  <a:prstClr val="black"/>
                </a:solidFill>
                <a:latin typeface="Arial" charset="0"/>
              </a:rPr>
              <a:t>„nafouknutí“ rozpouštědla (vytvoření děr v rozpouštědle, udělání prostoru pro molekuly rozpouštěné látky rozrušením interakcí mezi molekulami rozpouštědla) – endotermický proces,</a:t>
            </a:r>
          </a:p>
          <a:p>
            <a:pPr marL="285750" indent="-285750" algn="l" defTabSz="457200" eaLnBrk="1" fontAlgn="auto" hangingPunct="1">
              <a:spcBef>
                <a:spcPts val="0"/>
              </a:spcBef>
              <a:spcAft>
                <a:spcPts val="0"/>
              </a:spcAft>
              <a:buClr>
                <a:srgbClr val="D22D40"/>
              </a:buClr>
              <a:buFont typeface="Wingdings" charset="2"/>
              <a:buChar char="§"/>
            </a:pPr>
            <a:r>
              <a:rPr lang="cs-CZ" altLang="cs-CZ" sz="2000" b="0" dirty="0">
                <a:solidFill>
                  <a:prstClr val="black"/>
                </a:solidFill>
                <a:latin typeface="Arial" charset="0"/>
              </a:rPr>
              <a:t>solvataci molekul/iontů – vytvoření koordinačních vazeb ke kationtu, tvorba vodíkových vazeb k aniontu – exotermický děj.</a:t>
            </a: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a:solidFill>
                  <a:prstClr val="black"/>
                </a:solidFill>
                <a:latin typeface="Arial" charset="0"/>
              </a:rPr>
              <a:t>Změna entropie při mísení je vždy kladná (zvýší se neuspořádanost).</a:t>
            </a:r>
          </a:p>
        </p:txBody>
      </p:sp>
      <p:sp>
        <p:nvSpPr>
          <p:cNvPr id="7" name="Rectangle 17"/>
          <p:cNvSpPr/>
          <p:nvPr/>
        </p:nvSpPr>
        <p:spPr>
          <a:xfrm>
            <a:off x="0" y="0"/>
            <a:ext cx="9144000" cy="107950"/>
          </a:xfrm>
          <a:prstGeom prst="rect">
            <a:avLst/>
          </a:prstGeom>
          <a:solidFill>
            <a:srgbClr val="D22D4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8" name="Zástupný symbol pro číslo snímku 1"/>
          <p:cNvSpPr>
            <a:spLocks noGrp="1"/>
          </p:cNvSpPr>
          <p:nvPr>
            <p:ph type="sldNum" sz="quarter" idx="12"/>
          </p:nvPr>
        </p:nvSpPr>
        <p:spPr>
          <a:xfrm>
            <a:off x="8424000" y="108000"/>
            <a:ext cx="720000" cy="360000"/>
          </a:xfrm>
        </p:spPr>
        <p:txBody>
          <a:bodyPr anchor="ctr" anchorCtr="0"/>
          <a:lstStyle/>
          <a:p>
            <a:r>
              <a:rPr lang="en-US" sz="1400" dirty="0">
                <a:solidFill>
                  <a:schemeClr val="tx1"/>
                </a:solidFill>
                <a:latin typeface="Arial" panose="020B0604020202020204" pitchFamily="34" charset="0"/>
                <a:cs typeface="Arial" panose="020B0604020202020204" pitchFamily="34" charset="0"/>
              </a:rPr>
              <a:t>06-0</a:t>
            </a:r>
            <a:fld id="{CB05AA66-45A8-5543-8AD2-FEEF865319FF}" type="slidenum">
              <a:rPr lang="en-US" sz="1400" smtClean="0">
                <a:solidFill>
                  <a:schemeClr val="tx1"/>
                </a:solidFill>
                <a:latin typeface="Arial" panose="020B0604020202020204" pitchFamily="34" charset="0"/>
                <a:cs typeface="Arial" panose="020B0604020202020204" pitchFamily="34" charset="0"/>
              </a:rPr>
              <a:t>3</a:t>
            </a:fld>
            <a:endParaRPr lang="en-US" sz="1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074067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15"/>
          <p:cNvSpPr txBox="1"/>
          <p:nvPr/>
        </p:nvSpPr>
        <p:spPr>
          <a:xfrm>
            <a:off x="5030851" y="6341803"/>
            <a:ext cx="3965675" cy="229420"/>
          </a:xfrm>
          <a:prstGeom prst="rect">
            <a:avLst/>
          </a:prstGeom>
          <a:noFill/>
        </p:spPr>
        <p:txBody>
          <a:bodyPr wrap="square" lIns="0" tIns="0" rIns="0" bIns="0" rtlCol="0">
            <a:normAutofit/>
          </a:bodyPr>
          <a:lstStyle/>
          <a:p>
            <a:pPr algn="r" defTabSz="457200" eaLnBrk="1" fontAlgn="auto" hangingPunct="1">
              <a:lnSpc>
                <a:spcPct val="130000"/>
              </a:lnSpc>
              <a:spcBef>
                <a:spcPts val="0"/>
              </a:spcBef>
              <a:spcAft>
                <a:spcPts val="0"/>
              </a:spcAft>
            </a:pPr>
            <a:r>
              <a:rPr lang="en-US" sz="900" b="0">
                <a:solidFill>
                  <a:prstClr val="black"/>
                </a:solidFill>
                <a:latin typeface="Arial"/>
                <a:cs typeface="Arial"/>
              </a:rPr>
              <a:t>www.natur.cuni.cz</a:t>
            </a:r>
            <a:endParaRPr lang="en-US" sz="900" b="0" dirty="0">
              <a:solidFill>
                <a:prstClr val="black"/>
              </a:solidFill>
              <a:latin typeface="Arial"/>
              <a:cs typeface="Arial"/>
            </a:endParaRPr>
          </a:p>
        </p:txBody>
      </p:sp>
      <p:pic>
        <p:nvPicPr>
          <p:cNvPr id="23" name="Picture 1"/>
          <p:cNvPicPr>
            <a:picLocks noChangeAspect="1"/>
          </p:cNvPicPr>
          <p:nvPr/>
        </p:nvPicPr>
        <p:blipFill>
          <a:blip r:embed="rId3"/>
          <a:stretch>
            <a:fillRect/>
          </a:stretch>
        </p:blipFill>
        <p:spPr>
          <a:xfrm>
            <a:off x="0" y="6057900"/>
            <a:ext cx="2159000" cy="800100"/>
          </a:xfrm>
          <a:prstGeom prst="rect">
            <a:avLst/>
          </a:prstGeom>
        </p:spPr>
      </p:pic>
      <p:cxnSp>
        <p:nvCxnSpPr>
          <p:cNvPr id="24" name="Straight Connector 4"/>
          <p:cNvCxnSpPr/>
          <p:nvPr/>
        </p:nvCxnSpPr>
        <p:spPr>
          <a:xfrm>
            <a:off x="122903" y="6057900"/>
            <a:ext cx="8873623" cy="0"/>
          </a:xfrm>
          <a:prstGeom prst="line">
            <a:avLst/>
          </a:prstGeom>
          <a:noFill/>
          <a:ln w="9525" cap="flat" cmpd="sng" algn="ctr">
            <a:solidFill>
              <a:srgbClr val="D22D40"/>
            </a:solidFill>
            <a:prstDash val="solid"/>
          </a:ln>
          <a:effectLst/>
        </p:spPr>
      </p:cxnSp>
      <p:sp>
        <p:nvSpPr>
          <p:cNvPr id="25" name="TextBox 8"/>
          <p:cNvSpPr txBox="1"/>
          <p:nvPr/>
        </p:nvSpPr>
        <p:spPr>
          <a:xfrm>
            <a:off x="288000" y="252000"/>
            <a:ext cx="8316448" cy="491073"/>
          </a:xfrm>
          <a:prstGeom prst="rect">
            <a:avLst/>
          </a:prstGeom>
          <a:noFill/>
        </p:spPr>
        <p:txBody>
          <a:bodyPr wrap="square" lIns="0" tIns="0" rIns="0" bIns="0" rtlCol="0">
            <a:noAutofit/>
          </a:bodyPr>
          <a:lstStyle/>
          <a:p>
            <a:pPr algn="l" defTabSz="457200" eaLnBrk="1" fontAlgn="auto" hangingPunct="1">
              <a:lnSpc>
                <a:spcPct val="130000"/>
              </a:lnSpc>
              <a:spcBef>
                <a:spcPts val="0"/>
              </a:spcBef>
              <a:spcAft>
                <a:spcPts val="0"/>
              </a:spcAft>
            </a:pPr>
            <a:r>
              <a:rPr lang="cs-CZ" sz="2600" dirty="0">
                <a:solidFill>
                  <a:prstClr val="black"/>
                </a:solidFill>
                <a:latin typeface="Arial"/>
                <a:cs typeface="Arial"/>
              </a:rPr>
              <a:t>Redoxní reakce</a:t>
            </a:r>
            <a:endParaRPr lang="en-US" sz="2600" dirty="0">
              <a:solidFill>
                <a:prstClr val="black"/>
              </a:solidFill>
              <a:latin typeface="Arial"/>
              <a:cs typeface="Arial"/>
            </a:endParaRPr>
          </a:p>
        </p:txBody>
      </p:sp>
      <p:sp>
        <p:nvSpPr>
          <p:cNvPr id="38" name="TextBox 2"/>
          <p:cNvSpPr txBox="1"/>
          <p:nvPr/>
        </p:nvSpPr>
        <p:spPr>
          <a:xfrm>
            <a:off x="287215" y="900000"/>
            <a:ext cx="8460754" cy="3077766"/>
          </a:xfrm>
          <a:prstGeom prst="rect">
            <a:avLst/>
          </a:prstGeom>
          <a:noFill/>
        </p:spPr>
        <p:txBody>
          <a:bodyPr wrap="square" lIns="0" tIns="0" rIns="0" bIns="0" rtlCol="0">
            <a:spAutoFit/>
          </a:bodyPr>
          <a:lstStyle/>
          <a:p>
            <a:pPr algn="l" defTabSz="457200" eaLnBrk="1" fontAlgn="auto" hangingPunct="1">
              <a:spcAft>
                <a:spcPts val="0"/>
              </a:spcAft>
            </a:pPr>
            <a:r>
              <a:rPr lang="cs-CZ" altLang="cs-CZ" sz="2000" b="0" dirty="0">
                <a:solidFill>
                  <a:prstClr val="black"/>
                </a:solidFill>
                <a:latin typeface="Arial" charset="0"/>
              </a:rPr>
              <a:t>Mechanismy přenos elektronu:</a:t>
            </a:r>
          </a:p>
          <a:p>
            <a:pPr algn="l" defTabSz="457200" eaLnBrk="1" fontAlgn="auto" hangingPunct="1">
              <a:spcAft>
                <a:spcPts val="0"/>
              </a:spcAft>
            </a:pPr>
            <a:endParaRPr lang="cs-CZ" altLang="cs-CZ" sz="2000" b="0" dirty="0">
              <a:solidFill>
                <a:prstClr val="black"/>
              </a:solidFill>
              <a:latin typeface="Arial" charset="0"/>
            </a:endParaRPr>
          </a:p>
          <a:p>
            <a:pPr marL="285750" indent="-285750" algn="l" defTabSz="457200" eaLnBrk="1" fontAlgn="auto" hangingPunct="1">
              <a:spcBef>
                <a:spcPts val="0"/>
              </a:spcBef>
              <a:spcAft>
                <a:spcPts val="0"/>
              </a:spcAft>
              <a:buClr>
                <a:srgbClr val="D22D40"/>
              </a:buClr>
              <a:buFont typeface="Wingdings" charset="2"/>
              <a:buChar char="§"/>
            </a:pPr>
            <a:r>
              <a:rPr lang="cs-CZ" altLang="cs-CZ" sz="2000" b="0" dirty="0">
                <a:solidFill>
                  <a:prstClr val="black"/>
                </a:solidFill>
                <a:latin typeface="Arial" panose="020B0604020202020204" pitchFamily="34" charset="0"/>
                <a:cs typeface="Arial" panose="020B0604020202020204" pitchFamily="34" charset="0"/>
              </a:rPr>
              <a:t>Přenos volného elektronu (rozpuštění alkalického kovu a kapalném amoniaku vygeneruje volný elektron v rozpouštědlové kleci).</a:t>
            </a:r>
          </a:p>
          <a:p>
            <a:pPr marL="285750" indent="-285750" algn="l" defTabSz="457200" eaLnBrk="1" fontAlgn="auto" hangingPunct="1">
              <a:spcBef>
                <a:spcPts val="0"/>
              </a:spcBef>
              <a:spcAft>
                <a:spcPts val="0"/>
              </a:spcAft>
              <a:buClr>
                <a:srgbClr val="D22D40"/>
              </a:buClr>
              <a:buFont typeface="Wingdings" charset="2"/>
              <a:buChar char="§"/>
            </a:pPr>
            <a:endParaRPr lang="cs-CZ" altLang="cs-CZ" sz="2000" b="0" dirty="0">
              <a:solidFill>
                <a:prstClr val="black"/>
              </a:solidFill>
              <a:latin typeface="Arial" panose="020B0604020202020204" pitchFamily="34" charset="0"/>
              <a:cs typeface="Arial" panose="020B0604020202020204" pitchFamily="34" charset="0"/>
            </a:endParaRPr>
          </a:p>
          <a:p>
            <a:pPr marL="285750" indent="-285750" algn="l" defTabSz="457200" eaLnBrk="1" fontAlgn="auto" hangingPunct="1">
              <a:spcBef>
                <a:spcPts val="0"/>
              </a:spcBef>
              <a:spcAft>
                <a:spcPts val="0"/>
              </a:spcAft>
              <a:buClr>
                <a:srgbClr val="D22D40"/>
              </a:buClr>
              <a:buFont typeface="Wingdings" charset="2"/>
              <a:buChar char="§"/>
            </a:pPr>
            <a:r>
              <a:rPr lang="cs-CZ" altLang="cs-CZ" sz="2000" b="0" dirty="0">
                <a:solidFill>
                  <a:prstClr val="black"/>
                </a:solidFill>
                <a:latin typeface="Arial" panose="020B0604020202020204" pitchFamily="34" charset="0"/>
                <a:cs typeface="Arial" panose="020B0604020202020204" pitchFamily="34" charset="0"/>
              </a:rPr>
              <a:t>Přenos přes </a:t>
            </a:r>
            <a:r>
              <a:rPr lang="cs-CZ" altLang="cs-CZ" sz="2000" b="0" dirty="0" err="1">
                <a:solidFill>
                  <a:prstClr val="black"/>
                </a:solidFill>
                <a:latin typeface="Arial" panose="020B0604020202020204" pitchFamily="34" charset="0"/>
                <a:cs typeface="Arial" panose="020B0604020202020204" pitchFamily="34" charset="0"/>
              </a:rPr>
              <a:t>můstkující</a:t>
            </a:r>
            <a:r>
              <a:rPr lang="cs-CZ" altLang="cs-CZ" sz="2000" b="0" dirty="0">
                <a:solidFill>
                  <a:prstClr val="black"/>
                </a:solidFill>
                <a:latin typeface="Arial" panose="020B0604020202020204" pitchFamily="34" charset="0"/>
                <a:cs typeface="Arial" panose="020B0604020202020204" pitchFamily="34" charset="0"/>
              </a:rPr>
              <a:t> atom.</a:t>
            </a:r>
          </a:p>
          <a:p>
            <a:pPr marL="285750" indent="-285750" algn="l" defTabSz="457200" eaLnBrk="1" fontAlgn="auto" hangingPunct="1">
              <a:spcBef>
                <a:spcPts val="0"/>
              </a:spcBef>
              <a:spcAft>
                <a:spcPts val="0"/>
              </a:spcAft>
              <a:buClr>
                <a:srgbClr val="D22D40"/>
              </a:buClr>
              <a:buFont typeface="Wingdings" charset="2"/>
              <a:buChar char="§"/>
            </a:pPr>
            <a:endParaRPr lang="cs-CZ" altLang="cs-CZ" sz="2000" b="0" dirty="0">
              <a:solidFill>
                <a:prstClr val="black"/>
              </a:solidFill>
              <a:latin typeface="Arial" panose="020B0604020202020204" pitchFamily="34" charset="0"/>
              <a:cs typeface="Arial" panose="020B0604020202020204" pitchFamily="34" charset="0"/>
            </a:endParaRPr>
          </a:p>
          <a:p>
            <a:pPr marL="285750" indent="-285750" algn="l" defTabSz="457200" eaLnBrk="1" fontAlgn="auto" hangingPunct="1">
              <a:spcBef>
                <a:spcPts val="0"/>
              </a:spcBef>
              <a:spcAft>
                <a:spcPts val="0"/>
              </a:spcAft>
              <a:buClr>
                <a:srgbClr val="D22D40"/>
              </a:buClr>
              <a:buFont typeface="Wingdings" charset="2"/>
              <a:buChar char="§"/>
            </a:pPr>
            <a:r>
              <a:rPr lang="cs-CZ" altLang="cs-CZ" sz="2000" b="0" dirty="0">
                <a:solidFill>
                  <a:prstClr val="black"/>
                </a:solidFill>
                <a:latin typeface="Arial" panose="020B0604020202020204" pitchFamily="34" charset="0"/>
                <a:cs typeface="Arial" panose="020B0604020202020204" pitchFamily="34" charset="0"/>
              </a:rPr>
              <a:t>Přeskok při přiblížení částic (srážce).</a:t>
            </a:r>
          </a:p>
          <a:p>
            <a:pPr marL="285750" indent="-285750" algn="l" defTabSz="457200" eaLnBrk="1" fontAlgn="auto" hangingPunct="1">
              <a:spcBef>
                <a:spcPts val="0"/>
              </a:spcBef>
              <a:spcAft>
                <a:spcPts val="0"/>
              </a:spcAft>
              <a:buClr>
                <a:srgbClr val="D22D40"/>
              </a:buClr>
              <a:buFont typeface="Wingdings" charset="2"/>
              <a:buChar char="§"/>
            </a:pPr>
            <a:endParaRPr lang="cs-CZ" altLang="cs-CZ" sz="2000" b="0" dirty="0">
              <a:solidFill>
                <a:prstClr val="black"/>
              </a:solidFill>
              <a:latin typeface="Arial" panose="020B0604020202020204" pitchFamily="34" charset="0"/>
              <a:cs typeface="Arial" panose="020B0604020202020204" pitchFamily="34" charset="0"/>
            </a:endParaRPr>
          </a:p>
          <a:p>
            <a:pPr marL="285750" indent="-285750" algn="l" defTabSz="457200" eaLnBrk="1" fontAlgn="auto" hangingPunct="1">
              <a:spcBef>
                <a:spcPts val="0"/>
              </a:spcBef>
              <a:spcAft>
                <a:spcPts val="0"/>
              </a:spcAft>
              <a:buClr>
                <a:srgbClr val="D22D40"/>
              </a:buClr>
              <a:buFont typeface="Wingdings" charset="2"/>
              <a:buChar char="§"/>
            </a:pPr>
            <a:r>
              <a:rPr lang="cs-CZ" altLang="cs-CZ" sz="2000" b="0" dirty="0">
                <a:solidFill>
                  <a:prstClr val="black"/>
                </a:solidFill>
                <a:latin typeface="Arial" panose="020B0604020202020204" pitchFamily="34" charset="0"/>
                <a:cs typeface="Arial" panose="020B0604020202020204" pitchFamily="34" charset="0"/>
              </a:rPr>
              <a:t>Přenos přes prostor (tunelový jev).</a:t>
            </a:r>
            <a:endParaRPr lang="cs-CZ" altLang="cs-CZ" sz="2000" b="0" baseline="30000" dirty="0">
              <a:solidFill>
                <a:prstClr val="black"/>
              </a:solidFill>
              <a:latin typeface="Arial" panose="020B0604020202020204" pitchFamily="34" charset="0"/>
              <a:cs typeface="Arial" panose="020B0604020202020204" pitchFamily="34" charset="0"/>
            </a:endParaRPr>
          </a:p>
        </p:txBody>
      </p:sp>
      <p:sp>
        <p:nvSpPr>
          <p:cNvPr id="7" name="Rectangle 17"/>
          <p:cNvSpPr/>
          <p:nvPr/>
        </p:nvSpPr>
        <p:spPr>
          <a:xfrm>
            <a:off x="0" y="0"/>
            <a:ext cx="9144000" cy="107950"/>
          </a:xfrm>
          <a:prstGeom prst="rect">
            <a:avLst/>
          </a:prstGeom>
          <a:solidFill>
            <a:srgbClr val="D22D4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8" name="Zástupný symbol pro číslo snímku 1"/>
          <p:cNvSpPr>
            <a:spLocks noGrp="1"/>
          </p:cNvSpPr>
          <p:nvPr>
            <p:ph type="sldNum" sz="quarter" idx="12"/>
          </p:nvPr>
        </p:nvSpPr>
        <p:spPr>
          <a:xfrm>
            <a:off x="8424000" y="108000"/>
            <a:ext cx="720000" cy="360000"/>
          </a:xfrm>
        </p:spPr>
        <p:txBody>
          <a:bodyPr anchor="ctr" anchorCtr="0"/>
          <a:lstStyle/>
          <a:p>
            <a:r>
              <a:rPr lang="en-US" sz="1400" dirty="0">
                <a:solidFill>
                  <a:schemeClr val="tx1"/>
                </a:solidFill>
                <a:latin typeface="Arial" panose="020B0604020202020204" pitchFamily="34" charset="0"/>
                <a:cs typeface="Arial" panose="020B0604020202020204" pitchFamily="34" charset="0"/>
              </a:rPr>
              <a:t>06-</a:t>
            </a:r>
            <a:fld id="{CB05AA66-45A8-5543-8AD2-FEEF865319FF}" type="slidenum">
              <a:rPr lang="en-US" sz="1400" smtClean="0">
                <a:solidFill>
                  <a:schemeClr val="tx1"/>
                </a:solidFill>
                <a:latin typeface="Arial" panose="020B0604020202020204" pitchFamily="34" charset="0"/>
                <a:cs typeface="Arial" panose="020B0604020202020204" pitchFamily="34" charset="0"/>
              </a:rPr>
              <a:t>30</a:t>
            </a:fld>
            <a:endParaRPr lang="en-US" sz="1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383649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15"/>
          <p:cNvSpPr txBox="1"/>
          <p:nvPr/>
        </p:nvSpPr>
        <p:spPr>
          <a:xfrm>
            <a:off x="5030851" y="6341803"/>
            <a:ext cx="3965675" cy="229420"/>
          </a:xfrm>
          <a:prstGeom prst="rect">
            <a:avLst/>
          </a:prstGeom>
          <a:noFill/>
        </p:spPr>
        <p:txBody>
          <a:bodyPr wrap="square" lIns="0" tIns="0" rIns="0" bIns="0" rtlCol="0">
            <a:normAutofit/>
          </a:bodyPr>
          <a:lstStyle/>
          <a:p>
            <a:pPr algn="r" defTabSz="457200" eaLnBrk="1" fontAlgn="auto" hangingPunct="1">
              <a:lnSpc>
                <a:spcPct val="130000"/>
              </a:lnSpc>
              <a:spcBef>
                <a:spcPts val="0"/>
              </a:spcBef>
              <a:spcAft>
                <a:spcPts val="0"/>
              </a:spcAft>
            </a:pPr>
            <a:r>
              <a:rPr lang="en-US" sz="900" b="0">
                <a:solidFill>
                  <a:prstClr val="black"/>
                </a:solidFill>
                <a:latin typeface="Arial"/>
                <a:cs typeface="Arial"/>
              </a:rPr>
              <a:t>www.natur.cuni.cz</a:t>
            </a:r>
            <a:endParaRPr lang="en-US" sz="900" b="0" dirty="0">
              <a:solidFill>
                <a:prstClr val="black"/>
              </a:solidFill>
              <a:latin typeface="Arial"/>
              <a:cs typeface="Arial"/>
            </a:endParaRPr>
          </a:p>
        </p:txBody>
      </p:sp>
      <p:pic>
        <p:nvPicPr>
          <p:cNvPr id="23" name="Picture 1"/>
          <p:cNvPicPr>
            <a:picLocks noChangeAspect="1"/>
          </p:cNvPicPr>
          <p:nvPr/>
        </p:nvPicPr>
        <p:blipFill>
          <a:blip r:embed="rId3"/>
          <a:stretch>
            <a:fillRect/>
          </a:stretch>
        </p:blipFill>
        <p:spPr>
          <a:xfrm>
            <a:off x="0" y="6057900"/>
            <a:ext cx="2159000" cy="800100"/>
          </a:xfrm>
          <a:prstGeom prst="rect">
            <a:avLst/>
          </a:prstGeom>
        </p:spPr>
      </p:pic>
      <p:cxnSp>
        <p:nvCxnSpPr>
          <p:cNvPr id="24" name="Straight Connector 4"/>
          <p:cNvCxnSpPr/>
          <p:nvPr/>
        </p:nvCxnSpPr>
        <p:spPr>
          <a:xfrm>
            <a:off x="122903" y="6057900"/>
            <a:ext cx="8873623" cy="0"/>
          </a:xfrm>
          <a:prstGeom prst="line">
            <a:avLst/>
          </a:prstGeom>
          <a:noFill/>
          <a:ln w="9525" cap="flat" cmpd="sng" algn="ctr">
            <a:solidFill>
              <a:srgbClr val="D22D40"/>
            </a:solidFill>
            <a:prstDash val="solid"/>
          </a:ln>
          <a:effectLst/>
        </p:spPr>
      </p:cxnSp>
      <p:sp>
        <p:nvSpPr>
          <p:cNvPr id="25" name="TextBox 8"/>
          <p:cNvSpPr txBox="1"/>
          <p:nvPr/>
        </p:nvSpPr>
        <p:spPr>
          <a:xfrm>
            <a:off x="288000" y="252000"/>
            <a:ext cx="8316448" cy="491073"/>
          </a:xfrm>
          <a:prstGeom prst="rect">
            <a:avLst/>
          </a:prstGeom>
          <a:noFill/>
        </p:spPr>
        <p:txBody>
          <a:bodyPr wrap="square" lIns="0" tIns="0" rIns="0" bIns="0" rtlCol="0">
            <a:noAutofit/>
          </a:bodyPr>
          <a:lstStyle/>
          <a:p>
            <a:pPr algn="l" defTabSz="457200" eaLnBrk="1" fontAlgn="auto" hangingPunct="1">
              <a:lnSpc>
                <a:spcPct val="130000"/>
              </a:lnSpc>
              <a:spcBef>
                <a:spcPts val="0"/>
              </a:spcBef>
              <a:spcAft>
                <a:spcPts val="0"/>
              </a:spcAft>
            </a:pPr>
            <a:r>
              <a:rPr lang="cs-CZ" sz="2600" dirty="0">
                <a:solidFill>
                  <a:prstClr val="black"/>
                </a:solidFill>
                <a:latin typeface="Arial"/>
                <a:cs typeface="Arial"/>
              </a:rPr>
              <a:t>Radikálové reakce</a:t>
            </a:r>
            <a:endParaRPr lang="en-US" sz="2600" dirty="0">
              <a:solidFill>
                <a:prstClr val="black"/>
              </a:solidFill>
              <a:latin typeface="Arial"/>
              <a:cs typeface="Arial"/>
            </a:endParaRPr>
          </a:p>
        </p:txBody>
      </p:sp>
      <p:sp>
        <p:nvSpPr>
          <p:cNvPr id="38" name="TextBox 2"/>
          <p:cNvSpPr txBox="1"/>
          <p:nvPr/>
        </p:nvSpPr>
        <p:spPr>
          <a:xfrm>
            <a:off x="287215" y="900000"/>
            <a:ext cx="8460754" cy="4616648"/>
          </a:xfrm>
          <a:prstGeom prst="rect">
            <a:avLst/>
          </a:prstGeom>
          <a:noFill/>
        </p:spPr>
        <p:txBody>
          <a:bodyPr wrap="square" lIns="0" tIns="0" rIns="0" bIns="0" rtlCol="0">
            <a:spAutoFit/>
          </a:bodyPr>
          <a:lstStyle/>
          <a:p>
            <a:pPr algn="l" defTabSz="457200" eaLnBrk="1" fontAlgn="auto" hangingPunct="1">
              <a:spcAft>
                <a:spcPts val="0"/>
              </a:spcAft>
            </a:pPr>
            <a:r>
              <a:rPr lang="cs-CZ" altLang="cs-CZ" sz="2000" b="0" dirty="0">
                <a:solidFill>
                  <a:prstClr val="black"/>
                </a:solidFill>
                <a:latin typeface="Arial" charset="0"/>
              </a:rPr>
              <a:t>Pro disociaci molekuly na dva radikály je třeba dodat energii disociace vazby, typicky foton (</a:t>
            </a:r>
            <a:r>
              <a:rPr lang="cs-CZ" altLang="cs-CZ" sz="2000" b="0" i="1" dirty="0">
                <a:solidFill>
                  <a:prstClr val="black"/>
                </a:solidFill>
                <a:latin typeface="Arial" charset="0"/>
              </a:rPr>
              <a:t>E</a:t>
            </a:r>
            <a:r>
              <a:rPr lang="cs-CZ" altLang="cs-CZ" sz="2000" b="0" dirty="0">
                <a:solidFill>
                  <a:prstClr val="black"/>
                </a:solidFill>
                <a:latin typeface="Arial" charset="0"/>
              </a:rPr>
              <a:t> = </a:t>
            </a:r>
            <a:r>
              <a:rPr lang="cs-CZ" altLang="cs-CZ" sz="2000" b="0" i="1" dirty="0">
                <a:solidFill>
                  <a:prstClr val="black"/>
                </a:solidFill>
                <a:latin typeface="Arial" charset="0"/>
              </a:rPr>
              <a:t>h</a:t>
            </a:r>
            <a:r>
              <a:rPr lang="cs-CZ" altLang="cs-CZ" sz="2000" b="0" dirty="0">
                <a:solidFill>
                  <a:prstClr val="black"/>
                </a:solidFill>
                <a:latin typeface="Arial" charset="0"/>
                <a:sym typeface="Symbol"/>
              </a:rPr>
              <a:t></a:t>
            </a:r>
            <a:r>
              <a:rPr lang="cs-CZ" altLang="cs-CZ" sz="2000" b="0" i="1" dirty="0">
                <a:solidFill>
                  <a:prstClr val="black"/>
                </a:solidFill>
                <a:latin typeface="Arial" charset="0"/>
                <a:sym typeface="Symbol"/>
              </a:rPr>
              <a:t></a:t>
            </a:r>
            <a:r>
              <a:rPr lang="cs-CZ" altLang="cs-CZ" sz="2000" b="0" dirty="0">
                <a:solidFill>
                  <a:prstClr val="black"/>
                </a:solidFill>
                <a:latin typeface="Arial" charset="0"/>
              </a:rPr>
              <a:t>). 4 základní procesy: </a:t>
            </a:r>
          </a:p>
          <a:p>
            <a:pPr algn="l" defTabSz="457200" eaLnBrk="1" fontAlgn="auto" hangingPunct="1">
              <a:spcAft>
                <a:spcPts val="0"/>
              </a:spcAft>
            </a:pPr>
            <a:endParaRPr lang="cs-CZ" altLang="cs-CZ" sz="2000" b="0" dirty="0">
              <a:solidFill>
                <a:prstClr val="black"/>
              </a:solidFill>
              <a:latin typeface="Arial" charset="0"/>
            </a:endParaRPr>
          </a:p>
          <a:p>
            <a:pPr marL="285750" indent="-285750" algn="l" defTabSz="457200" eaLnBrk="1" fontAlgn="auto" hangingPunct="1">
              <a:spcBef>
                <a:spcPts val="0"/>
              </a:spcBef>
              <a:spcAft>
                <a:spcPts val="0"/>
              </a:spcAft>
              <a:buClr>
                <a:srgbClr val="D22D40"/>
              </a:buClr>
              <a:buFont typeface="Wingdings" charset="2"/>
              <a:buChar char="§"/>
            </a:pPr>
            <a:r>
              <a:rPr lang="cs-CZ" altLang="cs-CZ" sz="2000" b="0" dirty="0">
                <a:solidFill>
                  <a:prstClr val="black"/>
                </a:solidFill>
                <a:latin typeface="Arial" panose="020B0604020202020204" pitchFamily="34" charset="0"/>
                <a:cs typeface="Arial" panose="020B0604020202020204" pitchFamily="34" charset="0"/>
              </a:rPr>
              <a:t>Iniciace		H</a:t>
            </a:r>
            <a:r>
              <a:rPr lang="cs-CZ" altLang="cs-CZ" sz="2000" b="0" baseline="-25000" dirty="0">
                <a:solidFill>
                  <a:prstClr val="black"/>
                </a:solidFill>
                <a:latin typeface="Arial" panose="020B0604020202020204" pitchFamily="34" charset="0"/>
                <a:cs typeface="Arial" panose="020B0604020202020204" pitchFamily="34" charset="0"/>
              </a:rPr>
              <a:t>2</a:t>
            </a:r>
            <a:r>
              <a:rPr lang="cs-CZ" altLang="cs-CZ" sz="2000" b="0" dirty="0">
                <a:solidFill>
                  <a:prstClr val="black"/>
                </a:solidFill>
                <a:latin typeface="Arial" panose="020B0604020202020204" pitchFamily="34" charset="0"/>
                <a:cs typeface="Arial" panose="020B0604020202020204" pitchFamily="34" charset="0"/>
              </a:rPr>
              <a:t>  →  2 H</a:t>
            </a:r>
            <a:r>
              <a:rPr lang="cs-CZ" altLang="cs-CZ" sz="2000" b="0" baseline="30000" dirty="0">
                <a:solidFill>
                  <a:prstClr val="black"/>
                </a:solidFill>
                <a:latin typeface="Arial" panose="020B0604020202020204" pitchFamily="34" charset="0"/>
                <a:cs typeface="Arial" panose="020B0604020202020204" pitchFamily="34" charset="0"/>
                <a:sym typeface="Symbol"/>
              </a:rPr>
              <a:t></a:t>
            </a:r>
            <a:endParaRPr lang="cs-CZ" altLang="cs-CZ" sz="2000" b="0" baseline="30000" dirty="0">
              <a:solidFill>
                <a:prstClr val="black"/>
              </a:solidFill>
              <a:latin typeface="Arial" panose="020B0604020202020204" pitchFamily="34" charset="0"/>
              <a:cs typeface="Arial" panose="020B0604020202020204" pitchFamily="34" charset="0"/>
            </a:endParaRPr>
          </a:p>
          <a:p>
            <a:pPr algn="l" defTabSz="457200" eaLnBrk="1" fontAlgn="auto" hangingPunct="1">
              <a:spcBef>
                <a:spcPts val="0"/>
              </a:spcBef>
              <a:spcAft>
                <a:spcPts val="0"/>
              </a:spcAft>
              <a:buClr>
                <a:srgbClr val="D22D40"/>
              </a:buClr>
            </a:pPr>
            <a:r>
              <a:rPr lang="cs-CZ" altLang="cs-CZ" sz="2000" b="0" dirty="0">
                <a:solidFill>
                  <a:prstClr val="black"/>
                </a:solidFill>
                <a:latin typeface="Arial" panose="020B0604020202020204" pitchFamily="34" charset="0"/>
                <a:cs typeface="Arial" panose="020B0604020202020204" pitchFamily="34" charset="0"/>
              </a:rPr>
              <a:t>				Br</a:t>
            </a:r>
            <a:r>
              <a:rPr lang="cs-CZ" altLang="cs-CZ" sz="2000" b="0" baseline="-25000" dirty="0">
                <a:solidFill>
                  <a:prstClr val="black"/>
                </a:solidFill>
                <a:latin typeface="Arial" panose="020B0604020202020204" pitchFamily="34" charset="0"/>
                <a:cs typeface="Arial" panose="020B0604020202020204" pitchFamily="34" charset="0"/>
              </a:rPr>
              <a:t>2</a:t>
            </a:r>
            <a:r>
              <a:rPr lang="cs-CZ" altLang="cs-CZ" sz="2000" b="0" dirty="0">
                <a:solidFill>
                  <a:prstClr val="black"/>
                </a:solidFill>
                <a:latin typeface="Arial" panose="020B0604020202020204" pitchFamily="34" charset="0"/>
                <a:cs typeface="Arial" panose="020B0604020202020204" pitchFamily="34" charset="0"/>
              </a:rPr>
              <a:t>  →  2 Br</a:t>
            </a:r>
            <a:r>
              <a:rPr lang="cs-CZ" altLang="cs-CZ" sz="2000" b="0" baseline="30000" dirty="0">
                <a:solidFill>
                  <a:prstClr val="black"/>
                </a:solidFill>
                <a:latin typeface="Arial" panose="020B0604020202020204" pitchFamily="34" charset="0"/>
                <a:cs typeface="Arial" panose="020B0604020202020204" pitchFamily="34" charset="0"/>
                <a:sym typeface="Symbol"/>
              </a:rPr>
              <a:t></a:t>
            </a:r>
            <a:endParaRPr lang="cs-CZ" altLang="cs-CZ" sz="2000" b="0" baseline="30000" dirty="0">
              <a:solidFill>
                <a:prstClr val="black"/>
              </a:solidFill>
              <a:latin typeface="Arial" panose="020B0604020202020204" pitchFamily="34" charset="0"/>
              <a:cs typeface="Arial" panose="020B0604020202020204" pitchFamily="34" charset="0"/>
            </a:endParaRPr>
          </a:p>
          <a:p>
            <a:pPr algn="l" defTabSz="457200" eaLnBrk="1" fontAlgn="auto" hangingPunct="1">
              <a:spcBef>
                <a:spcPts val="0"/>
              </a:spcBef>
              <a:spcAft>
                <a:spcPts val="0"/>
              </a:spcAft>
              <a:buClr>
                <a:srgbClr val="D22D40"/>
              </a:buClr>
            </a:pPr>
            <a:endParaRPr lang="cs-CZ" altLang="cs-CZ" sz="2000" b="0" dirty="0">
              <a:solidFill>
                <a:prstClr val="black"/>
              </a:solidFill>
              <a:latin typeface="Arial" panose="020B0604020202020204" pitchFamily="34" charset="0"/>
              <a:cs typeface="Arial" panose="020B0604020202020204" pitchFamily="34" charset="0"/>
            </a:endParaRPr>
          </a:p>
          <a:p>
            <a:pPr marL="285750" indent="-285750" algn="l" defTabSz="457200" eaLnBrk="1" fontAlgn="auto" hangingPunct="1">
              <a:spcBef>
                <a:spcPts val="0"/>
              </a:spcBef>
              <a:spcAft>
                <a:spcPts val="0"/>
              </a:spcAft>
              <a:buClr>
                <a:srgbClr val="D22D40"/>
              </a:buClr>
              <a:buFont typeface="Wingdings" charset="2"/>
              <a:buChar char="§"/>
            </a:pPr>
            <a:r>
              <a:rPr lang="cs-CZ" altLang="cs-CZ" sz="2000" b="0" dirty="0">
                <a:solidFill>
                  <a:prstClr val="black"/>
                </a:solidFill>
                <a:latin typeface="Arial" panose="020B0604020202020204" pitchFamily="34" charset="0"/>
                <a:cs typeface="Arial" panose="020B0604020202020204" pitchFamily="34" charset="0"/>
              </a:rPr>
              <a:t>Propagace	Br</a:t>
            </a:r>
            <a:r>
              <a:rPr lang="cs-CZ" altLang="cs-CZ" sz="2000" b="0" baseline="30000" dirty="0">
                <a:solidFill>
                  <a:prstClr val="black"/>
                </a:solidFill>
                <a:latin typeface="Arial" panose="020B0604020202020204" pitchFamily="34" charset="0"/>
                <a:cs typeface="Arial" panose="020B0604020202020204" pitchFamily="34" charset="0"/>
                <a:sym typeface="Symbol"/>
              </a:rPr>
              <a:t></a:t>
            </a:r>
            <a:r>
              <a:rPr lang="cs-CZ" altLang="cs-CZ" sz="2000" b="0" dirty="0">
                <a:solidFill>
                  <a:prstClr val="black"/>
                </a:solidFill>
                <a:latin typeface="Arial" panose="020B0604020202020204" pitchFamily="34" charset="0"/>
                <a:cs typeface="Arial" panose="020B0604020202020204" pitchFamily="34" charset="0"/>
              </a:rPr>
              <a:t>  +  H</a:t>
            </a:r>
            <a:r>
              <a:rPr lang="cs-CZ" altLang="cs-CZ" sz="2000" b="0" baseline="-25000" dirty="0">
                <a:solidFill>
                  <a:prstClr val="black"/>
                </a:solidFill>
                <a:latin typeface="Arial" panose="020B0604020202020204" pitchFamily="34" charset="0"/>
                <a:cs typeface="Arial" panose="020B0604020202020204" pitchFamily="34" charset="0"/>
              </a:rPr>
              <a:t>2</a:t>
            </a:r>
            <a:r>
              <a:rPr lang="cs-CZ" altLang="cs-CZ" sz="2000" b="0" dirty="0">
                <a:solidFill>
                  <a:prstClr val="black"/>
                </a:solidFill>
                <a:latin typeface="Arial" panose="020B0604020202020204" pitchFamily="34" charset="0"/>
                <a:cs typeface="Arial" panose="020B0604020202020204" pitchFamily="34" charset="0"/>
              </a:rPr>
              <a:t>  →  H</a:t>
            </a:r>
            <a:r>
              <a:rPr lang="cs-CZ" altLang="cs-CZ" sz="2000" b="0" baseline="30000" dirty="0">
                <a:solidFill>
                  <a:prstClr val="black"/>
                </a:solidFill>
                <a:latin typeface="Arial" panose="020B0604020202020204" pitchFamily="34" charset="0"/>
                <a:cs typeface="Arial" panose="020B0604020202020204" pitchFamily="34" charset="0"/>
                <a:sym typeface="Symbol"/>
              </a:rPr>
              <a:t></a:t>
            </a:r>
            <a:r>
              <a:rPr lang="cs-CZ" altLang="cs-CZ" sz="2000" b="0" dirty="0">
                <a:solidFill>
                  <a:prstClr val="black"/>
                </a:solidFill>
                <a:latin typeface="Arial" panose="020B0604020202020204" pitchFamily="34" charset="0"/>
                <a:cs typeface="Arial" panose="020B0604020202020204" pitchFamily="34" charset="0"/>
                <a:sym typeface="Symbol"/>
              </a:rPr>
              <a:t>  +  </a:t>
            </a:r>
            <a:r>
              <a:rPr lang="cs-CZ" altLang="cs-CZ" sz="2000" b="0" dirty="0" err="1">
                <a:solidFill>
                  <a:prstClr val="black"/>
                </a:solidFill>
                <a:latin typeface="Arial" panose="020B0604020202020204" pitchFamily="34" charset="0"/>
                <a:cs typeface="Arial" panose="020B0604020202020204" pitchFamily="34" charset="0"/>
                <a:sym typeface="Symbol"/>
              </a:rPr>
              <a:t>HB</a:t>
            </a:r>
            <a:r>
              <a:rPr lang="cs-CZ" altLang="cs-CZ" sz="2000" b="0" dirty="0" err="1">
                <a:solidFill>
                  <a:prstClr val="black"/>
                </a:solidFill>
                <a:latin typeface="Arial" panose="020B0604020202020204" pitchFamily="34" charset="0"/>
                <a:cs typeface="Arial" panose="020B0604020202020204" pitchFamily="34" charset="0"/>
              </a:rPr>
              <a:t>r</a:t>
            </a:r>
            <a:r>
              <a:rPr lang="cs-CZ" altLang="cs-CZ" sz="2000" b="0" dirty="0">
                <a:solidFill>
                  <a:prstClr val="black"/>
                </a:solidFill>
                <a:latin typeface="Arial" panose="020B0604020202020204" pitchFamily="34" charset="0"/>
                <a:cs typeface="Arial" panose="020B0604020202020204" pitchFamily="34" charset="0"/>
              </a:rPr>
              <a:t> </a:t>
            </a:r>
            <a:endParaRPr lang="cs-CZ" altLang="cs-CZ" sz="2000" b="0" baseline="30000" dirty="0">
              <a:solidFill>
                <a:prstClr val="black"/>
              </a:solidFill>
              <a:latin typeface="Arial" panose="020B0604020202020204" pitchFamily="34" charset="0"/>
              <a:cs typeface="Arial" panose="020B0604020202020204" pitchFamily="34" charset="0"/>
            </a:endParaRPr>
          </a:p>
          <a:p>
            <a:pPr algn="l" defTabSz="457200" eaLnBrk="1" fontAlgn="auto" hangingPunct="1">
              <a:spcBef>
                <a:spcPts val="0"/>
              </a:spcBef>
              <a:spcAft>
                <a:spcPts val="0"/>
              </a:spcAft>
              <a:buClr>
                <a:srgbClr val="D22D40"/>
              </a:buClr>
            </a:pPr>
            <a:r>
              <a:rPr lang="cs-CZ" altLang="cs-CZ" sz="2000" b="0" dirty="0">
                <a:solidFill>
                  <a:prstClr val="black"/>
                </a:solidFill>
                <a:latin typeface="Arial" panose="020B0604020202020204" pitchFamily="34" charset="0"/>
                <a:cs typeface="Arial" panose="020B0604020202020204" pitchFamily="34" charset="0"/>
              </a:rPr>
              <a:t>				H</a:t>
            </a:r>
            <a:r>
              <a:rPr lang="cs-CZ" altLang="cs-CZ" sz="2000" b="0" baseline="30000" dirty="0">
                <a:solidFill>
                  <a:prstClr val="black"/>
                </a:solidFill>
                <a:latin typeface="Arial" panose="020B0604020202020204" pitchFamily="34" charset="0"/>
                <a:cs typeface="Arial" panose="020B0604020202020204" pitchFamily="34" charset="0"/>
                <a:sym typeface="Symbol"/>
              </a:rPr>
              <a:t></a:t>
            </a:r>
            <a:r>
              <a:rPr lang="cs-CZ" altLang="cs-CZ" sz="2000" b="0" dirty="0">
                <a:solidFill>
                  <a:prstClr val="black"/>
                </a:solidFill>
                <a:latin typeface="Arial" panose="020B0604020202020204" pitchFamily="34" charset="0"/>
                <a:cs typeface="Arial" panose="020B0604020202020204" pitchFamily="34" charset="0"/>
                <a:sym typeface="Symbol"/>
              </a:rPr>
              <a:t>  +  Br</a:t>
            </a:r>
            <a:r>
              <a:rPr lang="cs-CZ" altLang="cs-CZ" sz="2000" b="0" baseline="-25000" dirty="0">
                <a:solidFill>
                  <a:prstClr val="black"/>
                </a:solidFill>
                <a:latin typeface="Arial" panose="020B0604020202020204" pitchFamily="34" charset="0"/>
                <a:cs typeface="Arial" panose="020B0604020202020204" pitchFamily="34" charset="0"/>
              </a:rPr>
              <a:t>2</a:t>
            </a:r>
            <a:r>
              <a:rPr lang="cs-CZ" altLang="cs-CZ" sz="2000" b="0" dirty="0">
                <a:solidFill>
                  <a:prstClr val="black"/>
                </a:solidFill>
                <a:latin typeface="Arial" panose="020B0604020202020204" pitchFamily="34" charset="0"/>
                <a:cs typeface="Arial" panose="020B0604020202020204" pitchFamily="34" charset="0"/>
              </a:rPr>
              <a:t>  →  Br</a:t>
            </a:r>
            <a:r>
              <a:rPr lang="cs-CZ" altLang="cs-CZ" sz="2000" b="0" baseline="30000" dirty="0">
                <a:solidFill>
                  <a:prstClr val="black"/>
                </a:solidFill>
                <a:latin typeface="Arial" panose="020B0604020202020204" pitchFamily="34" charset="0"/>
                <a:cs typeface="Arial" panose="020B0604020202020204" pitchFamily="34" charset="0"/>
                <a:sym typeface="Symbol"/>
              </a:rPr>
              <a:t></a:t>
            </a:r>
            <a:r>
              <a:rPr lang="cs-CZ" altLang="cs-CZ" sz="2000" b="0" dirty="0">
                <a:solidFill>
                  <a:prstClr val="black"/>
                </a:solidFill>
                <a:latin typeface="Arial" panose="020B0604020202020204" pitchFamily="34" charset="0"/>
                <a:cs typeface="Arial" panose="020B0604020202020204" pitchFamily="34" charset="0"/>
                <a:sym typeface="Symbol"/>
              </a:rPr>
              <a:t>  +  </a:t>
            </a:r>
            <a:r>
              <a:rPr lang="cs-CZ" altLang="cs-CZ" sz="2000" b="0" dirty="0" err="1">
                <a:solidFill>
                  <a:prstClr val="black"/>
                </a:solidFill>
                <a:latin typeface="Arial" panose="020B0604020202020204" pitchFamily="34" charset="0"/>
                <a:cs typeface="Arial" panose="020B0604020202020204" pitchFamily="34" charset="0"/>
                <a:sym typeface="Symbol"/>
              </a:rPr>
              <a:t>HB</a:t>
            </a:r>
            <a:r>
              <a:rPr lang="cs-CZ" altLang="cs-CZ" sz="2000" b="0" dirty="0" err="1">
                <a:solidFill>
                  <a:prstClr val="black"/>
                </a:solidFill>
                <a:latin typeface="Arial" panose="020B0604020202020204" pitchFamily="34" charset="0"/>
                <a:cs typeface="Arial" panose="020B0604020202020204" pitchFamily="34" charset="0"/>
              </a:rPr>
              <a:t>r</a:t>
            </a:r>
            <a:endParaRPr lang="cs-CZ" altLang="cs-CZ" sz="2000" b="0" baseline="30000" dirty="0">
              <a:solidFill>
                <a:prstClr val="black"/>
              </a:solidFill>
              <a:latin typeface="Arial" panose="020B0604020202020204" pitchFamily="34" charset="0"/>
              <a:cs typeface="Arial" panose="020B0604020202020204" pitchFamily="34" charset="0"/>
            </a:endParaRPr>
          </a:p>
          <a:p>
            <a:pPr algn="l" defTabSz="457200" eaLnBrk="1" fontAlgn="auto" hangingPunct="1">
              <a:spcBef>
                <a:spcPts val="0"/>
              </a:spcBef>
              <a:spcAft>
                <a:spcPts val="0"/>
              </a:spcAft>
              <a:buClr>
                <a:srgbClr val="D22D40"/>
              </a:buClr>
            </a:pPr>
            <a:endParaRPr lang="cs-CZ" altLang="cs-CZ" sz="2000" b="0" dirty="0">
              <a:solidFill>
                <a:prstClr val="black"/>
              </a:solidFill>
              <a:latin typeface="Arial" panose="020B0604020202020204" pitchFamily="34" charset="0"/>
              <a:cs typeface="Arial" panose="020B0604020202020204" pitchFamily="34" charset="0"/>
            </a:endParaRPr>
          </a:p>
          <a:p>
            <a:pPr marL="285750" indent="-285750" algn="l" defTabSz="457200" eaLnBrk="1" fontAlgn="auto" hangingPunct="1">
              <a:spcBef>
                <a:spcPts val="0"/>
              </a:spcBef>
              <a:spcAft>
                <a:spcPts val="0"/>
              </a:spcAft>
              <a:buClr>
                <a:srgbClr val="D22D40"/>
              </a:buClr>
              <a:buFont typeface="Wingdings" charset="2"/>
              <a:buChar char="§"/>
            </a:pPr>
            <a:r>
              <a:rPr lang="cs-CZ" altLang="cs-CZ" sz="2000" b="0" dirty="0">
                <a:solidFill>
                  <a:prstClr val="black"/>
                </a:solidFill>
                <a:latin typeface="Arial" panose="020B0604020202020204" pitchFamily="34" charset="0"/>
                <a:cs typeface="Arial" panose="020B0604020202020204" pitchFamily="34" charset="0"/>
              </a:rPr>
              <a:t>Retardace	Br</a:t>
            </a:r>
            <a:r>
              <a:rPr lang="cs-CZ" altLang="cs-CZ" sz="2000" b="0" baseline="30000" dirty="0">
                <a:solidFill>
                  <a:prstClr val="black"/>
                </a:solidFill>
                <a:latin typeface="Arial" panose="020B0604020202020204" pitchFamily="34" charset="0"/>
                <a:cs typeface="Arial" panose="020B0604020202020204" pitchFamily="34" charset="0"/>
                <a:sym typeface="Symbol"/>
              </a:rPr>
              <a:t></a:t>
            </a:r>
            <a:r>
              <a:rPr lang="cs-CZ" altLang="cs-CZ" sz="2000" b="0" dirty="0">
                <a:solidFill>
                  <a:prstClr val="black"/>
                </a:solidFill>
                <a:latin typeface="Arial" panose="020B0604020202020204" pitchFamily="34" charset="0"/>
                <a:cs typeface="Arial" panose="020B0604020202020204" pitchFamily="34" charset="0"/>
              </a:rPr>
              <a:t>  +  </a:t>
            </a:r>
            <a:r>
              <a:rPr lang="cs-CZ" altLang="cs-CZ" sz="2000" b="0" dirty="0" err="1">
                <a:solidFill>
                  <a:prstClr val="black"/>
                </a:solidFill>
                <a:latin typeface="Arial" panose="020B0604020202020204" pitchFamily="34" charset="0"/>
                <a:cs typeface="Arial" panose="020B0604020202020204" pitchFamily="34" charset="0"/>
              </a:rPr>
              <a:t>HBr</a:t>
            </a:r>
            <a:r>
              <a:rPr lang="cs-CZ" altLang="cs-CZ" sz="2000" b="0" dirty="0">
                <a:solidFill>
                  <a:prstClr val="black"/>
                </a:solidFill>
                <a:latin typeface="Arial" panose="020B0604020202020204" pitchFamily="34" charset="0"/>
                <a:cs typeface="Arial" panose="020B0604020202020204" pitchFamily="34" charset="0"/>
              </a:rPr>
              <a:t>  →  H</a:t>
            </a:r>
            <a:r>
              <a:rPr lang="cs-CZ" altLang="cs-CZ" sz="2000" b="0" baseline="30000" dirty="0">
                <a:solidFill>
                  <a:prstClr val="black"/>
                </a:solidFill>
                <a:latin typeface="Arial" panose="020B0604020202020204" pitchFamily="34" charset="0"/>
                <a:cs typeface="Arial" panose="020B0604020202020204" pitchFamily="34" charset="0"/>
                <a:sym typeface="Symbol"/>
              </a:rPr>
              <a:t></a:t>
            </a:r>
            <a:r>
              <a:rPr lang="cs-CZ" altLang="cs-CZ" sz="2000" b="0" dirty="0">
                <a:solidFill>
                  <a:prstClr val="black"/>
                </a:solidFill>
                <a:latin typeface="Arial" panose="020B0604020202020204" pitchFamily="34" charset="0"/>
                <a:cs typeface="Arial" panose="020B0604020202020204" pitchFamily="34" charset="0"/>
                <a:sym typeface="Symbol"/>
              </a:rPr>
              <a:t>  +  B</a:t>
            </a:r>
            <a:r>
              <a:rPr lang="cs-CZ" altLang="cs-CZ" sz="2000" b="0" dirty="0">
                <a:solidFill>
                  <a:prstClr val="black"/>
                </a:solidFill>
                <a:latin typeface="Arial" panose="020B0604020202020204" pitchFamily="34" charset="0"/>
                <a:cs typeface="Arial" panose="020B0604020202020204" pitchFamily="34" charset="0"/>
              </a:rPr>
              <a:t>r</a:t>
            </a:r>
            <a:r>
              <a:rPr lang="cs-CZ" altLang="cs-CZ" sz="2000" b="0" baseline="-25000" dirty="0">
                <a:solidFill>
                  <a:prstClr val="black"/>
                </a:solidFill>
                <a:latin typeface="Arial" panose="020B0604020202020204" pitchFamily="34" charset="0"/>
                <a:cs typeface="Arial" panose="020B0604020202020204" pitchFamily="34" charset="0"/>
              </a:rPr>
              <a:t>2</a:t>
            </a:r>
            <a:r>
              <a:rPr lang="cs-CZ" altLang="cs-CZ" sz="2000" b="0" dirty="0">
                <a:solidFill>
                  <a:prstClr val="black"/>
                </a:solidFill>
                <a:latin typeface="Arial" panose="020B0604020202020204" pitchFamily="34" charset="0"/>
                <a:cs typeface="Arial" panose="020B0604020202020204" pitchFamily="34" charset="0"/>
              </a:rPr>
              <a:t> </a:t>
            </a:r>
            <a:endParaRPr lang="cs-CZ" altLang="cs-CZ" sz="2000" b="0" baseline="30000" dirty="0">
              <a:solidFill>
                <a:prstClr val="black"/>
              </a:solidFill>
              <a:latin typeface="Arial" panose="020B0604020202020204" pitchFamily="34" charset="0"/>
              <a:cs typeface="Arial" panose="020B0604020202020204" pitchFamily="34" charset="0"/>
            </a:endParaRPr>
          </a:p>
          <a:p>
            <a:pPr algn="l" defTabSz="457200" eaLnBrk="1" fontAlgn="auto" hangingPunct="1">
              <a:spcBef>
                <a:spcPts val="0"/>
              </a:spcBef>
              <a:spcAft>
                <a:spcPts val="0"/>
              </a:spcAft>
              <a:buClr>
                <a:srgbClr val="D22D40"/>
              </a:buClr>
            </a:pPr>
            <a:r>
              <a:rPr lang="cs-CZ" altLang="cs-CZ" sz="2000" b="0" dirty="0">
                <a:solidFill>
                  <a:prstClr val="black"/>
                </a:solidFill>
                <a:latin typeface="Arial" panose="020B0604020202020204" pitchFamily="34" charset="0"/>
                <a:cs typeface="Arial" panose="020B0604020202020204" pitchFamily="34" charset="0"/>
              </a:rPr>
              <a:t>				H</a:t>
            </a:r>
            <a:r>
              <a:rPr lang="cs-CZ" altLang="cs-CZ" sz="2000" b="0" baseline="30000" dirty="0">
                <a:solidFill>
                  <a:prstClr val="black"/>
                </a:solidFill>
                <a:latin typeface="Arial" panose="020B0604020202020204" pitchFamily="34" charset="0"/>
                <a:cs typeface="Arial" panose="020B0604020202020204" pitchFamily="34" charset="0"/>
                <a:sym typeface="Symbol"/>
              </a:rPr>
              <a:t></a:t>
            </a:r>
            <a:r>
              <a:rPr lang="cs-CZ" altLang="cs-CZ" sz="2000" b="0" dirty="0">
                <a:solidFill>
                  <a:prstClr val="black"/>
                </a:solidFill>
                <a:latin typeface="Arial" panose="020B0604020202020204" pitchFamily="34" charset="0"/>
                <a:cs typeface="Arial" panose="020B0604020202020204" pitchFamily="34" charset="0"/>
                <a:sym typeface="Symbol"/>
              </a:rPr>
              <a:t>  +  </a:t>
            </a:r>
            <a:r>
              <a:rPr lang="cs-CZ" altLang="cs-CZ" sz="2000" b="0" dirty="0" err="1">
                <a:solidFill>
                  <a:prstClr val="black"/>
                </a:solidFill>
                <a:latin typeface="Arial" panose="020B0604020202020204" pitchFamily="34" charset="0"/>
                <a:cs typeface="Arial" panose="020B0604020202020204" pitchFamily="34" charset="0"/>
                <a:sym typeface="Symbol"/>
              </a:rPr>
              <a:t>HBr</a:t>
            </a:r>
            <a:r>
              <a:rPr lang="cs-CZ" altLang="cs-CZ" sz="2000" b="0" dirty="0">
                <a:solidFill>
                  <a:prstClr val="black"/>
                </a:solidFill>
                <a:latin typeface="Arial" panose="020B0604020202020204" pitchFamily="34" charset="0"/>
                <a:cs typeface="Arial" panose="020B0604020202020204" pitchFamily="34" charset="0"/>
              </a:rPr>
              <a:t>  →  Br</a:t>
            </a:r>
            <a:r>
              <a:rPr lang="cs-CZ" altLang="cs-CZ" sz="2000" b="0" baseline="30000" dirty="0">
                <a:solidFill>
                  <a:prstClr val="black"/>
                </a:solidFill>
                <a:latin typeface="Arial" panose="020B0604020202020204" pitchFamily="34" charset="0"/>
                <a:cs typeface="Arial" panose="020B0604020202020204" pitchFamily="34" charset="0"/>
                <a:sym typeface="Symbol"/>
              </a:rPr>
              <a:t></a:t>
            </a:r>
            <a:r>
              <a:rPr lang="cs-CZ" altLang="cs-CZ" sz="2000" b="0" dirty="0">
                <a:solidFill>
                  <a:prstClr val="black"/>
                </a:solidFill>
                <a:latin typeface="Arial" panose="020B0604020202020204" pitchFamily="34" charset="0"/>
                <a:cs typeface="Arial" panose="020B0604020202020204" pitchFamily="34" charset="0"/>
                <a:sym typeface="Symbol"/>
              </a:rPr>
              <a:t>  +  H</a:t>
            </a:r>
            <a:r>
              <a:rPr lang="cs-CZ" altLang="cs-CZ" sz="2000" b="0" baseline="-25000" dirty="0">
                <a:solidFill>
                  <a:prstClr val="black"/>
                </a:solidFill>
                <a:latin typeface="Arial" panose="020B0604020202020204" pitchFamily="34" charset="0"/>
                <a:cs typeface="Arial" panose="020B0604020202020204" pitchFamily="34" charset="0"/>
              </a:rPr>
              <a:t>2</a:t>
            </a:r>
            <a:endParaRPr lang="cs-CZ" altLang="cs-CZ" sz="2000" b="0" baseline="30000" dirty="0">
              <a:solidFill>
                <a:prstClr val="black"/>
              </a:solidFill>
              <a:latin typeface="Arial" panose="020B0604020202020204" pitchFamily="34" charset="0"/>
              <a:cs typeface="Arial" panose="020B0604020202020204" pitchFamily="34" charset="0"/>
            </a:endParaRPr>
          </a:p>
          <a:p>
            <a:pPr algn="l" defTabSz="457200" eaLnBrk="1" fontAlgn="auto" hangingPunct="1">
              <a:spcBef>
                <a:spcPts val="0"/>
              </a:spcBef>
              <a:spcAft>
                <a:spcPts val="0"/>
              </a:spcAft>
              <a:buClr>
                <a:srgbClr val="D22D40"/>
              </a:buClr>
            </a:pPr>
            <a:endParaRPr lang="cs-CZ" altLang="cs-CZ" sz="2000" b="0" dirty="0">
              <a:solidFill>
                <a:prstClr val="black"/>
              </a:solidFill>
              <a:latin typeface="Arial" panose="020B0604020202020204" pitchFamily="34" charset="0"/>
              <a:cs typeface="Arial" panose="020B0604020202020204" pitchFamily="34" charset="0"/>
            </a:endParaRPr>
          </a:p>
          <a:p>
            <a:pPr marL="285750" indent="-285750" algn="l" defTabSz="457200" eaLnBrk="1" fontAlgn="auto" hangingPunct="1">
              <a:spcBef>
                <a:spcPts val="0"/>
              </a:spcBef>
              <a:spcAft>
                <a:spcPts val="0"/>
              </a:spcAft>
              <a:buClr>
                <a:srgbClr val="D22D40"/>
              </a:buClr>
              <a:buFont typeface="Wingdings" charset="2"/>
              <a:buChar char="§"/>
            </a:pPr>
            <a:r>
              <a:rPr lang="cs-CZ" altLang="cs-CZ" sz="2000" b="0" dirty="0">
                <a:solidFill>
                  <a:prstClr val="black"/>
                </a:solidFill>
                <a:latin typeface="Arial" panose="020B0604020202020204" pitchFamily="34" charset="0"/>
                <a:cs typeface="Arial" panose="020B0604020202020204" pitchFamily="34" charset="0"/>
              </a:rPr>
              <a:t>Terminace	2 H</a:t>
            </a:r>
            <a:r>
              <a:rPr lang="cs-CZ" altLang="cs-CZ" sz="2000" b="0" baseline="30000" dirty="0">
                <a:solidFill>
                  <a:prstClr val="black"/>
                </a:solidFill>
                <a:latin typeface="Arial" panose="020B0604020202020204" pitchFamily="34" charset="0"/>
                <a:cs typeface="Arial" panose="020B0604020202020204" pitchFamily="34" charset="0"/>
                <a:sym typeface="Symbol"/>
              </a:rPr>
              <a:t></a:t>
            </a:r>
            <a:r>
              <a:rPr lang="cs-CZ" altLang="cs-CZ" sz="2000" b="0" dirty="0">
                <a:solidFill>
                  <a:prstClr val="black"/>
                </a:solidFill>
                <a:latin typeface="Arial" panose="020B0604020202020204" pitchFamily="34" charset="0"/>
                <a:cs typeface="Arial" panose="020B0604020202020204" pitchFamily="34" charset="0"/>
              </a:rPr>
              <a:t>  →  H</a:t>
            </a:r>
            <a:r>
              <a:rPr lang="cs-CZ" altLang="cs-CZ" sz="2000" b="0" baseline="-25000" dirty="0">
                <a:solidFill>
                  <a:prstClr val="black"/>
                </a:solidFill>
                <a:latin typeface="Arial" panose="020B0604020202020204" pitchFamily="34" charset="0"/>
                <a:cs typeface="Arial" panose="020B0604020202020204" pitchFamily="34" charset="0"/>
              </a:rPr>
              <a:t>2</a:t>
            </a:r>
          </a:p>
          <a:p>
            <a:pPr algn="l" defTabSz="457200" eaLnBrk="1" fontAlgn="auto" hangingPunct="1">
              <a:spcBef>
                <a:spcPts val="0"/>
              </a:spcBef>
              <a:spcAft>
                <a:spcPts val="0"/>
              </a:spcAft>
              <a:buClr>
                <a:srgbClr val="D22D40"/>
              </a:buClr>
            </a:pPr>
            <a:r>
              <a:rPr lang="cs-CZ" altLang="cs-CZ" sz="2000" b="0" dirty="0">
                <a:solidFill>
                  <a:prstClr val="black"/>
                </a:solidFill>
                <a:latin typeface="Arial" charset="0"/>
                <a:cs typeface="Arial" panose="020B0604020202020204" pitchFamily="34" charset="0"/>
                <a:sym typeface="Symbol"/>
              </a:rPr>
              <a:t>				</a:t>
            </a:r>
            <a:r>
              <a:rPr lang="cs-CZ" altLang="cs-CZ" sz="2000" b="0" dirty="0">
                <a:solidFill>
                  <a:prstClr val="black"/>
                </a:solidFill>
                <a:latin typeface="Arial" panose="020B0604020202020204" pitchFamily="34" charset="0"/>
                <a:cs typeface="Arial" panose="020B0604020202020204" pitchFamily="34" charset="0"/>
              </a:rPr>
              <a:t>2 Br</a:t>
            </a:r>
            <a:r>
              <a:rPr lang="cs-CZ" altLang="cs-CZ" sz="2000" b="0" baseline="30000" dirty="0">
                <a:solidFill>
                  <a:prstClr val="black"/>
                </a:solidFill>
                <a:latin typeface="Arial" panose="020B0604020202020204" pitchFamily="34" charset="0"/>
                <a:cs typeface="Arial" panose="020B0604020202020204" pitchFamily="34" charset="0"/>
                <a:sym typeface="Symbol"/>
              </a:rPr>
              <a:t></a:t>
            </a:r>
            <a:r>
              <a:rPr lang="cs-CZ" altLang="cs-CZ" sz="2000" b="0" dirty="0">
                <a:solidFill>
                  <a:prstClr val="black"/>
                </a:solidFill>
                <a:latin typeface="Arial" panose="020B0604020202020204" pitchFamily="34" charset="0"/>
                <a:cs typeface="Arial" panose="020B0604020202020204" pitchFamily="34" charset="0"/>
              </a:rPr>
              <a:t>  →  Br</a:t>
            </a:r>
            <a:r>
              <a:rPr lang="cs-CZ" altLang="cs-CZ" sz="2000" b="0" baseline="-25000" dirty="0">
                <a:solidFill>
                  <a:prstClr val="black"/>
                </a:solidFill>
                <a:latin typeface="Arial" panose="020B0604020202020204" pitchFamily="34" charset="0"/>
                <a:cs typeface="Arial" panose="020B0604020202020204" pitchFamily="34" charset="0"/>
              </a:rPr>
              <a:t>2</a:t>
            </a:r>
            <a:endParaRPr lang="cs-CZ" altLang="cs-CZ" sz="2000" b="0" baseline="30000" dirty="0">
              <a:solidFill>
                <a:prstClr val="black"/>
              </a:solidFill>
              <a:latin typeface="Arial" panose="020B0604020202020204" pitchFamily="34" charset="0"/>
              <a:cs typeface="Arial" panose="020B0604020202020204" pitchFamily="34" charset="0"/>
            </a:endParaRPr>
          </a:p>
          <a:p>
            <a:pPr algn="l" defTabSz="457200" eaLnBrk="1" fontAlgn="auto" hangingPunct="1">
              <a:spcBef>
                <a:spcPts val="0"/>
              </a:spcBef>
              <a:spcAft>
                <a:spcPts val="0"/>
              </a:spcAft>
              <a:buClr>
                <a:srgbClr val="D22D40"/>
              </a:buClr>
            </a:pPr>
            <a:r>
              <a:rPr lang="cs-CZ" altLang="cs-CZ" sz="2000" b="0" dirty="0">
                <a:solidFill>
                  <a:prstClr val="black"/>
                </a:solidFill>
                <a:latin typeface="Arial" panose="020B0604020202020204" pitchFamily="34" charset="0"/>
                <a:cs typeface="Arial" panose="020B0604020202020204" pitchFamily="34" charset="0"/>
              </a:rPr>
              <a:t>				H</a:t>
            </a:r>
            <a:r>
              <a:rPr lang="cs-CZ" altLang="cs-CZ" sz="2000" b="0" baseline="30000" dirty="0">
                <a:solidFill>
                  <a:prstClr val="black"/>
                </a:solidFill>
                <a:latin typeface="Arial" panose="020B0604020202020204" pitchFamily="34" charset="0"/>
                <a:cs typeface="Arial" panose="020B0604020202020204" pitchFamily="34" charset="0"/>
                <a:sym typeface="Symbol"/>
              </a:rPr>
              <a:t></a:t>
            </a:r>
            <a:r>
              <a:rPr lang="cs-CZ" altLang="cs-CZ" sz="2000" b="0" dirty="0">
                <a:solidFill>
                  <a:prstClr val="black"/>
                </a:solidFill>
                <a:latin typeface="Arial" panose="020B0604020202020204" pitchFamily="34" charset="0"/>
                <a:cs typeface="Arial" panose="020B0604020202020204" pitchFamily="34" charset="0"/>
                <a:sym typeface="Symbol"/>
              </a:rPr>
              <a:t>  +  </a:t>
            </a:r>
            <a:r>
              <a:rPr lang="cs-CZ" altLang="cs-CZ" sz="2000" b="0" dirty="0">
                <a:solidFill>
                  <a:prstClr val="black"/>
                </a:solidFill>
                <a:latin typeface="Arial" panose="020B0604020202020204" pitchFamily="34" charset="0"/>
                <a:cs typeface="Arial" panose="020B0604020202020204" pitchFamily="34" charset="0"/>
              </a:rPr>
              <a:t>Br</a:t>
            </a:r>
            <a:r>
              <a:rPr lang="cs-CZ" altLang="cs-CZ" sz="2000" b="0" baseline="30000" dirty="0">
                <a:solidFill>
                  <a:prstClr val="black"/>
                </a:solidFill>
                <a:latin typeface="Arial" panose="020B0604020202020204" pitchFamily="34" charset="0"/>
                <a:cs typeface="Arial" panose="020B0604020202020204" pitchFamily="34" charset="0"/>
                <a:sym typeface="Symbol"/>
              </a:rPr>
              <a:t></a:t>
            </a:r>
            <a:r>
              <a:rPr lang="cs-CZ" altLang="cs-CZ" sz="2000" b="0" dirty="0">
                <a:solidFill>
                  <a:prstClr val="black"/>
                </a:solidFill>
                <a:latin typeface="Arial" panose="020B0604020202020204" pitchFamily="34" charset="0"/>
                <a:cs typeface="Arial" panose="020B0604020202020204" pitchFamily="34" charset="0"/>
              </a:rPr>
              <a:t>  →  </a:t>
            </a:r>
            <a:r>
              <a:rPr lang="cs-CZ" altLang="cs-CZ" sz="2000" b="0" dirty="0" err="1">
                <a:solidFill>
                  <a:prstClr val="black"/>
                </a:solidFill>
                <a:latin typeface="Arial" panose="020B0604020202020204" pitchFamily="34" charset="0"/>
                <a:cs typeface="Arial" panose="020B0604020202020204" pitchFamily="34" charset="0"/>
              </a:rPr>
              <a:t>HBr</a:t>
            </a:r>
            <a:endParaRPr lang="cs-CZ" altLang="cs-CZ" sz="2000" b="0" baseline="30000" dirty="0">
              <a:solidFill>
                <a:prstClr val="black"/>
              </a:solidFill>
              <a:latin typeface="Arial" panose="020B0604020202020204" pitchFamily="34" charset="0"/>
              <a:cs typeface="Arial" panose="020B0604020202020204" pitchFamily="34" charset="0"/>
            </a:endParaRPr>
          </a:p>
        </p:txBody>
      </p:sp>
      <p:sp>
        <p:nvSpPr>
          <p:cNvPr id="7" name="Rectangle 17"/>
          <p:cNvSpPr/>
          <p:nvPr/>
        </p:nvSpPr>
        <p:spPr>
          <a:xfrm>
            <a:off x="0" y="0"/>
            <a:ext cx="9144000" cy="107950"/>
          </a:xfrm>
          <a:prstGeom prst="rect">
            <a:avLst/>
          </a:prstGeom>
          <a:solidFill>
            <a:srgbClr val="D22D4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8" name="Zástupný symbol pro číslo snímku 1"/>
          <p:cNvSpPr>
            <a:spLocks noGrp="1"/>
          </p:cNvSpPr>
          <p:nvPr>
            <p:ph type="sldNum" sz="quarter" idx="12"/>
          </p:nvPr>
        </p:nvSpPr>
        <p:spPr>
          <a:xfrm>
            <a:off x="8424000" y="108000"/>
            <a:ext cx="720000" cy="360000"/>
          </a:xfrm>
        </p:spPr>
        <p:txBody>
          <a:bodyPr anchor="ctr" anchorCtr="0"/>
          <a:lstStyle/>
          <a:p>
            <a:r>
              <a:rPr lang="en-US" sz="1400" dirty="0">
                <a:solidFill>
                  <a:schemeClr val="tx1"/>
                </a:solidFill>
                <a:latin typeface="Arial" panose="020B0604020202020204" pitchFamily="34" charset="0"/>
                <a:cs typeface="Arial" panose="020B0604020202020204" pitchFamily="34" charset="0"/>
              </a:rPr>
              <a:t>06-</a:t>
            </a:r>
            <a:fld id="{CB05AA66-45A8-5543-8AD2-FEEF865319FF}" type="slidenum">
              <a:rPr lang="en-US" sz="1400" smtClean="0">
                <a:solidFill>
                  <a:schemeClr val="tx1"/>
                </a:solidFill>
                <a:latin typeface="Arial" panose="020B0604020202020204" pitchFamily="34" charset="0"/>
                <a:cs typeface="Arial" panose="020B0604020202020204" pitchFamily="34" charset="0"/>
              </a:rPr>
              <a:t>31</a:t>
            </a:fld>
            <a:endParaRPr lang="en-US" sz="1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783030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67744" y="2636912"/>
            <a:ext cx="3886200" cy="121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6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99105" y="980728"/>
            <a:ext cx="3448050" cy="1390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TextBox 15"/>
          <p:cNvSpPr txBox="1"/>
          <p:nvPr/>
        </p:nvSpPr>
        <p:spPr>
          <a:xfrm>
            <a:off x="5030851" y="6341803"/>
            <a:ext cx="3965675" cy="229420"/>
          </a:xfrm>
          <a:prstGeom prst="rect">
            <a:avLst/>
          </a:prstGeom>
          <a:noFill/>
        </p:spPr>
        <p:txBody>
          <a:bodyPr wrap="square" lIns="0" tIns="0" rIns="0" bIns="0" rtlCol="0">
            <a:normAutofit/>
          </a:bodyPr>
          <a:lstStyle/>
          <a:p>
            <a:pPr algn="r" defTabSz="457200" eaLnBrk="1" fontAlgn="auto" hangingPunct="1">
              <a:lnSpc>
                <a:spcPct val="130000"/>
              </a:lnSpc>
              <a:spcBef>
                <a:spcPts val="0"/>
              </a:spcBef>
              <a:spcAft>
                <a:spcPts val="0"/>
              </a:spcAft>
            </a:pPr>
            <a:r>
              <a:rPr lang="en-US" sz="900" b="0">
                <a:solidFill>
                  <a:prstClr val="black"/>
                </a:solidFill>
                <a:latin typeface="Arial"/>
                <a:cs typeface="Arial"/>
              </a:rPr>
              <a:t>www.natur.cuni.cz</a:t>
            </a:r>
            <a:endParaRPr lang="en-US" sz="900" b="0" dirty="0">
              <a:solidFill>
                <a:prstClr val="black"/>
              </a:solidFill>
              <a:latin typeface="Arial"/>
              <a:cs typeface="Arial"/>
            </a:endParaRPr>
          </a:p>
        </p:txBody>
      </p:sp>
      <p:pic>
        <p:nvPicPr>
          <p:cNvPr id="23" name="Picture 1"/>
          <p:cNvPicPr>
            <a:picLocks noChangeAspect="1"/>
          </p:cNvPicPr>
          <p:nvPr/>
        </p:nvPicPr>
        <p:blipFill>
          <a:blip r:embed="rId6"/>
          <a:stretch>
            <a:fillRect/>
          </a:stretch>
        </p:blipFill>
        <p:spPr>
          <a:xfrm>
            <a:off x="0" y="6057900"/>
            <a:ext cx="2159000" cy="800100"/>
          </a:xfrm>
          <a:prstGeom prst="rect">
            <a:avLst/>
          </a:prstGeom>
        </p:spPr>
      </p:pic>
      <p:cxnSp>
        <p:nvCxnSpPr>
          <p:cNvPr id="24" name="Straight Connector 4"/>
          <p:cNvCxnSpPr/>
          <p:nvPr/>
        </p:nvCxnSpPr>
        <p:spPr>
          <a:xfrm>
            <a:off x="122903" y="6057900"/>
            <a:ext cx="8873623" cy="0"/>
          </a:xfrm>
          <a:prstGeom prst="line">
            <a:avLst/>
          </a:prstGeom>
          <a:noFill/>
          <a:ln w="9525" cap="flat" cmpd="sng" algn="ctr">
            <a:solidFill>
              <a:srgbClr val="D22D40"/>
            </a:solidFill>
            <a:prstDash val="solid"/>
          </a:ln>
          <a:effectLst/>
        </p:spPr>
      </p:cxnSp>
      <p:sp>
        <p:nvSpPr>
          <p:cNvPr id="25" name="TextBox 8"/>
          <p:cNvSpPr txBox="1"/>
          <p:nvPr/>
        </p:nvSpPr>
        <p:spPr>
          <a:xfrm>
            <a:off x="288000" y="252000"/>
            <a:ext cx="8316448" cy="491073"/>
          </a:xfrm>
          <a:prstGeom prst="rect">
            <a:avLst/>
          </a:prstGeom>
          <a:noFill/>
        </p:spPr>
        <p:txBody>
          <a:bodyPr wrap="square" lIns="0" tIns="0" rIns="0" bIns="0" rtlCol="0">
            <a:noAutofit/>
          </a:bodyPr>
          <a:lstStyle/>
          <a:p>
            <a:pPr algn="l" defTabSz="457200" eaLnBrk="1" fontAlgn="auto" hangingPunct="1">
              <a:lnSpc>
                <a:spcPct val="130000"/>
              </a:lnSpc>
              <a:spcBef>
                <a:spcPts val="0"/>
              </a:spcBef>
              <a:spcAft>
                <a:spcPts val="0"/>
              </a:spcAft>
            </a:pPr>
            <a:r>
              <a:rPr lang="cs-CZ" sz="2600" dirty="0">
                <a:solidFill>
                  <a:prstClr val="black"/>
                </a:solidFill>
                <a:latin typeface="Arial"/>
                <a:cs typeface="Arial"/>
              </a:rPr>
              <a:t>Rozpustnost</a:t>
            </a:r>
            <a:endParaRPr lang="en-US" sz="2600" dirty="0">
              <a:solidFill>
                <a:prstClr val="black"/>
              </a:solidFill>
              <a:latin typeface="Arial"/>
              <a:cs typeface="Arial"/>
            </a:endParaRPr>
          </a:p>
        </p:txBody>
      </p:sp>
      <p:pic>
        <p:nvPicPr>
          <p:cNvPr id="26628"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51720" y="4365104"/>
            <a:ext cx="1571625" cy="1285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2" name="Objekt 1"/>
          <p:cNvGraphicFramePr>
            <a:graphicFrameLocks noChangeAspect="1"/>
          </p:cNvGraphicFramePr>
          <p:nvPr>
            <p:extLst>
              <p:ext uri="{D42A27DB-BD31-4B8C-83A1-F6EECF244321}">
                <p14:modId xmlns:p14="http://schemas.microsoft.com/office/powerpoint/2010/main" val="3549826701"/>
              </p:ext>
            </p:extLst>
          </p:nvPr>
        </p:nvGraphicFramePr>
        <p:xfrm>
          <a:off x="3752073" y="1676053"/>
          <a:ext cx="690562" cy="163513"/>
        </p:xfrm>
        <a:graphic>
          <a:graphicData uri="http://schemas.openxmlformats.org/presentationml/2006/ole">
            <mc:AlternateContent xmlns:mc="http://schemas.openxmlformats.org/markup-compatibility/2006">
              <mc:Choice xmlns:v="urn:schemas-microsoft-com:vml" Requires="v">
                <p:oleObj spid="_x0000_s26807" name="CS ChemDraw Drawing" r:id="rId8" imgW="460177" imgH="109586" progId="ChemDraw.Document.6.0">
                  <p:embed/>
                </p:oleObj>
              </mc:Choice>
              <mc:Fallback>
                <p:oleObj name="CS ChemDraw Drawing" r:id="rId8" imgW="460177" imgH="109586" progId="ChemDraw.Document.6.0">
                  <p:embed/>
                  <p:pic>
                    <p:nvPicPr>
                      <p:cNvPr id="0" name="Objekt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752073" y="1676053"/>
                        <a:ext cx="690562" cy="16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 name="Objekt 2"/>
          <p:cNvGraphicFramePr>
            <a:graphicFrameLocks noChangeAspect="1"/>
          </p:cNvGraphicFramePr>
          <p:nvPr>
            <p:extLst>
              <p:ext uri="{D42A27DB-BD31-4B8C-83A1-F6EECF244321}">
                <p14:modId xmlns:p14="http://schemas.microsoft.com/office/powerpoint/2010/main" val="3036349537"/>
              </p:ext>
            </p:extLst>
          </p:nvPr>
        </p:nvGraphicFramePr>
        <p:xfrm>
          <a:off x="3752073" y="3164755"/>
          <a:ext cx="690562" cy="163513"/>
        </p:xfrm>
        <a:graphic>
          <a:graphicData uri="http://schemas.openxmlformats.org/presentationml/2006/ole">
            <mc:AlternateContent xmlns:mc="http://schemas.openxmlformats.org/markup-compatibility/2006">
              <mc:Choice xmlns:v="urn:schemas-microsoft-com:vml" Requires="v">
                <p:oleObj spid="_x0000_s26808" name="CS ChemDraw Drawing" r:id="rId10" imgW="460177" imgH="109586" progId="ChemDraw.Document.6.0">
                  <p:embed/>
                </p:oleObj>
              </mc:Choice>
              <mc:Fallback>
                <p:oleObj name="CS ChemDraw Drawing" r:id="rId10" imgW="460177" imgH="109586" progId="ChemDraw.Document.6.0">
                  <p:embed/>
                  <p:pic>
                    <p:nvPicPr>
                      <p:cNvPr id="0" name="Objekt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752073" y="3164755"/>
                        <a:ext cx="690562" cy="16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 name="Objekt 3"/>
          <p:cNvGraphicFramePr>
            <a:graphicFrameLocks noChangeAspect="1"/>
          </p:cNvGraphicFramePr>
          <p:nvPr>
            <p:extLst>
              <p:ext uri="{D42A27DB-BD31-4B8C-83A1-F6EECF244321}">
                <p14:modId xmlns:p14="http://schemas.microsoft.com/office/powerpoint/2010/main" val="1083043344"/>
              </p:ext>
            </p:extLst>
          </p:nvPr>
        </p:nvGraphicFramePr>
        <p:xfrm>
          <a:off x="4055393" y="4127090"/>
          <a:ext cx="3053670" cy="1761902"/>
        </p:xfrm>
        <a:graphic>
          <a:graphicData uri="http://schemas.openxmlformats.org/presentationml/2006/ole">
            <mc:AlternateContent xmlns:mc="http://schemas.openxmlformats.org/markup-compatibility/2006">
              <mc:Choice xmlns:v="urn:schemas-microsoft-com:vml" Requires="v">
                <p:oleObj spid="_x0000_s26809" name="CS ChemDraw Drawing" r:id="rId11" imgW="1526835" imgH="880951" progId="ChemDraw.Document.6.0">
                  <p:embed/>
                </p:oleObj>
              </mc:Choice>
              <mc:Fallback>
                <p:oleObj name="CS ChemDraw Drawing" r:id="rId11" imgW="1526835" imgH="880951" progId="ChemDraw.Document.6.0">
                  <p:embed/>
                  <p:pic>
                    <p:nvPicPr>
                      <p:cNvPr id="0" name=""/>
                      <p:cNvPicPr/>
                      <p:nvPr/>
                    </p:nvPicPr>
                    <p:blipFill>
                      <a:blip r:embed="rId12"/>
                      <a:stretch>
                        <a:fillRect/>
                      </a:stretch>
                    </p:blipFill>
                    <p:spPr>
                      <a:xfrm>
                        <a:off x="4055393" y="4127090"/>
                        <a:ext cx="3053670" cy="1761902"/>
                      </a:xfrm>
                      <a:prstGeom prst="rect">
                        <a:avLst/>
                      </a:prstGeom>
                    </p:spPr>
                  </p:pic>
                </p:oleObj>
              </mc:Fallback>
            </mc:AlternateContent>
          </a:graphicData>
        </a:graphic>
      </p:graphicFrame>
      <p:sp>
        <p:nvSpPr>
          <p:cNvPr id="13" name="TextBox 2"/>
          <p:cNvSpPr txBox="1"/>
          <p:nvPr/>
        </p:nvSpPr>
        <p:spPr>
          <a:xfrm>
            <a:off x="287215" y="900000"/>
            <a:ext cx="8460754" cy="3385542"/>
          </a:xfrm>
          <a:prstGeom prst="rect">
            <a:avLst/>
          </a:prstGeom>
          <a:noFill/>
        </p:spPr>
        <p:txBody>
          <a:bodyPr wrap="square" lIns="0" tIns="0" rIns="0" bIns="0" rtlCol="0">
            <a:spAutoFit/>
          </a:bodyPr>
          <a:lstStyle/>
          <a:p>
            <a:pPr marL="285750" indent="-285750" algn="l" defTabSz="457200" eaLnBrk="1" fontAlgn="auto" hangingPunct="1">
              <a:spcBef>
                <a:spcPts val="0"/>
              </a:spcBef>
              <a:spcAft>
                <a:spcPts val="0"/>
              </a:spcAft>
              <a:buClr>
                <a:srgbClr val="D22D40"/>
              </a:buClr>
              <a:buFont typeface="Wingdings" charset="2"/>
              <a:buChar char="§"/>
            </a:pPr>
            <a:r>
              <a:rPr lang="cs-CZ" altLang="cs-CZ" sz="2000" b="0" dirty="0">
                <a:solidFill>
                  <a:prstClr val="black"/>
                </a:solidFill>
                <a:latin typeface="Arial" charset="0"/>
              </a:rPr>
              <a:t>Rozrušení mřížky rozpouštěné látky</a:t>
            </a:r>
          </a:p>
          <a:p>
            <a:pPr marL="285750" indent="-285750" algn="l" defTabSz="457200" eaLnBrk="1" fontAlgn="auto" hangingPunct="1">
              <a:spcBef>
                <a:spcPts val="0"/>
              </a:spcBef>
              <a:spcAft>
                <a:spcPts val="0"/>
              </a:spcAft>
              <a:buClr>
                <a:srgbClr val="D22D40"/>
              </a:buClr>
              <a:buFont typeface="Wingdings" charset="2"/>
              <a:buChar char="§"/>
            </a:pPr>
            <a:endParaRPr lang="cs-CZ" altLang="cs-CZ" sz="2000" b="0" dirty="0">
              <a:solidFill>
                <a:prstClr val="black"/>
              </a:solidFill>
              <a:latin typeface="Arial" charset="0"/>
            </a:endParaRPr>
          </a:p>
          <a:p>
            <a:pPr marL="285750" indent="-285750" algn="l" defTabSz="457200" eaLnBrk="1" fontAlgn="auto" hangingPunct="1">
              <a:spcBef>
                <a:spcPts val="0"/>
              </a:spcBef>
              <a:spcAft>
                <a:spcPts val="0"/>
              </a:spcAft>
              <a:buClr>
                <a:srgbClr val="D22D40"/>
              </a:buClr>
              <a:buFont typeface="Wingdings" charset="2"/>
              <a:buChar char="§"/>
            </a:pPr>
            <a:endParaRPr lang="cs-CZ" altLang="cs-CZ" sz="2000" b="0" dirty="0">
              <a:solidFill>
                <a:prstClr val="black"/>
              </a:solidFill>
              <a:latin typeface="Arial" charset="0"/>
            </a:endParaRPr>
          </a:p>
          <a:p>
            <a:pPr marL="285750" indent="-285750" algn="l" defTabSz="457200" eaLnBrk="1" fontAlgn="auto" hangingPunct="1">
              <a:spcBef>
                <a:spcPts val="0"/>
              </a:spcBef>
              <a:spcAft>
                <a:spcPts val="0"/>
              </a:spcAft>
              <a:buClr>
                <a:srgbClr val="D22D40"/>
              </a:buClr>
              <a:buFont typeface="Wingdings" charset="2"/>
              <a:buChar char="§"/>
            </a:pPr>
            <a:endParaRPr lang="cs-CZ" altLang="cs-CZ" sz="2000" b="0" dirty="0">
              <a:solidFill>
                <a:prstClr val="black"/>
              </a:solidFill>
              <a:latin typeface="Arial" charset="0"/>
            </a:endParaRPr>
          </a:p>
          <a:p>
            <a:pPr marL="285750" indent="-285750" algn="l" defTabSz="457200" eaLnBrk="1" fontAlgn="auto" hangingPunct="1">
              <a:spcBef>
                <a:spcPts val="0"/>
              </a:spcBef>
              <a:spcAft>
                <a:spcPts val="0"/>
              </a:spcAft>
              <a:buClr>
                <a:srgbClr val="D22D40"/>
              </a:buClr>
              <a:buFont typeface="Wingdings" charset="2"/>
              <a:buChar char="§"/>
            </a:pPr>
            <a:endParaRPr lang="cs-CZ" altLang="cs-CZ" sz="2000" b="0" dirty="0">
              <a:solidFill>
                <a:prstClr val="black"/>
              </a:solidFill>
              <a:latin typeface="Arial" charset="0"/>
            </a:endParaRPr>
          </a:p>
          <a:p>
            <a:pPr marL="285750" indent="-285750" algn="l" defTabSz="457200" eaLnBrk="1" fontAlgn="auto" hangingPunct="1">
              <a:spcBef>
                <a:spcPts val="0"/>
              </a:spcBef>
              <a:spcAft>
                <a:spcPts val="0"/>
              </a:spcAft>
              <a:buClr>
                <a:srgbClr val="D22D40"/>
              </a:buClr>
              <a:buFont typeface="Wingdings" charset="2"/>
              <a:buChar char="§"/>
            </a:pPr>
            <a:r>
              <a:rPr lang="cs-CZ" altLang="cs-CZ" sz="2000" b="0" dirty="0">
                <a:solidFill>
                  <a:prstClr val="black"/>
                </a:solidFill>
                <a:latin typeface="Arial" charset="0"/>
              </a:rPr>
              <a:t>Rozrušení struktury rozpouštědla</a:t>
            </a:r>
          </a:p>
          <a:p>
            <a:pPr marL="285750" indent="-285750" algn="l" defTabSz="457200" eaLnBrk="1" fontAlgn="auto" hangingPunct="1">
              <a:spcBef>
                <a:spcPts val="0"/>
              </a:spcBef>
              <a:spcAft>
                <a:spcPts val="0"/>
              </a:spcAft>
              <a:buClr>
                <a:srgbClr val="D22D40"/>
              </a:buClr>
              <a:buFont typeface="Wingdings" charset="2"/>
              <a:buChar char="§"/>
            </a:pPr>
            <a:endParaRPr lang="cs-CZ" altLang="cs-CZ" sz="2000" b="0" dirty="0">
              <a:solidFill>
                <a:prstClr val="black"/>
              </a:solidFill>
              <a:latin typeface="Arial" charset="0"/>
            </a:endParaRPr>
          </a:p>
          <a:p>
            <a:pPr marL="285750" indent="-285750" algn="l" defTabSz="457200" eaLnBrk="1" fontAlgn="auto" hangingPunct="1">
              <a:spcBef>
                <a:spcPts val="0"/>
              </a:spcBef>
              <a:spcAft>
                <a:spcPts val="0"/>
              </a:spcAft>
              <a:buClr>
                <a:srgbClr val="D22D40"/>
              </a:buClr>
              <a:buFont typeface="Wingdings" charset="2"/>
              <a:buChar char="§"/>
            </a:pPr>
            <a:endParaRPr lang="cs-CZ" altLang="cs-CZ" sz="2000" b="0" dirty="0">
              <a:solidFill>
                <a:prstClr val="black"/>
              </a:solidFill>
              <a:latin typeface="Arial" charset="0"/>
            </a:endParaRPr>
          </a:p>
          <a:p>
            <a:pPr marL="285750" indent="-285750" algn="l" defTabSz="457200" eaLnBrk="1" fontAlgn="auto" hangingPunct="1">
              <a:spcBef>
                <a:spcPts val="0"/>
              </a:spcBef>
              <a:spcAft>
                <a:spcPts val="0"/>
              </a:spcAft>
              <a:buClr>
                <a:srgbClr val="D22D40"/>
              </a:buClr>
              <a:buFont typeface="Wingdings" charset="2"/>
              <a:buChar char="§"/>
            </a:pPr>
            <a:endParaRPr lang="cs-CZ" altLang="cs-CZ" sz="2000" b="0" dirty="0">
              <a:solidFill>
                <a:prstClr val="black"/>
              </a:solidFill>
              <a:latin typeface="Arial" charset="0"/>
            </a:endParaRPr>
          </a:p>
          <a:p>
            <a:pPr marL="285750" indent="-285750" algn="l" defTabSz="457200" eaLnBrk="1" fontAlgn="auto" hangingPunct="1">
              <a:spcBef>
                <a:spcPts val="0"/>
              </a:spcBef>
              <a:spcAft>
                <a:spcPts val="0"/>
              </a:spcAft>
              <a:buClr>
                <a:srgbClr val="D22D40"/>
              </a:buClr>
              <a:buFont typeface="Wingdings" charset="2"/>
              <a:buChar char="§"/>
            </a:pPr>
            <a:endParaRPr lang="cs-CZ" altLang="cs-CZ" sz="2000" b="0" dirty="0">
              <a:solidFill>
                <a:prstClr val="black"/>
              </a:solidFill>
              <a:latin typeface="Arial" charset="0"/>
            </a:endParaRPr>
          </a:p>
          <a:p>
            <a:pPr marL="285750" indent="-285750" algn="l" defTabSz="457200" eaLnBrk="1" fontAlgn="auto" hangingPunct="1">
              <a:spcBef>
                <a:spcPts val="0"/>
              </a:spcBef>
              <a:spcAft>
                <a:spcPts val="0"/>
              </a:spcAft>
              <a:buClr>
                <a:srgbClr val="D22D40"/>
              </a:buClr>
              <a:buFont typeface="Wingdings" charset="2"/>
              <a:buChar char="§"/>
            </a:pPr>
            <a:r>
              <a:rPr lang="cs-CZ" altLang="cs-CZ" sz="2000" b="0" dirty="0">
                <a:solidFill>
                  <a:prstClr val="black"/>
                </a:solidFill>
                <a:latin typeface="Arial" charset="0"/>
              </a:rPr>
              <a:t>Solvatace molekul/iontů</a:t>
            </a:r>
          </a:p>
        </p:txBody>
      </p:sp>
      <p:sp>
        <p:nvSpPr>
          <p:cNvPr id="14" name="Rectangle 17"/>
          <p:cNvSpPr/>
          <p:nvPr/>
        </p:nvSpPr>
        <p:spPr>
          <a:xfrm>
            <a:off x="0" y="0"/>
            <a:ext cx="9144000" cy="107950"/>
          </a:xfrm>
          <a:prstGeom prst="rect">
            <a:avLst/>
          </a:prstGeom>
          <a:solidFill>
            <a:srgbClr val="D22D4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15" name="Zástupný symbol pro číslo snímku 1"/>
          <p:cNvSpPr>
            <a:spLocks noGrp="1"/>
          </p:cNvSpPr>
          <p:nvPr>
            <p:ph type="sldNum" sz="quarter" idx="12"/>
          </p:nvPr>
        </p:nvSpPr>
        <p:spPr>
          <a:xfrm>
            <a:off x="8424000" y="108000"/>
            <a:ext cx="720000" cy="360000"/>
          </a:xfrm>
        </p:spPr>
        <p:txBody>
          <a:bodyPr anchor="ctr" anchorCtr="0"/>
          <a:lstStyle/>
          <a:p>
            <a:r>
              <a:rPr lang="en-US" sz="1400" dirty="0">
                <a:solidFill>
                  <a:schemeClr val="tx1"/>
                </a:solidFill>
                <a:latin typeface="Arial" panose="020B0604020202020204" pitchFamily="34" charset="0"/>
                <a:cs typeface="Arial" panose="020B0604020202020204" pitchFamily="34" charset="0"/>
              </a:rPr>
              <a:t>06-0</a:t>
            </a:r>
            <a:fld id="{CB05AA66-45A8-5543-8AD2-FEEF865319FF}" type="slidenum">
              <a:rPr lang="en-US" sz="1400" smtClean="0">
                <a:solidFill>
                  <a:schemeClr val="tx1"/>
                </a:solidFill>
                <a:latin typeface="Arial" panose="020B0604020202020204" pitchFamily="34" charset="0"/>
                <a:cs typeface="Arial" panose="020B0604020202020204" pitchFamily="34" charset="0"/>
              </a:rPr>
              <a:t>4</a:t>
            </a:fld>
            <a:endParaRPr lang="en-US" sz="1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557909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15"/>
          <p:cNvSpPr txBox="1"/>
          <p:nvPr/>
        </p:nvSpPr>
        <p:spPr>
          <a:xfrm>
            <a:off x="5030851" y="6341803"/>
            <a:ext cx="3965675" cy="229420"/>
          </a:xfrm>
          <a:prstGeom prst="rect">
            <a:avLst/>
          </a:prstGeom>
          <a:noFill/>
        </p:spPr>
        <p:txBody>
          <a:bodyPr wrap="square" lIns="0" tIns="0" rIns="0" bIns="0" rtlCol="0">
            <a:normAutofit/>
          </a:bodyPr>
          <a:lstStyle/>
          <a:p>
            <a:pPr algn="r" defTabSz="457200" eaLnBrk="1" fontAlgn="auto" hangingPunct="1">
              <a:lnSpc>
                <a:spcPct val="130000"/>
              </a:lnSpc>
              <a:spcBef>
                <a:spcPts val="0"/>
              </a:spcBef>
              <a:spcAft>
                <a:spcPts val="0"/>
              </a:spcAft>
            </a:pPr>
            <a:r>
              <a:rPr lang="en-US" sz="900" b="0">
                <a:solidFill>
                  <a:prstClr val="black"/>
                </a:solidFill>
                <a:latin typeface="Arial"/>
                <a:cs typeface="Arial"/>
              </a:rPr>
              <a:t>www.natur.cuni.cz</a:t>
            </a:r>
            <a:endParaRPr lang="en-US" sz="900" b="0" dirty="0">
              <a:solidFill>
                <a:prstClr val="black"/>
              </a:solidFill>
              <a:latin typeface="Arial"/>
              <a:cs typeface="Arial"/>
            </a:endParaRPr>
          </a:p>
        </p:txBody>
      </p:sp>
      <p:pic>
        <p:nvPicPr>
          <p:cNvPr id="23" name="Picture 1"/>
          <p:cNvPicPr>
            <a:picLocks noChangeAspect="1"/>
          </p:cNvPicPr>
          <p:nvPr/>
        </p:nvPicPr>
        <p:blipFill>
          <a:blip r:embed="rId3"/>
          <a:stretch>
            <a:fillRect/>
          </a:stretch>
        </p:blipFill>
        <p:spPr>
          <a:xfrm>
            <a:off x="0" y="6057900"/>
            <a:ext cx="2159000" cy="800100"/>
          </a:xfrm>
          <a:prstGeom prst="rect">
            <a:avLst/>
          </a:prstGeom>
        </p:spPr>
      </p:pic>
      <p:cxnSp>
        <p:nvCxnSpPr>
          <p:cNvPr id="24" name="Straight Connector 4"/>
          <p:cNvCxnSpPr/>
          <p:nvPr/>
        </p:nvCxnSpPr>
        <p:spPr>
          <a:xfrm>
            <a:off x="122903" y="6057900"/>
            <a:ext cx="8873623" cy="0"/>
          </a:xfrm>
          <a:prstGeom prst="line">
            <a:avLst/>
          </a:prstGeom>
          <a:noFill/>
          <a:ln w="9525" cap="flat" cmpd="sng" algn="ctr">
            <a:solidFill>
              <a:srgbClr val="D22D40"/>
            </a:solidFill>
            <a:prstDash val="solid"/>
          </a:ln>
          <a:effectLst/>
        </p:spPr>
      </p:cxnSp>
      <p:sp>
        <p:nvSpPr>
          <p:cNvPr id="25" name="TextBox 8"/>
          <p:cNvSpPr txBox="1"/>
          <p:nvPr/>
        </p:nvSpPr>
        <p:spPr>
          <a:xfrm>
            <a:off x="288000" y="252000"/>
            <a:ext cx="8316448" cy="491073"/>
          </a:xfrm>
          <a:prstGeom prst="rect">
            <a:avLst/>
          </a:prstGeom>
          <a:noFill/>
        </p:spPr>
        <p:txBody>
          <a:bodyPr wrap="square" lIns="0" tIns="0" rIns="0" bIns="0" rtlCol="0">
            <a:noAutofit/>
          </a:bodyPr>
          <a:lstStyle/>
          <a:p>
            <a:pPr algn="l" defTabSz="457200" eaLnBrk="1" fontAlgn="auto" hangingPunct="1">
              <a:lnSpc>
                <a:spcPct val="130000"/>
              </a:lnSpc>
              <a:spcBef>
                <a:spcPts val="0"/>
              </a:spcBef>
              <a:spcAft>
                <a:spcPts val="0"/>
              </a:spcAft>
            </a:pPr>
            <a:r>
              <a:rPr lang="cs-CZ" sz="2600" dirty="0">
                <a:solidFill>
                  <a:prstClr val="black"/>
                </a:solidFill>
                <a:latin typeface="Arial"/>
                <a:cs typeface="Arial"/>
              </a:rPr>
              <a:t>Polarita rozpouštědel</a:t>
            </a:r>
            <a:endParaRPr lang="en-US" sz="2600" dirty="0">
              <a:solidFill>
                <a:prstClr val="black"/>
              </a:solidFill>
              <a:latin typeface="Arial"/>
              <a:cs typeface="Arial"/>
            </a:endParaRPr>
          </a:p>
        </p:txBody>
      </p:sp>
      <p:sp>
        <p:nvSpPr>
          <p:cNvPr id="38" name="TextBox 2"/>
          <p:cNvSpPr txBox="1"/>
          <p:nvPr/>
        </p:nvSpPr>
        <p:spPr>
          <a:xfrm>
            <a:off x="287215" y="900000"/>
            <a:ext cx="8460754" cy="4616648"/>
          </a:xfrm>
          <a:prstGeom prst="rect">
            <a:avLst/>
          </a:prstGeom>
          <a:noFill/>
        </p:spPr>
        <p:txBody>
          <a:bodyPr wrap="square" lIns="0" tIns="0" rIns="0" bIns="0" rtlCol="0">
            <a:spAutoFit/>
          </a:bodyPr>
          <a:lstStyle/>
          <a:p>
            <a:pPr algn="l" defTabSz="457200" eaLnBrk="1" fontAlgn="auto" hangingPunct="1">
              <a:spcAft>
                <a:spcPts val="0"/>
              </a:spcAft>
            </a:pPr>
            <a:r>
              <a:rPr lang="cs-CZ" altLang="cs-CZ" sz="2000" b="0" dirty="0">
                <a:solidFill>
                  <a:prstClr val="black"/>
                </a:solidFill>
                <a:latin typeface="Arial" charset="0"/>
              </a:rPr>
              <a:t>Podobné se rozpouští v podobném.</a:t>
            </a: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a:solidFill>
                  <a:prstClr val="black"/>
                </a:solidFill>
                <a:latin typeface="Arial" charset="0"/>
              </a:rPr>
              <a:t>„Podobnost“ je vyjádřena polaritou.</a:t>
            </a: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a:solidFill>
                  <a:prstClr val="black"/>
                </a:solidFill>
                <a:latin typeface="Arial" charset="0"/>
              </a:rPr>
              <a:t>Polární a iontové látky – soli, molekuly s výrazným dipólovým (kvadrupólovým) momentem. Hydrofilní látky.</a:t>
            </a:r>
          </a:p>
          <a:p>
            <a:pPr algn="l" defTabSz="457200" eaLnBrk="1" fontAlgn="auto" hangingPunct="1">
              <a:spcAft>
                <a:spcPts val="0"/>
              </a:spcAft>
            </a:pPr>
            <a:r>
              <a:rPr lang="cs-CZ" altLang="cs-CZ" sz="2000" b="0" dirty="0">
                <a:solidFill>
                  <a:prstClr val="black"/>
                </a:solidFill>
                <a:latin typeface="Arial" charset="0"/>
              </a:rPr>
              <a:t>Polární rozpouštědla – molekula rozpouštědla má výrazný dipólový moment: H</a:t>
            </a:r>
            <a:r>
              <a:rPr lang="cs-CZ" altLang="cs-CZ" sz="2000" b="0" baseline="-25000" dirty="0">
                <a:solidFill>
                  <a:prstClr val="black"/>
                </a:solidFill>
                <a:latin typeface="Arial" charset="0"/>
              </a:rPr>
              <a:t>2</a:t>
            </a:r>
            <a:r>
              <a:rPr lang="cs-CZ" altLang="cs-CZ" sz="2000" b="0" dirty="0">
                <a:solidFill>
                  <a:prstClr val="black"/>
                </a:solidFill>
                <a:latin typeface="Arial" charset="0"/>
              </a:rPr>
              <a:t>O, NH</a:t>
            </a:r>
            <a:r>
              <a:rPr lang="cs-CZ" altLang="cs-CZ" sz="2000" b="0" baseline="-25000" dirty="0">
                <a:solidFill>
                  <a:prstClr val="black"/>
                </a:solidFill>
                <a:latin typeface="Arial" charset="0"/>
              </a:rPr>
              <a:t>3</a:t>
            </a:r>
            <a:r>
              <a:rPr lang="cs-CZ" altLang="cs-CZ" sz="2000" b="0" dirty="0">
                <a:solidFill>
                  <a:prstClr val="black"/>
                </a:solidFill>
                <a:latin typeface="Arial" charset="0"/>
              </a:rPr>
              <a:t>, alkoholy, ethery, aminy.</a:t>
            </a: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a:solidFill>
                  <a:prstClr val="black"/>
                </a:solidFill>
                <a:latin typeface="Arial" charset="0"/>
              </a:rPr>
              <a:t>Nepolární látky – molekulární látky bez výrazného dipólového momentu (organické molekuly bez heteroatomů).</a:t>
            </a:r>
          </a:p>
          <a:p>
            <a:pPr algn="l" defTabSz="457200" eaLnBrk="1" fontAlgn="auto" hangingPunct="1">
              <a:spcAft>
                <a:spcPts val="0"/>
              </a:spcAft>
            </a:pPr>
            <a:r>
              <a:rPr lang="cs-CZ" altLang="cs-CZ" sz="2000" b="0" dirty="0">
                <a:solidFill>
                  <a:prstClr val="black"/>
                </a:solidFill>
                <a:latin typeface="Arial" charset="0"/>
              </a:rPr>
              <a:t>Nepolární rozpouštědla – alkany (benzíny).</a:t>
            </a: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err="1">
                <a:solidFill>
                  <a:prstClr val="black"/>
                </a:solidFill>
                <a:latin typeface="Arial" charset="0"/>
              </a:rPr>
              <a:t>Amfifilní</a:t>
            </a:r>
            <a:r>
              <a:rPr lang="cs-CZ" altLang="cs-CZ" sz="2000" b="0" dirty="0">
                <a:solidFill>
                  <a:prstClr val="black"/>
                </a:solidFill>
                <a:latin typeface="Arial" charset="0"/>
              </a:rPr>
              <a:t> molekuly – molekuly mající jak polární (hydrofilní), tak i nepolární (hydrofobní) část. V polárních rozpouštědlech tvoří micely.</a:t>
            </a:r>
          </a:p>
        </p:txBody>
      </p:sp>
      <p:sp>
        <p:nvSpPr>
          <p:cNvPr id="7" name="Rectangle 17"/>
          <p:cNvSpPr/>
          <p:nvPr/>
        </p:nvSpPr>
        <p:spPr>
          <a:xfrm>
            <a:off x="0" y="0"/>
            <a:ext cx="9144000" cy="107950"/>
          </a:xfrm>
          <a:prstGeom prst="rect">
            <a:avLst/>
          </a:prstGeom>
          <a:solidFill>
            <a:srgbClr val="D22D4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8" name="Zástupný symbol pro číslo snímku 1"/>
          <p:cNvSpPr>
            <a:spLocks noGrp="1"/>
          </p:cNvSpPr>
          <p:nvPr>
            <p:ph type="sldNum" sz="quarter" idx="12"/>
          </p:nvPr>
        </p:nvSpPr>
        <p:spPr>
          <a:xfrm>
            <a:off x="8424000" y="108000"/>
            <a:ext cx="720000" cy="360000"/>
          </a:xfrm>
        </p:spPr>
        <p:txBody>
          <a:bodyPr anchor="ctr" anchorCtr="0"/>
          <a:lstStyle/>
          <a:p>
            <a:r>
              <a:rPr lang="en-US" sz="1400" dirty="0">
                <a:solidFill>
                  <a:schemeClr val="tx1"/>
                </a:solidFill>
                <a:latin typeface="Arial" panose="020B0604020202020204" pitchFamily="34" charset="0"/>
                <a:cs typeface="Arial" panose="020B0604020202020204" pitchFamily="34" charset="0"/>
              </a:rPr>
              <a:t>06-0</a:t>
            </a:r>
            <a:fld id="{CB05AA66-45A8-5543-8AD2-FEEF865319FF}" type="slidenum">
              <a:rPr lang="en-US" sz="1400" smtClean="0">
                <a:solidFill>
                  <a:schemeClr val="tx1"/>
                </a:solidFill>
                <a:latin typeface="Arial" panose="020B0604020202020204" pitchFamily="34" charset="0"/>
                <a:cs typeface="Arial" panose="020B0604020202020204" pitchFamily="34" charset="0"/>
              </a:rPr>
              <a:t>5</a:t>
            </a:fld>
            <a:endParaRPr lang="en-US" sz="1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846082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15"/>
          <p:cNvSpPr txBox="1"/>
          <p:nvPr/>
        </p:nvSpPr>
        <p:spPr>
          <a:xfrm>
            <a:off x="5030851" y="6341803"/>
            <a:ext cx="3965675" cy="229420"/>
          </a:xfrm>
          <a:prstGeom prst="rect">
            <a:avLst/>
          </a:prstGeom>
          <a:noFill/>
        </p:spPr>
        <p:txBody>
          <a:bodyPr wrap="square" lIns="0" tIns="0" rIns="0" bIns="0" rtlCol="0">
            <a:normAutofit/>
          </a:bodyPr>
          <a:lstStyle/>
          <a:p>
            <a:pPr algn="r" defTabSz="457200" eaLnBrk="1" fontAlgn="auto" hangingPunct="1">
              <a:lnSpc>
                <a:spcPct val="130000"/>
              </a:lnSpc>
              <a:spcBef>
                <a:spcPts val="0"/>
              </a:spcBef>
              <a:spcAft>
                <a:spcPts val="0"/>
              </a:spcAft>
            </a:pPr>
            <a:r>
              <a:rPr lang="en-US" sz="900" b="0">
                <a:solidFill>
                  <a:prstClr val="black"/>
                </a:solidFill>
                <a:latin typeface="Arial"/>
                <a:cs typeface="Arial"/>
              </a:rPr>
              <a:t>www.natur.cuni.cz</a:t>
            </a:r>
            <a:endParaRPr lang="en-US" sz="900" b="0" dirty="0">
              <a:solidFill>
                <a:prstClr val="black"/>
              </a:solidFill>
              <a:latin typeface="Arial"/>
              <a:cs typeface="Arial"/>
            </a:endParaRPr>
          </a:p>
        </p:txBody>
      </p:sp>
      <p:pic>
        <p:nvPicPr>
          <p:cNvPr id="23" name="Picture 1"/>
          <p:cNvPicPr>
            <a:picLocks noChangeAspect="1"/>
          </p:cNvPicPr>
          <p:nvPr/>
        </p:nvPicPr>
        <p:blipFill>
          <a:blip r:embed="rId4"/>
          <a:stretch>
            <a:fillRect/>
          </a:stretch>
        </p:blipFill>
        <p:spPr>
          <a:xfrm>
            <a:off x="0" y="6057900"/>
            <a:ext cx="2159000" cy="800100"/>
          </a:xfrm>
          <a:prstGeom prst="rect">
            <a:avLst/>
          </a:prstGeom>
        </p:spPr>
      </p:pic>
      <p:cxnSp>
        <p:nvCxnSpPr>
          <p:cNvPr id="24" name="Straight Connector 4"/>
          <p:cNvCxnSpPr/>
          <p:nvPr/>
        </p:nvCxnSpPr>
        <p:spPr>
          <a:xfrm>
            <a:off x="122903" y="6057900"/>
            <a:ext cx="8873623" cy="0"/>
          </a:xfrm>
          <a:prstGeom prst="line">
            <a:avLst/>
          </a:prstGeom>
          <a:noFill/>
          <a:ln w="9525" cap="flat" cmpd="sng" algn="ctr">
            <a:solidFill>
              <a:srgbClr val="D22D40"/>
            </a:solidFill>
            <a:prstDash val="solid"/>
          </a:ln>
          <a:effectLst/>
        </p:spPr>
      </p:cxnSp>
      <p:sp>
        <p:nvSpPr>
          <p:cNvPr id="25" name="TextBox 8"/>
          <p:cNvSpPr txBox="1"/>
          <p:nvPr/>
        </p:nvSpPr>
        <p:spPr>
          <a:xfrm>
            <a:off x="288000" y="252000"/>
            <a:ext cx="8316448" cy="491073"/>
          </a:xfrm>
          <a:prstGeom prst="rect">
            <a:avLst/>
          </a:prstGeom>
          <a:noFill/>
        </p:spPr>
        <p:txBody>
          <a:bodyPr wrap="square" lIns="0" tIns="0" rIns="0" bIns="0" rtlCol="0">
            <a:noAutofit/>
          </a:bodyPr>
          <a:lstStyle/>
          <a:p>
            <a:pPr algn="l" defTabSz="457200" eaLnBrk="1" fontAlgn="auto" hangingPunct="1">
              <a:lnSpc>
                <a:spcPct val="130000"/>
              </a:lnSpc>
              <a:spcBef>
                <a:spcPts val="0"/>
              </a:spcBef>
              <a:spcAft>
                <a:spcPts val="0"/>
              </a:spcAft>
            </a:pPr>
            <a:r>
              <a:rPr lang="cs-CZ" sz="2600" dirty="0">
                <a:solidFill>
                  <a:prstClr val="black"/>
                </a:solidFill>
                <a:latin typeface="Arial"/>
                <a:cs typeface="Arial"/>
              </a:rPr>
              <a:t>Srážecí reakce</a:t>
            </a:r>
            <a:endParaRPr lang="en-US" sz="2600" dirty="0">
              <a:solidFill>
                <a:prstClr val="black"/>
              </a:solidFill>
              <a:latin typeface="Arial"/>
              <a:cs typeface="Arial"/>
            </a:endParaRPr>
          </a:p>
        </p:txBody>
      </p:sp>
      <p:sp>
        <p:nvSpPr>
          <p:cNvPr id="38" name="TextBox 2"/>
          <p:cNvSpPr txBox="1"/>
          <p:nvPr/>
        </p:nvSpPr>
        <p:spPr>
          <a:xfrm>
            <a:off x="287215" y="900000"/>
            <a:ext cx="8460754" cy="4985980"/>
          </a:xfrm>
          <a:prstGeom prst="rect">
            <a:avLst/>
          </a:prstGeom>
          <a:noFill/>
        </p:spPr>
        <p:txBody>
          <a:bodyPr wrap="square" lIns="0" tIns="0" rIns="0" bIns="0" rtlCol="0">
            <a:spAutoFit/>
          </a:bodyPr>
          <a:lstStyle/>
          <a:p>
            <a:pPr algn="l" defTabSz="457200" eaLnBrk="1" fontAlgn="auto" hangingPunct="1">
              <a:spcAft>
                <a:spcPts val="0"/>
              </a:spcAft>
            </a:pPr>
            <a:r>
              <a:rPr lang="cs-CZ" altLang="cs-CZ" sz="2000" b="0" dirty="0">
                <a:solidFill>
                  <a:prstClr val="black"/>
                </a:solidFill>
                <a:latin typeface="Arial" charset="0"/>
              </a:rPr>
              <a:t>Málo rozpustné látky</a:t>
            </a: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a:solidFill>
                  <a:prstClr val="black"/>
                </a:solidFill>
                <a:latin typeface="Arial" charset="0"/>
              </a:rPr>
              <a:t>Rozpouštění/srážení je dynamický proces – v rovnováze jsou vyrovnány rychlosti obou těchto dějů. Pro iontové sloučeniny platí rovnováha (náboje jsou pro jednoduchost vynechány):</a:t>
            </a:r>
          </a:p>
          <a:p>
            <a:pPr algn="l" defTabSz="457200" eaLnBrk="1" fontAlgn="auto" hangingPunct="1">
              <a:spcAft>
                <a:spcPts val="0"/>
              </a:spcAft>
            </a:pPr>
            <a:endParaRPr lang="cs-CZ" altLang="cs-CZ" sz="2000" b="0" dirty="0">
              <a:solidFill>
                <a:prstClr val="black"/>
              </a:solidFill>
              <a:latin typeface="Arial" charset="0"/>
            </a:endParaRPr>
          </a:p>
          <a:p>
            <a:pPr defTabSz="457200" eaLnBrk="1" fontAlgn="auto" hangingPunct="1">
              <a:spcAft>
                <a:spcPts val="0"/>
              </a:spcAft>
            </a:pPr>
            <a:r>
              <a:rPr lang="cs-CZ" altLang="cs-CZ" sz="2000" b="0" dirty="0" err="1">
                <a:solidFill>
                  <a:prstClr val="black"/>
                </a:solidFill>
                <a:latin typeface="Arial" charset="0"/>
              </a:rPr>
              <a:t>A</a:t>
            </a:r>
            <a:r>
              <a:rPr lang="cs-CZ" altLang="cs-CZ" sz="2000" b="0" i="1" baseline="-25000" dirty="0" err="1">
                <a:solidFill>
                  <a:prstClr val="black"/>
                </a:solidFill>
                <a:latin typeface="Arial" charset="0"/>
              </a:rPr>
              <a:t>a</a:t>
            </a:r>
            <a:r>
              <a:rPr lang="cs-CZ" altLang="cs-CZ" sz="2000" b="0" dirty="0" err="1">
                <a:solidFill>
                  <a:prstClr val="black"/>
                </a:solidFill>
                <a:latin typeface="Arial" charset="0"/>
              </a:rPr>
              <a:t>B</a:t>
            </a:r>
            <a:r>
              <a:rPr lang="cs-CZ" altLang="cs-CZ" sz="2000" b="0" i="1" baseline="-25000" dirty="0" err="1">
                <a:solidFill>
                  <a:prstClr val="black"/>
                </a:solidFill>
                <a:latin typeface="Arial" charset="0"/>
              </a:rPr>
              <a:t>b</a:t>
            </a:r>
            <a:r>
              <a:rPr lang="cs-CZ" altLang="cs-CZ" sz="2000" b="0" dirty="0">
                <a:solidFill>
                  <a:prstClr val="black"/>
                </a:solidFill>
                <a:latin typeface="Arial" charset="0"/>
              </a:rPr>
              <a:t>              </a:t>
            </a:r>
            <a:r>
              <a:rPr lang="cs-CZ" altLang="cs-CZ" sz="2000" b="0" i="1" dirty="0" err="1">
                <a:solidFill>
                  <a:prstClr val="black"/>
                </a:solidFill>
                <a:latin typeface="Arial" charset="0"/>
              </a:rPr>
              <a:t>a</a:t>
            </a:r>
            <a:r>
              <a:rPr lang="cs-CZ" altLang="cs-CZ" sz="2000" b="0" dirty="0" err="1">
                <a:solidFill>
                  <a:prstClr val="black"/>
                </a:solidFill>
                <a:latin typeface="Arial" charset="0"/>
              </a:rPr>
              <a:t>A</a:t>
            </a:r>
            <a:r>
              <a:rPr lang="cs-CZ" altLang="cs-CZ" sz="2000" b="0" dirty="0">
                <a:solidFill>
                  <a:prstClr val="black"/>
                </a:solidFill>
                <a:latin typeface="Arial" charset="0"/>
              </a:rPr>
              <a:t>  +  </a:t>
            </a:r>
            <a:r>
              <a:rPr lang="cs-CZ" altLang="cs-CZ" sz="2000" b="0" i="1" dirty="0" err="1">
                <a:solidFill>
                  <a:prstClr val="black"/>
                </a:solidFill>
                <a:latin typeface="Arial" charset="0"/>
              </a:rPr>
              <a:t>b</a:t>
            </a:r>
            <a:r>
              <a:rPr lang="cs-CZ" altLang="cs-CZ" sz="2000" b="0" dirty="0" err="1">
                <a:solidFill>
                  <a:prstClr val="black"/>
                </a:solidFill>
                <a:latin typeface="Arial" charset="0"/>
              </a:rPr>
              <a:t>B</a:t>
            </a:r>
            <a:r>
              <a:rPr lang="cs-CZ" altLang="cs-CZ" sz="2000" b="0" dirty="0">
                <a:solidFill>
                  <a:prstClr val="black"/>
                </a:solidFill>
                <a:latin typeface="Arial" charset="0"/>
              </a:rPr>
              <a:t> </a:t>
            </a: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a:solidFill>
                  <a:prstClr val="black"/>
                </a:solidFill>
                <a:latin typeface="Arial" charset="0"/>
              </a:rPr>
              <a:t>Rovnovážná konstanta popisující tento proces je součin rozpustnosti:</a:t>
            </a:r>
          </a:p>
          <a:p>
            <a:pPr algn="l" defTabSz="457200" eaLnBrk="1" fontAlgn="auto" hangingPunct="1">
              <a:spcAft>
                <a:spcPts val="0"/>
              </a:spcAft>
            </a:pPr>
            <a:endParaRPr lang="cs-CZ" altLang="cs-CZ" sz="2000" b="0" dirty="0">
              <a:solidFill>
                <a:prstClr val="black"/>
              </a:solidFill>
              <a:latin typeface="Arial" charset="0"/>
            </a:endParaRPr>
          </a:p>
          <a:p>
            <a:pPr defTabSz="457200" eaLnBrk="1" fontAlgn="auto" hangingPunct="1">
              <a:spcAft>
                <a:spcPts val="0"/>
              </a:spcAft>
            </a:pPr>
            <a:r>
              <a:rPr lang="cs-CZ" altLang="cs-CZ" sz="2000" b="0" i="1" dirty="0">
                <a:solidFill>
                  <a:prstClr val="black"/>
                </a:solidFill>
                <a:latin typeface="Arial" charset="0"/>
              </a:rPr>
              <a:t>K</a:t>
            </a:r>
            <a:r>
              <a:rPr lang="cs-CZ" altLang="cs-CZ" sz="2000" b="0" baseline="-25000" dirty="0">
                <a:solidFill>
                  <a:prstClr val="black"/>
                </a:solidFill>
                <a:latin typeface="Arial" charset="0"/>
              </a:rPr>
              <a:t>s</a:t>
            </a:r>
            <a:r>
              <a:rPr lang="cs-CZ" altLang="cs-CZ" sz="2000" b="0" dirty="0">
                <a:solidFill>
                  <a:prstClr val="black"/>
                </a:solidFill>
                <a:latin typeface="Arial" charset="0"/>
              </a:rPr>
              <a:t> = </a:t>
            </a:r>
            <a:r>
              <a:rPr lang="en-US" altLang="cs-CZ" sz="2000" b="0" dirty="0">
                <a:solidFill>
                  <a:prstClr val="black"/>
                </a:solidFill>
                <a:latin typeface="Arial" charset="0"/>
              </a:rPr>
              <a:t>[</a:t>
            </a:r>
            <a:r>
              <a:rPr lang="cs-CZ" altLang="cs-CZ" sz="2000" b="0" dirty="0">
                <a:solidFill>
                  <a:prstClr val="black"/>
                </a:solidFill>
                <a:latin typeface="Arial" charset="0"/>
              </a:rPr>
              <a:t>A</a:t>
            </a:r>
            <a:r>
              <a:rPr lang="en-US" altLang="cs-CZ" sz="2000" b="0" dirty="0">
                <a:solidFill>
                  <a:prstClr val="black"/>
                </a:solidFill>
                <a:latin typeface="Arial" charset="0"/>
              </a:rPr>
              <a:t>]</a:t>
            </a:r>
            <a:r>
              <a:rPr lang="cs-CZ" altLang="cs-CZ" sz="2000" b="0" i="1" baseline="30000" dirty="0">
                <a:solidFill>
                  <a:prstClr val="black"/>
                </a:solidFill>
                <a:latin typeface="Arial" charset="0"/>
              </a:rPr>
              <a:t>a</a:t>
            </a:r>
            <a:r>
              <a:rPr lang="cs-CZ" altLang="cs-CZ" sz="2000" b="0" dirty="0">
                <a:solidFill>
                  <a:prstClr val="black"/>
                </a:solidFill>
                <a:latin typeface="Arial" charset="0"/>
                <a:sym typeface="Symbol"/>
              </a:rPr>
              <a:t></a:t>
            </a:r>
            <a:r>
              <a:rPr lang="en-US" altLang="cs-CZ" sz="2000" b="0" dirty="0">
                <a:solidFill>
                  <a:prstClr val="black"/>
                </a:solidFill>
                <a:latin typeface="Arial" charset="0"/>
              </a:rPr>
              <a:t>[</a:t>
            </a:r>
            <a:r>
              <a:rPr lang="cs-CZ" altLang="cs-CZ" sz="2000" b="0" dirty="0">
                <a:solidFill>
                  <a:prstClr val="black"/>
                </a:solidFill>
                <a:latin typeface="Arial" charset="0"/>
              </a:rPr>
              <a:t>B</a:t>
            </a:r>
            <a:r>
              <a:rPr lang="en-US" altLang="cs-CZ" sz="2000" b="0" dirty="0">
                <a:solidFill>
                  <a:prstClr val="black"/>
                </a:solidFill>
                <a:latin typeface="Arial" charset="0"/>
              </a:rPr>
              <a:t>]</a:t>
            </a:r>
            <a:r>
              <a:rPr lang="cs-CZ" altLang="cs-CZ" sz="2000" b="0" i="1" baseline="30000" dirty="0">
                <a:solidFill>
                  <a:prstClr val="black"/>
                </a:solidFill>
                <a:latin typeface="Arial" charset="0"/>
              </a:rPr>
              <a:t>b</a:t>
            </a: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a:latin typeface="Arial" panose="020B0604020202020204" pitchFamily="34" charset="0"/>
                <a:cs typeface="Arial" panose="020B0604020202020204" pitchFamily="34" charset="0"/>
              </a:rPr>
              <a:t>2 Na</a:t>
            </a:r>
            <a:r>
              <a:rPr lang="cs-CZ" altLang="cs-CZ" sz="2000" b="0" baseline="30000" dirty="0">
                <a:latin typeface="Arial" panose="020B0604020202020204" pitchFamily="34" charset="0"/>
                <a:cs typeface="Arial" panose="020B0604020202020204" pitchFamily="34" charset="0"/>
              </a:rPr>
              <a:t>+</a:t>
            </a:r>
            <a:r>
              <a:rPr lang="cs-CZ" altLang="cs-CZ" sz="2000" b="0" dirty="0">
                <a:latin typeface="Arial" panose="020B0604020202020204" pitchFamily="34" charset="0"/>
                <a:cs typeface="Arial" panose="020B0604020202020204" pitchFamily="34" charset="0"/>
              </a:rPr>
              <a:t>  +  SO</a:t>
            </a:r>
            <a:r>
              <a:rPr lang="cs-CZ" altLang="cs-CZ" sz="2000" b="0" baseline="-25000" dirty="0">
                <a:latin typeface="Arial" panose="020B0604020202020204" pitchFamily="34" charset="0"/>
                <a:cs typeface="Arial" panose="020B0604020202020204" pitchFamily="34" charset="0"/>
              </a:rPr>
              <a:t>4</a:t>
            </a:r>
            <a:r>
              <a:rPr lang="cs-CZ" altLang="cs-CZ" sz="2000" b="0" baseline="30000" dirty="0">
                <a:latin typeface="Arial" panose="020B0604020202020204" pitchFamily="34" charset="0"/>
                <a:cs typeface="Arial" panose="020B0604020202020204" pitchFamily="34" charset="0"/>
              </a:rPr>
              <a:t>2–</a:t>
            </a:r>
            <a:r>
              <a:rPr lang="cs-CZ" altLang="cs-CZ" sz="2000" b="0" dirty="0">
                <a:latin typeface="Arial" panose="020B0604020202020204" pitchFamily="34" charset="0"/>
                <a:cs typeface="Arial" panose="020B0604020202020204" pitchFamily="34" charset="0"/>
              </a:rPr>
              <a:t>  +  Ba</a:t>
            </a:r>
            <a:r>
              <a:rPr lang="cs-CZ" altLang="cs-CZ" sz="2000" b="0" baseline="30000" dirty="0">
                <a:latin typeface="Arial" panose="020B0604020202020204" pitchFamily="34" charset="0"/>
                <a:cs typeface="Arial" panose="020B0604020202020204" pitchFamily="34" charset="0"/>
              </a:rPr>
              <a:t>2+</a:t>
            </a:r>
            <a:r>
              <a:rPr lang="cs-CZ" altLang="cs-CZ" sz="2000" b="0" dirty="0">
                <a:latin typeface="Arial" panose="020B0604020202020204" pitchFamily="34" charset="0"/>
                <a:cs typeface="Arial" panose="020B0604020202020204" pitchFamily="34" charset="0"/>
              </a:rPr>
              <a:t>  +  2 Cl</a:t>
            </a:r>
            <a:r>
              <a:rPr lang="cs-CZ" altLang="cs-CZ" sz="2000" b="0" baseline="30000" dirty="0">
                <a:latin typeface="Arial" panose="020B0604020202020204" pitchFamily="34" charset="0"/>
                <a:cs typeface="Arial" panose="020B0604020202020204" pitchFamily="34" charset="0"/>
              </a:rPr>
              <a:t>–</a:t>
            </a:r>
            <a:r>
              <a:rPr lang="cs-CZ" altLang="cs-CZ" sz="2000" b="0" dirty="0">
                <a:latin typeface="Arial" panose="020B0604020202020204" pitchFamily="34" charset="0"/>
                <a:cs typeface="Arial" panose="020B0604020202020204" pitchFamily="34" charset="0"/>
              </a:rPr>
              <a:t>               BaSO</a:t>
            </a:r>
            <a:r>
              <a:rPr lang="cs-CZ" altLang="cs-CZ" sz="2000" b="0" baseline="-30000" dirty="0">
                <a:latin typeface="Arial" panose="020B0604020202020204" pitchFamily="34" charset="0"/>
                <a:cs typeface="Arial" panose="020B0604020202020204" pitchFamily="34" charset="0"/>
              </a:rPr>
              <a:t>4</a:t>
            </a:r>
            <a:r>
              <a:rPr lang="cs-CZ" altLang="cs-CZ" sz="2000" b="0" dirty="0">
                <a:latin typeface="Arial" panose="020B0604020202020204" pitchFamily="34" charset="0"/>
                <a:cs typeface="Arial" panose="020B0604020202020204" pitchFamily="34" charset="0"/>
              </a:rPr>
              <a:t>  +  2 Na</a:t>
            </a:r>
            <a:r>
              <a:rPr lang="cs-CZ" altLang="cs-CZ" sz="2000" b="0" baseline="30000" dirty="0">
                <a:latin typeface="Arial" panose="020B0604020202020204" pitchFamily="34" charset="0"/>
                <a:cs typeface="Arial" panose="020B0604020202020204" pitchFamily="34" charset="0"/>
              </a:rPr>
              <a:t>+</a:t>
            </a:r>
            <a:r>
              <a:rPr lang="cs-CZ" altLang="cs-CZ" sz="2000" b="0" dirty="0">
                <a:latin typeface="Arial" panose="020B0604020202020204" pitchFamily="34" charset="0"/>
                <a:cs typeface="Arial" panose="020B0604020202020204" pitchFamily="34" charset="0"/>
              </a:rPr>
              <a:t>  +  2 Cl</a:t>
            </a:r>
            <a:r>
              <a:rPr lang="cs-CZ" altLang="cs-CZ" sz="2000" b="0" baseline="30000" dirty="0">
                <a:latin typeface="Arial" panose="020B0604020202020204" pitchFamily="34" charset="0"/>
                <a:cs typeface="Arial" panose="020B0604020202020204" pitchFamily="34" charset="0"/>
              </a:rPr>
              <a:t>–</a:t>
            </a:r>
          </a:p>
          <a:p>
            <a:pPr algn="l" defTabSz="457200" eaLnBrk="1" fontAlgn="auto" hangingPunct="1">
              <a:spcAft>
                <a:spcPts val="0"/>
              </a:spcAft>
            </a:pPr>
            <a:endParaRPr lang="cs-CZ" altLang="cs-CZ" sz="2000" b="0" dirty="0">
              <a:solidFill>
                <a:prstClr val="black"/>
              </a:solidFill>
              <a:latin typeface="Arial" charset="0"/>
            </a:endParaRPr>
          </a:p>
          <a:p>
            <a:pPr algn="l" defTabSz="457200" eaLnBrk="1" fontAlgn="auto" hangingPunct="1">
              <a:spcAft>
                <a:spcPts val="0"/>
              </a:spcAft>
            </a:pPr>
            <a:r>
              <a:rPr lang="cs-CZ" altLang="cs-CZ" sz="2000" b="0" dirty="0">
                <a:solidFill>
                  <a:prstClr val="black"/>
                </a:solidFill>
                <a:latin typeface="Arial" charset="0"/>
              </a:rPr>
              <a:t>Na</a:t>
            </a:r>
            <a:r>
              <a:rPr lang="cs-CZ" altLang="cs-CZ" sz="2000" b="0" baseline="30000" dirty="0">
                <a:latin typeface="Arial" panose="020B0604020202020204" pitchFamily="34" charset="0"/>
                <a:cs typeface="Arial" panose="020B0604020202020204" pitchFamily="34" charset="0"/>
              </a:rPr>
              <a:t>+</a:t>
            </a:r>
            <a:r>
              <a:rPr lang="cs-CZ" altLang="cs-CZ" sz="2000" b="0" dirty="0">
                <a:solidFill>
                  <a:prstClr val="black"/>
                </a:solidFill>
                <a:latin typeface="Arial" charset="0"/>
              </a:rPr>
              <a:t>  +  NH</a:t>
            </a:r>
            <a:r>
              <a:rPr lang="cs-CZ" altLang="cs-CZ" sz="2000" b="0" baseline="-25000" dirty="0">
                <a:latin typeface="Arial" panose="020B0604020202020204" pitchFamily="34" charset="0"/>
                <a:cs typeface="Arial" panose="020B0604020202020204" pitchFamily="34" charset="0"/>
              </a:rPr>
              <a:t>4</a:t>
            </a:r>
            <a:r>
              <a:rPr lang="cs-CZ" altLang="cs-CZ" sz="2000" b="0" baseline="30000" dirty="0">
                <a:latin typeface="Arial" panose="020B0604020202020204" pitchFamily="34" charset="0"/>
                <a:cs typeface="Arial" panose="020B0604020202020204" pitchFamily="34" charset="0"/>
              </a:rPr>
              <a:t>+</a:t>
            </a:r>
            <a:r>
              <a:rPr lang="cs-CZ" altLang="cs-CZ" sz="2000" b="0" dirty="0">
                <a:solidFill>
                  <a:prstClr val="black"/>
                </a:solidFill>
                <a:latin typeface="Arial" charset="0"/>
              </a:rPr>
              <a:t>  +  Cl</a:t>
            </a:r>
            <a:r>
              <a:rPr lang="cs-CZ" altLang="cs-CZ" sz="2000" b="0" baseline="30000" dirty="0">
                <a:latin typeface="Arial" panose="020B0604020202020204" pitchFamily="34" charset="0"/>
                <a:cs typeface="Arial" panose="020B0604020202020204" pitchFamily="34" charset="0"/>
              </a:rPr>
              <a:t>–</a:t>
            </a:r>
            <a:r>
              <a:rPr lang="cs-CZ" altLang="cs-CZ" sz="2000" b="0" dirty="0">
                <a:solidFill>
                  <a:prstClr val="black"/>
                </a:solidFill>
                <a:latin typeface="Arial" charset="0"/>
              </a:rPr>
              <a:t>  +  HCO</a:t>
            </a:r>
            <a:r>
              <a:rPr lang="cs-CZ" altLang="cs-CZ" sz="2000" b="0" baseline="-25000" dirty="0">
                <a:latin typeface="Arial" panose="020B0604020202020204" pitchFamily="34" charset="0"/>
                <a:cs typeface="Arial" panose="020B0604020202020204" pitchFamily="34" charset="0"/>
              </a:rPr>
              <a:t>3</a:t>
            </a:r>
            <a:r>
              <a:rPr lang="cs-CZ" altLang="cs-CZ" sz="2000" b="0" baseline="30000" dirty="0">
                <a:latin typeface="Arial" panose="020B0604020202020204" pitchFamily="34" charset="0"/>
                <a:cs typeface="Arial" panose="020B0604020202020204" pitchFamily="34" charset="0"/>
              </a:rPr>
              <a:t>–</a:t>
            </a:r>
            <a:r>
              <a:rPr lang="cs-CZ" altLang="cs-CZ" sz="2000" b="0" dirty="0">
                <a:solidFill>
                  <a:prstClr val="black"/>
                </a:solidFill>
                <a:latin typeface="Arial" charset="0"/>
              </a:rPr>
              <a:t>               NaHCO</a:t>
            </a:r>
            <a:r>
              <a:rPr lang="cs-CZ" altLang="cs-CZ" sz="2000" b="0" baseline="-25000" dirty="0">
                <a:latin typeface="Arial" panose="020B0604020202020204" pitchFamily="34" charset="0"/>
                <a:cs typeface="Arial" panose="020B0604020202020204" pitchFamily="34" charset="0"/>
              </a:rPr>
              <a:t>3</a:t>
            </a:r>
            <a:r>
              <a:rPr lang="cs-CZ" altLang="cs-CZ" sz="2000" b="0" dirty="0">
                <a:solidFill>
                  <a:prstClr val="black"/>
                </a:solidFill>
                <a:latin typeface="Arial" charset="0"/>
              </a:rPr>
              <a:t>  +  NH</a:t>
            </a:r>
            <a:r>
              <a:rPr lang="cs-CZ" altLang="cs-CZ" sz="2000" b="0" baseline="-25000" dirty="0">
                <a:latin typeface="Arial" panose="020B0604020202020204" pitchFamily="34" charset="0"/>
                <a:cs typeface="Arial" panose="020B0604020202020204" pitchFamily="34" charset="0"/>
              </a:rPr>
              <a:t>4</a:t>
            </a:r>
            <a:r>
              <a:rPr lang="cs-CZ" altLang="cs-CZ" sz="2000" b="0" baseline="30000" dirty="0">
                <a:latin typeface="Arial" panose="020B0604020202020204" pitchFamily="34" charset="0"/>
                <a:cs typeface="Arial" panose="020B0604020202020204" pitchFamily="34" charset="0"/>
              </a:rPr>
              <a:t>+</a:t>
            </a:r>
            <a:r>
              <a:rPr lang="cs-CZ" altLang="cs-CZ" sz="2000" b="0" dirty="0">
                <a:solidFill>
                  <a:prstClr val="black"/>
                </a:solidFill>
                <a:latin typeface="Arial" charset="0"/>
              </a:rPr>
              <a:t>  +  Cl</a:t>
            </a:r>
            <a:r>
              <a:rPr lang="cs-CZ" altLang="cs-CZ" sz="2000" b="0" baseline="30000" dirty="0">
                <a:latin typeface="Arial" panose="020B0604020202020204" pitchFamily="34" charset="0"/>
                <a:cs typeface="Arial" panose="020B0604020202020204" pitchFamily="34" charset="0"/>
              </a:rPr>
              <a:t>–</a:t>
            </a:r>
            <a:endParaRPr lang="cs-CZ" altLang="cs-CZ" sz="2000" b="0" dirty="0">
              <a:solidFill>
                <a:prstClr val="black"/>
              </a:solidFill>
              <a:latin typeface="Arial" charset="0"/>
            </a:endParaRPr>
          </a:p>
        </p:txBody>
      </p:sp>
      <p:graphicFrame>
        <p:nvGraphicFramePr>
          <p:cNvPr id="2" name="Objekt 1"/>
          <p:cNvGraphicFramePr>
            <a:graphicFrameLocks noChangeAspect="1"/>
          </p:cNvGraphicFramePr>
          <p:nvPr>
            <p:extLst>
              <p:ext uri="{D42A27DB-BD31-4B8C-83A1-F6EECF244321}">
                <p14:modId xmlns:p14="http://schemas.microsoft.com/office/powerpoint/2010/main" val="3509560020"/>
              </p:ext>
            </p:extLst>
          </p:nvPr>
        </p:nvGraphicFramePr>
        <p:xfrm>
          <a:off x="3924396" y="2799978"/>
          <a:ext cx="719612" cy="226421"/>
        </p:xfrm>
        <a:graphic>
          <a:graphicData uri="http://schemas.openxmlformats.org/presentationml/2006/ole">
            <mc:AlternateContent xmlns:mc="http://schemas.openxmlformats.org/markup-compatibility/2006">
              <mc:Choice xmlns:v="urn:schemas-microsoft-com:vml" Requires="v">
                <p:oleObj spid="_x0000_s36905" name="CS ChemDraw Drawing" r:id="rId5" imgW="479741" imgH="150947" progId="ChemDraw.Document.6.0">
                  <p:embed/>
                </p:oleObj>
              </mc:Choice>
              <mc:Fallback>
                <p:oleObj name="CS ChemDraw Drawing" r:id="rId5" imgW="479741" imgH="150947" progId="ChemDraw.Document.6.0">
                  <p:embed/>
                  <p:pic>
                    <p:nvPicPr>
                      <p:cNvPr id="0" name=""/>
                      <p:cNvPicPr/>
                      <p:nvPr/>
                    </p:nvPicPr>
                    <p:blipFill>
                      <a:blip r:embed="rId6"/>
                      <a:stretch>
                        <a:fillRect/>
                      </a:stretch>
                    </p:blipFill>
                    <p:spPr>
                      <a:xfrm>
                        <a:off x="3924396" y="2799978"/>
                        <a:ext cx="719612" cy="226421"/>
                      </a:xfrm>
                      <a:prstGeom prst="rect">
                        <a:avLst/>
                      </a:prstGeom>
                    </p:spPr>
                  </p:pic>
                </p:oleObj>
              </mc:Fallback>
            </mc:AlternateContent>
          </a:graphicData>
        </a:graphic>
      </p:graphicFrame>
      <p:graphicFrame>
        <p:nvGraphicFramePr>
          <p:cNvPr id="3" name="Objekt 2"/>
          <p:cNvGraphicFramePr>
            <a:graphicFrameLocks noChangeAspect="1"/>
          </p:cNvGraphicFramePr>
          <p:nvPr>
            <p:extLst>
              <p:ext uri="{D42A27DB-BD31-4B8C-83A1-F6EECF244321}">
                <p14:modId xmlns:p14="http://schemas.microsoft.com/office/powerpoint/2010/main" val="4153185696"/>
              </p:ext>
            </p:extLst>
          </p:nvPr>
        </p:nvGraphicFramePr>
        <p:xfrm>
          <a:off x="4101091" y="4965551"/>
          <a:ext cx="690266" cy="164379"/>
        </p:xfrm>
        <a:graphic>
          <a:graphicData uri="http://schemas.openxmlformats.org/presentationml/2006/ole">
            <mc:AlternateContent xmlns:mc="http://schemas.openxmlformats.org/markup-compatibility/2006">
              <mc:Choice xmlns:v="urn:schemas-microsoft-com:vml" Requires="v">
                <p:oleObj spid="_x0000_s36906" name="CS ChemDraw Drawing" r:id="rId7" imgW="460177" imgH="109586" progId="ChemDraw.Document.6.0">
                  <p:embed/>
                </p:oleObj>
              </mc:Choice>
              <mc:Fallback>
                <p:oleObj name="CS ChemDraw Drawing" r:id="rId7" imgW="460177" imgH="109586" progId="ChemDraw.Document.6.0">
                  <p:embed/>
                  <p:pic>
                    <p:nvPicPr>
                      <p:cNvPr id="0" name=""/>
                      <p:cNvPicPr/>
                      <p:nvPr/>
                    </p:nvPicPr>
                    <p:blipFill>
                      <a:blip r:embed="rId8"/>
                      <a:stretch>
                        <a:fillRect/>
                      </a:stretch>
                    </p:blipFill>
                    <p:spPr>
                      <a:xfrm>
                        <a:off x="4101091" y="4965551"/>
                        <a:ext cx="690266" cy="164379"/>
                      </a:xfrm>
                      <a:prstGeom prst="rect">
                        <a:avLst/>
                      </a:prstGeom>
                    </p:spPr>
                  </p:pic>
                </p:oleObj>
              </mc:Fallback>
            </mc:AlternateContent>
          </a:graphicData>
        </a:graphic>
      </p:graphicFrame>
      <p:graphicFrame>
        <p:nvGraphicFramePr>
          <p:cNvPr id="4" name="Objekt 3"/>
          <p:cNvGraphicFramePr>
            <a:graphicFrameLocks noChangeAspect="1"/>
          </p:cNvGraphicFramePr>
          <p:nvPr>
            <p:extLst>
              <p:ext uri="{D42A27DB-BD31-4B8C-83A1-F6EECF244321}">
                <p14:modId xmlns:p14="http://schemas.microsoft.com/office/powerpoint/2010/main" val="2750835663"/>
              </p:ext>
            </p:extLst>
          </p:nvPr>
        </p:nvGraphicFramePr>
        <p:xfrm>
          <a:off x="3890963" y="5550693"/>
          <a:ext cx="690562" cy="163513"/>
        </p:xfrm>
        <a:graphic>
          <a:graphicData uri="http://schemas.openxmlformats.org/presentationml/2006/ole">
            <mc:AlternateContent xmlns:mc="http://schemas.openxmlformats.org/markup-compatibility/2006">
              <mc:Choice xmlns:v="urn:schemas-microsoft-com:vml" Requires="v">
                <p:oleObj spid="_x0000_s36907" name="CS ChemDraw Drawing" r:id="rId9" imgW="460177" imgH="109586" progId="ChemDraw.Document.6.0">
                  <p:embed/>
                </p:oleObj>
              </mc:Choice>
              <mc:Fallback>
                <p:oleObj name="CS ChemDraw Drawing" r:id="rId9" imgW="460177" imgH="109586" progId="ChemDraw.Document.6.0">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90963" y="5550693"/>
                        <a:ext cx="690562" cy="16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 name="Rectangle 17"/>
          <p:cNvSpPr/>
          <p:nvPr/>
        </p:nvSpPr>
        <p:spPr>
          <a:xfrm>
            <a:off x="0" y="0"/>
            <a:ext cx="9144000" cy="107950"/>
          </a:xfrm>
          <a:prstGeom prst="rect">
            <a:avLst/>
          </a:prstGeom>
          <a:solidFill>
            <a:srgbClr val="D22D4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11" name="Zástupný symbol pro číslo snímku 1"/>
          <p:cNvSpPr>
            <a:spLocks noGrp="1"/>
          </p:cNvSpPr>
          <p:nvPr>
            <p:ph type="sldNum" sz="quarter" idx="12"/>
          </p:nvPr>
        </p:nvSpPr>
        <p:spPr>
          <a:xfrm>
            <a:off x="8424000" y="108000"/>
            <a:ext cx="720000" cy="360000"/>
          </a:xfrm>
        </p:spPr>
        <p:txBody>
          <a:bodyPr anchor="ctr" anchorCtr="0"/>
          <a:lstStyle/>
          <a:p>
            <a:r>
              <a:rPr lang="en-US" sz="1400" dirty="0">
                <a:solidFill>
                  <a:schemeClr val="tx1"/>
                </a:solidFill>
                <a:latin typeface="Arial" panose="020B0604020202020204" pitchFamily="34" charset="0"/>
                <a:cs typeface="Arial" panose="020B0604020202020204" pitchFamily="34" charset="0"/>
              </a:rPr>
              <a:t>06-0</a:t>
            </a:r>
            <a:fld id="{CB05AA66-45A8-5543-8AD2-FEEF865319FF}" type="slidenum">
              <a:rPr lang="en-US" sz="1400" smtClean="0">
                <a:solidFill>
                  <a:schemeClr val="tx1"/>
                </a:solidFill>
                <a:latin typeface="Arial" panose="020B0604020202020204" pitchFamily="34" charset="0"/>
                <a:cs typeface="Arial" panose="020B0604020202020204" pitchFamily="34" charset="0"/>
              </a:rPr>
              <a:t>6</a:t>
            </a:fld>
            <a:endParaRPr lang="en-US" sz="1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440354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15"/>
          <p:cNvSpPr txBox="1"/>
          <p:nvPr/>
        </p:nvSpPr>
        <p:spPr>
          <a:xfrm>
            <a:off x="5030851" y="6341803"/>
            <a:ext cx="3965675" cy="229420"/>
          </a:xfrm>
          <a:prstGeom prst="rect">
            <a:avLst/>
          </a:prstGeom>
          <a:noFill/>
        </p:spPr>
        <p:txBody>
          <a:bodyPr wrap="square" lIns="0" tIns="0" rIns="0" bIns="0" rtlCol="0">
            <a:normAutofit/>
          </a:bodyPr>
          <a:lstStyle/>
          <a:p>
            <a:pPr algn="r" defTabSz="457200" eaLnBrk="1" fontAlgn="auto" hangingPunct="1">
              <a:lnSpc>
                <a:spcPct val="130000"/>
              </a:lnSpc>
              <a:spcBef>
                <a:spcPts val="0"/>
              </a:spcBef>
              <a:spcAft>
                <a:spcPts val="0"/>
              </a:spcAft>
            </a:pPr>
            <a:r>
              <a:rPr lang="en-US" sz="900" b="0">
                <a:solidFill>
                  <a:prstClr val="black"/>
                </a:solidFill>
                <a:latin typeface="Arial"/>
                <a:cs typeface="Arial"/>
              </a:rPr>
              <a:t>www.natur.cuni.cz</a:t>
            </a:r>
            <a:endParaRPr lang="en-US" sz="900" b="0" dirty="0">
              <a:solidFill>
                <a:prstClr val="black"/>
              </a:solidFill>
              <a:latin typeface="Arial"/>
              <a:cs typeface="Arial"/>
            </a:endParaRPr>
          </a:p>
        </p:txBody>
      </p:sp>
      <p:pic>
        <p:nvPicPr>
          <p:cNvPr id="23" name="Picture 1"/>
          <p:cNvPicPr>
            <a:picLocks noChangeAspect="1"/>
          </p:cNvPicPr>
          <p:nvPr/>
        </p:nvPicPr>
        <p:blipFill>
          <a:blip r:embed="rId3"/>
          <a:stretch>
            <a:fillRect/>
          </a:stretch>
        </p:blipFill>
        <p:spPr>
          <a:xfrm>
            <a:off x="0" y="6057900"/>
            <a:ext cx="2159000" cy="800100"/>
          </a:xfrm>
          <a:prstGeom prst="rect">
            <a:avLst/>
          </a:prstGeom>
        </p:spPr>
      </p:pic>
      <p:cxnSp>
        <p:nvCxnSpPr>
          <p:cNvPr id="24" name="Straight Connector 4"/>
          <p:cNvCxnSpPr/>
          <p:nvPr/>
        </p:nvCxnSpPr>
        <p:spPr>
          <a:xfrm>
            <a:off x="122903" y="6057900"/>
            <a:ext cx="8873623" cy="0"/>
          </a:xfrm>
          <a:prstGeom prst="line">
            <a:avLst/>
          </a:prstGeom>
          <a:noFill/>
          <a:ln w="9525" cap="flat" cmpd="sng" algn="ctr">
            <a:solidFill>
              <a:srgbClr val="D22D40"/>
            </a:solidFill>
            <a:prstDash val="solid"/>
          </a:ln>
          <a:effectLst/>
        </p:spPr>
      </p:cxnSp>
      <p:sp>
        <p:nvSpPr>
          <p:cNvPr id="25" name="TextBox 8"/>
          <p:cNvSpPr txBox="1"/>
          <p:nvPr/>
        </p:nvSpPr>
        <p:spPr>
          <a:xfrm>
            <a:off x="288000" y="252000"/>
            <a:ext cx="8316448" cy="491073"/>
          </a:xfrm>
          <a:prstGeom prst="rect">
            <a:avLst/>
          </a:prstGeom>
          <a:noFill/>
        </p:spPr>
        <p:txBody>
          <a:bodyPr wrap="square" lIns="0" tIns="0" rIns="0" bIns="0" rtlCol="0">
            <a:noAutofit/>
          </a:bodyPr>
          <a:lstStyle/>
          <a:p>
            <a:pPr algn="l" defTabSz="457200" eaLnBrk="1" fontAlgn="auto" hangingPunct="1">
              <a:lnSpc>
                <a:spcPct val="130000"/>
              </a:lnSpc>
              <a:spcBef>
                <a:spcPts val="0"/>
              </a:spcBef>
              <a:spcAft>
                <a:spcPts val="0"/>
              </a:spcAft>
            </a:pPr>
            <a:r>
              <a:rPr lang="cs-CZ" sz="2600" dirty="0">
                <a:solidFill>
                  <a:prstClr val="black"/>
                </a:solidFill>
                <a:latin typeface="Arial"/>
                <a:cs typeface="Arial"/>
              </a:rPr>
              <a:t>Srážecí reakce</a:t>
            </a:r>
            <a:endParaRPr lang="en-US" sz="2600" dirty="0">
              <a:solidFill>
                <a:prstClr val="black"/>
              </a:solidFill>
              <a:latin typeface="Arial"/>
              <a:cs typeface="Arial"/>
            </a:endParaRPr>
          </a:p>
        </p:txBody>
      </p:sp>
      <p:sp>
        <p:nvSpPr>
          <p:cNvPr id="38" name="TextBox 2"/>
          <p:cNvSpPr txBox="1"/>
          <p:nvPr/>
        </p:nvSpPr>
        <p:spPr>
          <a:xfrm>
            <a:off x="287215" y="900000"/>
            <a:ext cx="8460754" cy="307777"/>
          </a:xfrm>
          <a:prstGeom prst="rect">
            <a:avLst/>
          </a:prstGeom>
          <a:noFill/>
        </p:spPr>
        <p:txBody>
          <a:bodyPr wrap="square" lIns="0" tIns="0" rIns="0" bIns="0" rtlCol="0">
            <a:spAutoFit/>
          </a:bodyPr>
          <a:lstStyle/>
          <a:p>
            <a:pPr algn="l" defTabSz="457200" eaLnBrk="1" fontAlgn="auto" hangingPunct="1">
              <a:spcAft>
                <a:spcPts val="0"/>
              </a:spcAft>
            </a:pPr>
            <a:r>
              <a:rPr lang="cs-CZ" altLang="cs-CZ" sz="2000" b="0" dirty="0">
                <a:solidFill>
                  <a:prstClr val="black"/>
                </a:solidFill>
                <a:latin typeface="Arial" charset="0"/>
              </a:rPr>
              <a:t>Příklady málo rozpustných látek</a:t>
            </a:r>
          </a:p>
        </p:txBody>
      </p:sp>
      <p:sp>
        <p:nvSpPr>
          <p:cNvPr id="10" name="Rectangle 17"/>
          <p:cNvSpPr/>
          <p:nvPr/>
        </p:nvSpPr>
        <p:spPr>
          <a:xfrm>
            <a:off x="0" y="0"/>
            <a:ext cx="9144000" cy="107950"/>
          </a:xfrm>
          <a:prstGeom prst="rect">
            <a:avLst/>
          </a:prstGeom>
          <a:solidFill>
            <a:srgbClr val="D22D4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11" name="Zástupný symbol pro číslo snímku 1"/>
          <p:cNvSpPr>
            <a:spLocks noGrp="1"/>
          </p:cNvSpPr>
          <p:nvPr>
            <p:ph type="sldNum" sz="quarter" idx="12"/>
          </p:nvPr>
        </p:nvSpPr>
        <p:spPr>
          <a:xfrm>
            <a:off x="8424000" y="108000"/>
            <a:ext cx="720000" cy="360000"/>
          </a:xfrm>
        </p:spPr>
        <p:txBody>
          <a:bodyPr anchor="ctr" anchorCtr="0"/>
          <a:lstStyle/>
          <a:p>
            <a:r>
              <a:rPr lang="en-US" sz="1400" dirty="0">
                <a:solidFill>
                  <a:schemeClr val="tx1"/>
                </a:solidFill>
                <a:latin typeface="Arial" panose="020B0604020202020204" pitchFamily="34" charset="0"/>
                <a:cs typeface="Arial" panose="020B0604020202020204" pitchFamily="34" charset="0"/>
              </a:rPr>
              <a:t>06-0</a:t>
            </a:r>
            <a:fld id="{CB05AA66-45A8-5543-8AD2-FEEF865319FF}" type="slidenum">
              <a:rPr lang="en-US" sz="1400" smtClean="0">
                <a:solidFill>
                  <a:schemeClr val="tx1"/>
                </a:solidFill>
                <a:latin typeface="Arial" panose="020B0604020202020204" pitchFamily="34" charset="0"/>
                <a:cs typeface="Arial" panose="020B0604020202020204" pitchFamily="34" charset="0"/>
              </a:rPr>
              <a:t>7</a:t>
            </a:fld>
            <a:endParaRPr lang="en-US" sz="1400" dirty="0">
              <a:solidFill>
                <a:schemeClr val="tx1"/>
              </a:solidFill>
              <a:latin typeface="Arial" panose="020B0604020202020204" pitchFamily="34" charset="0"/>
              <a:cs typeface="Arial" panose="020B0604020202020204" pitchFamily="34" charset="0"/>
            </a:endParaRPr>
          </a:p>
        </p:txBody>
      </p:sp>
      <p:graphicFrame>
        <p:nvGraphicFramePr>
          <p:cNvPr id="12" name="Tabulka 11"/>
          <p:cNvGraphicFramePr>
            <a:graphicFrameLocks noGrp="1"/>
          </p:cNvGraphicFramePr>
          <p:nvPr>
            <p:extLst>
              <p:ext uri="{D42A27DB-BD31-4B8C-83A1-F6EECF244321}">
                <p14:modId xmlns:p14="http://schemas.microsoft.com/office/powerpoint/2010/main" val="1130984270"/>
              </p:ext>
            </p:extLst>
          </p:nvPr>
        </p:nvGraphicFramePr>
        <p:xfrm>
          <a:off x="1524000" y="1459592"/>
          <a:ext cx="6216350" cy="4356000"/>
        </p:xfrm>
        <a:graphic>
          <a:graphicData uri="http://schemas.openxmlformats.org/drawingml/2006/table">
            <a:tbl>
              <a:tblPr firstRow="1" bandRow="1">
                <a:tableStyleId>{F5AB1C69-6EDB-4FF4-983F-18BD219EF322}</a:tableStyleId>
              </a:tblPr>
              <a:tblGrid>
                <a:gridCol w="1243270">
                  <a:extLst>
                    <a:ext uri="{9D8B030D-6E8A-4147-A177-3AD203B41FA5}">
                      <a16:colId xmlns:a16="http://schemas.microsoft.com/office/drawing/2014/main" val="20000"/>
                    </a:ext>
                  </a:extLst>
                </a:gridCol>
                <a:gridCol w="1243270">
                  <a:extLst>
                    <a:ext uri="{9D8B030D-6E8A-4147-A177-3AD203B41FA5}">
                      <a16:colId xmlns:a16="http://schemas.microsoft.com/office/drawing/2014/main" val="20001"/>
                    </a:ext>
                  </a:extLst>
                </a:gridCol>
                <a:gridCol w="1243270">
                  <a:extLst>
                    <a:ext uri="{9D8B030D-6E8A-4147-A177-3AD203B41FA5}">
                      <a16:colId xmlns:a16="http://schemas.microsoft.com/office/drawing/2014/main" val="20002"/>
                    </a:ext>
                  </a:extLst>
                </a:gridCol>
                <a:gridCol w="1243270">
                  <a:extLst>
                    <a:ext uri="{9D8B030D-6E8A-4147-A177-3AD203B41FA5}">
                      <a16:colId xmlns:a16="http://schemas.microsoft.com/office/drawing/2014/main" val="20003"/>
                    </a:ext>
                  </a:extLst>
                </a:gridCol>
                <a:gridCol w="1243270">
                  <a:extLst>
                    <a:ext uri="{9D8B030D-6E8A-4147-A177-3AD203B41FA5}">
                      <a16:colId xmlns:a16="http://schemas.microsoft.com/office/drawing/2014/main" val="20004"/>
                    </a:ext>
                  </a:extLst>
                </a:gridCol>
              </a:tblGrid>
              <a:tr h="39600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Látka</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1800" u="none" strike="noStrike" cap="none" normalizeH="0" baseline="0" noProof="0" dirty="0" err="1">
                          <a:ln>
                            <a:noFill/>
                          </a:ln>
                          <a:solidFill>
                            <a:schemeClr val="tx1"/>
                          </a:solidFill>
                          <a:effectLst/>
                          <a:latin typeface="Arial" panose="020B0604020202020204" pitchFamily="34" charset="0"/>
                          <a:cs typeface="Arial" panose="020B0604020202020204" pitchFamily="34" charset="0"/>
                        </a:rPr>
                        <a:t>p</a:t>
                      </a:r>
                      <a:r>
                        <a:rPr kumimoji="0" lang="cs-CZ" altLang="cs-CZ" sz="1800" i="1" u="none" strike="noStrike" cap="none" normalizeH="0" baseline="0" noProof="0" dirty="0" err="1">
                          <a:ln>
                            <a:noFill/>
                          </a:ln>
                          <a:solidFill>
                            <a:schemeClr val="tx1"/>
                          </a:solidFill>
                          <a:effectLst/>
                          <a:latin typeface="Arial" panose="020B0604020202020204" pitchFamily="34" charset="0"/>
                          <a:cs typeface="Arial" panose="020B0604020202020204" pitchFamily="34" charset="0"/>
                        </a:rPr>
                        <a:t>K</a:t>
                      </a:r>
                      <a:r>
                        <a:rPr kumimoji="0" lang="cs-CZ" altLang="cs-CZ" sz="1800" i="0" u="none" strike="noStrike" cap="none" normalizeH="0" baseline="-25000" noProof="0" dirty="0" err="1">
                          <a:ln>
                            <a:noFill/>
                          </a:ln>
                          <a:solidFill>
                            <a:schemeClr val="tx1"/>
                          </a:solidFill>
                          <a:effectLst/>
                          <a:latin typeface="Arial" panose="020B0604020202020204" pitchFamily="34" charset="0"/>
                          <a:cs typeface="Arial" panose="020B0604020202020204" pitchFamily="34" charset="0"/>
                        </a:rPr>
                        <a:t>S</a:t>
                      </a:r>
                      <a:endParaRPr kumimoji="0" lang="cs-CZ" altLang="cs-CZ" sz="1800" b="0" i="0" u="none" strike="noStrike" cap="none" normalizeH="0" baseline="-25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1800" i="1"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K</a:t>
                      </a:r>
                      <a:r>
                        <a:rPr kumimoji="0" lang="cs-CZ" altLang="cs-CZ" sz="1800" i="0" u="none" strike="noStrike" cap="none" normalizeH="0" baseline="-25000" noProof="0" dirty="0">
                          <a:ln>
                            <a:noFill/>
                          </a:ln>
                          <a:solidFill>
                            <a:schemeClr val="tx1"/>
                          </a:solidFill>
                          <a:effectLst/>
                          <a:latin typeface="Arial" panose="020B0604020202020204" pitchFamily="34" charset="0"/>
                          <a:cs typeface="Arial" panose="020B0604020202020204" pitchFamily="34" charset="0"/>
                        </a:rPr>
                        <a:t>S</a:t>
                      </a:r>
                      <a:endParaRPr kumimoji="0" lang="cs-CZ" altLang="cs-CZ" sz="1800" b="0" i="0" u="none" strike="noStrike" cap="none" normalizeH="0" baseline="-25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b="1" i="1"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c</a:t>
                      </a:r>
                      <a:r>
                        <a:rPr kumimoji="0" lang="cs-CZ" altLang="cs-CZ" sz="1800" b="1"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(kation)</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cs-CZ" altLang="cs-CZ" sz="1800" b="1" i="1"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c</a:t>
                      </a:r>
                      <a:r>
                        <a:rPr kumimoji="0" lang="cs-CZ" altLang="cs-CZ" sz="1800" b="1"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(anion)</a:t>
                      </a:r>
                    </a:p>
                  </a:txBody>
                  <a:tcPr marL="0" marR="0" marT="0" marB="0" anchor="ctr" anchorCtr="1"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9600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b="0" i="0" u="none" strike="noStrike" cap="none" normalizeH="0" baseline="0" noProof="0" dirty="0" err="1">
                          <a:ln>
                            <a:noFill/>
                          </a:ln>
                          <a:solidFill>
                            <a:schemeClr val="tx1"/>
                          </a:solidFill>
                          <a:effectLst/>
                          <a:latin typeface="Arial" panose="020B0604020202020204" pitchFamily="34" charset="0"/>
                          <a:cs typeface="Arial" panose="020B0604020202020204" pitchFamily="34" charset="0"/>
                        </a:rPr>
                        <a:t>AgCl</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9,8</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1,77·10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–10</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a:t>
                      </a: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33</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5</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a:t>
                      </a: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33</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5</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9600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b="0" i="0" u="none" strike="noStrike" cap="none" normalizeH="0" baseline="0" noProof="0" dirty="0" err="1">
                          <a:ln>
                            <a:noFill/>
                          </a:ln>
                          <a:solidFill>
                            <a:schemeClr val="tx1"/>
                          </a:solidFill>
                          <a:effectLst/>
                          <a:latin typeface="Arial" panose="020B0604020202020204" pitchFamily="34" charset="0"/>
                          <a:cs typeface="Arial" panose="020B0604020202020204" pitchFamily="34" charset="0"/>
                        </a:rPr>
                        <a:t>AgBr</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12,3</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5,35</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13</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7,31</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7</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7,31</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7</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9600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b="0" i="0" u="none" strike="noStrike" cap="none" normalizeH="0" baseline="0" noProof="0" dirty="0" err="1">
                          <a:ln>
                            <a:noFill/>
                          </a:ln>
                          <a:solidFill>
                            <a:schemeClr val="tx1"/>
                          </a:solidFill>
                          <a:effectLst/>
                          <a:latin typeface="Arial" panose="020B0604020202020204" pitchFamily="34" charset="0"/>
                          <a:cs typeface="Arial" panose="020B0604020202020204" pitchFamily="34" charset="0"/>
                        </a:rPr>
                        <a:t>AgI</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16,1</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a:t>
                      </a: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52</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–1</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7</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9,23</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9</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9,23</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9</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39600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PbCl</a:t>
                      </a:r>
                      <a:r>
                        <a:rPr kumimoji="0" lang="cs-CZ" altLang="cs-CZ" sz="1800" b="0" i="0" u="none" strike="noStrike" cap="none" normalizeH="0" baseline="-25000" noProof="0" dirty="0">
                          <a:ln>
                            <a:noFill/>
                          </a:ln>
                          <a:solidFill>
                            <a:schemeClr val="tx1"/>
                          </a:solidFill>
                          <a:effectLst/>
                          <a:latin typeface="Arial" panose="020B0604020202020204" pitchFamily="34" charset="0"/>
                          <a:cs typeface="Arial" panose="020B0604020202020204" pitchFamily="34" charset="0"/>
                        </a:rPr>
                        <a:t>2</a:t>
                      </a:r>
                    </a:p>
                  </a:txBody>
                  <a:tcPr marL="0" marR="0" marT="0" marB="0"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4,8</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1,7</a:t>
                      </a: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0</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5</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1,62</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2</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3,24</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2</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39600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PbBr</a:t>
                      </a:r>
                      <a:r>
                        <a:rPr kumimoji="0" lang="cs-CZ" altLang="cs-CZ" sz="1800" b="0" i="0" u="none" strike="noStrike" cap="none" normalizeH="0" baseline="-25000" noProof="0" dirty="0">
                          <a:ln>
                            <a:noFill/>
                          </a:ln>
                          <a:solidFill>
                            <a:schemeClr val="tx1"/>
                          </a:solidFill>
                          <a:effectLst/>
                          <a:latin typeface="Arial" panose="020B0604020202020204" pitchFamily="34" charset="0"/>
                          <a:cs typeface="Arial" panose="020B0604020202020204" pitchFamily="34" charset="0"/>
                        </a:rPr>
                        <a:t>2</a:t>
                      </a:r>
                    </a:p>
                  </a:txBody>
                  <a:tcPr marL="0" marR="0" marT="0" marB="0"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5,2</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6,60</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6</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a:t>
                      </a: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18</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2</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2,36</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2</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39600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PbI</a:t>
                      </a:r>
                      <a:r>
                        <a:rPr kumimoji="0" lang="cs-CZ" altLang="cs-CZ" sz="1800" b="0" i="0" u="none" strike="noStrike" cap="none" normalizeH="0" baseline="-25000" noProof="0" dirty="0">
                          <a:ln>
                            <a:noFill/>
                          </a:ln>
                          <a:solidFill>
                            <a:schemeClr val="tx1"/>
                          </a:solidFill>
                          <a:effectLst/>
                          <a:latin typeface="Arial" panose="020B0604020202020204" pitchFamily="34" charset="0"/>
                          <a:cs typeface="Arial" panose="020B0604020202020204" pitchFamily="34" charset="0"/>
                        </a:rPr>
                        <a:t>2</a:t>
                      </a:r>
                    </a:p>
                  </a:txBody>
                  <a:tcPr marL="0" marR="0" marT="0" marB="0"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8,0</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9,80</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9</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a:t>
                      </a: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35</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3</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2,70</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3</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39600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MgF</a:t>
                      </a:r>
                      <a:r>
                        <a:rPr kumimoji="0" lang="cs-CZ" altLang="cs-CZ" sz="1800" b="0" i="0" u="none" strike="noStrike" cap="none" normalizeH="0" baseline="-25000" noProof="0" dirty="0">
                          <a:ln>
                            <a:noFill/>
                          </a:ln>
                          <a:solidFill>
                            <a:schemeClr val="tx1"/>
                          </a:solidFill>
                          <a:effectLst/>
                          <a:latin typeface="Arial" panose="020B0604020202020204" pitchFamily="34" charset="0"/>
                          <a:cs typeface="Arial" panose="020B0604020202020204" pitchFamily="34" charset="0"/>
                        </a:rPr>
                        <a:t>2</a:t>
                      </a:r>
                    </a:p>
                  </a:txBody>
                  <a:tcPr marL="0" marR="0" marT="0" marB="0"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10,3</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5,16</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–1</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1</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2,35</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4</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4,70</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4</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r h="39600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CaF</a:t>
                      </a:r>
                      <a:r>
                        <a:rPr kumimoji="0" lang="cs-CZ" altLang="cs-CZ" sz="1800" b="0" i="0" u="none" strike="noStrike" cap="none" normalizeH="0" baseline="-25000" noProof="0" dirty="0">
                          <a:ln>
                            <a:noFill/>
                          </a:ln>
                          <a:solidFill>
                            <a:schemeClr val="tx1"/>
                          </a:solidFill>
                          <a:effectLst/>
                          <a:latin typeface="Arial" panose="020B0604020202020204" pitchFamily="34" charset="0"/>
                          <a:cs typeface="Arial" panose="020B0604020202020204" pitchFamily="34" charset="0"/>
                        </a:rPr>
                        <a:t>2</a:t>
                      </a:r>
                    </a:p>
                  </a:txBody>
                  <a:tcPr marL="0" marR="0" marT="0" marB="0"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10,5</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3,45</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–1</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1</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2,05</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4</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4,10</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4</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23292208"/>
                  </a:ext>
                </a:extLst>
              </a:tr>
              <a:tr h="39600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SrF</a:t>
                      </a:r>
                      <a:r>
                        <a:rPr kumimoji="0" lang="cs-CZ" altLang="cs-CZ" sz="1800" b="0" i="0" u="none" strike="noStrike" cap="none" normalizeH="0" baseline="-25000" noProof="0" dirty="0">
                          <a:ln>
                            <a:noFill/>
                          </a:ln>
                          <a:solidFill>
                            <a:schemeClr val="tx1"/>
                          </a:solidFill>
                          <a:effectLst/>
                          <a:latin typeface="Arial" panose="020B0604020202020204" pitchFamily="34" charset="0"/>
                          <a:cs typeface="Arial" panose="020B0604020202020204" pitchFamily="34" charset="0"/>
                        </a:rPr>
                        <a:t>2</a:t>
                      </a:r>
                    </a:p>
                  </a:txBody>
                  <a:tcPr marL="0" marR="0" marT="0" marB="0"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8,4</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4,33</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9</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a:t>
                      </a: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03</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3</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2,06</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3</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44595146"/>
                  </a:ext>
                </a:extLst>
              </a:tr>
              <a:tr h="39600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BaF</a:t>
                      </a:r>
                      <a:r>
                        <a:rPr kumimoji="0" lang="cs-CZ" altLang="cs-CZ" sz="1800" b="0" i="0" u="none" strike="noStrike" cap="none" normalizeH="0" baseline="-25000" noProof="0" dirty="0">
                          <a:ln>
                            <a:noFill/>
                          </a:ln>
                          <a:solidFill>
                            <a:schemeClr val="tx1"/>
                          </a:solidFill>
                          <a:effectLst/>
                          <a:latin typeface="Arial" panose="020B0604020202020204" pitchFamily="34" charset="0"/>
                          <a:cs typeface="Arial" panose="020B0604020202020204" pitchFamily="34" charset="0"/>
                        </a:rPr>
                        <a:t>2</a:t>
                      </a:r>
                    </a:p>
                  </a:txBody>
                  <a:tcPr marL="0" marR="0" marT="0" marB="0"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6,7</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a:t>
                      </a: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84</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7</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3,58</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3</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7,16</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3</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33923199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15"/>
          <p:cNvSpPr txBox="1"/>
          <p:nvPr/>
        </p:nvSpPr>
        <p:spPr>
          <a:xfrm>
            <a:off x="5030851" y="6341803"/>
            <a:ext cx="3965675" cy="229420"/>
          </a:xfrm>
          <a:prstGeom prst="rect">
            <a:avLst/>
          </a:prstGeom>
          <a:noFill/>
        </p:spPr>
        <p:txBody>
          <a:bodyPr wrap="square" lIns="0" tIns="0" rIns="0" bIns="0" rtlCol="0">
            <a:normAutofit/>
          </a:bodyPr>
          <a:lstStyle/>
          <a:p>
            <a:pPr algn="r" defTabSz="457200" eaLnBrk="1" fontAlgn="auto" hangingPunct="1">
              <a:lnSpc>
                <a:spcPct val="130000"/>
              </a:lnSpc>
              <a:spcBef>
                <a:spcPts val="0"/>
              </a:spcBef>
              <a:spcAft>
                <a:spcPts val="0"/>
              </a:spcAft>
            </a:pPr>
            <a:r>
              <a:rPr lang="en-US" sz="900" b="0">
                <a:solidFill>
                  <a:prstClr val="black"/>
                </a:solidFill>
                <a:latin typeface="Arial"/>
                <a:cs typeface="Arial"/>
              </a:rPr>
              <a:t>www.natur.cuni.cz</a:t>
            </a:r>
            <a:endParaRPr lang="en-US" sz="900" b="0" dirty="0">
              <a:solidFill>
                <a:prstClr val="black"/>
              </a:solidFill>
              <a:latin typeface="Arial"/>
              <a:cs typeface="Arial"/>
            </a:endParaRPr>
          </a:p>
        </p:txBody>
      </p:sp>
      <p:pic>
        <p:nvPicPr>
          <p:cNvPr id="23" name="Picture 1"/>
          <p:cNvPicPr>
            <a:picLocks noChangeAspect="1"/>
          </p:cNvPicPr>
          <p:nvPr/>
        </p:nvPicPr>
        <p:blipFill>
          <a:blip r:embed="rId3"/>
          <a:stretch>
            <a:fillRect/>
          </a:stretch>
        </p:blipFill>
        <p:spPr>
          <a:xfrm>
            <a:off x="0" y="6057900"/>
            <a:ext cx="2159000" cy="800100"/>
          </a:xfrm>
          <a:prstGeom prst="rect">
            <a:avLst/>
          </a:prstGeom>
        </p:spPr>
      </p:pic>
      <p:cxnSp>
        <p:nvCxnSpPr>
          <p:cNvPr id="24" name="Straight Connector 4"/>
          <p:cNvCxnSpPr/>
          <p:nvPr/>
        </p:nvCxnSpPr>
        <p:spPr>
          <a:xfrm>
            <a:off x="122903" y="6057900"/>
            <a:ext cx="8873623" cy="0"/>
          </a:xfrm>
          <a:prstGeom prst="line">
            <a:avLst/>
          </a:prstGeom>
          <a:noFill/>
          <a:ln w="9525" cap="flat" cmpd="sng" algn="ctr">
            <a:solidFill>
              <a:srgbClr val="D22D40"/>
            </a:solidFill>
            <a:prstDash val="solid"/>
          </a:ln>
          <a:effectLst/>
        </p:spPr>
      </p:cxnSp>
      <p:sp>
        <p:nvSpPr>
          <p:cNvPr id="25" name="TextBox 8"/>
          <p:cNvSpPr txBox="1"/>
          <p:nvPr/>
        </p:nvSpPr>
        <p:spPr>
          <a:xfrm>
            <a:off x="288000" y="252000"/>
            <a:ext cx="8316448" cy="491073"/>
          </a:xfrm>
          <a:prstGeom prst="rect">
            <a:avLst/>
          </a:prstGeom>
          <a:noFill/>
        </p:spPr>
        <p:txBody>
          <a:bodyPr wrap="square" lIns="0" tIns="0" rIns="0" bIns="0" rtlCol="0">
            <a:noAutofit/>
          </a:bodyPr>
          <a:lstStyle/>
          <a:p>
            <a:pPr algn="l" defTabSz="457200" eaLnBrk="1" fontAlgn="auto" hangingPunct="1">
              <a:lnSpc>
                <a:spcPct val="130000"/>
              </a:lnSpc>
              <a:spcBef>
                <a:spcPts val="0"/>
              </a:spcBef>
              <a:spcAft>
                <a:spcPts val="0"/>
              </a:spcAft>
            </a:pPr>
            <a:r>
              <a:rPr lang="cs-CZ" sz="2600" dirty="0">
                <a:solidFill>
                  <a:prstClr val="black"/>
                </a:solidFill>
                <a:latin typeface="Arial"/>
                <a:cs typeface="Arial"/>
              </a:rPr>
              <a:t>Srážecí reakce</a:t>
            </a:r>
            <a:endParaRPr lang="en-US" sz="2600" dirty="0">
              <a:solidFill>
                <a:prstClr val="black"/>
              </a:solidFill>
              <a:latin typeface="Arial"/>
              <a:cs typeface="Arial"/>
            </a:endParaRPr>
          </a:p>
        </p:txBody>
      </p:sp>
      <p:sp>
        <p:nvSpPr>
          <p:cNvPr id="38" name="TextBox 2"/>
          <p:cNvSpPr txBox="1"/>
          <p:nvPr/>
        </p:nvSpPr>
        <p:spPr>
          <a:xfrm>
            <a:off x="287215" y="900000"/>
            <a:ext cx="8460754" cy="307777"/>
          </a:xfrm>
          <a:prstGeom prst="rect">
            <a:avLst/>
          </a:prstGeom>
          <a:noFill/>
        </p:spPr>
        <p:txBody>
          <a:bodyPr wrap="square" lIns="0" tIns="0" rIns="0" bIns="0" rtlCol="0">
            <a:spAutoFit/>
          </a:bodyPr>
          <a:lstStyle/>
          <a:p>
            <a:pPr algn="l" defTabSz="457200" eaLnBrk="1" fontAlgn="auto" hangingPunct="1">
              <a:spcAft>
                <a:spcPts val="0"/>
              </a:spcAft>
            </a:pPr>
            <a:r>
              <a:rPr lang="cs-CZ" altLang="cs-CZ" sz="2000" b="0" dirty="0">
                <a:solidFill>
                  <a:prstClr val="black"/>
                </a:solidFill>
                <a:latin typeface="Arial" charset="0"/>
              </a:rPr>
              <a:t>Příklady málo rozpustných látek</a:t>
            </a:r>
          </a:p>
        </p:txBody>
      </p:sp>
      <p:sp>
        <p:nvSpPr>
          <p:cNvPr id="10" name="Rectangle 17"/>
          <p:cNvSpPr/>
          <p:nvPr/>
        </p:nvSpPr>
        <p:spPr>
          <a:xfrm>
            <a:off x="0" y="0"/>
            <a:ext cx="9144000" cy="107950"/>
          </a:xfrm>
          <a:prstGeom prst="rect">
            <a:avLst/>
          </a:prstGeom>
          <a:solidFill>
            <a:srgbClr val="D22D4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11" name="Zástupný symbol pro číslo snímku 1"/>
          <p:cNvSpPr>
            <a:spLocks noGrp="1"/>
          </p:cNvSpPr>
          <p:nvPr>
            <p:ph type="sldNum" sz="quarter" idx="12"/>
          </p:nvPr>
        </p:nvSpPr>
        <p:spPr>
          <a:xfrm>
            <a:off x="8424000" y="108000"/>
            <a:ext cx="720000" cy="360000"/>
          </a:xfrm>
        </p:spPr>
        <p:txBody>
          <a:bodyPr anchor="ctr" anchorCtr="0"/>
          <a:lstStyle/>
          <a:p>
            <a:r>
              <a:rPr lang="en-US" sz="1400" dirty="0">
                <a:solidFill>
                  <a:schemeClr val="tx1"/>
                </a:solidFill>
                <a:latin typeface="Arial" panose="020B0604020202020204" pitchFamily="34" charset="0"/>
                <a:cs typeface="Arial" panose="020B0604020202020204" pitchFamily="34" charset="0"/>
              </a:rPr>
              <a:t>06-0</a:t>
            </a:r>
            <a:fld id="{CB05AA66-45A8-5543-8AD2-FEEF865319FF}" type="slidenum">
              <a:rPr lang="en-US" sz="1400" smtClean="0">
                <a:solidFill>
                  <a:schemeClr val="tx1"/>
                </a:solidFill>
                <a:latin typeface="Arial" panose="020B0604020202020204" pitchFamily="34" charset="0"/>
                <a:cs typeface="Arial" panose="020B0604020202020204" pitchFamily="34" charset="0"/>
              </a:rPr>
              <a:t>8</a:t>
            </a:fld>
            <a:endParaRPr lang="en-US" sz="1400" dirty="0">
              <a:solidFill>
                <a:schemeClr val="tx1"/>
              </a:solidFill>
              <a:latin typeface="Arial" panose="020B0604020202020204" pitchFamily="34" charset="0"/>
              <a:cs typeface="Arial" panose="020B0604020202020204" pitchFamily="34" charset="0"/>
            </a:endParaRPr>
          </a:p>
        </p:txBody>
      </p:sp>
      <p:graphicFrame>
        <p:nvGraphicFramePr>
          <p:cNvPr id="13" name="Tabulka 12">
            <a:extLst>
              <a:ext uri="{FF2B5EF4-FFF2-40B4-BE49-F238E27FC236}">
                <a16:creationId xmlns:a16="http://schemas.microsoft.com/office/drawing/2014/main" id="{FC1A923F-E6B2-4738-8EBC-F41923C8EC58}"/>
              </a:ext>
            </a:extLst>
          </p:cNvPr>
          <p:cNvGraphicFramePr>
            <a:graphicFrameLocks noGrp="1"/>
          </p:cNvGraphicFramePr>
          <p:nvPr>
            <p:extLst>
              <p:ext uri="{D42A27DB-BD31-4B8C-83A1-F6EECF244321}">
                <p14:modId xmlns:p14="http://schemas.microsoft.com/office/powerpoint/2010/main" val="3274233955"/>
              </p:ext>
            </p:extLst>
          </p:nvPr>
        </p:nvGraphicFramePr>
        <p:xfrm>
          <a:off x="1524000" y="1459592"/>
          <a:ext cx="6216350" cy="4356000"/>
        </p:xfrm>
        <a:graphic>
          <a:graphicData uri="http://schemas.openxmlformats.org/drawingml/2006/table">
            <a:tbl>
              <a:tblPr firstRow="1" bandRow="1">
                <a:tableStyleId>{F5AB1C69-6EDB-4FF4-983F-18BD219EF322}</a:tableStyleId>
              </a:tblPr>
              <a:tblGrid>
                <a:gridCol w="1243270">
                  <a:extLst>
                    <a:ext uri="{9D8B030D-6E8A-4147-A177-3AD203B41FA5}">
                      <a16:colId xmlns:a16="http://schemas.microsoft.com/office/drawing/2014/main" val="20000"/>
                    </a:ext>
                  </a:extLst>
                </a:gridCol>
                <a:gridCol w="1243270">
                  <a:extLst>
                    <a:ext uri="{9D8B030D-6E8A-4147-A177-3AD203B41FA5}">
                      <a16:colId xmlns:a16="http://schemas.microsoft.com/office/drawing/2014/main" val="20001"/>
                    </a:ext>
                  </a:extLst>
                </a:gridCol>
                <a:gridCol w="1243270">
                  <a:extLst>
                    <a:ext uri="{9D8B030D-6E8A-4147-A177-3AD203B41FA5}">
                      <a16:colId xmlns:a16="http://schemas.microsoft.com/office/drawing/2014/main" val="20002"/>
                    </a:ext>
                  </a:extLst>
                </a:gridCol>
                <a:gridCol w="1243270">
                  <a:extLst>
                    <a:ext uri="{9D8B030D-6E8A-4147-A177-3AD203B41FA5}">
                      <a16:colId xmlns:a16="http://schemas.microsoft.com/office/drawing/2014/main" val="20003"/>
                    </a:ext>
                  </a:extLst>
                </a:gridCol>
                <a:gridCol w="1243270">
                  <a:extLst>
                    <a:ext uri="{9D8B030D-6E8A-4147-A177-3AD203B41FA5}">
                      <a16:colId xmlns:a16="http://schemas.microsoft.com/office/drawing/2014/main" val="20004"/>
                    </a:ext>
                  </a:extLst>
                </a:gridCol>
              </a:tblGrid>
              <a:tr h="39600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Látka</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1800" u="none" strike="noStrike" cap="none" normalizeH="0" baseline="0" noProof="0" dirty="0" err="1">
                          <a:ln>
                            <a:noFill/>
                          </a:ln>
                          <a:solidFill>
                            <a:schemeClr val="tx1"/>
                          </a:solidFill>
                          <a:effectLst/>
                          <a:latin typeface="Arial" panose="020B0604020202020204" pitchFamily="34" charset="0"/>
                          <a:cs typeface="Arial" panose="020B0604020202020204" pitchFamily="34" charset="0"/>
                        </a:rPr>
                        <a:t>p</a:t>
                      </a:r>
                      <a:r>
                        <a:rPr kumimoji="0" lang="cs-CZ" altLang="cs-CZ" sz="1800" i="1" u="none" strike="noStrike" cap="none" normalizeH="0" baseline="0" noProof="0" dirty="0" err="1">
                          <a:ln>
                            <a:noFill/>
                          </a:ln>
                          <a:solidFill>
                            <a:schemeClr val="tx1"/>
                          </a:solidFill>
                          <a:effectLst/>
                          <a:latin typeface="Arial" panose="020B0604020202020204" pitchFamily="34" charset="0"/>
                          <a:cs typeface="Arial" panose="020B0604020202020204" pitchFamily="34" charset="0"/>
                        </a:rPr>
                        <a:t>K</a:t>
                      </a:r>
                      <a:r>
                        <a:rPr kumimoji="0" lang="cs-CZ" altLang="cs-CZ" sz="1800" i="0" u="none" strike="noStrike" cap="none" normalizeH="0" baseline="-25000" noProof="0" dirty="0" err="1">
                          <a:ln>
                            <a:noFill/>
                          </a:ln>
                          <a:solidFill>
                            <a:schemeClr val="tx1"/>
                          </a:solidFill>
                          <a:effectLst/>
                          <a:latin typeface="Arial" panose="020B0604020202020204" pitchFamily="34" charset="0"/>
                          <a:cs typeface="Arial" panose="020B0604020202020204" pitchFamily="34" charset="0"/>
                        </a:rPr>
                        <a:t>S</a:t>
                      </a:r>
                      <a:endParaRPr kumimoji="0" lang="cs-CZ" altLang="cs-CZ" sz="1800" b="0" i="0" u="none" strike="noStrike" cap="none" normalizeH="0" baseline="-25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1800" i="1"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K</a:t>
                      </a:r>
                      <a:r>
                        <a:rPr kumimoji="0" lang="cs-CZ" altLang="cs-CZ" sz="1800" i="0" u="none" strike="noStrike" cap="none" normalizeH="0" baseline="-25000" noProof="0" dirty="0">
                          <a:ln>
                            <a:noFill/>
                          </a:ln>
                          <a:solidFill>
                            <a:schemeClr val="tx1"/>
                          </a:solidFill>
                          <a:effectLst/>
                          <a:latin typeface="Arial" panose="020B0604020202020204" pitchFamily="34" charset="0"/>
                          <a:cs typeface="Arial" panose="020B0604020202020204" pitchFamily="34" charset="0"/>
                        </a:rPr>
                        <a:t>S</a:t>
                      </a:r>
                      <a:endParaRPr kumimoji="0" lang="cs-CZ" altLang="cs-CZ" sz="1800" b="0" i="0" u="none" strike="noStrike" cap="none" normalizeH="0" baseline="-25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b="1" i="1"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c</a:t>
                      </a:r>
                      <a:r>
                        <a:rPr kumimoji="0" lang="cs-CZ" altLang="cs-CZ" sz="1800" b="1"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(kation)</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cs-CZ" altLang="cs-CZ" sz="1800" b="1" i="1"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c</a:t>
                      </a:r>
                      <a:r>
                        <a:rPr kumimoji="0" lang="cs-CZ" altLang="cs-CZ" sz="1800" b="1"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(anion)</a:t>
                      </a:r>
                    </a:p>
                  </a:txBody>
                  <a:tcPr marL="0" marR="0" marT="0" marB="0" anchor="ctr" anchorCtr="1"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9600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err="1">
                          <a:ln>
                            <a:noFill/>
                          </a:ln>
                          <a:solidFill>
                            <a:schemeClr val="tx1"/>
                          </a:solidFill>
                          <a:effectLst/>
                          <a:latin typeface="Arial" panose="020B0604020202020204" pitchFamily="34" charset="0"/>
                          <a:cs typeface="Arial" panose="020B0604020202020204" pitchFamily="34" charset="0"/>
                        </a:rPr>
                        <a:t>FeS</a:t>
                      </a:r>
                      <a:endPar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18,1</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8</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–1</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9</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8,9</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10</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8,9</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10</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9600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err="1">
                          <a:ln>
                            <a:noFill/>
                          </a:ln>
                          <a:solidFill>
                            <a:schemeClr val="tx1"/>
                          </a:solidFill>
                          <a:effectLst/>
                          <a:latin typeface="Arial" panose="020B0604020202020204" pitchFamily="34" charset="0"/>
                          <a:cs typeface="Arial" panose="020B0604020202020204" pitchFamily="34" charset="0"/>
                        </a:rPr>
                        <a:t>CuS</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36,1</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8</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37</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8,9</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19</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8,9</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19</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9600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err="1">
                          <a:ln>
                            <a:noFill/>
                          </a:ln>
                          <a:solidFill>
                            <a:schemeClr val="tx1"/>
                          </a:solidFill>
                          <a:effectLst/>
                          <a:latin typeface="Arial" panose="020B0604020202020204" pitchFamily="34" charset="0"/>
                          <a:cs typeface="Arial" panose="020B0604020202020204" pitchFamily="34" charset="0"/>
                        </a:rPr>
                        <a:t>PbS</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27,5</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3</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28</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1,7</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14</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1,7</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14</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39600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cs-CZ" sz="1800" b="0" i="0" u="none" strike="noStrike" cap="none" normalizeH="0" baseline="0" noProof="0" dirty="0" err="1">
                          <a:ln>
                            <a:noFill/>
                          </a:ln>
                          <a:solidFill>
                            <a:schemeClr val="tx1"/>
                          </a:solidFill>
                          <a:effectLst/>
                          <a:latin typeface="Arial" panose="020B0604020202020204" pitchFamily="34" charset="0"/>
                          <a:cs typeface="Arial" panose="020B0604020202020204" pitchFamily="34" charset="0"/>
                        </a:rPr>
                        <a:t>HgS</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53,7</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2</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54</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1,4</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27</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1,4</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27</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39600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Ag</a:t>
                      </a:r>
                      <a:r>
                        <a:rPr kumimoji="0" lang="cs-CZ" altLang="cs-CZ" sz="1800" b="0" i="0" u="none" strike="noStrike" cap="none" normalizeH="0" baseline="-25000" noProof="0" dirty="0">
                          <a:ln>
                            <a:noFill/>
                          </a:ln>
                          <a:solidFill>
                            <a:schemeClr val="tx1"/>
                          </a:solidFill>
                          <a:effectLst/>
                          <a:latin typeface="Arial" panose="020B0604020202020204" pitchFamily="34" charset="0"/>
                          <a:cs typeface="Arial" panose="020B0604020202020204" pitchFamily="34" charset="0"/>
                        </a:rPr>
                        <a:t>2</a:t>
                      </a: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S</a:t>
                      </a:r>
                      <a:endParaRPr kumimoji="0" lang="cs-CZ" altLang="cs-CZ" sz="1800" b="0" i="0" u="none" strike="noStrike" cap="none" normalizeH="0" baseline="-25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50,1</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8</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51</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2,6</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17</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1,3</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17</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39600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Mg(OH)</a:t>
                      </a:r>
                      <a:r>
                        <a:rPr kumimoji="0" lang="cs-CZ" altLang="cs-CZ" sz="1800" b="0" i="0" u="none" strike="noStrike" cap="none" normalizeH="0" baseline="-25000" noProof="0" dirty="0">
                          <a:ln>
                            <a:noFill/>
                          </a:ln>
                          <a:solidFill>
                            <a:schemeClr val="tx1"/>
                          </a:solidFill>
                          <a:effectLst/>
                          <a:latin typeface="Arial" panose="020B0604020202020204" pitchFamily="34" charset="0"/>
                          <a:cs typeface="Arial" panose="020B0604020202020204" pitchFamily="34" charset="0"/>
                        </a:rPr>
                        <a:t>2</a:t>
                      </a:r>
                    </a:p>
                  </a:txBody>
                  <a:tcPr marL="0" marR="0" marT="0" marB="0"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11,3</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5,61</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12</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1,12</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4</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2,24</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4</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39600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Ca(OH)</a:t>
                      </a:r>
                      <a:r>
                        <a:rPr kumimoji="0" lang="cs-CZ" altLang="cs-CZ" sz="1800" b="0" i="0" u="none" strike="noStrike" cap="none" normalizeH="0" baseline="-25000" noProof="0" dirty="0">
                          <a:ln>
                            <a:noFill/>
                          </a:ln>
                          <a:solidFill>
                            <a:schemeClr val="tx1"/>
                          </a:solidFill>
                          <a:effectLst/>
                          <a:latin typeface="Arial" panose="020B0604020202020204" pitchFamily="34" charset="0"/>
                          <a:cs typeface="Arial" panose="020B0604020202020204" pitchFamily="34" charset="0"/>
                        </a:rPr>
                        <a:t>2</a:t>
                      </a:r>
                    </a:p>
                  </a:txBody>
                  <a:tcPr marL="0" marR="0" marT="0" marB="0"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5,3</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5,02</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6</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1,08</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2</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2,16</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2</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r h="39600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Cu(OH)</a:t>
                      </a:r>
                      <a:r>
                        <a:rPr kumimoji="0" lang="cs-CZ" altLang="cs-CZ" sz="1800" b="0" i="0" u="none" strike="noStrike" cap="none" normalizeH="0" baseline="-25000" noProof="0" dirty="0">
                          <a:ln>
                            <a:noFill/>
                          </a:ln>
                          <a:solidFill>
                            <a:schemeClr val="tx1"/>
                          </a:solidFill>
                          <a:effectLst/>
                          <a:latin typeface="Arial" panose="020B0604020202020204" pitchFamily="34" charset="0"/>
                          <a:cs typeface="Arial" panose="020B0604020202020204" pitchFamily="34" charset="0"/>
                        </a:rPr>
                        <a:t>2</a:t>
                      </a:r>
                    </a:p>
                  </a:txBody>
                  <a:tcPr marL="0" marR="0" marT="0" marB="0"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19,3</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4,80</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20</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2,29</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7</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4,58</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7</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23292208"/>
                  </a:ext>
                </a:extLst>
              </a:tr>
              <a:tr h="39600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Al(OH)</a:t>
                      </a:r>
                      <a:r>
                        <a:rPr kumimoji="0" lang="en-GB" altLang="cs-CZ" sz="1800" b="0" i="0" u="none" strike="noStrike" cap="none" normalizeH="0" baseline="-25000" noProof="0" dirty="0">
                          <a:ln>
                            <a:noFill/>
                          </a:ln>
                          <a:solidFill>
                            <a:schemeClr val="tx1"/>
                          </a:solidFill>
                          <a:effectLst/>
                          <a:latin typeface="Arial" panose="020B0604020202020204" pitchFamily="34" charset="0"/>
                          <a:cs typeface="Arial" panose="020B0604020202020204" pitchFamily="34" charset="0"/>
                        </a:rPr>
                        <a:t>3</a:t>
                      </a:r>
                      <a:endParaRPr kumimoji="0" lang="cs-CZ" altLang="cs-CZ" sz="1800" b="0" i="0" u="none" strike="noStrike" cap="none" normalizeH="0" baseline="-25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33,5</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3,0</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34</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a:t>
                      </a: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83</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9</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5,49</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9</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44595146"/>
                  </a:ext>
                </a:extLst>
              </a:tr>
              <a:tr h="39600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Fe(OH)</a:t>
                      </a:r>
                      <a:r>
                        <a:rPr kumimoji="0" lang="en-GB" altLang="cs-CZ" sz="1800" b="0" i="0" u="none" strike="noStrike" cap="none" normalizeH="0" baseline="-25000" noProof="0" dirty="0">
                          <a:ln>
                            <a:noFill/>
                          </a:ln>
                          <a:solidFill>
                            <a:schemeClr val="tx1"/>
                          </a:solidFill>
                          <a:effectLst/>
                          <a:latin typeface="Arial" panose="020B0604020202020204" pitchFamily="34" charset="0"/>
                          <a:cs typeface="Arial" panose="020B0604020202020204" pitchFamily="34" charset="0"/>
                        </a:rPr>
                        <a:t>3</a:t>
                      </a:r>
                      <a:endParaRPr kumimoji="0" lang="cs-CZ" altLang="cs-CZ" sz="1800" b="0" i="0" u="none" strike="noStrike" cap="none" normalizeH="0" baseline="-25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38,6</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2,8</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39</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1,01</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10</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3,03</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10</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28281366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15"/>
          <p:cNvSpPr txBox="1"/>
          <p:nvPr/>
        </p:nvSpPr>
        <p:spPr>
          <a:xfrm>
            <a:off x="5030851" y="6341803"/>
            <a:ext cx="3965675" cy="229420"/>
          </a:xfrm>
          <a:prstGeom prst="rect">
            <a:avLst/>
          </a:prstGeom>
          <a:noFill/>
        </p:spPr>
        <p:txBody>
          <a:bodyPr wrap="square" lIns="0" tIns="0" rIns="0" bIns="0" rtlCol="0">
            <a:normAutofit/>
          </a:bodyPr>
          <a:lstStyle/>
          <a:p>
            <a:pPr algn="r" defTabSz="457200" eaLnBrk="1" fontAlgn="auto" hangingPunct="1">
              <a:lnSpc>
                <a:spcPct val="130000"/>
              </a:lnSpc>
              <a:spcBef>
                <a:spcPts val="0"/>
              </a:spcBef>
              <a:spcAft>
                <a:spcPts val="0"/>
              </a:spcAft>
            </a:pPr>
            <a:r>
              <a:rPr lang="en-US" sz="900" b="0">
                <a:solidFill>
                  <a:prstClr val="black"/>
                </a:solidFill>
                <a:latin typeface="Arial"/>
                <a:cs typeface="Arial"/>
              </a:rPr>
              <a:t>www.natur.cuni.cz</a:t>
            </a:r>
            <a:endParaRPr lang="en-US" sz="900" b="0" dirty="0">
              <a:solidFill>
                <a:prstClr val="black"/>
              </a:solidFill>
              <a:latin typeface="Arial"/>
              <a:cs typeface="Arial"/>
            </a:endParaRPr>
          </a:p>
        </p:txBody>
      </p:sp>
      <p:pic>
        <p:nvPicPr>
          <p:cNvPr id="23" name="Picture 1"/>
          <p:cNvPicPr>
            <a:picLocks noChangeAspect="1"/>
          </p:cNvPicPr>
          <p:nvPr/>
        </p:nvPicPr>
        <p:blipFill>
          <a:blip r:embed="rId3"/>
          <a:stretch>
            <a:fillRect/>
          </a:stretch>
        </p:blipFill>
        <p:spPr>
          <a:xfrm>
            <a:off x="0" y="6057900"/>
            <a:ext cx="2159000" cy="800100"/>
          </a:xfrm>
          <a:prstGeom prst="rect">
            <a:avLst/>
          </a:prstGeom>
        </p:spPr>
      </p:pic>
      <p:cxnSp>
        <p:nvCxnSpPr>
          <p:cNvPr id="24" name="Straight Connector 4"/>
          <p:cNvCxnSpPr/>
          <p:nvPr/>
        </p:nvCxnSpPr>
        <p:spPr>
          <a:xfrm>
            <a:off x="122903" y="6057900"/>
            <a:ext cx="8873623" cy="0"/>
          </a:xfrm>
          <a:prstGeom prst="line">
            <a:avLst/>
          </a:prstGeom>
          <a:noFill/>
          <a:ln w="9525" cap="flat" cmpd="sng" algn="ctr">
            <a:solidFill>
              <a:srgbClr val="D22D40"/>
            </a:solidFill>
            <a:prstDash val="solid"/>
          </a:ln>
          <a:effectLst/>
        </p:spPr>
      </p:cxnSp>
      <p:sp>
        <p:nvSpPr>
          <p:cNvPr id="25" name="TextBox 8"/>
          <p:cNvSpPr txBox="1"/>
          <p:nvPr/>
        </p:nvSpPr>
        <p:spPr>
          <a:xfrm>
            <a:off x="288000" y="252000"/>
            <a:ext cx="8316448" cy="491073"/>
          </a:xfrm>
          <a:prstGeom prst="rect">
            <a:avLst/>
          </a:prstGeom>
          <a:noFill/>
        </p:spPr>
        <p:txBody>
          <a:bodyPr wrap="square" lIns="0" tIns="0" rIns="0" bIns="0" rtlCol="0">
            <a:noAutofit/>
          </a:bodyPr>
          <a:lstStyle/>
          <a:p>
            <a:pPr algn="l" defTabSz="457200" eaLnBrk="1" fontAlgn="auto" hangingPunct="1">
              <a:lnSpc>
                <a:spcPct val="130000"/>
              </a:lnSpc>
              <a:spcBef>
                <a:spcPts val="0"/>
              </a:spcBef>
              <a:spcAft>
                <a:spcPts val="0"/>
              </a:spcAft>
            </a:pPr>
            <a:r>
              <a:rPr lang="cs-CZ" sz="2600" dirty="0">
                <a:solidFill>
                  <a:prstClr val="black"/>
                </a:solidFill>
                <a:latin typeface="Arial"/>
                <a:cs typeface="Arial"/>
              </a:rPr>
              <a:t>Srážecí reakce</a:t>
            </a:r>
            <a:endParaRPr lang="en-US" sz="2600" dirty="0">
              <a:solidFill>
                <a:prstClr val="black"/>
              </a:solidFill>
              <a:latin typeface="Arial"/>
              <a:cs typeface="Arial"/>
            </a:endParaRPr>
          </a:p>
        </p:txBody>
      </p:sp>
      <p:sp>
        <p:nvSpPr>
          <p:cNvPr id="38" name="TextBox 2"/>
          <p:cNvSpPr txBox="1"/>
          <p:nvPr/>
        </p:nvSpPr>
        <p:spPr>
          <a:xfrm>
            <a:off x="287215" y="900000"/>
            <a:ext cx="8460754" cy="307777"/>
          </a:xfrm>
          <a:prstGeom prst="rect">
            <a:avLst/>
          </a:prstGeom>
          <a:noFill/>
        </p:spPr>
        <p:txBody>
          <a:bodyPr wrap="square" lIns="0" tIns="0" rIns="0" bIns="0" rtlCol="0">
            <a:spAutoFit/>
          </a:bodyPr>
          <a:lstStyle/>
          <a:p>
            <a:pPr algn="l" defTabSz="457200" eaLnBrk="1" fontAlgn="auto" hangingPunct="1">
              <a:spcAft>
                <a:spcPts val="0"/>
              </a:spcAft>
            </a:pPr>
            <a:r>
              <a:rPr lang="cs-CZ" altLang="cs-CZ" sz="2000" b="0" dirty="0">
                <a:solidFill>
                  <a:prstClr val="black"/>
                </a:solidFill>
                <a:latin typeface="Arial" charset="0"/>
              </a:rPr>
              <a:t>Příklady málo rozpustných látek</a:t>
            </a:r>
          </a:p>
        </p:txBody>
      </p:sp>
      <p:sp>
        <p:nvSpPr>
          <p:cNvPr id="10" name="Rectangle 17"/>
          <p:cNvSpPr/>
          <p:nvPr/>
        </p:nvSpPr>
        <p:spPr>
          <a:xfrm>
            <a:off x="0" y="0"/>
            <a:ext cx="9144000" cy="107950"/>
          </a:xfrm>
          <a:prstGeom prst="rect">
            <a:avLst/>
          </a:prstGeom>
          <a:solidFill>
            <a:srgbClr val="D22D4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11" name="Zástupný symbol pro číslo snímku 1"/>
          <p:cNvSpPr>
            <a:spLocks noGrp="1"/>
          </p:cNvSpPr>
          <p:nvPr>
            <p:ph type="sldNum" sz="quarter" idx="12"/>
          </p:nvPr>
        </p:nvSpPr>
        <p:spPr>
          <a:xfrm>
            <a:off x="8424000" y="108000"/>
            <a:ext cx="720000" cy="360000"/>
          </a:xfrm>
        </p:spPr>
        <p:txBody>
          <a:bodyPr anchor="ctr" anchorCtr="0"/>
          <a:lstStyle/>
          <a:p>
            <a:r>
              <a:rPr lang="en-US" sz="1400" dirty="0">
                <a:solidFill>
                  <a:schemeClr val="tx1"/>
                </a:solidFill>
                <a:latin typeface="Arial" panose="020B0604020202020204" pitchFamily="34" charset="0"/>
                <a:cs typeface="Arial" panose="020B0604020202020204" pitchFamily="34" charset="0"/>
              </a:rPr>
              <a:t>06-</a:t>
            </a:r>
            <a:fld id="{CB05AA66-45A8-5543-8AD2-FEEF865319FF}" type="slidenum">
              <a:rPr lang="en-US" sz="1400" smtClean="0">
                <a:solidFill>
                  <a:schemeClr val="tx1"/>
                </a:solidFill>
                <a:latin typeface="Arial" panose="020B0604020202020204" pitchFamily="34" charset="0"/>
                <a:cs typeface="Arial" panose="020B0604020202020204" pitchFamily="34" charset="0"/>
              </a:rPr>
              <a:t>9</a:t>
            </a:fld>
            <a:endParaRPr lang="en-US" sz="1400" dirty="0">
              <a:solidFill>
                <a:schemeClr val="tx1"/>
              </a:solidFill>
              <a:latin typeface="Arial" panose="020B0604020202020204" pitchFamily="34" charset="0"/>
              <a:cs typeface="Arial" panose="020B0604020202020204" pitchFamily="34" charset="0"/>
            </a:endParaRPr>
          </a:p>
        </p:txBody>
      </p:sp>
      <p:graphicFrame>
        <p:nvGraphicFramePr>
          <p:cNvPr id="13" name="Tabulka 12">
            <a:extLst>
              <a:ext uri="{FF2B5EF4-FFF2-40B4-BE49-F238E27FC236}">
                <a16:creationId xmlns:a16="http://schemas.microsoft.com/office/drawing/2014/main" id="{FC1A923F-E6B2-4738-8EBC-F41923C8EC58}"/>
              </a:ext>
            </a:extLst>
          </p:cNvPr>
          <p:cNvGraphicFramePr>
            <a:graphicFrameLocks noGrp="1"/>
          </p:cNvGraphicFramePr>
          <p:nvPr>
            <p:extLst>
              <p:ext uri="{D42A27DB-BD31-4B8C-83A1-F6EECF244321}">
                <p14:modId xmlns:p14="http://schemas.microsoft.com/office/powerpoint/2010/main" val="2919866239"/>
              </p:ext>
            </p:extLst>
          </p:nvPr>
        </p:nvGraphicFramePr>
        <p:xfrm>
          <a:off x="1524000" y="1459592"/>
          <a:ext cx="6216350" cy="4356000"/>
        </p:xfrm>
        <a:graphic>
          <a:graphicData uri="http://schemas.openxmlformats.org/drawingml/2006/table">
            <a:tbl>
              <a:tblPr firstRow="1" bandRow="1">
                <a:tableStyleId>{F5AB1C69-6EDB-4FF4-983F-18BD219EF322}</a:tableStyleId>
              </a:tblPr>
              <a:tblGrid>
                <a:gridCol w="1243270">
                  <a:extLst>
                    <a:ext uri="{9D8B030D-6E8A-4147-A177-3AD203B41FA5}">
                      <a16:colId xmlns:a16="http://schemas.microsoft.com/office/drawing/2014/main" val="20000"/>
                    </a:ext>
                  </a:extLst>
                </a:gridCol>
                <a:gridCol w="1243270">
                  <a:extLst>
                    <a:ext uri="{9D8B030D-6E8A-4147-A177-3AD203B41FA5}">
                      <a16:colId xmlns:a16="http://schemas.microsoft.com/office/drawing/2014/main" val="20001"/>
                    </a:ext>
                  </a:extLst>
                </a:gridCol>
                <a:gridCol w="1243270">
                  <a:extLst>
                    <a:ext uri="{9D8B030D-6E8A-4147-A177-3AD203B41FA5}">
                      <a16:colId xmlns:a16="http://schemas.microsoft.com/office/drawing/2014/main" val="20002"/>
                    </a:ext>
                  </a:extLst>
                </a:gridCol>
                <a:gridCol w="1243270">
                  <a:extLst>
                    <a:ext uri="{9D8B030D-6E8A-4147-A177-3AD203B41FA5}">
                      <a16:colId xmlns:a16="http://schemas.microsoft.com/office/drawing/2014/main" val="20003"/>
                    </a:ext>
                  </a:extLst>
                </a:gridCol>
                <a:gridCol w="1243270">
                  <a:extLst>
                    <a:ext uri="{9D8B030D-6E8A-4147-A177-3AD203B41FA5}">
                      <a16:colId xmlns:a16="http://schemas.microsoft.com/office/drawing/2014/main" val="20004"/>
                    </a:ext>
                  </a:extLst>
                </a:gridCol>
              </a:tblGrid>
              <a:tr h="39600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Látka</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1800" u="none" strike="noStrike" cap="none" normalizeH="0" baseline="0" noProof="0" dirty="0" err="1">
                          <a:ln>
                            <a:noFill/>
                          </a:ln>
                          <a:solidFill>
                            <a:schemeClr val="tx1"/>
                          </a:solidFill>
                          <a:effectLst/>
                          <a:latin typeface="Arial" panose="020B0604020202020204" pitchFamily="34" charset="0"/>
                          <a:cs typeface="Arial" panose="020B0604020202020204" pitchFamily="34" charset="0"/>
                        </a:rPr>
                        <a:t>p</a:t>
                      </a:r>
                      <a:r>
                        <a:rPr kumimoji="0" lang="cs-CZ" altLang="cs-CZ" sz="1800" i="1" u="none" strike="noStrike" cap="none" normalizeH="0" baseline="0" noProof="0" dirty="0" err="1">
                          <a:ln>
                            <a:noFill/>
                          </a:ln>
                          <a:solidFill>
                            <a:schemeClr val="tx1"/>
                          </a:solidFill>
                          <a:effectLst/>
                          <a:latin typeface="Arial" panose="020B0604020202020204" pitchFamily="34" charset="0"/>
                          <a:cs typeface="Arial" panose="020B0604020202020204" pitchFamily="34" charset="0"/>
                        </a:rPr>
                        <a:t>K</a:t>
                      </a:r>
                      <a:r>
                        <a:rPr kumimoji="0" lang="cs-CZ" altLang="cs-CZ" sz="1800" i="0" u="none" strike="noStrike" cap="none" normalizeH="0" baseline="-25000" noProof="0" dirty="0" err="1">
                          <a:ln>
                            <a:noFill/>
                          </a:ln>
                          <a:solidFill>
                            <a:schemeClr val="tx1"/>
                          </a:solidFill>
                          <a:effectLst/>
                          <a:latin typeface="Arial" panose="020B0604020202020204" pitchFamily="34" charset="0"/>
                          <a:cs typeface="Arial" panose="020B0604020202020204" pitchFamily="34" charset="0"/>
                        </a:rPr>
                        <a:t>S</a:t>
                      </a:r>
                      <a:endParaRPr kumimoji="0" lang="cs-CZ" altLang="cs-CZ" sz="1800" b="0" i="0" u="none" strike="noStrike" cap="none" normalizeH="0" baseline="-25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1800" i="1"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K</a:t>
                      </a:r>
                      <a:r>
                        <a:rPr kumimoji="0" lang="cs-CZ" altLang="cs-CZ" sz="1800" i="0" u="none" strike="noStrike" cap="none" normalizeH="0" baseline="-25000" noProof="0" dirty="0">
                          <a:ln>
                            <a:noFill/>
                          </a:ln>
                          <a:solidFill>
                            <a:schemeClr val="tx1"/>
                          </a:solidFill>
                          <a:effectLst/>
                          <a:latin typeface="Arial" panose="020B0604020202020204" pitchFamily="34" charset="0"/>
                          <a:cs typeface="Arial" panose="020B0604020202020204" pitchFamily="34" charset="0"/>
                        </a:rPr>
                        <a:t>S</a:t>
                      </a:r>
                      <a:endParaRPr kumimoji="0" lang="cs-CZ" altLang="cs-CZ" sz="1800" b="0" i="0" u="none" strike="noStrike" cap="none" normalizeH="0" baseline="-25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cs-CZ" altLang="cs-CZ" sz="1800" b="1" i="1"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c</a:t>
                      </a:r>
                      <a:r>
                        <a:rPr kumimoji="0" lang="cs-CZ" altLang="cs-CZ" sz="1800" b="1"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(kation)</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cs-CZ" altLang="cs-CZ" sz="1800" b="1" i="1"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c</a:t>
                      </a:r>
                      <a:r>
                        <a:rPr kumimoji="0" lang="cs-CZ" altLang="cs-CZ" sz="1800" b="1"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(anion)</a:t>
                      </a:r>
                    </a:p>
                  </a:txBody>
                  <a:tcPr marL="0" marR="0" marT="0" marB="0" anchor="ctr" anchorCtr="1"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9600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MgCO</a:t>
                      </a:r>
                      <a:r>
                        <a:rPr kumimoji="0" lang="en-GB" altLang="cs-CZ" sz="1800" b="0" i="0" u="none" strike="noStrike" cap="none" normalizeH="0" baseline="-25000" noProof="0" dirty="0">
                          <a:ln>
                            <a:noFill/>
                          </a:ln>
                          <a:solidFill>
                            <a:schemeClr val="tx1"/>
                          </a:solidFill>
                          <a:effectLst/>
                          <a:latin typeface="Arial" panose="020B0604020202020204" pitchFamily="34" charset="0"/>
                          <a:cs typeface="Arial" panose="020B0604020202020204" pitchFamily="34" charset="0"/>
                        </a:rPr>
                        <a:t>3</a:t>
                      </a:r>
                    </a:p>
                  </a:txBody>
                  <a:tcPr marL="0" marR="0" marT="0" marB="0"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5,2</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6,82</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6</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2,61</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3</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2,61</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3</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9600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CaCO</a:t>
                      </a:r>
                      <a:r>
                        <a:rPr kumimoji="0" lang="en-GB" altLang="cs-CZ" sz="1800" b="0" i="0" u="none" strike="noStrike" cap="none" normalizeH="0" baseline="-25000" noProof="0" dirty="0">
                          <a:ln>
                            <a:noFill/>
                          </a:ln>
                          <a:solidFill>
                            <a:schemeClr val="tx1"/>
                          </a:solidFill>
                          <a:effectLst/>
                          <a:latin typeface="Arial" panose="020B0604020202020204" pitchFamily="34" charset="0"/>
                          <a:cs typeface="Arial" panose="020B0604020202020204" pitchFamily="34" charset="0"/>
                        </a:rPr>
                        <a:t>3</a:t>
                      </a:r>
                    </a:p>
                  </a:txBody>
                  <a:tcPr marL="0" marR="0" marT="0" marB="0"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8,5</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3,36</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9</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5,80</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5</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5,80</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5</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9600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SrCO</a:t>
                      </a:r>
                      <a:r>
                        <a:rPr kumimoji="0" lang="en-GB" altLang="cs-CZ" sz="1800" b="0" i="0" u="none" strike="noStrike" cap="none" normalizeH="0" baseline="-25000" noProof="0" dirty="0">
                          <a:ln>
                            <a:noFill/>
                          </a:ln>
                          <a:solidFill>
                            <a:schemeClr val="tx1"/>
                          </a:solidFill>
                          <a:effectLst/>
                          <a:latin typeface="Arial" panose="020B0604020202020204" pitchFamily="34" charset="0"/>
                          <a:cs typeface="Arial" panose="020B0604020202020204" pitchFamily="34" charset="0"/>
                        </a:rPr>
                        <a:t>3</a:t>
                      </a:r>
                    </a:p>
                  </a:txBody>
                  <a:tcPr marL="0" marR="0" marT="0" marB="0"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9,3</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5,60</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10</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2,37</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5</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2,37</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5</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39600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BaCO</a:t>
                      </a:r>
                      <a:r>
                        <a:rPr kumimoji="0" lang="en-GB" altLang="cs-CZ" sz="1800" b="0" i="0" u="none" strike="noStrike" cap="none" normalizeH="0" baseline="-25000" noProof="0" dirty="0">
                          <a:ln>
                            <a:noFill/>
                          </a:ln>
                          <a:solidFill>
                            <a:schemeClr val="tx1"/>
                          </a:solidFill>
                          <a:effectLst/>
                          <a:latin typeface="Arial" panose="020B0604020202020204" pitchFamily="34" charset="0"/>
                          <a:cs typeface="Arial" panose="020B0604020202020204" pitchFamily="34" charset="0"/>
                        </a:rPr>
                        <a:t>3</a:t>
                      </a:r>
                    </a:p>
                  </a:txBody>
                  <a:tcPr marL="0" marR="0" marT="0" marB="0"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8,6</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2,59</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9</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5,08</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5</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5,08</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5</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39600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CaSO</a:t>
                      </a:r>
                      <a:r>
                        <a:rPr kumimoji="0" lang="en-GB" altLang="cs-CZ" sz="1800" b="0" i="0" u="none" strike="noStrike" cap="none" normalizeH="0" baseline="-25000" noProof="0" dirty="0">
                          <a:ln>
                            <a:noFill/>
                          </a:ln>
                          <a:solidFill>
                            <a:schemeClr val="tx1"/>
                          </a:solidFill>
                          <a:effectLst/>
                          <a:latin typeface="Arial" panose="020B0604020202020204" pitchFamily="34" charset="0"/>
                          <a:cs typeface="Arial" panose="020B0604020202020204" pitchFamily="34" charset="0"/>
                        </a:rPr>
                        <a:t>4</a:t>
                      </a:r>
                    </a:p>
                  </a:txBody>
                  <a:tcPr marL="0" marR="0" marT="0" marB="0"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4,3</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4,93</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5</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7,02</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3</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7,02</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3</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39600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SrSO</a:t>
                      </a:r>
                      <a:r>
                        <a:rPr kumimoji="0" lang="en-GB" altLang="cs-CZ" sz="1800" b="0" i="0" u="none" strike="noStrike" cap="none" normalizeH="0" baseline="-25000" noProof="0" dirty="0">
                          <a:ln>
                            <a:noFill/>
                          </a:ln>
                          <a:solidFill>
                            <a:schemeClr val="tx1"/>
                          </a:solidFill>
                          <a:effectLst/>
                          <a:latin typeface="Arial" panose="020B0604020202020204" pitchFamily="34" charset="0"/>
                          <a:cs typeface="Arial" panose="020B0604020202020204" pitchFamily="34" charset="0"/>
                        </a:rPr>
                        <a:t>4</a:t>
                      </a:r>
                    </a:p>
                  </a:txBody>
                  <a:tcPr marL="0" marR="0" marT="0" marB="0"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6,5</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3,44</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7</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5,87</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4</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5,87</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4</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39600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BaSO</a:t>
                      </a:r>
                      <a:r>
                        <a:rPr kumimoji="0" lang="en-GB" altLang="cs-CZ" sz="1800" b="0" i="0" u="none" strike="noStrike" cap="none" normalizeH="0" baseline="-25000" noProof="0" dirty="0">
                          <a:ln>
                            <a:noFill/>
                          </a:ln>
                          <a:solidFill>
                            <a:schemeClr val="tx1"/>
                          </a:solidFill>
                          <a:effectLst/>
                          <a:latin typeface="Arial" panose="020B0604020202020204" pitchFamily="34" charset="0"/>
                          <a:cs typeface="Arial" panose="020B0604020202020204" pitchFamily="34" charset="0"/>
                        </a:rPr>
                        <a:t>4</a:t>
                      </a:r>
                    </a:p>
                  </a:txBody>
                  <a:tcPr marL="0" marR="0" marT="0" marB="0"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9,9</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1,08</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10</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1,04</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5</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1,04</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5</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r h="39600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PbSO</a:t>
                      </a:r>
                      <a:r>
                        <a:rPr kumimoji="0" lang="en-GB" altLang="cs-CZ" sz="1800" b="0" i="0" u="none" strike="noStrike" cap="none" normalizeH="0" baseline="-25000" noProof="0" dirty="0">
                          <a:ln>
                            <a:noFill/>
                          </a:ln>
                          <a:solidFill>
                            <a:schemeClr val="tx1"/>
                          </a:solidFill>
                          <a:effectLst/>
                          <a:latin typeface="Arial" panose="020B0604020202020204" pitchFamily="34" charset="0"/>
                          <a:cs typeface="Arial" panose="020B0604020202020204" pitchFamily="34" charset="0"/>
                        </a:rPr>
                        <a:t>4</a:t>
                      </a:r>
                    </a:p>
                  </a:txBody>
                  <a:tcPr marL="0" marR="0" marT="0" marB="0"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7,6</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2,53</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8</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1,59</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4</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1,59</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4</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23292208"/>
                  </a:ext>
                </a:extLst>
              </a:tr>
              <a:tr h="39600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Mg</a:t>
                      </a:r>
                      <a:r>
                        <a:rPr kumimoji="0" lang="en-GB" altLang="cs-CZ" sz="1800" b="0" i="0" u="none" strike="noStrike" cap="none" normalizeH="0" baseline="-25000" noProof="0" dirty="0">
                          <a:ln>
                            <a:noFill/>
                          </a:ln>
                          <a:solidFill>
                            <a:schemeClr val="tx1"/>
                          </a:solidFill>
                          <a:effectLst/>
                          <a:latin typeface="Arial" panose="020B0604020202020204" pitchFamily="34" charset="0"/>
                          <a:cs typeface="Arial" panose="020B0604020202020204" pitchFamily="34" charset="0"/>
                        </a:rPr>
                        <a:t>3</a:t>
                      </a: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(PO</a:t>
                      </a:r>
                      <a:r>
                        <a:rPr kumimoji="0" lang="en-GB" altLang="cs-CZ" sz="1800" b="0" i="0" u="none" strike="noStrike" cap="none" normalizeH="0" baseline="-25000" noProof="0" dirty="0">
                          <a:ln>
                            <a:noFill/>
                          </a:ln>
                          <a:solidFill>
                            <a:schemeClr val="tx1"/>
                          </a:solidFill>
                          <a:effectLst/>
                          <a:latin typeface="Arial" panose="020B0604020202020204" pitchFamily="34" charset="0"/>
                          <a:cs typeface="Arial" panose="020B0604020202020204" pitchFamily="34" charset="0"/>
                        </a:rPr>
                        <a:t>4</a:t>
                      </a: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25000" noProof="0" dirty="0">
                          <a:ln>
                            <a:noFill/>
                          </a:ln>
                          <a:solidFill>
                            <a:schemeClr val="tx1"/>
                          </a:solidFill>
                          <a:effectLst/>
                          <a:latin typeface="Arial" panose="020B0604020202020204" pitchFamily="34" charset="0"/>
                          <a:cs typeface="Arial" panose="020B0604020202020204" pitchFamily="34" charset="0"/>
                        </a:rPr>
                        <a:t>2</a:t>
                      </a:r>
                      <a:endParaRPr kumimoji="0" lang="cs-CZ" altLang="cs-CZ" sz="1800" b="0" i="0" u="none" strike="noStrike" cap="none" normalizeH="0" baseline="-25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24,0</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1,04</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24</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a:t>
                      </a: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88</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5</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1,25</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5</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44595146"/>
                  </a:ext>
                </a:extLst>
              </a:tr>
              <a:tr h="396000">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Ca</a:t>
                      </a:r>
                      <a:r>
                        <a:rPr kumimoji="0" lang="en-GB" altLang="cs-CZ" sz="1800" b="0" i="0" u="none" strike="noStrike" cap="none" normalizeH="0" baseline="-25000" noProof="0" dirty="0">
                          <a:ln>
                            <a:noFill/>
                          </a:ln>
                          <a:solidFill>
                            <a:schemeClr val="tx1"/>
                          </a:solidFill>
                          <a:effectLst/>
                          <a:latin typeface="Arial" panose="020B0604020202020204" pitchFamily="34" charset="0"/>
                          <a:cs typeface="Arial" panose="020B0604020202020204" pitchFamily="34" charset="0"/>
                        </a:rPr>
                        <a:t>3</a:t>
                      </a: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(PO</a:t>
                      </a:r>
                      <a:r>
                        <a:rPr kumimoji="0" lang="en-GB" altLang="cs-CZ" sz="1800" b="0" i="0" u="none" strike="noStrike" cap="none" normalizeH="0" baseline="-25000" noProof="0" dirty="0">
                          <a:ln>
                            <a:noFill/>
                          </a:ln>
                          <a:solidFill>
                            <a:schemeClr val="tx1"/>
                          </a:solidFill>
                          <a:effectLst/>
                          <a:latin typeface="Arial" panose="020B0604020202020204" pitchFamily="34" charset="0"/>
                          <a:cs typeface="Arial" panose="020B0604020202020204" pitchFamily="34" charset="0"/>
                        </a:rPr>
                        <a:t>4</a:t>
                      </a: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25000" noProof="0" dirty="0">
                          <a:ln>
                            <a:noFill/>
                          </a:ln>
                          <a:solidFill>
                            <a:schemeClr val="tx1"/>
                          </a:solidFill>
                          <a:effectLst/>
                          <a:latin typeface="Arial" panose="020B0604020202020204" pitchFamily="34" charset="0"/>
                          <a:cs typeface="Arial" panose="020B0604020202020204" pitchFamily="34" charset="0"/>
                        </a:rPr>
                        <a:t>2</a:t>
                      </a:r>
                      <a:endParaRPr kumimoji="0" lang="cs-CZ" altLang="cs-CZ" sz="1800" b="0" i="0" u="none" strike="noStrike" cap="none" normalizeH="0" baseline="-25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32,7</a:t>
                      </a:r>
                      <a:endPar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2,07</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33</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3,42</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7</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lvl1pPr>
                        <a:spcBef>
                          <a:spcPct val="20000"/>
                        </a:spcBef>
                        <a:defRPr sz="2800">
                          <a:solidFill>
                            <a:schemeClr val="tx1"/>
                          </a:solidFill>
                          <a:latin typeface="Times New Roman" pitchFamily="18" charset="0"/>
                        </a:defRPr>
                      </a:lvl1pPr>
                      <a:lvl2pPr>
                        <a:spcBef>
                          <a:spcPct val="20000"/>
                        </a:spcBef>
                        <a:defRPr sz="2400">
                          <a:solidFill>
                            <a:schemeClr val="tx1"/>
                          </a:solidFill>
                          <a:latin typeface="Times New Roman" pitchFamily="18" charset="0"/>
                        </a:defRPr>
                      </a:lvl2pPr>
                      <a:lvl3pPr>
                        <a:spcBef>
                          <a:spcPct val="20000"/>
                        </a:spcBef>
                        <a:defRPr sz="2000">
                          <a:solidFill>
                            <a:schemeClr val="tx1"/>
                          </a:solidFill>
                          <a:latin typeface="Times New Roman" pitchFamily="18" charset="0"/>
                        </a:defRPr>
                      </a:lvl3pPr>
                      <a:lvl4pPr>
                        <a:spcBef>
                          <a:spcPct val="20000"/>
                        </a:spcBef>
                        <a:defRPr>
                          <a:solidFill>
                            <a:schemeClr val="tx1"/>
                          </a:solidFill>
                          <a:latin typeface="Times New Roman" pitchFamily="18" charset="0"/>
                        </a:defRPr>
                      </a:lvl4pPr>
                      <a:lvl5pPr>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GB"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2,28</a:t>
                      </a:r>
                      <a:r>
                        <a:rPr kumimoji="0" lang="cs-CZ" altLang="cs-CZ" sz="18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·10</a:t>
                      </a:r>
                      <a:r>
                        <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a:t>
                      </a:r>
                      <a:r>
                        <a:rPr kumimoji="0" lang="en-GB"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rPr>
                        <a:t>7</a:t>
                      </a:r>
                      <a:endParaRPr kumimoji="0" lang="cs-CZ" altLang="cs-CZ" sz="1800" b="0" i="0" u="none" strike="noStrike" cap="none" normalizeH="0" baseline="34000" noProof="0" dirty="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3131194710"/>
      </p:ext>
    </p:extLst>
  </p:cSld>
  <p:clrMapOvr>
    <a:masterClrMapping/>
  </p:clrMapOvr>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12700" cap="flat" cmpd="sng" algn="ctr">
          <a:solidFill>
            <a:srgbClr val="66669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25200" rIns="91440" bIns="2520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cs-CZ" altLang="cs-CZ" sz="1800" b="1"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rgbClr val="FFFFFF"/>
        </a:solidFill>
        <a:ln w="12700" cap="flat" cmpd="sng" algn="ctr">
          <a:solidFill>
            <a:srgbClr val="66669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25200" rIns="91440" bIns="2520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cs-CZ" altLang="cs-CZ" sz="1800" b="1"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Motiv systému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4267</TotalTime>
  <Words>3698</Words>
  <Application>Microsoft Office PowerPoint</Application>
  <PresentationFormat>Předvádění na obrazovce (4:3)</PresentationFormat>
  <Paragraphs>823</Paragraphs>
  <Slides>31</Slides>
  <Notes>31</Notes>
  <HiddenSlides>0</HiddenSlides>
  <MMClips>0</MMClips>
  <ScaleCrop>false</ScaleCrop>
  <HeadingPairs>
    <vt:vector size="8" baseType="variant">
      <vt:variant>
        <vt:lpstr>Použitá písma</vt:lpstr>
      </vt:variant>
      <vt:variant>
        <vt:i4>5</vt:i4>
      </vt:variant>
      <vt:variant>
        <vt:lpstr>Motiv</vt:lpstr>
      </vt:variant>
      <vt:variant>
        <vt:i4>1</vt:i4>
      </vt:variant>
      <vt:variant>
        <vt:lpstr>Vložené servery OLE</vt:lpstr>
      </vt:variant>
      <vt:variant>
        <vt:i4>1</vt:i4>
      </vt:variant>
      <vt:variant>
        <vt:lpstr>Nadpisy snímků</vt:lpstr>
      </vt:variant>
      <vt:variant>
        <vt:i4>31</vt:i4>
      </vt:variant>
    </vt:vector>
  </HeadingPairs>
  <TitlesOfParts>
    <vt:vector size="38" baseType="lpstr">
      <vt:lpstr>Arial</vt:lpstr>
      <vt:lpstr>Cambria Math</vt:lpstr>
      <vt:lpstr>Symbol</vt:lpstr>
      <vt:lpstr>Times New Roman</vt:lpstr>
      <vt:lpstr>Wingdings</vt:lpstr>
      <vt:lpstr>Default Design</vt:lpstr>
      <vt:lpstr>CS ChemDraw Drawing</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Anorganika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Reakce a rovnováhy</dc:title>
  <dc:creator>Honza</dc:creator>
  <cp:lastModifiedBy>Vojtěch Kubíček</cp:lastModifiedBy>
  <cp:revision>528</cp:revision>
  <dcterms:created xsi:type="dcterms:W3CDTF">2004-05-01T17:45:26Z</dcterms:created>
  <dcterms:modified xsi:type="dcterms:W3CDTF">2026-03-18T07:44:48Z</dcterms:modified>
</cp:coreProperties>
</file>