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1"/>
  </p:notesMasterIdLst>
  <p:sldIdLst>
    <p:sldId id="256" r:id="rId3"/>
    <p:sldId id="257" r:id="rId4"/>
    <p:sldId id="278" r:id="rId5"/>
    <p:sldId id="264" r:id="rId6"/>
    <p:sldId id="261" r:id="rId7"/>
    <p:sldId id="263" r:id="rId8"/>
    <p:sldId id="267" r:id="rId9"/>
    <p:sldId id="277" r:id="rId10"/>
    <p:sldId id="262" r:id="rId11"/>
    <p:sldId id="258" r:id="rId12"/>
    <p:sldId id="268" r:id="rId13"/>
    <p:sldId id="273" r:id="rId14"/>
    <p:sldId id="274" r:id="rId15"/>
    <p:sldId id="270" r:id="rId16"/>
    <p:sldId id="280" r:id="rId17"/>
    <p:sldId id="281" r:id="rId18"/>
    <p:sldId id="271" r:id="rId19"/>
    <p:sldId id="272" r:id="rId20"/>
    <p:sldId id="275" r:id="rId21"/>
    <p:sldId id="284" r:id="rId22"/>
    <p:sldId id="285" r:id="rId23"/>
    <p:sldId id="287" r:id="rId24"/>
    <p:sldId id="288" r:id="rId25"/>
    <p:sldId id="282" r:id="rId26"/>
    <p:sldId id="291" r:id="rId27"/>
    <p:sldId id="290" r:id="rId28"/>
    <p:sldId id="295" r:id="rId29"/>
    <p:sldId id="294" r:id="rId30"/>
    <p:sldId id="297" r:id="rId31"/>
    <p:sldId id="298" r:id="rId32"/>
    <p:sldId id="25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FFCC4-3B8E-46CD-BE2B-D9F869969571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5426-A83C-47AD-B59F-E771183B20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35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D5426-A83C-47AD-B59F-E771183B200D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98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40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77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23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02A3B3-4375-4A62-96B7-19AF81C7AE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8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553C8-EA56-4376-ADDB-BD4EDE0FCB9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9BB1A-BC84-490A-8DE1-76A16784555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74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01339-07F6-412A-90F7-57381632F08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74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E63F8-1FBF-46FE-B0CC-85FD160DCAA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03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7F682-F184-4BCF-830C-B0FF96A36A2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72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4D293-7822-4E8E-A69E-D0D2E707634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57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835A2-744D-49ED-959C-FFEFCC5117C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8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47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7A10E-1D3F-4AAC-910E-BE0F207EDD5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4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1FD46-8E5F-432C-86F8-ABB62B1F73C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9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688E9-0491-46E2-9AC8-7F63B71E0C8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83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8BD6D-8CAD-4329-82DB-4CB1D674C65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57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F9369-8CE8-4DB4-BDAC-F908C561C8D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40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10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3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59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8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68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19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53EB-EEB7-4FDB-93AA-D08A6CEDBEF7}" type="datetimeFigureOut">
              <a:rPr lang="cs-CZ" smtClean="0"/>
              <a:t>5.1.2017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1262C-BB13-4C53-B3F0-058E7228FA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25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472AE2-10DA-4FC2-B748-8A143812DCE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0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Umění 19. stol.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9345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Preromantismus, Romantismus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48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f/fc/Francisco_de_Goya_y_Lucientes_054.jpg/1280px-Francisco_de_Goya_y_Lucientes_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538027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Go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1"/>
            <a:ext cx="3542992" cy="615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Francisco </a:t>
            </a:r>
            <a:r>
              <a:rPr lang="cs-CZ" dirty="0" err="1" smtClean="0"/>
              <a:t>Goya</a:t>
            </a:r>
            <a:r>
              <a:rPr lang="cs-CZ" dirty="0" smtClean="0"/>
              <a:t>                          1800                                                     1819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767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28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51520" y="6113065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Théodore</a:t>
            </a:r>
            <a:r>
              <a:rPr lang="cs-CZ" dirty="0"/>
              <a:t> </a:t>
            </a:r>
            <a:r>
              <a:rPr lang="cs-CZ" dirty="0" err="1" smtClean="0"/>
              <a:t>Géricault</a:t>
            </a:r>
            <a:r>
              <a:rPr lang="cs-CZ" dirty="0" smtClean="0"/>
              <a:t>  1817-1818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0509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58" y="260648"/>
            <a:ext cx="440688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14434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80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Svoboda vede lid Delacroix1830</a:t>
            </a:r>
          </a:p>
        </p:txBody>
      </p:sp>
      <p:pic>
        <p:nvPicPr>
          <p:cNvPr id="180228" name="Picture 1028" descr="libertyDelacroi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332656"/>
            <a:ext cx="7560840" cy="5937537"/>
          </a:xfrm>
        </p:spPr>
      </p:pic>
      <p:sp>
        <p:nvSpPr>
          <p:cNvPr id="4" name="TextovéPole 3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Eugène</a:t>
            </a:r>
            <a:r>
              <a:rPr lang="cs-CZ" dirty="0"/>
              <a:t> </a:t>
            </a:r>
            <a:r>
              <a:rPr lang="cs-CZ" dirty="0" smtClean="0"/>
              <a:t>Delacroix  1830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65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6021388"/>
            <a:ext cx="8229600" cy="566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Delacroix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1860</a:t>
            </a:r>
          </a:p>
        </p:txBody>
      </p:sp>
      <p:pic>
        <p:nvPicPr>
          <p:cNvPr id="4099" name="Picture 1028" descr="lion-huntDelacroi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474" y="188640"/>
            <a:ext cx="7580877" cy="5794109"/>
          </a:xfrm>
        </p:spPr>
      </p:pic>
      <p:sp>
        <p:nvSpPr>
          <p:cNvPr id="4" name="TextovéPole 3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Eugène</a:t>
            </a:r>
            <a:r>
              <a:rPr lang="cs-CZ" dirty="0"/>
              <a:t> </a:t>
            </a:r>
            <a:r>
              <a:rPr lang="cs-CZ" dirty="0" smtClean="0"/>
              <a:t>Delacroix  1860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131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28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Delacroix 1854</a:t>
            </a:r>
          </a:p>
        </p:txBody>
      </p:sp>
      <p:pic>
        <p:nvPicPr>
          <p:cNvPr id="5123" name="Picture 4" descr="sketch-lionhuntDelacroi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7" y="115888"/>
            <a:ext cx="8178495" cy="6181843"/>
          </a:xfrm>
        </p:spPr>
      </p:pic>
      <p:sp>
        <p:nvSpPr>
          <p:cNvPr id="4" name="TextovéPole 3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Eugène</a:t>
            </a:r>
            <a:r>
              <a:rPr lang="cs-CZ" dirty="0"/>
              <a:t> </a:t>
            </a:r>
            <a:r>
              <a:rPr lang="cs-CZ" dirty="0" smtClean="0"/>
              <a:t>Delacroix  1854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31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Výsledek obrázku pro caspar david friedrich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28" y="188640"/>
            <a:ext cx="38235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artmuseum.cz/resources/works/friedrich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62500" cy="59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Caspar</a:t>
            </a:r>
            <a:r>
              <a:rPr lang="cs-CZ" dirty="0"/>
              <a:t> David </a:t>
            </a:r>
            <a:r>
              <a:rPr lang="cs-CZ" dirty="0" smtClean="0"/>
              <a:t>Friedrich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590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9607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439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6381328"/>
            <a:ext cx="244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John </a:t>
            </a:r>
            <a:r>
              <a:rPr lang="cs-CZ" dirty="0" err="1" smtClean="0"/>
              <a:t>Constable</a:t>
            </a:r>
            <a:r>
              <a:rPr lang="cs-CZ" dirty="0" smtClean="0"/>
              <a:t>       1824</a:t>
            </a:r>
            <a:endParaRPr lang="cs-CZ" dirty="0"/>
          </a:p>
        </p:txBody>
      </p:sp>
      <p:pic>
        <p:nvPicPr>
          <p:cNvPr id="14338" name="Picture 2" descr="https://upload.wikimedia.org/wikipedia/commons/thumb/d/d9/John_Constable_The_Hay_Wain.jpg/1280px-John_Constable_The_Hay_W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973"/>
            <a:ext cx="856911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6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Klasicismus a empír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885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1827 Constable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7171" name="Picture 1028" descr="tree-trunksconstab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96265"/>
            <a:ext cx="7344047" cy="5663571"/>
          </a:xfrm>
        </p:spPr>
      </p:pic>
      <p:sp>
        <p:nvSpPr>
          <p:cNvPr id="4" name="Obdélník 3"/>
          <p:cNvSpPr/>
          <p:nvPr/>
        </p:nvSpPr>
        <p:spPr>
          <a:xfrm>
            <a:off x="251520" y="6381328"/>
            <a:ext cx="244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John </a:t>
            </a:r>
            <a:r>
              <a:rPr lang="cs-CZ" dirty="0" err="1" smtClean="0"/>
              <a:t>Constable</a:t>
            </a:r>
            <a:r>
              <a:rPr lang="cs-CZ" dirty="0" smtClean="0"/>
              <a:t>       1827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895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876925"/>
            <a:ext cx="80137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Brighton Constable1827</a:t>
            </a:r>
          </a:p>
        </p:txBody>
      </p:sp>
      <p:pic>
        <p:nvPicPr>
          <p:cNvPr id="8195" name="Picture 4" descr="brightonconstab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8913"/>
            <a:ext cx="8180946" cy="5688012"/>
          </a:xfrm>
        </p:spPr>
      </p:pic>
      <p:sp>
        <p:nvSpPr>
          <p:cNvPr id="4" name="Obdélník 3"/>
          <p:cNvSpPr/>
          <p:nvPr/>
        </p:nvSpPr>
        <p:spPr>
          <a:xfrm>
            <a:off x="179512" y="6258997"/>
            <a:ext cx="244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John </a:t>
            </a:r>
            <a:r>
              <a:rPr lang="cs-CZ" dirty="0" err="1" smtClean="0"/>
              <a:t>Constable</a:t>
            </a:r>
            <a:r>
              <a:rPr lang="cs-CZ" dirty="0" smtClean="0"/>
              <a:t>       1827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059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Déšť, pára rychlost Turner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1844</a:t>
            </a:r>
          </a:p>
        </p:txBody>
      </p:sp>
      <p:pic>
        <p:nvPicPr>
          <p:cNvPr id="9219" name="Picture 4" descr="rain-steam-speedTurn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288" y="549275"/>
            <a:ext cx="6900862" cy="5173663"/>
          </a:xfrm>
        </p:spPr>
      </p:pic>
      <p:sp>
        <p:nvSpPr>
          <p:cNvPr id="4" name="Obdélník 3"/>
          <p:cNvSpPr/>
          <p:nvPr/>
        </p:nvSpPr>
        <p:spPr>
          <a:xfrm>
            <a:off x="179512" y="6258997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William </a:t>
            </a:r>
            <a:r>
              <a:rPr lang="cs-CZ" b="1" dirty="0" smtClean="0"/>
              <a:t>Turner </a:t>
            </a:r>
            <a:r>
              <a:rPr lang="cs-CZ" dirty="0" smtClean="0"/>
              <a:t>1844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126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dirty="0" err="1" smtClean="0">
                <a:solidFill>
                  <a:schemeClr val="bg1"/>
                </a:solidFill>
              </a:rPr>
              <a:t>Turer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1840-50</a:t>
            </a:r>
          </a:p>
        </p:txBody>
      </p:sp>
      <p:pic>
        <p:nvPicPr>
          <p:cNvPr id="10243" name="Picture 1028" descr="distantTur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0"/>
            <a:ext cx="7416800" cy="5611813"/>
          </a:xfrm>
        </p:spPr>
      </p:pic>
      <p:sp>
        <p:nvSpPr>
          <p:cNvPr id="4" name="Obdélník 3"/>
          <p:cNvSpPr/>
          <p:nvPr/>
        </p:nvSpPr>
        <p:spPr>
          <a:xfrm>
            <a:off x="179512" y="6258997"/>
            <a:ext cx="2087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William </a:t>
            </a:r>
            <a:r>
              <a:rPr lang="cs-CZ" dirty="0" smtClean="0"/>
              <a:t>Turner 1850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05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Relaismus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1619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courbet št&amp;ecaron;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691276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6258997"/>
            <a:ext cx="2271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Gustave </a:t>
            </a:r>
            <a:r>
              <a:rPr lang="cs-CZ" dirty="0" err="1" smtClean="0"/>
              <a:t>Courbet</a:t>
            </a:r>
            <a:r>
              <a:rPr lang="cs-CZ" dirty="0" smtClean="0"/>
              <a:t> 1849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996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9/93/Gustave_Courbet_-_Bonjour_Monsieur_Courbet_-_Mus%C3%A9e_Fabre.jpg/1024px-Gustave_Courbet_-_Bonjour_Monsieur_Courbet_-_Mus%C3%A9e_Fab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638"/>
            <a:ext cx="6858148" cy="59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79512" y="6258997"/>
            <a:ext cx="2271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Gustave </a:t>
            </a:r>
            <a:r>
              <a:rPr lang="cs-CZ" dirty="0" err="1" smtClean="0"/>
              <a:t>Courbet</a:t>
            </a:r>
            <a:r>
              <a:rPr lang="cs-CZ" dirty="0" smtClean="0"/>
              <a:t> 1854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5675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5/55/Th%C3%A9odore_Rousseau_001.jpg/1280px-Th%C3%A9odore_Rousseau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212090" cy="53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Théodore</a:t>
            </a:r>
            <a:r>
              <a:rPr lang="cs-CZ" dirty="0"/>
              <a:t> Rousseau: </a:t>
            </a:r>
            <a:r>
              <a:rPr lang="cs-CZ" i="1" dirty="0" err="1"/>
              <a:t>Barbizonská</a:t>
            </a:r>
            <a:r>
              <a:rPr lang="cs-CZ" i="1" dirty="0"/>
              <a:t> krajina</a:t>
            </a:r>
            <a:r>
              <a:rPr lang="cs-CZ" dirty="0"/>
              <a:t> (kolem 1850),</a:t>
            </a:r>
          </a:p>
        </p:txBody>
      </p:sp>
    </p:spTree>
    <p:extLst>
      <p:ext uri="{BB962C8B-B14F-4D97-AF65-F5344CB8AC3E}">
        <p14:creationId xmlns:p14="http://schemas.microsoft.com/office/powerpoint/2010/main" val="79959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Sklizeň Daubigny 1851</a:t>
            </a:r>
          </a:p>
        </p:txBody>
      </p:sp>
      <p:pic>
        <p:nvPicPr>
          <p:cNvPr id="12291" name="Picture 4" descr="harvestDaubignyBarb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33375"/>
            <a:ext cx="7993062" cy="5476875"/>
          </a:xfrm>
        </p:spPr>
      </p:pic>
      <p:sp>
        <p:nvSpPr>
          <p:cNvPr id="2" name="Obdélník 1"/>
          <p:cNvSpPr/>
          <p:nvPr/>
        </p:nvSpPr>
        <p:spPr>
          <a:xfrm>
            <a:off x="684213" y="6074331"/>
            <a:ext cx="3200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Charles Francois </a:t>
            </a:r>
            <a:r>
              <a:rPr lang="cs-CZ" b="1" dirty="0" err="1" smtClean="0"/>
              <a:t>Daubigny</a:t>
            </a:r>
            <a:r>
              <a:rPr lang="cs-CZ" b="1" dirty="0" smtClean="0"/>
              <a:t> 1851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6772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 err="1" smtClean="0">
                <a:solidFill>
                  <a:schemeClr val="bg1"/>
                </a:solidFill>
              </a:rPr>
              <a:t>Millet</a:t>
            </a:r>
            <a:r>
              <a:rPr lang="cs-CZ" altLang="cs-CZ" sz="2000" b="1" dirty="0" smtClean="0">
                <a:solidFill>
                  <a:schemeClr val="bg1"/>
                </a:solidFill>
              </a:rPr>
              <a:t/>
            </a:r>
            <a:br>
              <a:rPr lang="cs-CZ" altLang="cs-CZ" sz="2000" b="1" dirty="0" smtClean="0">
                <a:solidFill>
                  <a:schemeClr val="bg1"/>
                </a:solidFill>
              </a:rPr>
            </a:br>
            <a:endParaRPr lang="cs-CZ" altLang="cs-CZ" sz="2000" b="1" dirty="0" smtClean="0">
              <a:solidFill>
                <a:schemeClr val="bg1"/>
              </a:solidFill>
            </a:endParaRPr>
          </a:p>
        </p:txBody>
      </p:sp>
      <p:pic>
        <p:nvPicPr>
          <p:cNvPr id="15363" name="Picture 4" descr="Mill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21019"/>
            <a:ext cx="6696075" cy="5554663"/>
          </a:xfrm>
        </p:spPr>
      </p:pic>
      <p:sp>
        <p:nvSpPr>
          <p:cNvPr id="2" name="Obdélník 1"/>
          <p:cNvSpPr/>
          <p:nvPr/>
        </p:nvSpPr>
        <p:spPr>
          <a:xfrm>
            <a:off x="235001" y="6061969"/>
            <a:ext cx="2571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Jean-François </a:t>
            </a:r>
            <a:r>
              <a:rPr lang="fr-FR" dirty="0" smtClean="0"/>
              <a:t>Millet</a:t>
            </a:r>
            <a:r>
              <a:rPr lang="cs-CZ" dirty="0"/>
              <a:t> </a:t>
            </a:r>
            <a:r>
              <a:rPr lang="cs-CZ" dirty="0" smtClean="0"/>
              <a:t>1856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33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184231" cy="63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3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dirty="0" smtClean="0">
                <a:solidFill>
                  <a:schemeClr val="bg1"/>
                </a:solidFill>
              </a:rPr>
              <a:t>Julien </a:t>
            </a:r>
            <a:r>
              <a:rPr lang="cs-CZ" altLang="cs-CZ" sz="2000" b="1" dirty="0" err="1" smtClean="0">
                <a:solidFill>
                  <a:schemeClr val="bg1"/>
                </a:solidFill>
              </a:rPr>
              <a:t>Dupre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1893</a:t>
            </a:r>
          </a:p>
        </p:txBody>
      </p:sp>
      <p:pic>
        <p:nvPicPr>
          <p:cNvPr id="16387" name="Picture 1028" descr="julien_dupre_d1000_the_wh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11163"/>
            <a:ext cx="7848600" cy="5351462"/>
          </a:xfrm>
        </p:spPr>
      </p:pic>
      <p:sp>
        <p:nvSpPr>
          <p:cNvPr id="2" name="Obdélník 1"/>
          <p:cNvSpPr/>
          <p:nvPr/>
        </p:nvSpPr>
        <p:spPr>
          <a:xfrm>
            <a:off x="611188" y="5975628"/>
            <a:ext cx="1862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Jules</a:t>
            </a:r>
            <a:r>
              <a:rPr lang="cs-CZ" b="1" dirty="0"/>
              <a:t> </a:t>
            </a:r>
            <a:r>
              <a:rPr lang="cs-CZ" b="1" dirty="0" err="1" smtClean="0"/>
              <a:t>Dupré</a:t>
            </a:r>
            <a:r>
              <a:rPr lang="cs-CZ" b="1" dirty="0" smtClean="0"/>
              <a:t>  1880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1984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Impresionismus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091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dirty="0" smtClean="0">
                <a:solidFill>
                  <a:schemeClr val="bg1"/>
                </a:solidFill>
              </a:rPr>
              <a:t>Claude Monet</a:t>
            </a:r>
            <a:br>
              <a:rPr lang="cs-CZ" altLang="cs-CZ" sz="2000" b="1" dirty="0" smtClean="0">
                <a:solidFill>
                  <a:schemeClr val="bg1"/>
                </a:solidFill>
              </a:rPr>
            </a:br>
            <a:endParaRPr lang="cs-CZ" altLang="cs-CZ" sz="2000" b="1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5" descr="Mo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3810828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 Manet Snídaně v trávě 1863</a:t>
            </a:r>
          </a:p>
        </p:txBody>
      </p:sp>
      <p:pic>
        <p:nvPicPr>
          <p:cNvPr id="17411" name="Picture 4" descr="dejeunerMa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2346748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867400"/>
            <a:ext cx="8229600" cy="2587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1800" smtClean="0">
                <a:solidFill>
                  <a:schemeClr val="bg1"/>
                </a:solidFill>
              </a:rPr>
              <a:t>Manet Olympia</a:t>
            </a:r>
          </a:p>
        </p:txBody>
      </p:sp>
      <p:pic>
        <p:nvPicPr>
          <p:cNvPr id="18435" name="Picture 5" descr="C:\Documents and Settings\proksova\Plocha\olym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145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10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3800" y="404813"/>
            <a:ext cx="4140200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Goya balkon 1810</a:t>
            </a:r>
          </a:p>
        </p:txBody>
      </p:sp>
      <p:pic>
        <p:nvPicPr>
          <p:cNvPr id="19459" name="Picture 1028" descr="goyabalko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4319587" cy="6858000"/>
          </a:xfrm>
        </p:spPr>
      </p:pic>
    </p:spTree>
    <p:extLst>
      <p:ext uri="{BB962C8B-B14F-4D97-AF65-F5344CB8AC3E}">
        <p14:creationId xmlns:p14="http://schemas.microsoft.com/office/powerpoint/2010/main" val="1624547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91200" y="457200"/>
            <a:ext cx="3048000" cy="6049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000" smtClean="0">
                <a:solidFill>
                  <a:schemeClr val="bg1"/>
                </a:solidFill>
              </a:rPr>
              <a:t>Manet</a:t>
            </a:r>
          </a:p>
        </p:txBody>
      </p:sp>
      <p:pic>
        <p:nvPicPr>
          <p:cNvPr id="20483" name="Picture 5" descr="C:\Documents and Settings\proksova\Plocha\balc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6402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389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Manet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21507" name="Picture 4" descr="bateauMa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632700" cy="5726113"/>
          </a:xfrm>
        </p:spPr>
      </p:pic>
    </p:spTree>
    <p:extLst>
      <p:ext uri="{BB962C8B-B14F-4D97-AF65-F5344CB8AC3E}">
        <p14:creationId xmlns:p14="http://schemas.microsoft.com/office/powerpoint/2010/main" val="4089050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91263"/>
            <a:ext cx="8229600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Manet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23555" name="Picture 4" descr="chemin_ferMa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46063"/>
            <a:ext cx="7704138" cy="5780087"/>
          </a:xfrm>
        </p:spPr>
      </p:pic>
    </p:spTree>
    <p:extLst>
      <p:ext uri="{BB962C8B-B14F-4D97-AF65-F5344CB8AC3E}">
        <p14:creationId xmlns:p14="http://schemas.microsoft.com/office/powerpoint/2010/main" val="2112340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bar </a:t>
            </a:r>
            <a:r>
              <a:rPr lang="cs-CZ" altLang="cs-CZ" sz="2000" smtClean="0">
                <a:solidFill>
                  <a:schemeClr val="bg1"/>
                </a:solidFill>
                <a:latin typeface="Arial Unicode MS" panose="020B0604020202020204" pitchFamily="34" charset="-128"/>
              </a:rPr>
              <a:t>Manet</a:t>
            </a:r>
          </a:p>
        </p:txBody>
      </p:sp>
      <p:pic>
        <p:nvPicPr>
          <p:cNvPr id="24579" name="Picture 4" descr="bar_folies_bergerema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0"/>
            <a:ext cx="7632700" cy="5724525"/>
          </a:xfrm>
        </p:spPr>
      </p:pic>
    </p:spTree>
    <p:extLst>
      <p:ext uri="{BB962C8B-B14F-4D97-AF65-F5344CB8AC3E}">
        <p14:creationId xmlns:p14="http://schemas.microsoft.com/office/powerpoint/2010/main" val="341514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a10e4eb-a-62cb3a1a-s-sites.googlegroups.com/site/starovekebajeapovesti/unos-sabinek-zradna-tarpeia/sab%C3%ADnsk%C3%A9%20%C5%BEeny%20zasahuj%C3%AD%20do%20bitvy.jpg?attachauth=ANoY7cq5Co3k6yMQPt3mM2D0mpU8CJQ1hvq2Bs2WaZqciDfG3hdszAvxb19YTANTkD5BTVchrSrY8ODmy1m0m_BQM5C8TFl_m4NDv60F7qWblG7sVbC7kVdx-gbODPCJX0mCxQLxldOf6vwOSgccTcXmXVLxsmziSqtw9aLQEIsyI0pD_o2PtTV_7Ko8LrejFAPDTgQX0YV-gCN0nd3AshEgxbqZ_BsaTqDAtvgz0B5sJsq_JufgCJajy1s9JnbI8GYBb9c_IdynE7QNqaYpTlYnbznRDXhPG2x3wM33d9Thfc4j6baUZVZdizgUhaAbq0GJXkjrmz8F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5" y="332656"/>
            <a:ext cx="854545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53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76250"/>
            <a:ext cx="419735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Monet Rouen- slunečno 1894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25603" name="Picture 4" descr="monetRouen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4005262" cy="6264275"/>
          </a:xfrm>
        </p:spPr>
      </p:pic>
    </p:spTree>
    <p:extLst>
      <p:ext uri="{BB962C8B-B14F-4D97-AF65-F5344CB8AC3E}">
        <p14:creationId xmlns:p14="http://schemas.microsoft.com/office/powerpoint/2010/main" val="2892891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8" descr="monetRouen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3" y="260350"/>
            <a:ext cx="3971925" cy="6340475"/>
          </a:xfrm>
        </p:spPr>
      </p:pic>
      <p:sp>
        <p:nvSpPr>
          <p:cNvPr id="26627" name="Rectangle 1029"/>
          <p:cNvSpPr>
            <a:spLocks noChangeArrowheads="1"/>
          </p:cNvSpPr>
          <p:nvPr/>
        </p:nvSpPr>
        <p:spPr bwMode="auto">
          <a:xfrm>
            <a:off x="4643438" y="476250"/>
            <a:ext cx="419735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FFFFFF"/>
                </a:solidFill>
              </a:rPr>
              <a:t>Monet Rouen zamračeno</a:t>
            </a:r>
            <a:r>
              <a:rPr lang="cs-CZ" altLang="cs-CZ" sz="2400" smtClean="0">
                <a:solidFill>
                  <a:srgbClr val="FFFFFF"/>
                </a:solidFill>
              </a:rPr>
              <a:t/>
            </a:r>
            <a:br>
              <a:rPr lang="cs-CZ" altLang="cs-CZ" sz="2400" smtClean="0">
                <a:solidFill>
                  <a:srgbClr val="FFFFFF"/>
                </a:solidFill>
              </a:rPr>
            </a:br>
            <a:r>
              <a:rPr lang="cs-CZ" altLang="cs-CZ" sz="1800" smtClean="0">
                <a:solidFill>
                  <a:srgbClr val="FFFFFF"/>
                </a:solidFill>
              </a:rPr>
              <a:t>1892</a:t>
            </a:r>
          </a:p>
        </p:txBody>
      </p:sp>
    </p:spTree>
    <p:extLst>
      <p:ext uri="{BB962C8B-B14F-4D97-AF65-F5344CB8AC3E}">
        <p14:creationId xmlns:p14="http://schemas.microsoft.com/office/powerpoint/2010/main" val="3692894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onetRouen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4200525" cy="6265863"/>
          </a:xfrm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643438" y="549275"/>
            <a:ext cx="419735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1800" smtClean="0">
                <a:solidFill>
                  <a:srgbClr val="FFFFFF"/>
                </a:solidFill>
              </a:rPr>
              <a:t>Monet Rouen slunečno harmonie v modré a zlaté </a:t>
            </a:r>
            <a:br>
              <a:rPr lang="cs-CZ" altLang="cs-CZ" sz="1800" smtClean="0">
                <a:solidFill>
                  <a:srgbClr val="FFFFFF"/>
                </a:solidFill>
              </a:rPr>
            </a:br>
            <a:r>
              <a:rPr lang="cs-CZ" altLang="cs-CZ" sz="1800" smtClean="0">
                <a:solidFill>
                  <a:srgbClr val="FFFFFF"/>
                </a:solidFill>
              </a:rPr>
              <a:t>1893</a:t>
            </a:r>
          </a:p>
        </p:txBody>
      </p:sp>
    </p:spTree>
    <p:extLst>
      <p:ext uri="{BB962C8B-B14F-4D97-AF65-F5344CB8AC3E}">
        <p14:creationId xmlns:p14="http://schemas.microsoft.com/office/powerpoint/2010/main" val="1057210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91263"/>
            <a:ext cx="8229600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Monet nádraží 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28675" name="Picture 4" descr="monetsanlaza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0"/>
            <a:ext cx="8351837" cy="6084888"/>
          </a:xfrm>
        </p:spPr>
      </p:pic>
    </p:spTree>
    <p:extLst>
      <p:ext uri="{BB962C8B-B14F-4D97-AF65-F5344CB8AC3E}">
        <p14:creationId xmlns:p14="http://schemas.microsoft.com/office/powerpoint/2010/main" val="3989910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Le-Havre Monet</a:t>
            </a:r>
          </a:p>
        </p:txBody>
      </p:sp>
      <p:pic>
        <p:nvPicPr>
          <p:cNvPr id="29699" name="Picture 4" descr="le-havremo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8135938" cy="4921250"/>
          </a:xfrm>
        </p:spPr>
      </p:pic>
    </p:spTree>
    <p:extLst>
      <p:ext uri="{BB962C8B-B14F-4D97-AF65-F5344CB8AC3E}">
        <p14:creationId xmlns:p14="http://schemas.microsoft.com/office/powerpoint/2010/main" val="4254387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Monet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30723" name="Picture 4" descr="pontMone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96968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Monet</a:t>
            </a:r>
          </a:p>
        </p:txBody>
      </p:sp>
      <p:pic>
        <p:nvPicPr>
          <p:cNvPr id="31747" name="Picture 4" descr="monetmos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60350"/>
            <a:ext cx="7561262" cy="5729288"/>
          </a:xfrm>
        </p:spPr>
      </p:pic>
    </p:spTree>
    <p:extLst>
      <p:ext uri="{BB962C8B-B14F-4D97-AF65-F5344CB8AC3E}">
        <p14:creationId xmlns:p14="http://schemas.microsoft.com/office/powerpoint/2010/main" val="2635565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172200"/>
            <a:ext cx="8382000" cy="411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000" smtClean="0">
                <a:solidFill>
                  <a:schemeClr val="bg1"/>
                </a:solidFill>
              </a:rPr>
              <a:t>Monet lekníny</a:t>
            </a:r>
          </a:p>
        </p:txBody>
      </p:sp>
      <p:pic>
        <p:nvPicPr>
          <p:cNvPr id="32771" name="Picture 5" descr="C:\Documents and Settings\proksova\Plocha\monet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1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877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Sisley</a:t>
            </a:r>
          </a:p>
        </p:txBody>
      </p:sp>
      <p:pic>
        <p:nvPicPr>
          <p:cNvPr id="33795" name="Picture 4" descr="seineSisle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3058392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canal st martin Sisley 1902</a:t>
            </a:r>
          </a:p>
        </p:txBody>
      </p:sp>
      <p:pic>
        <p:nvPicPr>
          <p:cNvPr id="34819" name="Picture 4" descr="canal_st_martinSisle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-3175"/>
            <a:ext cx="7632700" cy="5726113"/>
          </a:xfrm>
        </p:spPr>
      </p:pic>
    </p:spTree>
    <p:extLst>
      <p:ext uri="{BB962C8B-B14F-4D97-AF65-F5344CB8AC3E}">
        <p14:creationId xmlns:p14="http://schemas.microsoft.com/office/powerpoint/2010/main" val="73339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42264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309320"/>
            <a:ext cx="848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Jacques-Louis </a:t>
            </a:r>
            <a:r>
              <a:rPr lang="cs-CZ" dirty="0" smtClean="0"/>
              <a:t>David 1793                                                                                                       1801</a:t>
            </a:r>
            <a:endParaRPr lang="cs-CZ" dirty="0"/>
          </a:p>
        </p:txBody>
      </p:sp>
      <p:pic>
        <p:nvPicPr>
          <p:cNvPr id="1032" name="Picture 8" descr="Výsledek obrázku pro napoleon překračuje al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54" y="116632"/>
            <a:ext cx="457146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1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1800" b="1" smtClean="0">
                <a:solidFill>
                  <a:schemeClr val="bg1"/>
                </a:solidFill>
              </a:rPr>
              <a:t>na břehu Seiny Sisley</a:t>
            </a:r>
          </a:p>
        </p:txBody>
      </p:sp>
      <p:pic>
        <p:nvPicPr>
          <p:cNvPr id="35843" name="Picture 4" descr="au_bord_de_la_SeineSisle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692150"/>
            <a:ext cx="6751637" cy="5173663"/>
          </a:xfrm>
        </p:spPr>
      </p:pic>
    </p:spTree>
    <p:extLst>
      <p:ext uri="{BB962C8B-B14F-4D97-AF65-F5344CB8AC3E}">
        <p14:creationId xmlns:p14="http://schemas.microsoft.com/office/powerpoint/2010/main" val="1636218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Pissaro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36867" name="Picture 4" descr="route_d_osnyPissar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549275"/>
            <a:ext cx="6853238" cy="5173663"/>
          </a:xfrm>
        </p:spPr>
      </p:pic>
    </p:spTree>
    <p:extLst>
      <p:ext uri="{BB962C8B-B14F-4D97-AF65-F5344CB8AC3E}">
        <p14:creationId xmlns:p14="http://schemas.microsoft.com/office/powerpoint/2010/main" val="19972954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/>
            </a:r>
            <a:br>
              <a:rPr lang="cs-CZ" altLang="cs-CZ" sz="2000" smtClean="0"/>
            </a:br>
            <a:endParaRPr lang="cs-CZ" altLang="cs-CZ" sz="2000" smtClean="0"/>
          </a:p>
        </p:txBody>
      </p:sp>
      <p:pic>
        <p:nvPicPr>
          <p:cNvPr id="37891" name="Picture 7" descr="2redroofPissar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549275"/>
            <a:ext cx="6308725" cy="5173663"/>
          </a:xfrm>
        </p:spPr>
      </p:pic>
      <p:sp>
        <p:nvSpPr>
          <p:cNvPr id="37892" name="Rectangle 8"/>
          <p:cNvSpPr>
            <a:spLocks noChangeArrowheads="1"/>
          </p:cNvSpPr>
          <p:nvPr/>
        </p:nvSpPr>
        <p:spPr bwMode="auto">
          <a:xfrm>
            <a:off x="3276600" y="594995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1800" smtClean="0">
                <a:solidFill>
                  <a:srgbClr val="FFFFFF"/>
                </a:solidFill>
              </a:rPr>
              <a:t>Pissaro</a:t>
            </a:r>
          </a:p>
        </p:txBody>
      </p:sp>
    </p:spTree>
    <p:extLst>
      <p:ext uri="{BB962C8B-B14F-4D97-AF65-F5344CB8AC3E}">
        <p14:creationId xmlns:p14="http://schemas.microsoft.com/office/powerpoint/2010/main" val="18808229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28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Pissaro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38915" name="Picture 4" descr="chataigniers_osnyPissar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8438"/>
            <a:ext cx="7272338" cy="5524500"/>
          </a:xfrm>
        </p:spPr>
      </p:pic>
    </p:spTree>
    <p:extLst>
      <p:ext uri="{BB962C8B-B14F-4D97-AF65-F5344CB8AC3E}">
        <p14:creationId xmlns:p14="http://schemas.microsoft.com/office/powerpoint/2010/main" val="199645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21388"/>
            <a:ext cx="8229600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1881 Morisotová</a:t>
            </a:r>
          </a:p>
        </p:txBody>
      </p:sp>
      <p:pic>
        <p:nvPicPr>
          <p:cNvPr id="39939" name="Picture 4" descr="washingMorisotová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92125"/>
            <a:ext cx="7777163" cy="5338763"/>
          </a:xfrm>
        </p:spPr>
      </p:pic>
    </p:spTree>
    <p:extLst>
      <p:ext uri="{BB962C8B-B14F-4D97-AF65-F5344CB8AC3E}">
        <p14:creationId xmlns:p14="http://schemas.microsoft.com/office/powerpoint/2010/main" val="698173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6248400"/>
            <a:ext cx="40386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>
                <a:solidFill>
                  <a:schemeClr val="bg1"/>
                </a:solidFill>
              </a:rPr>
              <a:t>Morisotová</a:t>
            </a:r>
          </a:p>
        </p:txBody>
      </p:sp>
      <p:pic>
        <p:nvPicPr>
          <p:cNvPr id="40964" name="Picture 5" descr="C:\Documents and Settings\proksova\Plocha\morisot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962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786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41987" name="Picture 4" descr="vague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4420175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8769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</a:p>
        </p:txBody>
      </p:sp>
      <p:pic>
        <p:nvPicPr>
          <p:cNvPr id="43011" name="Picture 5" descr="moulin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946744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525" y="404813"/>
            <a:ext cx="3044825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44035" name="Picture 4" descr="swing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4905375" cy="6335713"/>
          </a:xfrm>
        </p:spPr>
      </p:pic>
    </p:spTree>
    <p:extLst>
      <p:ext uri="{BB962C8B-B14F-4D97-AF65-F5344CB8AC3E}">
        <p14:creationId xmlns:p14="http://schemas.microsoft.com/office/powerpoint/2010/main" val="763517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476250"/>
            <a:ext cx="3763963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</a:p>
        </p:txBody>
      </p:sp>
      <p:pic>
        <p:nvPicPr>
          <p:cNvPr id="45059" name="Picture 4" descr="parapluies_grand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300" y="260350"/>
            <a:ext cx="4151313" cy="6326188"/>
          </a:xfrm>
        </p:spPr>
      </p:pic>
    </p:spTree>
    <p:extLst>
      <p:ext uri="{BB962C8B-B14F-4D97-AF65-F5344CB8AC3E}">
        <p14:creationId xmlns:p14="http://schemas.microsoft.com/office/powerpoint/2010/main" val="59606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660"/>
            <a:ext cx="330795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Výsledek obrázku pro ing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2234"/>
            <a:ext cx="333294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9512" y="6309320"/>
            <a:ext cx="892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Jean Auguste </a:t>
            </a:r>
            <a:r>
              <a:rPr lang="cs-CZ" dirty="0" err="1" smtClean="0"/>
              <a:t>Dominique</a:t>
            </a:r>
            <a:r>
              <a:rPr lang="cs-CZ" dirty="0" smtClean="0"/>
              <a:t> </a:t>
            </a:r>
            <a:r>
              <a:rPr lang="cs-CZ" dirty="0" err="1" smtClean="0"/>
              <a:t>Ingres</a:t>
            </a:r>
            <a:r>
              <a:rPr lang="cs-CZ" dirty="0" smtClean="0"/>
              <a:t>   1805                                          1804                                      1856</a:t>
            </a:r>
            <a:endParaRPr lang="cs-CZ" dirty="0"/>
          </a:p>
        </p:txBody>
      </p:sp>
      <p:pic>
        <p:nvPicPr>
          <p:cNvPr id="5126" name="Picture 6" descr="Výsledek obrázku pro ing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28" y="132234"/>
            <a:ext cx="2155370" cy="58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901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928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  <a:endParaRPr lang="cs-CZ" altLang="cs-CZ" sz="8000" b="1" smtClean="0">
              <a:solidFill>
                <a:schemeClr val="bg1"/>
              </a:solidFill>
            </a:endParaRPr>
          </a:p>
        </p:txBody>
      </p:sp>
      <p:pic>
        <p:nvPicPr>
          <p:cNvPr id="46083" name="Picture 4" descr="dejeuner_canotiers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64365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0400" y="692150"/>
            <a:ext cx="3403600" cy="865188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/>
            </a:r>
            <a:br>
              <a:rPr lang="cs-CZ" altLang="cs-CZ" sz="2000" smtClean="0"/>
            </a:br>
            <a:r>
              <a:rPr lang="cs-CZ" altLang="cs-CZ" sz="2000" smtClean="0"/>
              <a:t/>
            </a:r>
            <a:br>
              <a:rPr lang="cs-CZ" altLang="cs-CZ" sz="2000" smtClean="0"/>
            </a:br>
            <a:r>
              <a:rPr lang="cs-CZ" altLang="cs-CZ" sz="2000" smtClean="0"/>
              <a:t/>
            </a:r>
            <a:br>
              <a:rPr lang="cs-CZ" altLang="cs-CZ" sz="2000" smtClean="0"/>
            </a:br>
            <a:r>
              <a:rPr lang="cs-CZ" altLang="cs-CZ" sz="2000" b="1" smtClean="0">
                <a:solidFill>
                  <a:schemeClr val="bg1"/>
                </a:solidFill>
              </a:rPr>
              <a:t>Renoir</a:t>
            </a:r>
            <a:r>
              <a:rPr lang="cs-CZ" altLang="cs-CZ" sz="8000" b="1" smtClean="0">
                <a:solidFill>
                  <a:schemeClr val="bg1"/>
                </a:solidFill>
              </a:rPr>
              <a:t/>
            </a:r>
            <a:br>
              <a:rPr lang="cs-CZ" altLang="cs-CZ" sz="8000" b="1" smtClean="0">
                <a:solidFill>
                  <a:schemeClr val="bg1"/>
                </a:solidFill>
              </a:rPr>
            </a:br>
            <a:endParaRPr lang="cs-CZ" altLang="cs-CZ" sz="8000" b="1" smtClean="0">
              <a:solidFill>
                <a:schemeClr val="bg1"/>
              </a:solidFill>
            </a:endParaRPr>
          </a:p>
        </p:txBody>
      </p:sp>
      <p:pic>
        <p:nvPicPr>
          <p:cNvPr id="47107" name="Picture 4" descr="bainmai_grandRenoi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4683125" cy="6192838"/>
          </a:xfrm>
        </p:spPr>
      </p:pic>
    </p:spTree>
    <p:extLst>
      <p:ext uri="{BB962C8B-B14F-4D97-AF65-F5344CB8AC3E}">
        <p14:creationId xmlns:p14="http://schemas.microsoft.com/office/powerpoint/2010/main" val="2901120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435600" y="404813"/>
            <a:ext cx="3405188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Delacroix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48131" name="Picture 4" descr="Delacroix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4667250" cy="6264275"/>
          </a:xfrm>
        </p:spPr>
      </p:pic>
    </p:spTree>
    <p:extLst>
      <p:ext uri="{BB962C8B-B14F-4D97-AF65-F5344CB8AC3E}">
        <p14:creationId xmlns:p14="http://schemas.microsoft.com/office/powerpoint/2010/main" val="5629278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1863" y="404813"/>
            <a:ext cx="2881312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/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baletky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r>
              <a:rPr lang="cs-CZ" altLang="cs-CZ" sz="2000" b="1" smtClean="0">
                <a:solidFill>
                  <a:schemeClr val="bg1"/>
                </a:solidFill>
              </a:rPr>
              <a:t>Degas</a:t>
            </a:r>
            <a:r>
              <a:rPr lang="cs-CZ" altLang="cs-CZ" sz="8000" b="1" smtClean="0">
                <a:solidFill>
                  <a:schemeClr val="bg1"/>
                </a:solidFill>
              </a:rPr>
              <a:t/>
            </a:r>
            <a:br>
              <a:rPr lang="cs-CZ" altLang="cs-CZ" sz="8000" b="1" smtClean="0">
                <a:solidFill>
                  <a:schemeClr val="bg1"/>
                </a:solidFill>
              </a:rPr>
            </a:br>
            <a:endParaRPr lang="cs-CZ" altLang="cs-CZ" sz="8000" b="1" smtClean="0">
              <a:solidFill>
                <a:schemeClr val="bg1"/>
              </a:solidFill>
            </a:endParaRPr>
          </a:p>
        </p:txBody>
      </p:sp>
      <p:pic>
        <p:nvPicPr>
          <p:cNvPr id="49155" name="Picture 4" descr="degasbaletk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5387975" cy="6121400"/>
          </a:xfrm>
        </p:spPr>
      </p:pic>
    </p:spTree>
    <p:extLst>
      <p:ext uri="{BB962C8B-B14F-4D97-AF65-F5344CB8AC3E}">
        <p14:creationId xmlns:p14="http://schemas.microsoft.com/office/powerpoint/2010/main" val="3146865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928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Degas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50179" name="Picture 4" descr="tubDega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549275"/>
            <a:ext cx="6897688" cy="5173663"/>
          </a:xfrm>
        </p:spPr>
      </p:pic>
    </p:spTree>
    <p:extLst>
      <p:ext uri="{BB962C8B-B14F-4D97-AF65-F5344CB8AC3E}">
        <p14:creationId xmlns:p14="http://schemas.microsoft.com/office/powerpoint/2010/main" val="22567876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549275"/>
            <a:ext cx="354965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degas</a:t>
            </a:r>
          </a:p>
        </p:txBody>
      </p:sp>
      <p:pic>
        <p:nvPicPr>
          <p:cNvPr id="51203" name="Picture 5" descr="degasčesající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33375"/>
            <a:ext cx="4013200" cy="6208713"/>
          </a:xfrm>
        </p:spPr>
      </p:pic>
    </p:spTree>
    <p:extLst>
      <p:ext uri="{BB962C8B-B14F-4D97-AF65-F5344CB8AC3E}">
        <p14:creationId xmlns:p14="http://schemas.microsoft.com/office/powerpoint/2010/main" val="1332225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21388"/>
            <a:ext cx="8229600" cy="566737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Whistler</a:t>
            </a:r>
            <a:br>
              <a:rPr lang="cs-CZ" altLang="cs-CZ" sz="2000" b="1" smtClean="0">
                <a:solidFill>
                  <a:schemeClr val="bg1"/>
                </a:solidFill>
              </a:rPr>
            </a:br>
            <a:endParaRPr lang="cs-CZ" altLang="cs-CZ" sz="2000" b="1" smtClean="0">
              <a:solidFill>
                <a:schemeClr val="bg1"/>
              </a:solidFill>
            </a:endParaRPr>
          </a:p>
        </p:txBody>
      </p:sp>
      <p:pic>
        <p:nvPicPr>
          <p:cNvPr id="52227" name="Picture 4" descr="cremorne-lightsWhistl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57200"/>
            <a:ext cx="8135938" cy="5356225"/>
          </a:xfrm>
        </p:spPr>
      </p:pic>
    </p:spTree>
    <p:extLst>
      <p:ext uri="{BB962C8B-B14F-4D97-AF65-F5344CB8AC3E}">
        <p14:creationId xmlns:p14="http://schemas.microsoft.com/office/powerpoint/2010/main" val="2461482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692150"/>
            <a:ext cx="3694113" cy="108108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Whistler</a:t>
            </a:r>
          </a:p>
        </p:txBody>
      </p:sp>
      <p:pic>
        <p:nvPicPr>
          <p:cNvPr id="53251" name="Picture 4" descr="batterseaWhistl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4802188" cy="6337300"/>
          </a:xfrm>
        </p:spPr>
      </p:pic>
    </p:spTree>
    <p:extLst>
      <p:ext uri="{BB962C8B-B14F-4D97-AF65-F5344CB8AC3E}">
        <p14:creationId xmlns:p14="http://schemas.microsoft.com/office/powerpoint/2010/main" val="32065211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2825"/>
            <a:ext cx="8229600" cy="566738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Whistler 1871</a:t>
            </a:r>
          </a:p>
        </p:txBody>
      </p:sp>
      <p:pic>
        <p:nvPicPr>
          <p:cNvPr id="54275" name="Picture 4" descr="whistl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60350"/>
            <a:ext cx="6588125" cy="5722938"/>
          </a:xfrm>
        </p:spPr>
      </p:pic>
    </p:spTree>
    <p:extLst>
      <p:ext uri="{BB962C8B-B14F-4D97-AF65-F5344CB8AC3E}">
        <p14:creationId xmlns:p14="http://schemas.microsoft.com/office/powerpoint/2010/main" val="595105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nstruct.uwo.ca/english/785a/Ca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7" y="93787"/>
            <a:ext cx="4320480" cy="32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ree G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40" y="141412"/>
            <a:ext cx="3787350" cy="55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31837" y="629773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Antonio </a:t>
            </a:r>
            <a:r>
              <a:rPr lang="cs-CZ" dirty="0" err="1" smtClean="0"/>
              <a:t>Canova</a:t>
            </a:r>
            <a:r>
              <a:rPr lang="cs-CZ" dirty="0" smtClean="0"/>
              <a:t>                  1801-1808</a:t>
            </a:r>
            <a:r>
              <a:rPr lang="cs-CZ" b="1" dirty="0" smtClean="0"/>
              <a:t>             </a:t>
            </a:r>
            <a:r>
              <a:rPr lang="cs-CZ" dirty="0"/>
              <a:t>1787-93</a:t>
            </a:r>
            <a:r>
              <a:rPr lang="cs-CZ" b="1" dirty="0" smtClean="0"/>
              <a:t>                                                </a:t>
            </a:r>
            <a:r>
              <a:rPr lang="cs-CZ" dirty="0"/>
              <a:t>1812—1816</a:t>
            </a:r>
          </a:p>
        </p:txBody>
      </p:sp>
      <p:pic>
        <p:nvPicPr>
          <p:cNvPr id="6150" name="Picture 6" descr="Výsledek obrázku pro canova amore e psi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0" y="3381040"/>
            <a:ext cx="4917825" cy="28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7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e/Jas%C3%A3o_e_o_Velo_de_ouro_-_Bertel_Thorvaldsen_-_1803.jpg/800px-Jas%C3%A3o_e_o_Velo_de_ouro_-_Bertel_Thorvaldsen_-_1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2952328" cy="57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118371" y="8793823"/>
            <a:ext cx="2005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Bertel</a:t>
            </a:r>
            <a:r>
              <a:rPr lang="cs-CZ" dirty="0"/>
              <a:t> </a:t>
            </a:r>
            <a:r>
              <a:rPr lang="cs-CZ" dirty="0" err="1" smtClean="0"/>
              <a:t>Thorvaldsen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8" name="Picture 4" descr="Výsledek obrázku pro Bertel Thorvald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451034" cy="571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0181" y="638132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Bertel</a:t>
            </a:r>
            <a:r>
              <a:rPr lang="cs-CZ" dirty="0"/>
              <a:t> </a:t>
            </a:r>
            <a:r>
              <a:rPr lang="cs-CZ" dirty="0" err="1" smtClean="0"/>
              <a:t>Thorvaldsen</a:t>
            </a:r>
            <a:r>
              <a:rPr lang="cs-CZ" dirty="0" smtClean="0"/>
              <a:t>     1803</a:t>
            </a:r>
            <a:r>
              <a:rPr lang="cs-CZ" b="1" dirty="0" smtClean="0"/>
              <a:t>                                                                          </a:t>
            </a:r>
            <a:r>
              <a:rPr lang="cs-CZ" dirty="0" smtClean="0"/>
              <a:t>1813-16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245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malý tria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6" y="61912"/>
            <a:ext cx="4762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vítězný oblou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5550"/>
            <a:ext cx="4143839" cy="310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02" y="3295550"/>
            <a:ext cx="4402402" cy="33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824" y="539711"/>
            <a:ext cx="3872180" cy="25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270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178</Words>
  <Application>Microsoft Office PowerPoint</Application>
  <PresentationFormat>Předvádění na obrazovce (4:3)</PresentationFormat>
  <Paragraphs>77</Paragraphs>
  <Slides>68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68</vt:i4>
      </vt:variant>
    </vt:vector>
  </HeadingPairs>
  <TitlesOfParts>
    <vt:vector size="73" baseType="lpstr">
      <vt:lpstr>Arial Unicode MS</vt:lpstr>
      <vt:lpstr>Arial</vt:lpstr>
      <vt:lpstr>Calibri</vt:lpstr>
      <vt:lpstr>Motiv systému Office</vt:lpstr>
      <vt:lpstr>Výchozí návrh</vt:lpstr>
      <vt:lpstr>Umění 19. stol.</vt:lpstr>
      <vt:lpstr>Klasicismus a empír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Preromantismus, Romantismus</vt:lpstr>
      <vt:lpstr>Prezentace aplikace PowerPoint</vt:lpstr>
      <vt:lpstr>Prezentace aplikace PowerPoint</vt:lpstr>
      <vt:lpstr>Prezentace aplikace PowerPoint</vt:lpstr>
      <vt:lpstr>Svoboda vede lid Delacroix1830</vt:lpstr>
      <vt:lpstr>Delacroix 1860</vt:lpstr>
      <vt:lpstr>Delacroix 1854</vt:lpstr>
      <vt:lpstr>Prezentace aplikace PowerPoint</vt:lpstr>
      <vt:lpstr>Prezentace aplikace PowerPoint</vt:lpstr>
      <vt:lpstr>Prezentace aplikace PowerPoint</vt:lpstr>
      <vt:lpstr>1827 Constable </vt:lpstr>
      <vt:lpstr>Brighton Constable1827</vt:lpstr>
      <vt:lpstr>Déšť, pára rychlost Turner 1844</vt:lpstr>
      <vt:lpstr>Turer 1840-50</vt:lpstr>
      <vt:lpstr>Relaismus</vt:lpstr>
      <vt:lpstr>Prezentace aplikace PowerPoint</vt:lpstr>
      <vt:lpstr>Prezentace aplikace PowerPoint</vt:lpstr>
      <vt:lpstr>Prezentace aplikace PowerPoint</vt:lpstr>
      <vt:lpstr>Sklizeň Daubigny 1851</vt:lpstr>
      <vt:lpstr>Millet </vt:lpstr>
      <vt:lpstr>Julien Dupre 1893</vt:lpstr>
      <vt:lpstr>Impresionismus </vt:lpstr>
      <vt:lpstr>Claude Monet </vt:lpstr>
      <vt:lpstr>  Manet Snídaně v trávě 1863</vt:lpstr>
      <vt:lpstr>Prezentace aplikace PowerPoint</vt:lpstr>
      <vt:lpstr>Goya balkon 1810</vt:lpstr>
      <vt:lpstr>Prezentace aplikace PowerPoint</vt:lpstr>
      <vt:lpstr>Manet </vt:lpstr>
      <vt:lpstr>Manet </vt:lpstr>
      <vt:lpstr>bar Manet</vt:lpstr>
      <vt:lpstr>Monet Rouen- slunečno 1894 </vt:lpstr>
      <vt:lpstr>Prezentace aplikace PowerPoint</vt:lpstr>
      <vt:lpstr>Prezentace aplikace PowerPoint</vt:lpstr>
      <vt:lpstr>Monet nádraží  </vt:lpstr>
      <vt:lpstr>Le-Havre Monet</vt:lpstr>
      <vt:lpstr>Monet </vt:lpstr>
      <vt:lpstr>Monet</vt:lpstr>
      <vt:lpstr>Prezentace aplikace PowerPoint</vt:lpstr>
      <vt:lpstr>Sisley</vt:lpstr>
      <vt:lpstr>canal st martin Sisley 1902</vt:lpstr>
      <vt:lpstr> na břehu Seiny Sisley</vt:lpstr>
      <vt:lpstr>Pissaro </vt:lpstr>
      <vt:lpstr> </vt:lpstr>
      <vt:lpstr>Pissaro </vt:lpstr>
      <vt:lpstr>1881 Morisotová</vt:lpstr>
      <vt:lpstr> </vt:lpstr>
      <vt:lpstr>Renoir </vt:lpstr>
      <vt:lpstr>Renoir</vt:lpstr>
      <vt:lpstr>Renoir </vt:lpstr>
      <vt:lpstr>Renoir</vt:lpstr>
      <vt:lpstr>  Renoir</vt:lpstr>
      <vt:lpstr>   Renoir </vt:lpstr>
      <vt:lpstr>Delacroix </vt:lpstr>
      <vt:lpstr>    baletky Degas </vt:lpstr>
      <vt:lpstr>Degas </vt:lpstr>
      <vt:lpstr>degas</vt:lpstr>
      <vt:lpstr>Whistler </vt:lpstr>
      <vt:lpstr>Whistler</vt:lpstr>
      <vt:lpstr>Whistler 1871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</dc:creator>
  <cp:lastModifiedBy>uzivatel</cp:lastModifiedBy>
  <cp:revision>15</cp:revision>
  <dcterms:created xsi:type="dcterms:W3CDTF">2016-12-01T03:55:24Z</dcterms:created>
  <dcterms:modified xsi:type="dcterms:W3CDTF">2017-01-05T09:39:09Z</dcterms:modified>
</cp:coreProperties>
</file>