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62" r:id="rId4"/>
    <p:sldId id="320" r:id="rId5"/>
    <p:sldId id="319" r:id="rId6"/>
    <p:sldId id="316" r:id="rId7"/>
    <p:sldId id="314" r:id="rId8"/>
    <p:sldId id="318" r:id="rId9"/>
    <p:sldId id="310" r:id="rId10"/>
    <p:sldId id="312" r:id="rId11"/>
    <p:sldId id="317" r:id="rId12"/>
    <p:sldId id="315" r:id="rId13"/>
    <p:sldId id="30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B765FB6-82D8-4A71-A318-ED0B7DF89F6A}">
          <p14:sldIdLst>
            <p14:sldId id="257"/>
            <p14:sldId id="256"/>
            <p14:sldId id="262"/>
            <p14:sldId id="320"/>
            <p14:sldId id="319"/>
            <p14:sldId id="316"/>
          </p14:sldIdLst>
        </p14:section>
        <p14:section name="Oddíl bez názvu" id="{A27C4EE3-B844-414D-BC02-20B062D56969}">
          <p14:sldIdLst>
            <p14:sldId id="314"/>
            <p14:sldId id="318"/>
            <p14:sldId id="310"/>
            <p14:sldId id="312"/>
            <p14:sldId id="317"/>
            <p14:sldId id="315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8" autoAdjust="0"/>
    <p:restoredTop sz="91176" autoAdjust="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160"/>
        <p:guide pos="31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D513E-88E2-49AB-B2E5-32946B2BB865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8994A-951C-4618-8351-E64B95077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99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94A-951C-4618-8351-E64B95077FD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82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94A-951C-4618-8351-E64B95077FD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35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94A-951C-4618-8351-E64B95077FD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66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80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04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53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62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84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19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51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98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55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64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z-forum.n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trade.cz/getattachment/kalendar-akci/archiv-akci/2019/12/skandinavie-a-pobalti-aneb-jak-prorazit-na-trhy-se/Rousek_Skandinavie_5-12-2019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dicchamber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sty.cz/archiv.php?cislo=136&amp;clanek=061310" TargetMode="External"/><Relationship Id="rId2" Type="http://schemas.openxmlformats.org/officeDocument/2006/relationships/hyperlink" Target="https://denstoredanske.lex.dk/Demokratifonden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eagrants.cz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922" y="234238"/>
            <a:ext cx="8862156" cy="3168352"/>
          </a:xfrm>
        </p:spPr>
        <p:txBody>
          <a:bodyPr>
            <a:normAutofit/>
          </a:bodyPr>
          <a:lstStyle/>
          <a:p>
            <a:r>
              <a:rPr lang="cs-CZ" dirty="0"/>
              <a:t>Současné vztahy </a:t>
            </a:r>
            <a:br>
              <a:rPr lang="cs-CZ" dirty="0"/>
            </a:br>
            <a:r>
              <a:rPr lang="cs-CZ" dirty="0"/>
              <a:t>1989 dodnes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50769" y="4232073"/>
            <a:ext cx="6400800" cy="1752600"/>
          </a:xfrm>
        </p:spPr>
        <p:txBody>
          <a:bodyPr/>
          <a:lstStyle/>
          <a:p>
            <a:r>
              <a:rPr lang="cs-CZ" i="1" dirty="0"/>
              <a:t> </a:t>
            </a:r>
            <a:endParaRPr lang="cs-CZ" sz="1800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78DEED-8DF2-4CDF-9478-3D345B0F0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55" y="3209595"/>
            <a:ext cx="2319139" cy="3485045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9645638B-1610-4144-9357-A61813722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6" y="3209595"/>
            <a:ext cx="2592288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6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E801C0FA-0B6C-4BCC-9A7B-8F9BDD493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94D79DC-9906-49E1-B1A3-DA6C7DD0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dirty="0"/>
              <a:t>  	Krajanské aktivity po r. 1989 </a:t>
            </a:r>
            <a:br>
              <a:rPr lang="cs-CZ" sz="3700" dirty="0"/>
            </a:br>
            <a:r>
              <a:rPr lang="cs-CZ" sz="3700" dirty="0"/>
              <a:t>v Norsku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85C23D-15B5-4A84-83FF-E70DAB039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cs-CZ" dirty="0"/>
              <a:t>Krajanské spolky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5A41474-A21A-4D31-A7C9-04DEEB598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906888" cy="3951288"/>
          </a:xfrm>
        </p:spPr>
        <p:txBody>
          <a:bodyPr/>
          <a:lstStyle/>
          <a:p>
            <a:r>
              <a:rPr lang="cs-CZ" b="1" dirty="0"/>
              <a:t>ČESKO – NORSKÉ FÓRUM OSLO (TSJEKKISK-NORSK FORUM)</a:t>
            </a:r>
          </a:p>
          <a:p>
            <a:pPr lvl="1"/>
            <a:r>
              <a:rPr lang="cs-CZ" dirty="0"/>
              <a:t>Založeno 1990, cca 130 členů.</a:t>
            </a:r>
            <a:endParaRPr lang="nb-NO" b="1" dirty="0"/>
          </a:p>
          <a:p>
            <a:r>
              <a:rPr lang="cs-CZ" b="1" dirty="0"/>
              <a:t> ČESKÝ A SLOVENSKÝ SPOLEK V BERGENU </a:t>
            </a:r>
          </a:p>
          <a:p>
            <a:r>
              <a:rPr lang="cs-CZ" b="1" dirty="0"/>
              <a:t>NEFORMÁLNÍ SPOLKY V </a:t>
            </a:r>
            <a:r>
              <a:rPr lang="cs-CZ" b="1" dirty="0" err="1"/>
              <a:t>Trondheimu</a:t>
            </a:r>
            <a:r>
              <a:rPr lang="cs-CZ" b="1" dirty="0"/>
              <a:t> a </a:t>
            </a:r>
            <a:r>
              <a:rPr lang="cs-CZ" b="1" dirty="0" err="1"/>
              <a:t>Troms</a:t>
            </a:r>
            <a:r>
              <a:rPr lang="nb-NO" b="1" dirty="0"/>
              <a:t>ø</a:t>
            </a:r>
            <a:endParaRPr lang="cs-CZ" b="1" dirty="0"/>
          </a:p>
          <a:p>
            <a:endParaRPr lang="cs-CZ" b="1" dirty="0"/>
          </a:p>
          <a:p>
            <a:r>
              <a:rPr lang="en-US" dirty="0"/>
              <a:t>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EE567CB-6AB7-48A3-9695-E4F51EBF6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DDC0E6-A2E8-45D6-B8EB-06D1021ADEC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Zástupný obsah 5">
            <a:extLst>
              <a:ext uri="{FF2B5EF4-FFF2-40B4-BE49-F238E27FC236}">
                <a16:creationId xmlns:a16="http://schemas.microsoft.com/office/drawing/2014/main" id="{289C9EC1-9790-463A-B0FD-8C80A22FBA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t="13592"/>
          <a:stretch/>
        </p:blipFill>
        <p:spPr>
          <a:xfrm rot="5400000">
            <a:off x="4275025" y="2250117"/>
            <a:ext cx="4525964" cy="309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2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94D79DC-9906-49E1-B1A3-DA6C7DD0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krajanské listy v Norsku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912F5-45F6-477A-9A41-E1B6E9A9C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Časopis </a:t>
            </a:r>
            <a:r>
              <a:rPr lang="cs-CZ" dirty="0" err="1"/>
              <a:t>Norge</a:t>
            </a:r>
            <a:r>
              <a:rPr lang="cs-CZ" dirty="0"/>
              <a:t> </a:t>
            </a:r>
            <a:r>
              <a:rPr lang="cs-CZ" dirty="0" err="1"/>
              <a:t>Tsjekkoslovakia</a:t>
            </a:r>
            <a:r>
              <a:rPr lang="cs-CZ" dirty="0"/>
              <a:t> (Oslo, od 1990)</a:t>
            </a:r>
          </a:p>
          <a:p>
            <a:r>
              <a:rPr lang="cs-CZ" dirty="0" err="1"/>
              <a:t>Tsjekkisk-Norsk</a:t>
            </a:r>
            <a:r>
              <a:rPr lang="cs-CZ" dirty="0"/>
              <a:t> </a:t>
            </a:r>
            <a:r>
              <a:rPr lang="cs-CZ" dirty="0" err="1"/>
              <a:t>forum</a:t>
            </a:r>
            <a:r>
              <a:rPr lang="cs-CZ" dirty="0"/>
              <a:t>   </a:t>
            </a:r>
            <a:r>
              <a:rPr lang="cs-CZ" sz="1800" dirty="0">
                <a:hlinkClick r:id="rId2"/>
              </a:rPr>
              <a:t>https://cz-forum.no/</a:t>
            </a:r>
            <a:endParaRPr lang="cs-CZ" sz="1800" dirty="0"/>
          </a:p>
        </p:txBody>
      </p:sp>
      <p:pic>
        <p:nvPicPr>
          <p:cNvPr id="8" name="Zástupný obsah 7" descr="Obsah obrázku text, noviny, displej&#10;&#10;Popis byl vytvořen automaticky">
            <a:extLst>
              <a:ext uri="{FF2B5EF4-FFF2-40B4-BE49-F238E27FC236}">
                <a16:creationId xmlns:a16="http://schemas.microsoft.com/office/drawing/2014/main" id="{9FC41CC1-4D28-4DB5-930E-2EDF1BC62B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8717" r="996" b="12260"/>
          <a:stretch/>
        </p:blipFill>
        <p:spPr>
          <a:xfrm>
            <a:off x="460183" y="2924944"/>
            <a:ext cx="8363272" cy="51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1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EEC38-0F1A-40F5-A4D6-8435F3DC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Bibliografie: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7E3A74-B655-4374-BFC3-5FB843814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Norská inspirace</a:t>
            </a:r>
            <a:r>
              <a:rPr lang="cs-CZ" dirty="0"/>
              <a:t>: kultura občanského života v česko-norském dialogu. revue Prostor č. 87/88 (sekce týkající se exilu v Norsku)</a:t>
            </a:r>
          </a:p>
          <a:p>
            <a:r>
              <a:rPr lang="cs-CZ" dirty="0"/>
              <a:t>Skandinavskydum.cz</a:t>
            </a:r>
          </a:p>
          <a:p>
            <a:r>
              <a:rPr lang="cs-CZ" dirty="0"/>
              <a:t>Weby zastupitelských úřadů Norska, Dánská, Švédska v ČR a české zastup. Úřady ve Skandinávii</a:t>
            </a:r>
          </a:p>
          <a:p>
            <a:r>
              <a:rPr lang="cs-CZ" dirty="0"/>
              <a:t>Weby vzdělávacích institucí – FF UK, FF MU, univerzita v Oslo, Kodani a Uppsale</a:t>
            </a:r>
          </a:p>
          <a:p>
            <a:r>
              <a:rPr lang="cs-CZ" dirty="0" err="1"/>
              <a:t>CzechTrade</a:t>
            </a:r>
            <a:r>
              <a:rPr lang="cs-CZ" dirty="0"/>
              <a:t>, 2019 – </a:t>
            </a:r>
            <a:r>
              <a:rPr lang="cs-CZ" dirty="0">
                <a:hlinkClick r:id="rId3"/>
              </a:rPr>
              <a:t>zpráva o obchodu se Skandinávi</a:t>
            </a:r>
            <a:r>
              <a:rPr lang="cs-CZ" dirty="0"/>
              <a:t>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83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HODINY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b="1" u="sng" dirty="0"/>
              <a:t>Prezentace</a:t>
            </a:r>
            <a:r>
              <a:rPr lang="cs-CZ" dirty="0"/>
              <a:t>: 20 minut</a:t>
            </a:r>
          </a:p>
          <a:p>
            <a:endParaRPr lang="cs-CZ" dirty="0"/>
          </a:p>
          <a:p>
            <a:r>
              <a:rPr lang="cs-CZ" dirty="0"/>
              <a:t>Referáty: překladatelé</a:t>
            </a:r>
          </a:p>
          <a:p>
            <a:r>
              <a:rPr lang="cs-CZ" sz="3100" dirty="0"/>
              <a:t>Fr. Fröhlich</a:t>
            </a:r>
          </a:p>
          <a:p>
            <a:r>
              <a:rPr lang="cs-CZ" sz="3100" dirty="0"/>
              <a:t>R. Novotný</a:t>
            </a:r>
          </a:p>
          <a:p>
            <a:r>
              <a:rPr lang="cs-CZ" sz="3100" dirty="0"/>
              <a:t>A. Kraus</a:t>
            </a:r>
          </a:p>
          <a:p>
            <a:endParaRPr lang="cs-CZ" dirty="0"/>
          </a:p>
          <a:p>
            <a:endParaRPr lang="cs-CZ" u="sng" dirty="0"/>
          </a:p>
          <a:p>
            <a:pPr lvl="1">
              <a:buFontTx/>
              <a:buChar char="-"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076151" y="1432039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cs-CZ" u="sng" dirty="0"/>
              <a:t>Organizační část:</a:t>
            </a:r>
            <a:r>
              <a:rPr lang="cs-CZ" dirty="0"/>
              <a:t> </a:t>
            </a:r>
          </a:p>
          <a:p>
            <a:r>
              <a:rPr lang="cs-CZ" dirty="0"/>
              <a:t>Písemná práce, </a:t>
            </a:r>
            <a:r>
              <a:rPr lang="cs-CZ" i="1" dirty="0"/>
              <a:t>MS </a:t>
            </a:r>
            <a:r>
              <a:rPr lang="cs-CZ" i="1" dirty="0" err="1"/>
              <a:t>Teams</a:t>
            </a:r>
            <a:endParaRPr lang="cs-CZ" i="1" dirty="0"/>
          </a:p>
          <a:p>
            <a:r>
              <a:rPr lang="cs-CZ" dirty="0"/>
              <a:t>Písemný úkol č. 2</a:t>
            </a:r>
          </a:p>
          <a:p>
            <a:endParaRPr lang="cs-CZ" dirty="0"/>
          </a:p>
          <a:p>
            <a:r>
              <a:rPr lang="cs-CZ" dirty="0"/>
              <a:t>Test viz </a:t>
            </a:r>
            <a:r>
              <a:rPr lang="cs-CZ" dirty="0" err="1"/>
              <a:t>Moodle</a:t>
            </a:r>
            <a:endParaRPr lang="cs-CZ" dirty="0"/>
          </a:p>
          <a:p>
            <a:r>
              <a:rPr lang="cs-CZ" dirty="0"/>
              <a:t>Každý student 2 otázky</a:t>
            </a:r>
          </a:p>
          <a:p>
            <a:endParaRPr lang="cs-CZ" dirty="0"/>
          </a:p>
          <a:p>
            <a:r>
              <a:rPr lang="cs-CZ" dirty="0"/>
              <a:t>Studentské otázky cca 20 otázek, polovina půjde do testu, dalších 10 volí vyučující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0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54" y="258596"/>
            <a:ext cx="8425533" cy="1658235"/>
          </a:xfrm>
        </p:spPr>
        <p:txBody>
          <a:bodyPr>
            <a:normAutofit fontScale="90000"/>
          </a:bodyPr>
          <a:lstStyle/>
          <a:p>
            <a:r>
              <a:rPr lang="cs-CZ" dirty="0"/>
              <a:t>Čs. skandinávské vztahy po válce</a:t>
            </a:r>
            <a:br>
              <a:rPr lang="cs-CZ" dirty="0"/>
            </a:br>
            <a:r>
              <a:rPr lang="cs-CZ" dirty="0"/>
              <a:t>roce 1989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BBED62-1650-4276-9700-B14ACCAE6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1412776"/>
            <a:ext cx="8820472" cy="4934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Demokratizační proces v ČR otevřel nové možnosti spolupráce a rozvoje vzájemných vztahů zvláště v těchto oblastech: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Rozvoj občanské společnosti</a:t>
            </a:r>
          </a:p>
          <a:p>
            <a:r>
              <a:rPr lang="cs-CZ" dirty="0"/>
              <a:t>Obchodní a ekonomická spolupráce a investice </a:t>
            </a:r>
          </a:p>
          <a:p>
            <a:pPr lvl="1"/>
            <a:r>
              <a:rPr lang="cs-CZ" dirty="0"/>
              <a:t>Severská obchodní komora v ČR (1995) –  </a:t>
            </a:r>
            <a:r>
              <a:rPr lang="cs-CZ" dirty="0">
                <a:hlinkClick r:id="rId3"/>
              </a:rPr>
              <a:t>www.nordicchamber.cz</a:t>
            </a:r>
            <a:endParaRPr lang="cs-CZ" dirty="0"/>
          </a:p>
          <a:p>
            <a:pPr lvl="1"/>
            <a:r>
              <a:rPr lang="cs-CZ" dirty="0"/>
              <a:t>přes 250 skandinávských subjektů působící v ČR</a:t>
            </a:r>
          </a:p>
          <a:p>
            <a:pPr lvl="1"/>
            <a:r>
              <a:rPr lang="cs-CZ" dirty="0"/>
              <a:t>SANDVIK, Atlas COPCO, Volvo, </a:t>
            </a:r>
            <a:r>
              <a:rPr lang="cs-CZ" dirty="0" err="1"/>
              <a:t>Scania</a:t>
            </a:r>
            <a:r>
              <a:rPr lang="cs-CZ" dirty="0"/>
              <a:t>, Skanska, </a:t>
            </a:r>
            <a:r>
              <a:rPr lang="cs-CZ" dirty="0" err="1"/>
              <a:t>Mölnlycke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Care (Havířov)</a:t>
            </a:r>
          </a:p>
          <a:p>
            <a:pPr lvl="1"/>
            <a:r>
              <a:rPr lang="cs-CZ" dirty="0"/>
              <a:t>Norské firmy: </a:t>
            </a:r>
            <a:r>
              <a:rPr lang="cs-CZ" dirty="0" err="1"/>
              <a:t>NorskHydro</a:t>
            </a:r>
            <a:r>
              <a:rPr lang="cs-CZ" dirty="0"/>
              <a:t> ASA; </a:t>
            </a:r>
            <a:r>
              <a:rPr lang="cs-CZ" dirty="0" err="1"/>
              <a:t>Vitana</a:t>
            </a:r>
            <a:r>
              <a:rPr lang="cs-CZ" dirty="0"/>
              <a:t>,  </a:t>
            </a:r>
          </a:p>
          <a:p>
            <a:pPr lvl="1"/>
            <a:r>
              <a:rPr lang="cs-CZ" dirty="0"/>
              <a:t>Dánské podniky: Lego, VESTAS –větrné elektrárny, A.P. </a:t>
            </a:r>
            <a:r>
              <a:rPr lang="cs-CZ" dirty="0" err="1"/>
              <a:t>Møller</a:t>
            </a:r>
            <a:r>
              <a:rPr lang="cs-CZ" dirty="0"/>
              <a:t>–</a:t>
            </a:r>
            <a:r>
              <a:rPr lang="cs-CZ" dirty="0" err="1"/>
              <a:t>Mærsk</a:t>
            </a:r>
            <a:r>
              <a:rPr lang="cs-CZ" dirty="0"/>
              <a:t>(transport, Novo </a:t>
            </a:r>
            <a:r>
              <a:rPr lang="cs-CZ" dirty="0" err="1"/>
              <a:t>Nordisk</a:t>
            </a:r>
            <a:r>
              <a:rPr lang="cs-CZ" dirty="0"/>
              <a:t>(farmacie), </a:t>
            </a:r>
            <a:r>
              <a:rPr lang="cs-CZ" dirty="0" err="1"/>
              <a:t>Danfoss</a:t>
            </a:r>
            <a:r>
              <a:rPr lang="cs-CZ" dirty="0"/>
              <a:t>(výroba topných systémů)</a:t>
            </a:r>
            <a:endParaRPr lang="cs-CZ" sz="20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9115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54" y="258596"/>
            <a:ext cx="8425533" cy="1658235"/>
          </a:xfrm>
        </p:spPr>
        <p:txBody>
          <a:bodyPr>
            <a:normAutofit fontScale="90000"/>
          </a:bodyPr>
          <a:lstStyle/>
          <a:p>
            <a:r>
              <a:rPr lang="cs-CZ" dirty="0"/>
              <a:t>Čs. skandinávské vztahy po válce</a:t>
            </a:r>
            <a:br>
              <a:rPr lang="cs-CZ" dirty="0"/>
            </a:br>
            <a:r>
              <a:rPr lang="cs-CZ" dirty="0"/>
              <a:t>roce 1989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BBED62-1650-4276-9700-B14ACCAE6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058" y="1916831"/>
            <a:ext cx="8693942" cy="4934370"/>
          </a:xfrm>
        </p:spPr>
        <p:txBody>
          <a:bodyPr>
            <a:noAutofit/>
          </a:bodyPr>
          <a:lstStyle/>
          <a:p>
            <a:r>
              <a:rPr lang="cs-CZ" dirty="0"/>
              <a:t>Rozvoj cestovního ruchu</a:t>
            </a:r>
          </a:p>
          <a:p>
            <a:r>
              <a:rPr lang="cs-CZ" dirty="0"/>
              <a:t>Kulturní a společenské poznávání</a:t>
            </a:r>
          </a:p>
          <a:p>
            <a:r>
              <a:rPr lang="cs-CZ" dirty="0"/>
              <a:t>Exploze překladů ze severských literatur</a:t>
            </a:r>
          </a:p>
          <a:p>
            <a:r>
              <a:rPr lang="cs-CZ" dirty="0"/>
              <a:t>Vzdělávací spolupráce  </a:t>
            </a:r>
          </a:p>
          <a:p>
            <a:pPr marL="0" indent="0">
              <a:buNone/>
            </a:pPr>
            <a:r>
              <a:rPr lang="cs-CZ" dirty="0"/>
              <a:t> </a:t>
            </a:r>
            <a:endParaRPr lang="cs-CZ" sz="2000" b="1" dirty="0"/>
          </a:p>
          <a:p>
            <a:endParaRPr lang="cs-CZ" sz="2000" dirty="0"/>
          </a:p>
          <a:p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105E1F-11B9-4768-872B-77D30F64A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3" y="4664656"/>
            <a:ext cx="3687300" cy="20648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D3EC6FA-1E97-4431-8E43-09E5233F3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53137"/>
            <a:ext cx="3687300" cy="2045778"/>
          </a:xfrm>
          <a:prstGeom prst="rect">
            <a:avLst/>
          </a:prstGeom>
        </p:spPr>
      </p:pic>
      <p:pic>
        <p:nvPicPr>
          <p:cNvPr id="8" name="Obrázek 7" descr="Obsah obrázku text, interiér, vsedě, osoba&#10;&#10;Popis byl vytvořen automaticky">
            <a:extLst>
              <a:ext uri="{FF2B5EF4-FFF2-40B4-BE49-F238E27FC236}">
                <a16:creationId xmlns:a16="http://schemas.microsoft.com/office/drawing/2014/main" id="{C6AABCE3-8E61-4FA0-8E61-D54A0D8C7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04863"/>
            <a:ext cx="3409630" cy="204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5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9DCD7-4C26-4D20-A5E5-1422D29D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Podpůrné organizace ze Skandinávie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2E4C37-933F-4CE4-A2E5-EDAA7ED0C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83152" cy="4525963"/>
          </a:xfrm>
        </p:spPr>
        <p:txBody>
          <a:bodyPr>
            <a:normAutofit/>
          </a:bodyPr>
          <a:lstStyle/>
          <a:p>
            <a:r>
              <a:rPr lang="cs-CZ" dirty="0"/>
              <a:t>Dánsko: </a:t>
            </a:r>
            <a:r>
              <a:rPr lang="cs-CZ" dirty="0" err="1"/>
              <a:t>Demokratifonden</a:t>
            </a:r>
            <a:r>
              <a:rPr lang="cs-CZ" dirty="0"/>
              <a:t>, 90. léta, </a:t>
            </a:r>
            <a:r>
              <a:rPr lang="cs-CZ" dirty="0">
                <a:hlinkClick r:id="rId2"/>
              </a:rPr>
              <a:t>link</a:t>
            </a:r>
            <a:endParaRPr lang="cs-CZ" dirty="0"/>
          </a:p>
          <a:p>
            <a:pPr lvl="1"/>
            <a:r>
              <a:rPr lang="cs-CZ" dirty="0"/>
              <a:t>Podpora čs. studentů na dánských školách (asi 200), kulturní a sociální projekty na podporu demokratizačních procesů ve Střední Evropě</a:t>
            </a:r>
          </a:p>
          <a:p>
            <a:endParaRPr lang="cs-CZ" dirty="0"/>
          </a:p>
          <a:p>
            <a:r>
              <a:rPr lang="cs-CZ" dirty="0"/>
              <a:t>Švédsko: Nadace Charty 77, 90.léta, </a:t>
            </a:r>
            <a:r>
              <a:rPr lang="cs-CZ" dirty="0">
                <a:hlinkClick r:id="rId3"/>
              </a:rPr>
              <a:t>link</a:t>
            </a:r>
            <a:endParaRPr lang="cs-CZ" dirty="0"/>
          </a:p>
          <a:p>
            <a:endParaRPr lang="cs-CZ" dirty="0"/>
          </a:p>
          <a:p>
            <a:r>
              <a:rPr lang="cs-CZ" dirty="0"/>
              <a:t>Norsko: Norské fondy, od r. 2005 dodnes</a:t>
            </a:r>
          </a:p>
          <a:p>
            <a:pPr lvl="1"/>
            <a:r>
              <a:rPr lang="cs-CZ" dirty="0"/>
              <a:t>  </a:t>
            </a:r>
            <a:r>
              <a:rPr lang="cs-CZ" dirty="0">
                <a:hlinkClick r:id="rId4"/>
              </a:rPr>
              <a:t>https://www.eeagrants.cz/</a:t>
            </a:r>
            <a:endParaRPr lang="cs-CZ" dirty="0"/>
          </a:p>
          <a:p>
            <a:pPr marL="571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40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CB376-E1A9-425C-A6D3-A0E80FF1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Organizace rozvíjející čs.-</a:t>
            </a:r>
            <a:r>
              <a:rPr lang="cs-CZ" dirty="0" err="1"/>
              <a:t>skan</a:t>
            </a:r>
            <a:r>
              <a:rPr lang="cs-CZ" dirty="0"/>
              <a:t>. vztahy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346C09A-D78A-4FC5-92B7-B00AC822E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Neziskové organizace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13432A-D700-4AE8-9272-000D64FE09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Severská společnost</a:t>
            </a:r>
          </a:p>
          <a:p>
            <a:endParaRPr lang="cs-CZ" b="1" dirty="0"/>
          </a:p>
          <a:p>
            <a:r>
              <a:rPr lang="cs-CZ" b="1" dirty="0"/>
              <a:t>Skandinávský dům</a:t>
            </a:r>
          </a:p>
          <a:p>
            <a:endParaRPr lang="cs-CZ" b="1" dirty="0"/>
          </a:p>
          <a:p>
            <a:r>
              <a:rPr lang="cs-CZ" b="1" dirty="0"/>
              <a:t>Časopis Severské listy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2B967B7-B85A-4377-87E4-9B661A2B5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/>
              <a:t>Vzdělávací instituce 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273DEC3-F371-43DC-9EA0-4F3314C60B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FF UK</a:t>
            </a:r>
          </a:p>
          <a:p>
            <a:r>
              <a:rPr lang="cs-CZ" dirty="0"/>
              <a:t>FF MU</a:t>
            </a:r>
          </a:p>
          <a:p>
            <a:endParaRPr lang="cs-CZ" dirty="0"/>
          </a:p>
          <a:p>
            <a:r>
              <a:rPr lang="cs-CZ" dirty="0"/>
              <a:t>Dům zahraničních služeb</a:t>
            </a:r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Scandinavian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School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74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94D79DC-9906-49E1-B1A3-DA6C7DD0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dirty="0"/>
              <a:t>  	Krajanské aktivity po r. 1989 </a:t>
            </a:r>
            <a:br>
              <a:rPr lang="cs-CZ" sz="3700" dirty="0"/>
            </a:br>
            <a:r>
              <a:rPr lang="nb-NO" sz="3700" dirty="0"/>
              <a:t>ve </a:t>
            </a:r>
            <a:r>
              <a:rPr lang="cs-CZ" sz="3700" dirty="0"/>
              <a:t>Švédsku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85C23D-15B5-4A84-83FF-E70DAB039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/>
          <a:lstStyle/>
          <a:p>
            <a:r>
              <a:rPr lang="cs-CZ" dirty="0"/>
              <a:t>Krajanské spolky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5A41474-A21A-4D31-A7C9-04DEEB598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32856"/>
            <a:ext cx="8579296" cy="395128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SDRUŽENÍ SVOBODNÝCH ČECHŮ A SLOVÁKŮ VE STOCKHOLMU</a:t>
            </a:r>
          </a:p>
          <a:p>
            <a:pPr lvl="1"/>
            <a:r>
              <a:rPr lang="cs-CZ" b="1" dirty="0"/>
              <a:t>DE FRIA TJECKERNAS OCH SLOVAKERNAS FÖRENING I STOCKHOLM</a:t>
            </a:r>
          </a:p>
          <a:p>
            <a:pPr lvl="1"/>
            <a:endParaRPr lang="nb-NO" b="1" dirty="0"/>
          </a:p>
          <a:p>
            <a:r>
              <a:rPr lang="cs-CZ" b="1" dirty="0"/>
              <a:t>ŠVÉDSKO – ČESKO – SLOVENSKÁ SPOLEČNOST</a:t>
            </a:r>
          </a:p>
          <a:p>
            <a:pPr lvl="1"/>
            <a:r>
              <a:rPr lang="cs-CZ" b="1" dirty="0"/>
              <a:t>SVENSK – TJECKISK – SLOVAKISKA – FÖRENINGEN</a:t>
            </a:r>
          </a:p>
          <a:p>
            <a:pPr lvl="1"/>
            <a:r>
              <a:rPr lang="cs-CZ" dirty="0"/>
              <a:t>Počet členů cca 260, časopis</a:t>
            </a:r>
            <a:endParaRPr lang="cs-CZ" b="1" dirty="0"/>
          </a:p>
          <a:p>
            <a:r>
              <a:rPr lang="sv-SE" b="1" dirty="0"/>
              <a:t>SVAZ ČESKÝCH A SLOVENSKÝCH SPOLKŮ </a:t>
            </a:r>
            <a:r>
              <a:rPr lang="cs-CZ" b="1" dirty="0"/>
              <a:t> </a:t>
            </a:r>
            <a:endParaRPr lang="sv-SE" dirty="0"/>
          </a:p>
          <a:p>
            <a:pPr lvl="1"/>
            <a:r>
              <a:rPr lang="sv-SE" b="1" dirty="0"/>
              <a:t>TJECKISKA OCH SLOVAKISKA FÖRENINGARNAS RIKSFÖRBUND (TSFR)</a:t>
            </a:r>
            <a:endParaRPr lang="cs-CZ" b="1" dirty="0"/>
          </a:p>
          <a:p>
            <a:pPr lvl="1"/>
            <a:r>
              <a:rPr lang="cs-CZ" dirty="0"/>
              <a:t>Zastřešující organizace všech spolků s celkem cca 500 členy</a:t>
            </a:r>
          </a:p>
          <a:p>
            <a:r>
              <a:rPr lang="cs-CZ" b="1" dirty="0"/>
              <a:t>JEDNOTA SOKOL GÖTEBORG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560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AE2301DD-739B-4C1E-8BA7-58594E430A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5953" b="8900"/>
          <a:stretch/>
        </p:blipFill>
        <p:spPr>
          <a:xfrm rot="5400000">
            <a:off x="4307400" y="2047820"/>
            <a:ext cx="5766684" cy="39065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394D79DC-9906-49E1-B1A3-DA6C7DD0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dirty="0"/>
              <a:t>  	Krajanské aktivity po r. 1989 </a:t>
            </a:r>
            <a:br>
              <a:rPr lang="cs-CZ" sz="3700" dirty="0"/>
            </a:br>
            <a:r>
              <a:rPr lang="cs-CZ" sz="3700" dirty="0"/>
              <a:t>v Dánsku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85C23D-15B5-4A84-83FF-E70DAB039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cs-CZ" dirty="0"/>
              <a:t>Krajanské spolky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5A41474-A21A-4D31-A7C9-04DEEB598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906888" cy="3951288"/>
          </a:xfrm>
        </p:spPr>
        <p:txBody>
          <a:bodyPr/>
          <a:lstStyle/>
          <a:p>
            <a:r>
              <a:rPr lang="nb-NO" b="1" dirty="0"/>
              <a:t>DANSK – TJEKKISK FORENING (DÁNSKO – ČESKÝ SPOLEK)</a:t>
            </a:r>
            <a:endParaRPr lang="cs-CZ" b="1" dirty="0"/>
          </a:p>
          <a:p>
            <a:endParaRPr lang="nb-NO" b="1" dirty="0"/>
          </a:p>
          <a:p>
            <a:r>
              <a:rPr lang="cs-CZ" b="1" dirty="0"/>
              <a:t>VKodani.cz</a:t>
            </a:r>
          </a:p>
          <a:p>
            <a:endParaRPr lang="cs-CZ" b="1" dirty="0"/>
          </a:p>
          <a:p>
            <a:r>
              <a:rPr lang="en-US" dirty="0"/>
              <a:t>http://ceskaskola.dk/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EE567CB-6AB7-48A3-9695-E4F51EBF6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DDC0E6-A2E8-45D6-B8EB-06D1021ADEC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09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DD760-CFEC-463A-9460-00EA3982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98B7035-7539-461B-9074-217FF11CD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707"/>
            <a:ext cx="7991273" cy="5737224"/>
          </a:xfrm>
        </p:spPr>
      </p:pic>
      <p:pic>
        <p:nvPicPr>
          <p:cNvPr id="14" name="Obrázek 13" descr="Obsah obrázku text, noviny&#10;&#10;Popis byl vytvořen automaticky">
            <a:extLst>
              <a:ext uri="{FF2B5EF4-FFF2-40B4-BE49-F238E27FC236}">
                <a16:creationId xmlns:a16="http://schemas.microsoft.com/office/drawing/2014/main" id="{CF11751D-3CA5-4183-8EF4-F6E248B05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5064" y="960239"/>
            <a:ext cx="6583362" cy="49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531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536</Words>
  <Application>Microsoft Office PowerPoint</Application>
  <PresentationFormat>Předvádění na obrazovce (4:3)</PresentationFormat>
  <Paragraphs>99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systému Office</vt:lpstr>
      <vt:lpstr>Současné vztahy  1989 dodnes</vt:lpstr>
      <vt:lpstr>OSNOVA HODINY</vt:lpstr>
      <vt:lpstr>Čs. skandinávské vztahy po válce roce 1989 </vt:lpstr>
      <vt:lpstr>Čs. skandinávské vztahy po válce roce 1989 </vt:lpstr>
      <vt:lpstr>Podpůrné organizace ze Skandinávie</vt:lpstr>
      <vt:lpstr>Organizace rozvíjející čs.-skan. vztahy</vt:lpstr>
      <vt:lpstr>   Krajanské aktivity po r. 1989  ve Švédsku</vt:lpstr>
      <vt:lpstr>   Krajanské aktivity po r. 1989  v Dánsku</vt:lpstr>
      <vt:lpstr>Prezentace aplikace PowerPoint</vt:lpstr>
      <vt:lpstr>Prezentace aplikace PowerPoint</vt:lpstr>
      <vt:lpstr>   Krajanské aktivity po r. 1989  v Norsku</vt:lpstr>
      <vt:lpstr> krajanské listy v Norsku</vt:lpstr>
      <vt:lpstr>Bibliografie: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Současné vztahy  1989 dodnes</dc:title>
  <dc:creator>Vlková Hingarová, Vendula</dc:creator>
  <cp:lastModifiedBy>Vlková Hingarová, Vendula</cp:lastModifiedBy>
  <cp:revision>15</cp:revision>
  <dcterms:created xsi:type="dcterms:W3CDTF">2021-01-05T21:46:46Z</dcterms:created>
  <dcterms:modified xsi:type="dcterms:W3CDTF">2021-01-09T13:51:08Z</dcterms:modified>
</cp:coreProperties>
</file>