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88" r:id="rId5"/>
    <p:sldId id="283" r:id="rId6"/>
    <p:sldId id="291" r:id="rId7"/>
    <p:sldId id="289" r:id="rId8"/>
    <p:sldId id="284" r:id="rId9"/>
    <p:sldId id="285" r:id="rId10"/>
    <p:sldId id="286" r:id="rId11"/>
    <p:sldId id="274" r:id="rId12"/>
    <p:sldId id="290" r:id="rId13"/>
    <p:sldId id="287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/>
    <p:restoredTop sz="95064"/>
  </p:normalViewPr>
  <p:slideViewPr>
    <p:cSldViewPr snapToGrid="0" snapToObjects="1">
      <p:cViewPr varScale="1">
        <p:scale>
          <a:sx n="93" d="100"/>
          <a:sy n="93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AE15-79CF-484D-908D-6FFF396F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708" y="1704110"/>
            <a:ext cx="9850583" cy="23843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5000" b="1" dirty="0"/>
              <a:t>Fyzická příprava vojsk (3) Mrtvý tah</a:t>
            </a:r>
          </a:p>
        </p:txBody>
      </p:sp>
    </p:spTree>
    <p:extLst>
      <p:ext uri="{BB962C8B-B14F-4D97-AF65-F5344CB8AC3E}">
        <p14:creationId xmlns:p14="http://schemas.microsoft.com/office/powerpoint/2010/main" val="397372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93A8B93-6B61-1048-973B-530D178429F0}"/>
              </a:ext>
            </a:extLst>
          </p:cNvPr>
          <p:cNvSpPr txBox="1"/>
          <p:nvPr/>
        </p:nvSpPr>
        <p:spPr>
          <a:xfrm>
            <a:off x="1066137" y="4873654"/>
            <a:ext cx="105855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Seznamte se s polohou, kterou by měla záda zaujmout během tahu. Zvednutím hrudníku směrem k ruce trenéra se horní část zad dostává do extenze a prohnutím dolní části zad kolem ruky v kontaktu se svalovými bříšky bederních vzpřimovačů páteře se dolní část zad dostává do extenze.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724E0D-A9A9-B440-8AC6-4DE18423B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59" y="414686"/>
            <a:ext cx="8742881" cy="4293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383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9843D36-4A36-D24A-859C-86CD212C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00" y="300924"/>
            <a:ext cx="2595244" cy="3208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52AE2A2-D4E0-0344-981F-CAB1BD14F629}"/>
              </a:ext>
            </a:extLst>
          </p:cNvPr>
          <p:cNvSpPr txBox="1"/>
          <p:nvPr/>
        </p:nvSpPr>
        <p:spPr>
          <a:xfrm>
            <a:off x="3851258" y="484093"/>
            <a:ext cx="8091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3200" b="1" dirty="0"/>
              <a:t>Zakulacená</a:t>
            </a:r>
            <a:r>
              <a:rPr lang="cs-CZ" sz="3200" dirty="0"/>
              <a:t> spodní část zad jsou nejčastějším problémem, se kterým se většina lidí při výuce mrtvého tahu setkává.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D2C590-FB1F-D840-B535-ED185F274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00" y="3659907"/>
            <a:ext cx="2509497" cy="312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3CE26A3-D75F-E543-AA3B-790DD9302F67}"/>
              </a:ext>
            </a:extLst>
          </p:cNvPr>
          <p:cNvSpPr txBox="1"/>
          <p:nvPr/>
        </p:nvSpPr>
        <p:spPr>
          <a:xfrm>
            <a:off x="3851258" y="3797040"/>
            <a:ext cx="8091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3200" b="1" dirty="0"/>
              <a:t>Správná výchozí pozice </a:t>
            </a:r>
            <a:r>
              <a:rPr lang="cs-CZ" sz="3200" dirty="0"/>
              <a:t>konvenčního provedení mrtvého tahu. Všimněte si úhlu, pod kterým paže volně visí k ose.</a:t>
            </a:r>
          </a:p>
        </p:txBody>
      </p:sp>
    </p:spTree>
    <p:extLst>
      <p:ext uri="{BB962C8B-B14F-4D97-AF65-F5344CB8AC3E}">
        <p14:creationId xmlns:p14="http://schemas.microsoft.com/office/powerpoint/2010/main" val="179457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A401DF4-67D2-9B47-BB11-9521987F5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269" y="392839"/>
            <a:ext cx="4656538" cy="588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930BFBF-B4FA-D442-A0CF-21EFD43B1ADB}"/>
              </a:ext>
            </a:extLst>
          </p:cNvPr>
          <p:cNvSpPr txBox="1"/>
          <p:nvPr/>
        </p:nvSpPr>
        <p:spPr>
          <a:xfrm>
            <a:off x="6024232" y="322293"/>
            <a:ext cx="49344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800" dirty="0"/>
              <a:t>Rozdíly při zahájení tahu od podlahy s úhly ramen 90 stupňů (I), &lt; 90 stupňů (II) a &gt; 90 stupňů (III).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DB210AD-E2ED-304A-8F49-A2952EBF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605" y="2209598"/>
            <a:ext cx="4511304" cy="355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37680D-7E51-FE40-AE9E-D8F1D0523B7D}"/>
              </a:ext>
            </a:extLst>
          </p:cNvPr>
          <p:cNvSpPr txBox="1"/>
          <p:nvPr/>
        </p:nvSpPr>
        <p:spPr>
          <a:xfrm>
            <a:off x="5652247" y="5888016"/>
            <a:ext cx="62903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 Srovnání různých antropometrií v počáteční poloze při mrtvém tahu.</a:t>
            </a:r>
          </a:p>
        </p:txBody>
      </p:sp>
    </p:spTree>
    <p:extLst>
      <p:ext uri="{BB962C8B-B14F-4D97-AF65-F5344CB8AC3E}">
        <p14:creationId xmlns:p14="http://schemas.microsoft.com/office/powerpoint/2010/main" val="16675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DC0C1-1ABF-F843-9ADE-C2637E2A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73" y="253026"/>
            <a:ext cx="9601200" cy="1485900"/>
          </a:xfrm>
        </p:spPr>
        <p:txBody>
          <a:bodyPr/>
          <a:lstStyle/>
          <a:p>
            <a:pPr algn="ctr"/>
            <a:r>
              <a:rPr lang="cs-CZ" b="1" dirty="0"/>
              <a:t>Příklad několika variant mrtvého tahu: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1CD34-0C48-8345-8939-2A0B1F29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309" y="1360018"/>
            <a:ext cx="5458691" cy="45973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Bilaterální:</a:t>
            </a:r>
          </a:p>
          <a:p>
            <a:pPr marL="0" indent="0" algn="ctr">
              <a:buNone/>
            </a:pPr>
            <a:r>
              <a:rPr lang="cs-CZ" sz="3200" dirty="0"/>
              <a:t>Sumo mrtvý tah</a:t>
            </a:r>
          </a:p>
          <a:p>
            <a:pPr marL="0" indent="0" algn="ctr">
              <a:buNone/>
            </a:pPr>
            <a:r>
              <a:rPr lang="cs-CZ" sz="3200" dirty="0"/>
              <a:t>Rumunský mrtvý tah</a:t>
            </a:r>
          </a:p>
          <a:p>
            <a:pPr marL="0" indent="0" algn="ctr">
              <a:buNone/>
            </a:pPr>
            <a:r>
              <a:rPr lang="cs-CZ" sz="3200" dirty="0" err="1"/>
              <a:t>Trapbar</a:t>
            </a:r>
            <a:r>
              <a:rPr lang="cs-CZ" sz="3200" dirty="0"/>
              <a:t> mrtvý tah</a:t>
            </a:r>
          </a:p>
          <a:p>
            <a:pPr marL="0" indent="0" algn="ctr">
              <a:buNone/>
            </a:pPr>
            <a:r>
              <a:rPr lang="cs-CZ" sz="3200" dirty="0"/>
              <a:t>Mrtvý tah (DB, KB)</a:t>
            </a:r>
          </a:p>
          <a:p>
            <a:pPr marL="0" indent="0" algn="ctr">
              <a:buNone/>
            </a:pPr>
            <a:r>
              <a:rPr lang="cs-CZ" sz="3200" dirty="0" err="1"/>
              <a:t>Cable</a:t>
            </a:r>
            <a:r>
              <a:rPr lang="cs-CZ" sz="3200" dirty="0"/>
              <a:t> mrtvý tah</a:t>
            </a:r>
          </a:p>
          <a:p>
            <a:pPr marL="0" indent="0" algn="ctr">
              <a:buNone/>
            </a:pPr>
            <a:r>
              <a:rPr lang="cs-CZ" sz="3200" dirty="0"/>
              <a:t>Snatch </a:t>
            </a:r>
            <a:r>
              <a:rPr lang="cs-CZ" sz="3200" dirty="0" err="1"/>
              <a:t>grip</a:t>
            </a:r>
            <a:r>
              <a:rPr lang="cs-CZ" sz="3200" dirty="0"/>
              <a:t> mrtvý tah</a:t>
            </a:r>
          </a:p>
          <a:p>
            <a:pPr marL="0" indent="0" algn="ctr">
              <a:buNone/>
            </a:pPr>
            <a:r>
              <a:rPr lang="cs-CZ" sz="3200" dirty="0"/>
              <a:t>Deficit mrtvý tah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453EA28-F543-4F46-8306-2E7BFC97A025}"/>
              </a:ext>
            </a:extLst>
          </p:cNvPr>
          <p:cNvSpPr txBox="1">
            <a:spLocks/>
          </p:cNvSpPr>
          <p:nvPr/>
        </p:nvSpPr>
        <p:spPr>
          <a:xfrm>
            <a:off x="6352309" y="1360018"/>
            <a:ext cx="4724400" cy="410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3200" b="1" baseline="0">
                <a:solidFill>
                  <a:schemeClr val="tx2"/>
                </a:solidFill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Unilaterální:</a:t>
            </a:r>
          </a:p>
          <a:p>
            <a:r>
              <a:rPr lang="cs-CZ" b="0" dirty="0"/>
              <a:t>Jednonožní mrtvý tah (DB, KB)</a:t>
            </a:r>
          </a:p>
          <a:p>
            <a:r>
              <a:rPr lang="cs-CZ" b="0" dirty="0" err="1"/>
              <a:t>Landmine</a:t>
            </a:r>
            <a:r>
              <a:rPr lang="cs-CZ" b="0" dirty="0"/>
              <a:t> mrtvý tah</a:t>
            </a:r>
          </a:p>
          <a:p>
            <a:r>
              <a:rPr lang="cs-CZ" b="0" dirty="0"/>
              <a:t>Split RDL</a:t>
            </a:r>
          </a:p>
        </p:txBody>
      </p:sp>
    </p:spTree>
    <p:extLst>
      <p:ext uri="{BB962C8B-B14F-4D97-AF65-F5344CB8AC3E}">
        <p14:creationId xmlns:p14="http://schemas.microsoft.com/office/powerpoint/2010/main" val="111460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3FB29-1BFD-6841-A0C1-745EDEE6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8881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3CDA0-C99D-664D-B09F-B200869F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38300"/>
            <a:ext cx="10390909" cy="40229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Jaké svaly jsou nejvíce zapojeny při provádění mrtvého tahu?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Jak daleko by měla být osa od holení v počáteční poloze mrtvého tahu?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Jaký je rozdíl mezi konvenčním a sumo provedením mrtvého tahu?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Jaké pomůcky lze použít pro zlepšení výkonu v mrtvém tahu?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Popište jaký bude nejspíš rozdíl v technice při provedení mrtvého tahu u cvičenců s rozdílnou tělesnou výškou a délkou končetin.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9752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9BE12-1147-E447-9892-AD5596A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D0987-2949-8645-8FD7-2C4AF344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0500"/>
            <a:ext cx="9893300" cy="4940300"/>
          </a:xfrm>
        </p:spPr>
        <p:txBody>
          <a:bodyPr>
            <a:normAutofit/>
          </a:bodyPr>
          <a:lstStyle/>
          <a:p>
            <a:pPr algn="just"/>
            <a:r>
              <a:rPr lang="cs-CZ" sz="2400" b="0" i="0" u="none" strike="noStrike" dirty="0">
                <a:solidFill>
                  <a:srgbClr val="212529"/>
                </a:solidFill>
                <a:effectLst/>
              </a:rPr>
              <a:t>STOPPANI, J. </a:t>
            </a:r>
            <a:r>
              <a:rPr lang="cs-CZ" sz="2400" b="0" i="1" u="none" strike="noStrike" dirty="0">
                <a:solidFill>
                  <a:srgbClr val="212529"/>
                </a:solidFill>
                <a:effectLst/>
              </a:rPr>
              <a:t>Velká kniha posilování: tréninkové metody a plány : 381 posilovacích cviků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</a:rPr>
              <a:t>. Druhé, přepracované a rozšíření vydání. Přeložil Libor SOUMAR. Praha: Grada Publishing, 2016. Sport extra. ISBN 9788024756431</a:t>
            </a:r>
          </a:p>
          <a:p>
            <a:pPr algn="just"/>
            <a:r>
              <a:rPr lang="cs-CZ" sz="2400" b="0" i="0" u="none" strike="noStrike" dirty="0">
                <a:solidFill>
                  <a:srgbClr val="000000"/>
                </a:solidFill>
                <a:effectLst/>
              </a:rPr>
              <a:t>RI</a:t>
            </a:r>
            <a:r>
              <a:rPr lang="cs-CZ" sz="2400" dirty="0">
                <a:solidFill>
                  <a:srgbClr val="212529"/>
                </a:solidFill>
              </a:rPr>
              <a:t>PPETOE, M., &amp; KILGORE, L. (2005). </a:t>
            </a:r>
            <a:r>
              <a:rPr lang="cs-CZ" sz="2400" dirty="0" err="1">
                <a:solidFill>
                  <a:srgbClr val="212529"/>
                </a:solidFill>
              </a:rPr>
              <a:t>Starting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strength</a:t>
            </a:r>
            <a:r>
              <a:rPr lang="cs-CZ" sz="2400" dirty="0">
                <a:solidFill>
                  <a:srgbClr val="212529"/>
                </a:solidFill>
              </a:rPr>
              <a:t>: A </a:t>
            </a:r>
            <a:r>
              <a:rPr lang="cs-CZ" sz="2400" dirty="0" err="1">
                <a:solidFill>
                  <a:srgbClr val="212529"/>
                </a:solidFill>
              </a:rPr>
              <a:t>simple</a:t>
            </a:r>
            <a:r>
              <a:rPr lang="cs-CZ" sz="2400" dirty="0">
                <a:solidFill>
                  <a:srgbClr val="212529"/>
                </a:solidFill>
              </a:rPr>
              <a:t> and practical guide for </a:t>
            </a:r>
            <a:r>
              <a:rPr lang="cs-CZ" sz="2400" dirty="0" err="1">
                <a:solidFill>
                  <a:srgbClr val="212529"/>
                </a:solidFill>
              </a:rPr>
              <a:t>coaching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beginners</a:t>
            </a:r>
            <a:r>
              <a:rPr lang="cs-CZ" sz="2400" dirty="0">
                <a:solidFill>
                  <a:srgbClr val="212529"/>
                </a:solidFill>
              </a:rPr>
              <a:t>. The </a:t>
            </a:r>
            <a:r>
              <a:rPr lang="cs-CZ" sz="2400" dirty="0" err="1">
                <a:solidFill>
                  <a:srgbClr val="212529"/>
                </a:solidFill>
              </a:rPr>
              <a:t>Aasgaard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Company</a:t>
            </a:r>
            <a:r>
              <a:rPr lang="cs-CZ" sz="2400" dirty="0">
                <a:solidFill>
                  <a:srgbClr val="212529"/>
                </a:solidFill>
              </a:rPr>
              <a:t>.</a:t>
            </a:r>
          </a:p>
          <a:p>
            <a:pPr algn="just"/>
            <a:r>
              <a:rPr lang="cs-CZ" sz="2400" dirty="0">
                <a:solidFill>
                  <a:srgbClr val="212529"/>
                </a:solidFill>
              </a:rPr>
              <a:t>RIPPETOE, M., &amp; BRADFORD, S.E. </a:t>
            </a:r>
            <a:r>
              <a:rPr lang="cs-CZ" sz="2400" dirty="0" err="1">
                <a:solidFill>
                  <a:srgbClr val="212529"/>
                </a:solidFill>
              </a:rPr>
              <a:t>Starting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strength</a:t>
            </a:r>
            <a:r>
              <a:rPr lang="cs-CZ" sz="2400" dirty="0">
                <a:solidFill>
                  <a:srgbClr val="212529"/>
                </a:solidFill>
              </a:rPr>
              <a:t>: Basic barbell </a:t>
            </a:r>
            <a:r>
              <a:rPr lang="cs-CZ" sz="2400" dirty="0" err="1">
                <a:solidFill>
                  <a:srgbClr val="212529"/>
                </a:solidFill>
              </a:rPr>
              <a:t>training</a:t>
            </a:r>
            <a:r>
              <a:rPr lang="cs-CZ" sz="2400" dirty="0">
                <a:solidFill>
                  <a:srgbClr val="212529"/>
                </a:solidFill>
              </a:rPr>
              <a:t>. </a:t>
            </a:r>
            <a:r>
              <a:rPr lang="cs-CZ" sz="2400" dirty="0" err="1">
                <a:solidFill>
                  <a:srgbClr val="212529"/>
                </a:solidFill>
              </a:rPr>
              <a:t>Wichita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Falls</a:t>
            </a:r>
            <a:r>
              <a:rPr lang="cs-CZ" sz="2400" dirty="0">
                <a:solidFill>
                  <a:srgbClr val="212529"/>
                </a:solidFill>
              </a:rPr>
              <a:t>, TX: </a:t>
            </a:r>
            <a:r>
              <a:rPr lang="cs-CZ" sz="2400" dirty="0" err="1">
                <a:solidFill>
                  <a:srgbClr val="212529"/>
                </a:solidFill>
              </a:rPr>
              <a:t>Aasgaard</a:t>
            </a:r>
            <a:r>
              <a:rPr lang="cs-CZ" sz="2400" dirty="0">
                <a:solidFill>
                  <a:srgbClr val="212529"/>
                </a:solidFill>
              </a:rPr>
              <a:t> </a:t>
            </a:r>
            <a:r>
              <a:rPr lang="cs-CZ" sz="2400" dirty="0" err="1">
                <a:solidFill>
                  <a:srgbClr val="212529"/>
                </a:solidFill>
              </a:rPr>
              <a:t>Company</a:t>
            </a:r>
            <a:r>
              <a:rPr lang="cs-CZ" sz="2400" dirty="0">
                <a:solidFill>
                  <a:srgbClr val="212529"/>
                </a:solidFill>
              </a:rPr>
              <a:t>, 2017. </a:t>
            </a:r>
            <a:endParaRPr lang="cs-CZ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33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3D79-0D0F-F144-B8C0-80821929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695325"/>
            <a:ext cx="10688782" cy="54673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600" b="1" dirty="0"/>
              <a:t>Cíl: </a:t>
            </a:r>
            <a:r>
              <a:rPr lang="cs-CZ" sz="3600" dirty="0"/>
              <a:t>Poskytnout studentům základní informace pro správné zvládnutí techniky, představit další varianty a nastínit základní pravidla diagnostiky pohybu mrtvého tahu</a:t>
            </a:r>
          </a:p>
          <a:p>
            <a:pPr algn="just">
              <a:lnSpc>
                <a:spcPct val="100000"/>
              </a:lnSpc>
            </a:pPr>
            <a:r>
              <a:rPr lang="cs-CZ" sz="3600" b="1" dirty="0"/>
              <a:t>Průběh: </a:t>
            </a:r>
            <a:r>
              <a:rPr lang="cs-CZ" sz="3600" dirty="0"/>
              <a:t>Praktické seznámení studentů s technikou mrtvého tahu, ukázka dalších variant a praktické předvedení diagnostiky</a:t>
            </a:r>
          </a:p>
          <a:p>
            <a:pPr algn="just">
              <a:lnSpc>
                <a:spcPct val="100000"/>
              </a:lnSpc>
            </a:pPr>
            <a:r>
              <a:rPr lang="cs-CZ" sz="3600" b="1" dirty="0"/>
              <a:t>Klíčová slova: </a:t>
            </a:r>
            <a:r>
              <a:rPr lang="cs-CZ" sz="3600" dirty="0"/>
              <a:t>mrtvý tah, silový trénink, didaktika, diagnostika</a:t>
            </a:r>
          </a:p>
        </p:txBody>
      </p:sp>
    </p:spTree>
    <p:extLst>
      <p:ext uri="{BB962C8B-B14F-4D97-AF65-F5344CB8AC3E}">
        <p14:creationId xmlns:p14="http://schemas.microsoft.com/office/powerpoint/2010/main" val="281402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9E182-614B-154D-8517-B7005E6F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73" y="378995"/>
            <a:ext cx="10591800" cy="61000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3200" b="1" dirty="0"/>
              <a:t>Mrtvý tah </a:t>
            </a:r>
            <a:r>
              <a:rPr lang="cs-CZ" sz="3200" dirty="0"/>
              <a:t>je základním cvikem, při kterém jsou zatíženy svaly téměř celého těla. Technika tohoto cviku by se dala jednoduše popsat jako zvednutí osy ze země z mírného podřepu do vzpřímené pozice. Při mrtvém tahu se zapojují svaly téměř celého těla. Nejvíce jsou však zatěžovány </a:t>
            </a:r>
            <a:r>
              <a:rPr lang="cs-CZ" sz="3200" b="1" dirty="0"/>
              <a:t>vzpřimovače páteře, zádové a trapézové svaly, rombické svaly, mezilopatkové svaly, přední i zadní svaly stehenní, sedací svaly a další. </a:t>
            </a:r>
            <a:r>
              <a:rPr lang="cs-CZ" sz="3200" dirty="0"/>
              <a:t>Míra, s jakou jsou konkrétní svaly zatěžovány, se liší od zvolené varianty mrtvého tahu.</a:t>
            </a:r>
          </a:p>
        </p:txBody>
      </p:sp>
    </p:spTree>
    <p:extLst>
      <p:ext uri="{BB962C8B-B14F-4D97-AF65-F5344CB8AC3E}">
        <p14:creationId xmlns:p14="http://schemas.microsoft.com/office/powerpoint/2010/main" val="349343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F3AB2-88FD-C142-A646-067A85B4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11523"/>
            <a:ext cx="10536382" cy="593015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400" dirty="0"/>
              <a:t>Existují dva způsoby provedení mrtvého tahu, které se používají při soutěžích: </a:t>
            </a:r>
            <a:r>
              <a:rPr lang="cs-CZ" sz="2400" b="1" dirty="0"/>
              <a:t>konvenční (A)</a:t>
            </a:r>
            <a:r>
              <a:rPr lang="cs-CZ" sz="2400" dirty="0"/>
              <a:t>, kdy jsou nohy uvnitř úchopu, a styl </a:t>
            </a:r>
            <a:r>
              <a:rPr lang="cs-CZ" sz="2400" b="1" dirty="0"/>
              <a:t>"sumo“ (C), </a:t>
            </a:r>
            <a:r>
              <a:rPr lang="cs-CZ" sz="2400" dirty="0"/>
              <a:t>kdy jsou nohy vně úchopu. Široký postoj ve stylu </a:t>
            </a:r>
            <a:r>
              <a:rPr lang="cs-CZ" sz="2400" b="1" dirty="0"/>
              <a:t>"sumo" </a:t>
            </a:r>
            <a:r>
              <a:rPr lang="cs-CZ" sz="2400" dirty="0"/>
              <a:t>vytváří efekt kratších nohou, což umožňuje vertikálnější úhel zad a kratší rameno pohybu podél segmentu trupu, čímž se snižuje efektivní zatížení segmentu trupu. Toto zkrácení se podobá účinkům „snatch“ úchopu v olympijském vzpírání </a:t>
            </a:r>
            <a:r>
              <a:rPr lang="cs-CZ" sz="2400" b="1" dirty="0"/>
              <a:t>(B)</a:t>
            </a:r>
            <a:r>
              <a:rPr lang="cs-CZ" sz="2400" dirty="0"/>
              <a:t>, který vytváří uměle "kratší" paže za účelem zkrácení vzdálenosti, kterou osa urazí do uzamčení nad hlavou.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8D8481-0D33-DC42-A3AC-ED245FDCB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" r="8632" b="4370"/>
          <a:stretch/>
        </p:blipFill>
        <p:spPr>
          <a:xfrm>
            <a:off x="4822914" y="3276599"/>
            <a:ext cx="4612031" cy="3383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552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B9625B-330B-434B-8A0E-9200D070E979}"/>
              </a:ext>
            </a:extLst>
          </p:cNvPr>
          <p:cNvSpPr txBox="1"/>
          <p:nvPr/>
        </p:nvSpPr>
        <p:spPr>
          <a:xfrm>
            <a:off x="933553" y="302359"/>
            <a:ext cx="107890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cs-CZ" sz="2800" dirty="0">
                <a:solidFill>
                  <a:schemeClr val="tx2"/>
                </a:solidFill>
              </a:rPr>
              <a:t>Postoj pro mrtvý tah je přibližně stejný jako postoj který byste zaujmuli před odrazem do výskoku snožmo, tedy </a:t>
            </a:r>
            <a:r>
              <a:rPr lang="cs-CZ" sz="2800" b="1" dirty="0">
                <a:solidFill>
                  <a:schemeClr val="tx2"/>
                </a:solidFill>
              </a:rPr>
              <a:t>cca 20 cm mezi patami</a:t>
            </a:r>
            <a:r>
              <a:rPr lang="cs-CZ" sz="2800" dirty="0">
                <a:solidFill>
                  <a:schemeClr val="tx2"/>
                </a:solidFill>
              </a:rPr>
              <a:t>, v závislosti na antropometrii, s lehce vytočenými špičkami. Větší a vyšší lidé se širšími boky budou používat úměrně širší postoj. Tento postoj je mnohem užší než postoj při dřepu, a to z důvodu rozdílu mezi oběma pohyby: dřep se totiž provádí shora dolů, boky jsou spouštěny dolu a poté znovu hnané nahoru; mrtvý tah začíná dole, chodidla „odtlačují“ podlahu, záda jsou zamčená. Rozdílnost v postoji je způsobena tímto rozdílem v mechanice kyčlí a kolen a potřebou přizpůsobit se úzkému úchopu pro efektivitu tahu.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FE9B10-74AC-6649-972E-C16D175A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288" y="4703564"/>
            <a:ext cx="2305424" cy="1942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890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A2AAED8-D212-6A46-8A08-04D1CC463246}"/>
              </a:ext>
            </a:extLst>
          </p:cNvPr>
          <p:cNvSpPr txBox="1"/>
          <p:nvPr/>
        </p:nvSpPr>
        <p:spPr>
          <a:xfrm>
            <a:off x="1163782" y="279690"/>
            <a:ext cx="105987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cs-CZ" sz="2800" dirty="0">
                <a:solidFill>
                  <a:schemeClr val="tx2"/>
                </a:solidFill>
              </a:rPr>
              <a:t>Důležité je </a:t>
            </a:r>
            <a:r>
              <a:rPr lang="cs-CZ" sz="2800" b="1" dirty="0">
                <a:solidFill>
                  <a:schemeClr val="tx2"/>
                </a:solidFill>
              </a:rPr>
              <a:t>postavit se 2-3cm od osy (na pěst), </a:t>
            </a:r>
            <a:r>
              <a:rPr lang="cs-CZ" sz="2800" dirty="0">
                <a:solidFill>
                  <a:schemeClr val="tx2"/>
                </a:solidFill>
              </a:rPr>
              <a:t>aby se osa dotýkala holeně až po tom, co zaujmete pozici v podřepu. Pokud bude osa hned od začátku přilepená k holeni, při přechodu do podřepu by došlo k odsunutí osy. Páteř by měla mít neutrální polohu, a zároveň by nemělo dojít v oblasti spodních zad k hrbení či prohýbání.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4E84E0-1B3A-994B-B02B-009AEB38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94" y="2595734"/>
            <a:ext cx="6674660" cy="405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9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82811E-B56E-0E43-9FB0-1AFFBB137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062" y="4224635"/>
            <a:ext cx="34417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DBA741-A83F-384D-8917-05B3B852D9B8}"/>
              </a:ext>
            </a:extLst>
          </p:cNvPr>
          <p:cNvSpPr txBox="1"/>
          <p:nvPr/>
        </p:nvSpPr>
        <p:spPr>
          <a:xfrm>
            <a:off x="4473762" y="5424785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Výchozí postoj pro mrtvý: paty jsou od sebe vzdáleny </a:t>
            </a:r>
            <a:r>
              <a:rPr lang="cs-CZ" sz="2400" b="1" dirty="0"/>
              <a:t>přibližně 20 cm a špičky nohou směřují mírně ven</a:t>
            </a:r>
            <a:r>
              <a:rPr lang="cs-CZ" sz="2400" dirty="0"/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6D5756-BF39-4748-B892-76C56D27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12" y="233065"/>
            <a:ext cx="7200900" cy="356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023220-B78C-5540-AA2D-707CD3F266F7}"/>
              </a:ext>
            </a:extLst>
          </p:cNvPr>
          <p:cNvSpPr txBox="1"/>
          <p:nvPr/>
        </p:nvSpPr>
        <p:spPr>
          <a:xfrm>
            <a:off x="8219108" y="233065"/>
            <a:ext cx="36407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Osa by měla být umístěna přímo </a:t>
            </a:r>
            <a:r>
              <a:rPr lang="cs-CZ" sz="2400" b="1" dirty="0"/>
              <a:t>nad středem klenby chodidla</a:t>
            </a:r>
            <a:r>
              <a:rPr lang="cs-CZ" sz="2400" dirty="0"/>
              <a:t>. Rozdíl mezi středem celého chodidla - při pohledu z boku (A) a z pohledu trenéra (B) - a středem přední části chodidla (C), při pohledu z pohledu vzpěrače shora, což je nejčastější chyba při zaujímání postoje.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7606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1F809BF-A7A8-404C-95E4-6C9D736E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445282"/>
            <a:ext cx="4045835" cy="3118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55BB251-F22C-494C-9243-682EF4CD8220}"/>
              </a:ext>
            </a:extLst>
          </p:cNvPr>
          <p:cNvSpPr txBox="1"/>
          <p:nvPr/>
        </p:nvSpPr>
        <p:spPr>
          <a:xfrm>
            <a:off x="1314450" y="3564253"/>
            <a:ext cx="9816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800" dirty="0"/>
              <a:t>Šířka úchopu by měla být těsně vedle nohou. Toto umístění umožňuje, aby palce při cestě vzhůru nenarážely do kolen.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822B31-692D-014C-9A48-414612ED3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4130" y="445282"/>
            <a:ext cx="528320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794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CDC8123-40F5-7141-A7A3-6A69C691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3" y="181534"/>
            <a:ext cx="2934998" cy="4612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CFAF76-919B-524E-90F8-734CE736C48F}"/>
              </a:ext>
            </a:extLst>
          </p:cNvPr>
          <p:cNvSpPr txBox="1"/>
          <p:nvPr/>
        </p:nvSpPr>
        <p:spPr>
          <a:xfrm>
            <a:off x="3729191" y="42989"/>
            <a:ext cx="434141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Pět kroků pro dokonalý mrtvý tah: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1) Zaujměte správný postoj. </a:t>
            </a:r>
          </a:p>
          <a:p>
            <a:pPr algn="ctr"/>
            <a:r>
              <a:rPr lang="cs-CZ" sz="2800" dirty="0"/>
              <a:t>2) Uchopte osu. </a:t>
            </a:r>
          </a:p>
          <a:p>
            <a:pPr algn="ctr"/>
            <a:r>
              <a:rPr lang="cs-CZ" sz="2800" dirty="0"/>
              <a:t>3) Spusťte holeně dopředu, abyste se dotkli osy, přičemž kolena mírně vytlačte a nepropouštějte boky. </a:t>
            </a:r>
          </a:p>
          <a:p>
            <a:pPr algn="ctr"/>
            <a:r>
              <a:rPr lang="cs-CZ" sz="2800" dirty="0"/>
              <a:t>4) Stlačte hrudník nahoru, přičemž váha je na polovině chodidla. </a:t>
            </a:r>
          </a:p>
          <a:p>
            <a:pPr algn="ctr"/>
            <a:r>
              <a:rPr lang="cs-CZ" sz="2800" dirty="0"/>
              <a:t>5) Přitáhněte osu k nohám</a:t>
            </a:r>
            <a:r>
              <a:rPr lang="cs-CZ" sz="2400" dirty="0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EA3493-0656-6445-8353-AC5739CB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17" y="181535"/>
            <a:ext cx="4036920" cy="4030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7935477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3869</TotalTime>
  <Words>938</Words>
  <Application>Microsoft Macintosh PowerPoint</Application>
  <PresentationFormat>Širokoúhlá obrazovka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Franklin Gothic Book</vt:lpstr>
      <vt:lpstr>Wingdings</vt:lpstr>
      <vt:lpstr>Oříznutí</vt:lpstr>
      <vt:lpstr>Fyzická příprava vojsk (3) Mrtvý tah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několika variant mrtvého tahu:</vt:lpstr>
      <vt:lpstr>Otázky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zdrojů odborné literatury  (vyhledávání studií)</dc:title>
  <dc:creator>Jan Maleček</dc:creator>
  <cp:lastModifiedBy>Jan Maleček</cp:lastModifiedBy>
  <cp:revision>28</cp:revision>
  <dcterms:created xsi:type="dcterms:W3CDTF">2021-12-28T14:12:37Z</dcterms:created>
  <dcterms:modified xsi:type="dcterms:W3CDTF">2022-10-17T16:50:02Z</dcterms:modified>
</cp:coreProperties>
</file>