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9" r:id="rId5"/>
    <p:sldId id="258" r:id="rId6"/>
    <p:sldId id="260" r:id="rId7"/>
    <p:sldId id="271" r:id="rId8"/>
    <p:sldId id="270" r:id="rId9"/>
    <p:sldId id="262" r:id="rId10"/>
    <p:sldId id="272" r:id="rId11"/>
    <p:sldId id="264" r:id="rId12"/>
    <p:sldId id="266" r:id="rId13"/>
    <p:sldId id="267"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fld id="{BF1430FD-177A-4C83-907A-785054F2AB25}" type="slidenum">
              <a:rPr lang="cs-CZ" smtClean="0"/>
              <a:pPr/>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F1430FD-177A-4C83-907A-785054F2AB2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F1430FD-177A-4C83-907A-785054F2AB2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F1430FD-177A-4C83-907A-785054F2AB25}" type="slidenum">
              <a:rPr lang="cs-CZ" smtClean="0"/>
              <a:pPr/>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fld id="{BF1430FD-177A-4C83-907A-785054F2AB25}"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F1430FD-177A-4C83-907A-785054F2AB25}" type="slidenum">
              <a:rPr lang="cs-CZ" smtClean="0"/>
              <a:pPr/>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F1430FD-177A-4C83-907A-785054F2AB25}" type="slidenum">
              <a:rPr lang="cs-CZ" smtClean="0"/>
              <a:pPr/>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F1430FD-177A-4C83-907A-785054F2AB2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F1430FD-177A-4C83-907A-785054F2AB2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F1430FD-177A-4C83-907A-785054F2AB25}" type="slidenum">
              <a:rPr lang="cs-CZ" smtClean="0"/>
              <a:pPr/>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41B772FF-3CCB-4A61-B6B2-B6BBEC049200}" type="datetimeFigureOut">
              <a:rPr lang="cs-CZ" smtClean="0"/>
              <a:pPr/>
              <a:t>24.10.2019</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fld id="{BF1430FD-177A-4C83-907A-785054F2AB25}" type="slidenum">
              <a:rPr lang="cs-CZ" smtClean="0"/>
              <a:pPr/>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1B772FF-3CCB-4A61-B6B2-B6BBEC049200}" type="datetimeFigureOut">
              <a:rPr lang="cs-CZ" smtClean="0"/>
              <a:pPr/>
              <a:t>24.10.2019</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F1430FD-177A-4C83-907A-785054F2AB2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SRDEČNÍ SELHÁNÍ</a:t>
            </a:r>
          </a:p>
        </p:txBody>
      </p:sp>
    </p:spTree>
    <p:extLst>
      <p:ext uri="{BB962C8B-B14F-4D97-AF65-F5344CB8AC3E}">
        <p14:creationId xmlns:p14="http://schemas.microsoft.com/office/powerpoint/2010/main" val="3717462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Kompenzační mechanismy srdečního selhání</a:t>
            </a:r>
          </a:p>
        </p:txBody>
      </p:sp>
      <p:sp>
        <p:nvSpPr>
          <p:cNvPr id="3" name="Zástupný symbol pro obsah 2"/>
          <p:cNvSpPr>
            <a:spLocks noGrp="1"/>
          </p:cNvSpPr>
          <p:nvPr>
            <p:ph sz="quarter" idx="1"/>
          </p:nvPr>
        </p:nvSpPr>
        <p:spPr/>
        <p:txBody>
          <a:bodyPr>
            <a:normAutofit fontScale="92500" lnSpcReduction="20000"/>
          </a:bodyPr>
          <a:lstStyle/>
          <a:p>
            <a:pPr marL="0" indent="0">
              <a:buNone/>
            </a:pPr>
            <a:r>
              <a:rPr lang="cs-CZ" sz="2000" b="1" dirty="0" smtClean="0"/>
              <a:t>Dilatace srdce</a:t>
            </a:r>
          </a:p>
          <a:p>
            <a:pPr marL="0" indent="0">
              <a:buNone/>
            </a:pPr>
            <a:r>
              <a:rPr lang="cs-CZ" sz="2000" dirty="0" smtClean="0"/>
              <a:t>Uplatňuje se především jako kompenzace akutní </a:t>
            </a:r>
            <a:r>
              <a:rPr lang="cs-CZ" sz="2000" dirty="0"/>
              <a:t>insuficience(AIM, plicní embolie, náhlá hypertenze</a:t>
            </a:r>
            <a:r>
              <a:rPr lang="cs-CZ" sz="2000" dirty="0" smtClean="0"/>
              <a:t>). Využívá se při něm Frank-</a:t>
            </a:r>
            <a:r>
              <a:rPr lang="cs-CZ" sz="2000" dirty="0" err="1" smtClean="0"/>
              <a:t>Starlingův</a:t>
            </a:r>
            <a:r>
              <a:rPr lang="cs-CZ" sz="2000" dirty="0" smtClean="0"/>
              <a:t> mechanismus, který zaručuje zvýšení síly srdečních kontrakcí. Při chronické dilataci však bývá síla kontrakce snížena.</a:t>
            </a:r>
          </a:p>
          <a:p>
            <a:pPr marL="0" indent="0">
              <a:buNone/>
            </a:pPr>
            <a:endParaRPr lang="cs-CZ" sz="2000" dirty="0"/>
          </a:p>
          <a:p>
            <a:pPr marL="0" indent="0">
              <a:buNone/>
            </a:pPr>
            <a:r>
              <a:rPr lang="cs-CZ" sz="2000" b="1" dirty="0"/>
              <a:t>Hypertrofie </a:t>
            </a:r>
            <a:r>
              <a:rPr lang="cs-CZ" sz="2000" b="1" dirty="0" smtClean="0"/>
              <a:t>myokardu</a:t>
            </a:r>
            <a:r>
              <a:rPr lang="cs-CZ" sz="2000" dirty="0" smtClean="0"/>
              <a:t> </a:t>
            </a:r>
          </a:p>
          <a:p>
            <a:pPr marL="0" indent="0">
              <a:buNone/>
            </a:pPr>
            <a:r>
              <a:rPr lang="cs-CZ" sz="2000" dirty="0" smtClean="0"/>
              <a:t>Uplatňuje se při chronické insuficienci. Zvětšené buňky myokardu zajišťují lepší mechanické vlastnosti, mají však vyšší metabolické nároky, které nemusejí být při rozvinuté nemoci dostatečně saturovány. Dále se při ztluštění stěn srdce snižuje jeho poddajnost.</a:t>
            </a:r>
          </a:p>
          <a:p>
            <a:pPr marL="0" indent="0">
              <a:buNone/>
            </a:pPr>
            <a:endParaRPr lang="cs-CZ" sz="2000" dirty="0" smtClean="0"/>
          </a:p>
          <a:p>
            <a:pPr marL="0" indent="0">
              <a:buNone/>
            </a:pPr>
            <a:r>
              <a:rPr lang="cs-CZ" sz="2000" b="1" dirty="0" smtClean="0"/>
              <a:t>Rozvoj šokového stavu</a:t>
            </a:r>
          </a:p>
          <a:p>
            <a:pPr marL="0" indent="0">
              <a:buNone/>
            </a:pPr>
            <a:r>
              <a:rPr lang="cs-CZ" sz="2000" dirty="0" smtClean="0"/>
              <a:t>Jako poslední záchranný mechanismus při plně rozvinutém selhání se uplatňují šokové mechanismy zejména redistribuce krve do životně důležitých orgánů, čímž se zhoršuje </a:t>
            </a:r>
            <a:r>
              <a:rPr lang="cs-CZ" sz="2000" dirty="0" err="1" smtClean="0"/>
              <a:t>perfuze</a:t>
            </a:r>
            <a:r>
              <a:rPr lang="cs-CZ" sz="2000" dirty="0" smtClean="0"/>
              <a:t> orgánů méně důležitých.</a:t>
            </a:r>
          </a:p>
          <a:p>
            <a:pPr marL="0" indent="0">
              <a:buNone/>
            </a:pPr>
            <a:endParaRPr lang="cs-CZ" sz="2000" dirty="0"/>
          </a:p>
        </p:txBody>
      </p:sp>
    </p:spTree>
    <p:extLst>
      <p:ext uri="{BB962C8B-B14F-4D97-AF65-F5344CB8AC3E}">
        <p14:creationId xmlns:p14="http://schemas.microsoft.com/office/powerpoint/2010/main" val="3533538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Důsledky srdečního selhání</a:t>
            </a:r>
          </a:p>
        </p:txBody>
      </p:sp>
      <p:sp>
        <p:nvSpPr>
          <p:cNvPr id="3" name="Zástupný symbol pro obsah 2"/>
          <p:cNvSpPr>
            <a:spLocks noGrp="1"/>
          </p:cNvSpPr>
          <p:nvPr>
            <p:ph sz="quarter" idx="1"/>
          </p:nvPr>
        </p:nvSpPr>
        <p:spPr/>
        <p:txBody>
          <a:bodyPr>
            <a:normAutofit lnSpcReduction="10000"/>
          </a:bodyPr>
          <a:lstStyle/>
          <a:p>
            <a:pPr marL="0" indent="0">
              <a:buNone/>
            </a:pPr>
            <a:r>
              <a:rPr lang="cs-CZ" sz="2000" dirty="0" smtClean="0"/>
              <a:t>Mezi hlavní projevující se důsledky srdečního selhání patří zhoršení </a:t>
            </a:r>
            <a:r>
              <a:rPr lang="cs-CZ" sz="2000" dirty="0"/>
              <a:t>zásobení orgánů </a:t>
            </a:r>
            <a:r>
              <a:rPr lang="cs-CZ" sz="2000" dirty="0" smtClean="0"/>
              <a:t>kyslíkem. Toto postižená se týká všech orgánů těla, proto je srdeční selhání označováno za systémové onemocnění.</a:t>
            </a:r>
            <a:endParaRPr lang="cs-CZ" sz="2000" dirty="0"/>
          </a:p>
          <a:p>
            <a:pPr marL="0" indent="0">
              <a:buNone/>
            </a:pPr>
            <a:r>
              <a:rPr lang="cs-CZ" sz="2000" b="1" dirty="0" smtClean="0"/>
              <a:t>Ledviny</a:t>
            </a:r>
          </a:p>
          <a:p>
            <a:pPr marL="0" indent="0">
              <a:buNone/>
            </a:pPr>
            <a:r>
              <a:rPr lang="cs-CZ" sz="2000" dirty="0" smtClean="0"/>
              <a:t>Retence vody a sodíku, což umožňuje vznik otoků.</a:t>
            </a:r>
          </a:p>
          <a:p>
            <a:pPr marL="0" indent="0">
              <a:buNone/>
            </a:pPr>
            <a:r>
              <a:rPr lang="cs-CZ" sz="2000" b="1" dirty="0" smtClean="0"/>
              <a:t>CNS </a:t>
            </a:r>
            <a:endParaRPr lang="cs-CZ" sz="2000" b="1" dirty="0"/>
          </a:p>
          <a:p>
            <a:pPr marL="0" indent="0">
              <a:buNone/>
            </a:pPr>
            <a:r>
              <a:rPr lang="cs-CZ" sz="2000" dirty="0" smtClean="0"/>
              <a:t>Nervové buňky jsou velmi náchylné na metabolické změny proto dochází k rychlé progresi Poruch kognice a únavě.</a:t>
            </a:r>
            <a:endParaRPr lang="cs-CZ" sz="2000" dirty="0"/>
          </a:p>
          <a:p>
            <a:pPr marL="0" indent="0">
              <a:buNone/>
            </a:pPr>
            <a:r>
              <a:rPr lang="cs-CZ" sz="2000" b="1" dirty="0" smtClean="0"/>
              <a:t>Svaly </a:t>
            </a:r>
          </a:p>
          <a:p>
            <a:pPr marL="0" indent="0">
              <a:buNone/>
            </a:pPr>
            <a:r>
              <a:rPr lang="cs-CZ" sz="2000" dirty="0" smtClean="0"/>
              <a:t>Zvýšená únava a prohloubení dušnosti kvůli zvýšeným metabolickým nárokům dýchacích svalů, které nejsou saturovány.</a:t>
            </a:r>
            <a:endParaRPr lang="cs-CZ" sz="2000" dirty="0"/>
          </a:p>
          <a:p>
            <a:pPr marL="0" indent="0">
              <a:buNone/>
            </a:pPr>
            <a:r>
              <a:rPr lang="cs-CZ" sz="2000" b="1" dirty="0" smtClean="0"/>
              <a:t>Játra </a:t>
            </a:r>
          </a:p>
          <a:p>
            <a:pPr marL="0" indent="0">
              <a:buNone/>
            </a:pPr>
            <a:r>
              <a:rPr lang="cs-CZ" sz="2000" dirty="0" smtClean="0"/>
              <a:t>Snížení </a:t>
            </a:r>
            <a:r>
              <a:rPr lang="cs-CZ" sz="2000" dirty="0"/>
              <a:t>proteosyntézy(</a:t>
            </a:r>
            <a:r>
              <a:rPr lang="cs-CZ" sz="2000" dirty="0" err="1"/>
              <a:t>hypalbuminické</a:t>
            </a:r>
            <a:r>
              <a:rPr lang="cs-CZ" sz="2000" dirty="0"/>
              <a:t> otoky, zvýšená krvácivost), snížení detoxikace (uremie</a:t>
            </a:r>
            <a:r>
              <a:rPr lang="cs-CZ" sz="2000" dirty="0" smtClean="0"/>
              <a:t>). </a:t>
            </a:r>
            <a:endParaRPr lang="cs-CZ" sz="2000" dirty="0"/>
          </a:p>
          <a:p>
            <a:pPr marL="0" indent="0">
              <a:buNone/>
            </a:pPr>
            <a:endParaRPr lang="cs-CZ" dirty="0"/>
          </a:p>
        </p:txBody>
      </p:sp>
    </p:spTree>
    <p:extLst>
      <p:ext uri="{BB962C8B-B14F-4D97-AF65-F5344CB8AC3E}">
        <p14:creationId xmlns:p14="http://schemas.microsoft.com/office/powerpoint/2010/main" val="1785404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Klinické příznaky</a:t>
            </a:r>
          </a:p>
        </p:txBody>
      </p:sp>
      <p:sp>
        <p:nvSpPr>
          <p:cNvPr id="3" name="Zástupný symbol pro obsah 2"/>
          <p:cNvSpPr>
            <a:spLocks noGrp="1"/>
          </p:cNvSpPr>
          <p:nvPr>
            <p:ph sz="quarter" idx="1"/>
          </p:nvPr>
        </p:nvSpPr>
        <p:spPr>
          <a:xfrm>
            <a:off x="500034" y="1142984"/>
            <a:ext cx="8229600" cy="4525963"/>
          </a:xfrm>
        </p:spPr>
        <p:txBody>
          <a:bodyPr>
            <a:noAutofit/>
          </a:bodyPr>
          <a:lstStyle/>
          <a:p>
            <a:pPr>
              <a:buNone/>
            </a:pPr>
            <a:r>
              <a:rPr lang="cs-CZ" sz="1800" dirty="0" smtClean="0"/>
              <a:t>Mezi klinické příznaky, které jsou zřejmou známkou srdečního selhání patří:</a:t>
            </a:r>
          </a:p>
          <a:p>
            <a:r>
              <a:rPr lang="cs-CZ" sz="1800" dirty="0" smtClean="0"/>
              <a:t>Únava </a:t>
            </a:r>
            <a:r>
              <a:rPr lang="cs-CZ" sz="1800" dirty="0"/>
              <a:t>a pokles výkonnosti</a:t>
            </a:r>
          </a:p>
          <a:p>
            <a:r>
              <a:rPr lang="cs-CZ" sz="1800" dirty="0" smtClean="0"/>
              <a:t>Dušnost, poslechový nález vlhkých </a:t>
            </a:r>
            <a:r>
              <a:rPr lang="cs-CZ" sz="1800" dirty="0" err="1" smtClean="0"/>
              <a:t>chrůpků</a:t>
            </a:r>
            <a:r>
              <a:rPr lang="cs-CZ" sz="1800" dirty="0" smtClean="0"/>
              <a:t> na plicích </a:t>
            </a:r>
            <a:endParaRPr lang="cs-CZ" sz="1800" dirty="0"/>
          </a:p>
          <a:p>
            <a:r>
              <a:rPr lang="cs-CZ" sz="1800" dirty="0"/>
              <a:t>Periferní </a:t>
            </a:r>
            <a:r>
              <a:rPr lang="cs-CZ" sz="1800" dirty="0" smtClean="0"/>
              <a:t>otoky, ascites</a:t>
            </a:r>
            <a:endParaRPr lang="cs-CZ" sz="1800" dirty="0"/>
          </a:p>
          <a:p>
            <a:pPr marL="0" indent="0">
              <a:buNone/>
            </a:pPr>
            <a:r>
              <a:rPr lang="cs-CZ" sz="1800" b="1" dirty="0" smtClean="0"/>
              <a:t> </a:t>
            </a:r>
            <a:r>
              <a:rPr lang="cs-CZ" sz="1800" dirty="0" smtClean="0"/>
              <a:t>Pro hodnocení závažnosti srdečního selhání se užívá </a:t>
            </a:r>
            <a:r>
              <a:rPr lang="cs-CZ" sz="1800" b="1" dirty="0" smtClean="0"/>
              <a:t>klasifikace </a:t>
            </a:r>
            <a:r>
              <a:rPr lang="cs-CZ" sz="1800" b="1" dirty="0"/>
              <a:t>dušnosti NYHA </a:t>
            </a:r>
            <a:r>
              <a:rPr lang="cs-CZ" sz="1800" dirty="0"/>
              <a:t>(New York </a:t>
            </a:r>
            <a:r>
              <a:rPr lang="cs-CZ" sz="1800" dirty="0" err="1"/>
              <a:t>Heart</a:t>
            </a:r>
            <a:r>
              <a:rPr lang="cs-CZ" sz="1800" dirty="0"/>
              <a:t> </a:t>
            </a:r>
            <a:r>
              <a:rPr lang="cs-CZ" sz="1800" dirty="0" err="1"/>
              <a:t>Association</a:t>
            </a:r>
            <a:r>
              <a:rPr lang="cs-CZ" sz="1800" dirty="0" smtClean="0"/>
              <a:t>), která hodnotí výkonnost, dušnost, palpitace a </a:t>
            </a:r>
            <a:r>
              <a:rPr lang="cs-CZ" sz="1800" dirty="0" err="1" smtClean="0"/>
              <a:t>angiozní</a:t>
            </a:r>
            <a:r>
              <a:rPr lang="cs-CZ" sz="1800" dirty="0" smtClean="0"/>
              <a:t> bolesti pacienta. Dělí se na 4 stupně.</a:t>
            </a:r>
            <a:endParaRPr lang="cs-CZ" sz="1800" dirty="0"/>
          </a:p>
          <a:p>
            <a:pPr marL="0" indent="0"/>
            <a:r>
              <a:rPr lang="cs-CZ" sz="1800" dirty="0" smtClean="0"/>
              <a:t>NYHA </a:t>
            </a:r>
            <a:r>
              <a:rPr lang="cs-CZ" sz="1800" dirty="0"/>
              <a:t>I </a:t>
            </a:r>
            <a:endParaRPr lang="cs-CZ" sz="1800" dirty="0" smtClean="0"/>
          </a:p>
          <a:p>
            <a:pPr marL="400050" lvl="1" indent="0"/>
            <a:r>
              <a:rPr lang="cs-CZ" sz="1800" dirty="0" smtClean="0"/>
              <a:t>Bez omezení činnosti, námaha nepůsobí stenokardie ani palpitace</a:t>
            </a:r>
            <a:endParaRPr lang="cs-CZ" sz="1800" dirty="0"/>
          </a:p>
          <a:p>
            <a:pPr marL="0" indent="0"/>
            <a:r>
              <a:rPr lang="cs-CZ" sz="1800" dirty="0" smtClean="0"/>
              <a:t>NYHA </a:t>
            </a:r>
            <a:r>
              <a:rPr lang="cs-CZ" sz="1800" dirty="0"/>
              <a:t>II </a:t>
            </a:r>
            <a:endParaRPr lang="cs-CZ" sz="1800" dirty="0" smtClean="0"/>
          </a:p>
          <a:p>
            <a:pPr marL="400050" lvl="1" indent="0"/>
            <a:r>
              <a:rPr lang="cs-CZ" sz="1800" dirty="0" smtClean="0"/>
              <a:t>Malé omezení činnosti, běžná námaha způsobuje vyčerpání, stenokardie, palpitace </a:t>
            </a:r>
          </a:p>
          <a:p>
            <a:pPr marL="0" indent="0"/>
            <a:r>
              <a:rPr lang="cs-CZ" sz="1800" dirty="0" smtClean="0"/>
              <a:t>NYHA </a:t>
            </a:r>
            <a:r>
              <a:rPr lang="cs-CZ" sz="1800" dirty="0"/>
              <a:t>III </a:t>
            </a:r>
            <a:endParaRPr lang="cs-CZ" sz="1800" dirty="0" smtClean="0"/>
          </a:p>
          <a:p>
            <a:pPr marL="400050" lvl="1" indent="0"/>
            <a:r>
              <a:rPr lang="cs-CZ" sz="1800" dirty="0" smtClean="0"/>
              <a:t>Velké omezení činnosti, běžná námaha způsobuje značné vyčerpání, stenokardie, palpitace. Problémy se neobjevují v klidu.</a:t>
            </a:r>
          </a:p>
          <a:p>
            <a:pPr marL="0" indent="0"/>
            <a:r>
              <a:rPr lang="cs-CZ" sz="1800" dirty="0" smtClean="0"/>
              <a:t>NYHA IV </a:t>
            </a:r>
          </a:p>
          <a:p>
            <a:pPr marL="400050" lvl="1" indent="0"/>
            <a:r>
              <a:rPr lang="cs-CZ" sz="1800" dirty="0" smtClean="0"/>
              <a:t>Nemožnost vykonávat běžnou činnost. Minimální námaha vyčerpává a symptomy se objevují i v klidu.</a:t>
            </a:r>
            <a:endParaRPr lang="cs-CZ" sz="1800" dirty="0"/>
          </a:p>
        </p:txBody>
      </p:sp>
    </p:spTree>
    <p:extLst>
      <p:ext uri="{BB962C8B-B14F-4D97-AF65-F5344CB8AC3E}">
        <p14:creationId xmlns:p14="http://schemas.microsoft.com/office/powerpoint/2010/main" val="4146019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Příčiny úmrtí u srdečního selhání</a:t>
            </a:r>
          </a:p>
        </p:txBody>
      </p:sp>
      <p:sp>
        <p:nvSpPr>
          <p:cNvPr id="3" name="Zástupný symbol pro obsah 2"/>
          <p:cNvSpPr>
            <a:spLocks noGrp="1"/>
          </p:cNvSpPr>
          <p:nvPr>
            <p:ph sz="quarter" idx="1"/>
          </p:nvPr>
        </p:nvSpPr>
        <p:spPr/>
        <p:txBody>
          <a:bodyPr>
            <a:normAutofit/>
          </a:bodyPr>
          <a:lstStyle/>
          <a:p>
            <a:pPr marL="0" indent="0">
              <a:buNone/>
            </a:pPr>
            <a:r>
              <a:rPr lang="cs-CZ" sz="2000" dirty="0"/>
              <a:t>Po diagnostice srdečního selhání kteréhokoliv typu je průměr přežití 3,2 roku u mužů a 5,4 roku u žen. Nejčastějšími příčinami úmrtí v důsledku tohoto onemocnění jsou:</a:t>
            </a:r>
          </a:p>
          <a:p>
            <a:r>
              <a:rPr lang="cs-CZ" sz="2000" dirty="0"/>
              <a:t>Arytmie, fibrilace komor</a:t>
            </a:r>
          </a:p>
          <a:p>
            <a:r>
              <a:rPr lang="cs-CZ" sz="2000" dirty="0"/>
              <a:t>Plicní edém, selhání ventilace</a:t>
            </a:r>
          </a:p>
          <a:p>
            <a:r>
              <a:rPr lang="cs-CZ" sz="2000" dirty="0" err="1"/>
              <a:t>Tromboembolie</a:t>
            </a:r>
            <a:endParaRPr lang="cs-CZ" sz="2000" dirty="0"/>
          </a:p>
          <a:p>
            <a:r>
              <a:rPr lang="cs-CZ" sz="2000" dirty="0"/>
              <a:t>ICHS</a:t>
            </a:r>
          </a:p>
        </p:txBody>
      </p:sp>
    </p:spTree>
    <p:extLst>
      <p:ext uri="{BB962C8B-B14F-4D97-AF65-F5344CB8AC3E}">
        <p14:creationId xmlns:p14="http://schemas.microsoft.com/office/powerpoint/2010/main" val="3446707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Srdeční selhání</a:t>
            </a:r>
          </a:p>
        </p:txBody>
      </p:sp>
      <p:sp>
        <p:nvSpPr>
          <p:cNvPr id="3" name="Zástupný symbol pro obsah 2"/>
          <p:cNvSpPr>
            <a:spLocks noGrp="1"/>
          </p:cNvSpPr>
          <p:nvPr>
            <p:ph sz="quarter" idx="1"/>
          </p:nvPr>
        </p:nvSpPr>
        <p:spPr/>
        <p:txBody>
          <a:bodyPr>
            <a:normAutofit/>
          </a:bodyPr>
          <a:lstStyle/>
          <a:p>
            <a:pPr marL="0" indent="0">
              <a:buNone/>
            </a:pPr>
            <a:r>
              <a:rPr lang="cs-CZ" sz="2000" dirty="0"/>
              <a:t>Srdeční selhání je patologický stav, kdy srdce nedokáže plnit svou funkci krevní pumpy a vyhovět tak </a:t>
            </a:r>
            <a:r>
              <a:rPr lang="cs-CZ" sz="2000" dirty="0" err="1"/>
              <a:t>perfuzním</a:t>
            </a:r>
            <a:r>
              <a:rPr lang="cs-CZ" sz="2000" dirty="0"/>
              <a:t> potřebám jednotlivých orgánů, nebo je schopno tuto funkci plnit, ale pouze za cenu své </a:t>
            </a:r>
            <a:r>
              <a:rPr lang="cs-CZ" sz="2000" dirty="0" err="1"/>
              <a:t>remodelace</a:t>
            </a:r>
            <a:r>
              <a:rPr lang="cs-CZ" sz="2000" dirty="0"/>
              <a:t>, nebo uplatnění kompenzačních mechanismů, které mohou paradoxně vést ke zhoršené srdeční činnosti. Z výše uvedeného se srdeční selhání dělí:</a:t>
            </a:r>
          </a:p>
          <a:p>
            <a:pPr marL="0" indent="0"/>
            <a:r>
              <a:rPr lang="cs-CZ" sz="2000" dirty="0"/>
              <a:t>Srdeční selhání s zachovalou </a:t>
            </a:r>
            <a:r>
              <a:rPr lang="cs-CZ" sz="2000" dirty="0" err="1"/>
              <a:t>ejekční</a:t>
            </a:r>
            <a:r>
              <a:rPr lang="cs-CZ" sz="2000" dirty="0"/>
              <a:t> frakcí</a:t>
            </a:r>
          </a:p>
          <a:p>
            <a:pPr marL="400050" lvl="1" indent="0"/>
            <a:r>
              <a:rPr lang="cs-CZ" sz="2000" dirty="0"/>
              <a:t>Dokáže pokrýt metabolické potřeby tkání za cenu kompenzačních mechanismů.</a:t>
            </a:r>
          </a:p>
          <a:p>
            <a:pPr marL="0" indent="0"/>
            <a:r>
              <a:rPr lang="cs-CZ" sz="2000" dirty="0"/>
              <a:t>Srdeční selhání se sníženou </a:t>
            </a:r>
            <a:r>
              <a:rPr lang="cs-CZ" sz="2000" dirty="0" err="1"/>
              <a:t>ejekční</a:t>
            </a:r>
            <a:r>
              <a:rPr lang="cs-CZ" sz="2000" dirty="0"/>
              <a:t> frakcí</a:t>
            </a:r>
          </a:p>
          <a:p>
            <a:pPr marL="400050" lvl="1" indent="0"/>
            <a:r>
              <a:rPr lang="cs-CZ" sz="2000" dirty="0"/>
              <a:t>Nedokáže pokrýt metabolické nároky tkání.</a:t>
            </a:r>
          </a:p>
        </p:txBody>
      </p:sp>
    </p:spTree>
    <p:extLst>
      <p:ext uri="{BB962C8B-B14F-4D97-AF65-F5344CB8AC3E}">
        <p14:creationId xmlns:p14="http://schemas.microsoft.com/office/powerpoint/2010/main" val="2018260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Srdeční selhání</a:t>
            </a:r>
          </a:p>
        </p:txBody>
      </p:sp>
      <p:sp>
        <p:nvSpPr>
          <p:cNvPr id="3" name="Zástupný symbol pro obsah 2"/>
          <p:cNvSpPr>
            <a:spLocks noGrp="1"/>
          </p:cNvSpPr>
          <p:nvPr>
            <p:ph sz="quarter" idx="1"/>
          </p:nvPr>
        </p:nvSpPr>
        <p:spPr>
          <a:xfrm>
            <a:off x="457200" y="1600200"/>
            <a:ext cx="8229600" cy="4757758"/>
          </a:xfrm>
        </p:spPr>
        <p:txBody>
          <a:bodyPr>
            <a:normAutofit lnSpcReduction="10000"/>
          </a:bodyPr>
          <a:lstStyle/>
          <a:p>
            <a:pPr marL="0" indent="0">
              <a:buNone/>
            </a:pPr>
            <a:r>
              <a:rPr lang="cs-CZ" sz="2000" dirty="0"/>
              <a:t>K selhání srdce dochází z různých příčin, ale všechny příčiny vedou k prvotnímu snížení srdečního výdeje. Vyskytují se u srdečního selhání všech typů. Mezi tyto příčiny patří:</a:t>
            </a:r>
          </a:p>
          <a:p>
            <a:pPr marL="0" indent="0">
              <a:buNone/>
            </a:pPr>
            <a:r>
              <a:rPr lang="cs-CZ" sz="2000" b="1" dirty="0"/>
              <a:t>Poškození srdečního svalu</a:t>
            </a:r>
          </a:p>
          <a:p>
            <a:pPr marL="0" indent="0">
              <a:buNone/>
            </a:pPr>
            <a:r>
              <a:rPr lang="cs-CZ" sz="2000" dirty="0"/>
              <a:t>Dochází při něm ke snížení kontraktility myokardu na základě jeho poškození. Myokarditida, ICHS, </a:t>
            </a:r>
            <a:r>
              <a:rPr lang="cs-CZ" sz="2000" dirty="0" err="1"/>
              <a:t>zjizevnatění</a:t>
            </a:r>
            <a:r>
              <a:rPr lang="cs-CZ" sz="2000" dirty="0"/>
              <a:t> myokardu po AIM, kardiomyopatie atd.  </a:t>
            </a:r>
          </a:p>
          <a:p>
            <a:pPr marL="0" indent="0">
              <a:buNone/>
            </a:pPr>
            <a:endParaRPr lang="cs-CZ" sz="2000" dirty="0"/>
          </a:p>
          <a:p>
            <a:pPr marL="0" indent="0">
              <a:buNone/>
            </a:pPr>
            <a:r>
              <a:rPr lang="cs-CZ" sz="2000" b="1" dirty="0"/>
              <a:t>Tlakové přetížení</a:t>
            </a:r>
          </a:p>
          <a:p>
            <a:pPr marL="0" indent="0">
              <a:buNone/>
            </a:pPr>
            <a:r>
              <a:rPr lang="cs-CZ" sz="2000" dirty="0"/>
              <a:t>Vzniká při zvýšení tlaku v kapacitním řečišti a nutnosti čerpat krev proti vysokému tlaku. Arteriální hypertenze, plicní hypertenze, stenóza aorty.  </a:t>
            </a:r>
          </a:p>
          <a:p>
            <a:pPr marL="0" indent="0">
              <a:buNone/>
            </a:pPr>
            <a:endParaRPr lang="cs-CZ" sz="2000" dirty="0"/>
          </a:p>
          <a:p>
            <a:pPr marL="0" indent="0">
              <a:buNone/>
            </a:pPr>
            <a:r>
              <a:rPr lang="cs-CZ" sz="2000" b="1" dirty="0"/>
              <a:t>Objemové přetížení</a:t>
            </a:r>
          </a:p>
          <a:p>
            <a:pPr marL="0" indent="0">
              <a:buNone/>
            </a:pPr>
            <a:r>
              <a:rPr lang="cs-CZ" sz="2000" dirty="0"/>
              <a:t>Nutnost čerpat větší objem krve ze srdečních oddílů. Chlopenní regurgitace, mitrální vady.</a:t>
            </a:r>
          </a:p>
        </p:txBody>
      </p:sp>
    </p:spTree>
    <p:extLst>
      <p:ext uri="{BB962C8B-B14F-4D97-AF65-F5344CB8AC3E}">
        <p14:creationId xmlns:p14="http://schemas.microsoft.com/office/powerpoint/2010/main" val="2018260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Etiologie srdečního selhání</a:t>
            </a:r>
          </a:p>
        </p:txBody>
      </p:sp>
      <p:sp>
        <p:nvSpPr>
          <p:cNvPr id="3" name="Zástupný symbol pro obsah 2"/>
          <p:cNvSpPr>
            <a:spLocks noGrp="1"/>
          </p:cNvSpPr>
          <p:nvPr>
            <p:ph sz="quarter" idx="1"/>
          </p:nvPr>
        </p:nvSpPr>
        <p:spPr/>
        <p:txBody>
          <a:bodyPr>
            <a:normAutofit/>
          </a:bodyPr>
          <a:lstStyle/>
          <a:p>
            <a:pPr marL="0" indent="0">
              <a:buNone/>
            </a:pPr>
            <a:r>
              <a:rPr lang="cs-CZ" sz="2000" dirty="0"/>
              <a:t>Dochází k poruchám kontraktility pracovního myokardu na podkladě jeho poškození (ICHS, Kardiomyopatie…). V prvním případě v důsledku nižší srdeční práce krev stagnuje v komoře a její objem se postupně zvyšuje. V důsledku snížení srdeční práce dochází k vyššímu objemovému zatížení (</a:t>
            </a:r>
            <a:r>
              <a:rPr lang="cs-CZ" sz="2000" dirty="0" err="1"/>
              <a:t>preload</a:t>
            </a:r>
            <a:r>
              <a:rPr lang="cs-CZ" sz="2000" dirty="0"/>
              <a:t>), který působí příznivě na další kontrakci a zajišťuje adekvátní množství vypuzené krve. Ve druhém případě při tlakovém zatížení srdce (mitrální stenóza, arteriální hypertenze) dochází rovněž ke stagnaci krve v komoře (</a:t>
            </a:r>
            <a:r>
              <a:rPr lang="cs-CZ" sz="2000" dirty="0" err="1"/>
              <a:t>afterload</a:t>
            </a:r>
            <a:r>
              <a:rPr lang="cs-CZ" sz="2000" dirty="0"/>
              <a:t>).</a:t>
            </a:r>
          </a:p>
          <a:p>
            <a:pPr marL="0" indent="0">
              <a:buNone/>
            </a:pPr>
            <a:r>
              <a:rPr lang="cs-CZ" sz="2000" dirty="0"/>
              <a:t>V obou případech narůstá plnící tlak (</a:t>
            </a:r>
            <a:r>
              <a:rPr lang="cs-CZ" sz="2000" dirty="0" err="1"/>
              <a:t>enddiastolický</a:t>
            </a:r>
            <a:r>
              <a:rPr lang="cs-CZ" sz="2000" dirty="0"/>
              <a:t> tlak) v komoře a tento tlak se přenáší do dutin před srdeční komorou a dochází ke stagnaci krve v strukturách předcházejících poškozenému srdečnímu oddílu. Při delším trvání dochází v důsledku těchto mechanismů k dilataci postižené komory.</a:t>
            </a:r>
          </a:p>
        </p:txBody>
      </p:sp>
    </p:spTree>
    <p:extLst>
      <p:ext uri="{BB962C8B-B14F-4D97-AF65-F5344CB8AC3E}">
        <p14:creationId xmlns:p14="http://schemas.microsoft.com/office/powerpoint/2010/main" val="2424310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Dělení srdečního selhání</a:t>
            </a:r>
          </a:p>
        </p:txBody>
      </p:sp>
      <p:sp>
        <p:nvSpPr>
          <p:cNvPr id="3" name="Zástupný symbol pro obsah 2"/>
          <p:cNvSpPr>
            <a:spLocks noGrp="1"/>
          </p:cNvSpPr>
          <p:nvPr>
            <p:ph sz="quarter" idx="1"/>
          </p:nvPr>
        </p:nvSpPr>
        <p:spPr/>
        <p:txBody>
          <a:bodyPr>
            <a:normAutofit/>
          </a:bodyPr>
          <a:lstStyle/>
          <a:p>
            <a:pPr marL="0" indent="0">
              <a:buNone/>
            </a:pPr>
            <a:r>
              <a:rPr lang="cs-CZ" sz="2000" b="1" dirty="0"/>
              <a:t>Dle progrese onemocnění</a:t>
            </a:r>
          </a:p>
          <a:p>
            <a:pPr marL="0" indent="0"/>
            <a:r>
              <a:rPr lang="cs-CZ" sz="2000" dirty="0"/>
              <a:t>Akutní </a:t>
            </a:r>
          </a:p>
          <a:p>
            <a:pPr marL="0" indent="0"/>
            <a:r>
              <a:rPr lang="cs-CZ" sz="2000" dirty="0"/>
              <a:t>Chronické</a:t>
            </a:r>
          </a:p>
          <a:p>
            <a:pPr marL="0" indent="0">
              <a:buNone/>
            </a:pPr>
            <a:r>
              <a:rPr lang="cs-CZ" sz="2000" b="1" dirty="0"/>
              <a:t>Dle poškození srdečních oddílů</a:t>
            </a:r>
          </a:p>
          <a:p>
            <a:pPr marL="0" indent="0"/>
            <a:r>
              <a:rPr lang="cs-CZ" sz="2000" dirty="0"/>
              <a:t>Pravostranné</a:t>
            </a:r>
          </a:p>
          <a:p>
            <a:pPr marL="0" indent="0"/>
            <a:r>
              <a:rPr lang="cs-CZ" sz="2000" dirty="0"/>
              <a:t>Levostranné</a:t>
            </a:r>
          </a:p>
          <a:p>
            <a:pPr marL="0" indent="0"/>
            <a:r>
              <a:rPr lang="cs-CZ" sz="2000" dirty="0"/>
              <a:t>Oboustranné</a:t>
            </a:r>
          </a:p>
          <a:p>
            <a:pPr marL="0" indent="0">
              <a:buNone/>
            </a:pPr>
            <a:r>
              <a:rPr lang="cs-CZ" sz="2000" b="1" dirty="0"/>
              <a:t>Dle poruchy srdečního cyklu</a:t>
            </a:r>
          </a:p>
          <a:p>
            <a:pPr marL="0" indent="0"/>
            <a:r>
              <a:rPr lang="cs-CZ" sz="2000" dirty="0"/>
              <a:t>Systolická dysfunkce</a:t>
            </a:r>
          </a:p>
          <a:p>
            <a:pPr marL="0" indent="0"/>
            <a:r>
              <a:rPr lang="cs-CZ" sz="2000" dirty="0"/>
              <a:t>Diastolická dysfunkce</a:t>
            </a:r>
          </a:p>
        </p:txBody>
      </p:sp>
    </p:spTree>
    <p:extLst>
      <p:ext uri="{BB962C8B-B14F-4D97-AF65-F5344CB8AC3E}">
        <p14:creationId xmlns:p14="http://schemas.microsoft.com/office/powerpoint/2010/main" val="1164290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Srdeční selhání</a:t>
            </a:r>
          </a:p>
        </p:txBody>
      </p:sp>
      <p:sp>
        <p:nvSpPr>
          <p:cNvPr id="3" name="Zástupný symbol pro obsah 2"/>
          <p:cNvSpPr>
            <a:spLocks noGrp="1"/>
          </p:cNvSpPr>
          <p:nvPr>
            <p:ph sz="quarter" idx="1"/>
          </p:nvPr>
        </p:nvSpPr>
        <p:spPr/>
        <p:txBody>
          <a:bodyPr>
            <a:normAutofit lnSpcReduction="10000"/>
          </a:bodyPr>
          <a:lstStyle/>
          <a:p>
            <a:pPr marL="0" indent="0">
              <a:buNone/>
            </a:pPr>
            <a:r>
              <a:rPr lang="cs-CZ" sz="2000" b="1" dirty="0"/>
              <a:t>Akutní srdeční selhání</a:t>
            </a:r>
          </a:p>
          <a:p>
            <a:pPr marL="0" indent="0">
              <a:buNone/>
            </a:pPr>
            <a:r>
              <a:rPr lang="cs-CZ" sz="2000" dirty="0"/>
              <a:t>Vyznačuje se rychlým a progresivním vývojem onemocnění. U postižených se projevuje akutní </a:t>
            </a:r>
            <a:r>
              <a:rPr lang="cs-CZ" sz="2000" dirty="0" err="1"/>
              <a:t>hemodynamické</a:t>
            </a:r>
            <a:r>
              <a:rPr lang="cs-CZ" sz="2000" dirty="0"/>
              <a:t> přetížení, neurohormonální </a:t>
            </a:r>
            <a:r>
              <a:rPr lang="cs-CZ" sz="2000" dirty="0" err="1"/>
              <a:t>dysregulace</a:t>
            </a:r>
            <a:r>
              <a:rPr lang="cs-CZ" sz="2000" dirty="0"/>
              <a:t> jako následek snahy o kompenzaci stavu, zánětlivá reakce a oxidativní stres. Pacienti jsou nejčastěji dušní a mají zvýšenou náplň krčních žil.</a:t>
            </a:r>
          </a:p>
          <a:p>
            <a:pPr marL="0" indent="0">
              <a:buNone/>
            </a:pPr>
            <a:endParaRPr lang="cs-CZ" sz="2000" dirty="0"/>
          </a:p>
          <a:p>
            <a:pPr marL="0" indent="0">
              <a:buNone/>
            </a:pPr>
            <a:r>
              <a:rPr lang="cs-CZ" sz="2000" b="1" dirty="0"/>
              <a:t>Chronické srdeční selhání</a:t>
            </a:r>
          </a:p>
          <a:p>
            <a:pPr marL="0" indent="0">
              <a:buNone/>
            </a:pPr>
            <a:r>
              <a:rPr lang="cs-CZ" sz="2000" dirty="0"/>
              <a:t>Příznaky selhání se projevují déle. </a:t>
            </a:r>
            <a:r>
              <a:rPr lang="cs-CZ" sz="2000" dirty="0" smtClean="0"/>
              <a:t>Projevují </a:t>
            </a:r>
            <a:r>
              <a:rPr lang="cs-CZ" sz="2000" dirty="0"/>
              <a:t>se tak četné kompenzační mechanismy, které vedou především k </a:t>
            </a:r>
            <a:r>
              <a:rPr lang="cs-CZ" sz="2000" dirty="0" err="1"/>
              <a:t>remodelaci</a:t>
            </a:r>
            <a:r>
              <a:rPr lang="cs-CZ" sz="2000" dirty="0"/>
              <a:t> srdce. K </a:t>
            </a:r>
            <a:r>
              <a:rPr lang="cs-CZ" sz="2000" dirty="0" err="1"/>
              <a:t>remodelaci</a:t>
            </a:r>
            <a:r>
              <a:rPr lang="cs-CZ" sz="2000" dirty="0"/>
              <a:t> patří především:</a:t>
            </a:r>
          </a:p>
          <a:p>
            <a:pPr marL="0" indent="0"/>
            <a:r>
              <a:rPr lang="cs-CZ" sz="2000" dirty="0"/>
              <a:t>Hypertrofie </a:t>
            </a:r>
            <a:r>
              <a:rPr lang="cs-CZ" sz="2000" dirty="0" err="1"/>
              <a:t>kardiomyocytů</a:t>
            </a:r>
            <a:endParaRPr lang="cs-CZ" sz="2000" dirty="0"/>
          </a:p>
          <a:p>
            <a:pPr marL="0" indent="0"/>
            <a:r>
              <a:rPr lang="cs-CZ" sz="2000" dirty="0"/>
              <a:t>Proliferace fibroblastů</a:t>
            </a:r>
          </a:p>
          <a:p>
            <a:pPr marL="0" indent="0"/>
            <a:r>
              <a:rPr lang="cs-CZ" sz="2000" dirty="0"/>
              <a:t>Syntéza kolagenu (fibróza)</a:t>
            </a:r>
          </a:p>
          <a:p>
            <a:pPr marL="0" indent="0"/>
            <a:r>
              <a:rPr lang="cs-CZ" sz="2000" dirty="0" err="1"/>
              <a:t>Apoptóza</a:t>
            </a:r>
            <a:r>
              <a:rPr lang="cs-CZ" sz="2000" dirty="0"/>
              <a:t> a nekróza </a:t>
            </a:r>
            <a:r>
              <a:rPr lang="cs-CZ" sz="2000" dirty="0" err="1"/>
              <a:t>myocytů</a:t>
            </a:r>
            <a:endParaRPr lang="cs-CZ" sz="2000" dirty="0"/>
          </a:p>
        </p:txBody>
      </p:sp>
    </p:spTree>
    <p:extLst>
      <p:ext uri="{BB962C8B-B14F-4D97-AF65-F5344CB8AC3E}">
        <p14:creationId xmlns:p14="http://schemas.microsoft.com/office/powerpoint/2010/main" val="405942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Srdeční selhání</a:t>
            </a:r>
          </a:p>
        </p:txBody>
      </p:sp>
      <p:sp>
        <p:nvSpPr>
          <p:cNvPr id="3" name="Zástupný symbol pro obsah 2"/>
          <p:cNvSpPr>
            <a:spLocks noGrp="1"/>
          </p:cNvSpPr>
          <p:nvPr>
            <p:ph sz="quarter" idx="1"/>
          </p:nvPr>
        </p:nvSpPr>
        <p:spPr>
          <a:xfrm>
            <a:off x="571472" y="1214422"/>
            <a:ext cx="8229600" cy="4525963"/>
          </a:xfrm>
        </p:spPr>
        <p:txBody>
          <a:bodyPr>
            <a:noAutofit/>
          </a:bodyPr>
          <a:lstStyle/>
          <a:p>
            <a:pPr marL="0" indent="0">
              <a:buNone/>
            </a:pPr>
            <a:r>
              <a:rPr lang="cs-CZ" sz="1800" b="1" dirty="0"/>
              <a:t>Pravostranné srdeční selhání</a:t>
            </a:r>
          </a:p>
          <a:p>
            <a:pPr marL="0" indent="0">
              <a:buNone/>
            </a:pPr>
            <a:r>
              <a:rPr lang="cs-CZ" sz="1800" dirty="0"/>
              <a:t>Při srdečním selhání tohoto typu dochází k dysfunkci na straně pravé komory. </a:t>
            </a:r>
            <a:r>
              <a:rPr lang="cs-CZ" sz="1800" dirty="0" smtClean="0"/>
              <a:t>Krev </a:t>
            </a:r>
            <a:r>
              <a:rPr lang="cs-CZ" sz="1800" dirty="0"/>
              <a:t>městná v žilním systému, což se projevuje:</a:t>
            </a:r>
          </a:p>
          <a:p>
            <a:r>
              <a:rPr lang="cs-CZ" sz="1800" dirty="0"/>
              <a:t>Otoky dolních končetin</a:t>
            </a:r>
          </a:p>
          <a:p>
            <a:r>
              <a:rPr lang="cs-CZ" sz="1800" dirty="0"/>
              <a:t>Zvýšená náplň krčních žil</a:t>
            </a:r>
          </a:p>
          <a:p>
            <a:r>
              <a:rPr lang="cs-CZ" sz="1800" dirty="0" smtClean="0"/>
              <a:t>Transsudát </a:t>
            </a:r>
            <a:r>
              <a:rPr lang="cs-CZ" sz="1800" dirty="0"/>
              <a:t>v břišní dutině</a:t>
            </a:r>
          </a:p>
          <a:p>
            <a:r>
              <a:rPr lang="cs-CZ" sz="1800" dirty="0"/>
              <a:t>Hepatomegalie a bolestivost jater</a:t>
            </a:r>
          </a:p>
          <a:p>
            <a:r>
              <a:rPr lang="cs-CZ" sz="1800" dirty="0" err="1"/>
              <a:t>Cyanoza</a:t>
            </a:r>
            <a:r>
              <a:rPr lang="cs-CZ" sz="1800" dirty="0"/>
              <a:t> v důsledku odkysličení stagnující </a:t>
            </a:r>
            <a:r>
              <a:rPr lang="cs-CZ" sz="1800" dirty="0" smtClean="0"/>
              <a:t>krve</a:t>
            </a:r>
            <a:endParaRPr lang="cs-CZ" sz="1800" dirty="0"/>
          </a:p>
          <a:p>
            <a:pPr marL="0" indent="0">
              <a:buNone/>
            </a:pPr>
            <a:r>
              <a:rPr lang="cs-CZ" sz="1800" b="1" dirty="0"/>
              <a:t>Levostranné srdeční selhání</a:t>
            </a:r>
          </a:p>
          <a:p>
            <a:pPr marL="0" indent="0">
              <a:buNone/>
            </a:pPr>
            <a:r>
              <a:rPr lang="cs-CZ" sz="1800" dirty="0"/>
              <a:t>V tomto případě dochází k insuficienci levé komory. Krav městná v malém srdečním oběhu. Selhání se projevuje dušností v důsledku prostupu tekutiny z dilatovaných a více propustných žil do alveolů (plicní edém). </a:t>
            </a:r>
          </a:p>
          <a:p>
            <a:pPr marL="0" indent="0">
              <a:buNone/>
            </a:pPr>
            <a:r>
              <a:rPr lang="cs-CZ" sz="1800" b="1" dirty="0"/>
              <a:t>Oboustranné srdeční selhání</a:t>
            </a:r>
          </a:p>
          <a:p>
            <a:pPr marL="0" indent="0">
              <a:buNone/>
            </a:pPr>
            <a:r>
              <a:rPr lang="cs-CZ" sz="1800" dirty="0"/>
              <a:t>Dochází k němu na podkladě onemocnění obou komor, popřípadě selháním levé komory, městnáním v plicích, čímž dojde k dilataci žil jako prevence proti plicnímu edému. V důsledku tohoto mechanismu dojde k sekundární plicní hypertenzi a přetížení pravé komory, která rovněž selže. </a:t>
            </a:r>
          </a:p>
        </p:txBody>
      </p:sp>
    </p:spTree>
    <p:extLst>
      <p:ext uri="{BB962C8B-B14F-4D97-AF65-F5344CB8AC3E}">
        <p14:creationId xmlns:p14="http://schemas.microsoft.com/office/powerpoint/2010/main" val="4083043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Srdeční selhání</a:t>
            </a:r>
          </a:p>
        </p:txBody>
      </p:sp>
      <p:sp>
        <p:nvSpPr>
          <p:cNvPr id="3" name="Zástupný symbol pro obsah 2"/>
          <p:cNvSpPr>
            <a:spLocks noGrp="1"/>
          </p:cNvSpPr>
          <p:nvPr>
            <p:ph sz="quarter" idx="1"/>
          </p:nvPr>
        </p:nvSpPr>
        <p:spPr/>
        <p:txBody>
          <a:bodyPr>
            <a:normAutofit lnSpcReduction="10000"/>
          </a:bodyPr>
          <a:lstStyle/>
          <a:p>
            <a:pPr marL="0" indent="0">
              <a:buNone/>
            </a:pPr>
            <a:r>
              <a:rPr lang="cs-CZ" sz="2000" b="1" dirty="0"/>
              <a:t>Systolická dysfunkce</a:t>
            </a:r>
          </a:p>
          <a:p>
            <a:pPr marL="0" indent="0">
              <a:buNone/>
            </a:pPr>
            <a:r>
              <a:rPr lang="cs-CZ" sz="2000" dirty="0"/>
              <a:t>Je charakterizována neschopností srdce vypudit krev z komor do </a:t>
            </a:r>
            <a:r>
              <a:rPr lang="cs-CZ" sz="2000" dirty="0" smtClean="0"/>
              <a:t>krevního </a:t>
            </a:r>
            <a:r>
              <a:rPr lang="cs-CZ" sz="2000" dirty="0"/>
              <a:t>oběhu v důsledku poklesu kontraktility. Často při ní dochází k: </a:t>
            </a:r>
          </a:p>
          <a:p>
            <a:pPr marL="0" indent="0">
              <a:buNone/>
            </a:pPr>
            <a:r>
              <a:rPr lang="cs-CZ" sz="2000" dirty="0"/>
              <a:t>Poklesu ejekční frakce</a:t>
            </a:r>
          </a:p>
          <a:p>
            <a:pPr marL="0" indent="0">
              <a:buNone/>
            </a:pPr>
            <a:r>
              <a:rPr lang="cs-CZ" sz="2000" dirty="0"/>
              <a:t>Snížení srdečního výdeje</a:t>
            </a:r>
          </a:p>
          <a:p>
            <a:pPr marL="0" indent="0">
              <a:buNone/>
            </a:pPr>
            <a:endParaRPr lang="cs-CZ" sz="2000" dirty="0"/>
          </a:p>
          <a:p>
            <a:pPr marL="0" indent="0">
              <a:buNone/>
            </a:pPr>
            <a:r>
              <a:rPr lang="cs-CZ" sz="2000" b="1" dirty="0"/>
              <a:t>Diastolická dysfunkce</a:t>
            </a:r>
          </a:p>
          <a:p>
            <a:pPr marL="0" indent="0">
              <a:buNone/>
            </a:pPr>
            <a:r>
              <a:rPr lang="cs-CZ" sz="2000" dirty="0"/>
              <a:t>Projevuje se nedostatečným plněním komory v diastole. Příčinou je špatná poddajnost srdeční stěny v důsledku:</a:t>
            </a:r>
          </a:p>
          <a:p>
            <a:r>
              <a:rPr lang="cs-CZ" sz="2000" dirty="0"/>
              <a:t>Ischemie</a:t>
            </a:r>
          </a:p>
          <a:p>
            <a:r>
              <a:rPr lang="cs-CZ" sz="2000" dirty="0" err="1"/>
              <a:t>Fibrotizace</a:t>
            </a:r>
            <a:endParaRPr lang="cs-CZ" sz="2000" dirty="0"/>
          </a:p>
          <a:p>
            <a:r>
              <a:rPr lang="cs-CZ" sz="2000" dirty="0"/>
              <a:t>Hypertrofie </a:t>
            </a:r>
          </a:p>
          <a:p>
            <a:pPr marL="0" indent="0">
              <a:buNone/>
            </a:pPr>
            <a:r>
              <a:rPr lang="cs-CZ" sz="2000" dirty="0"/>
              <a:t>Jako výsledek diastolické disfunkce je podstatné zvýšení tlaku diastoly.</a:t>
            </a:r>
          </a:p>
        </p:txBody>
      </p:sp>
    </p:spTree>
    <p:extLst>
      <p:ext uri="{BB962C8B-B14F-4D97-AF65-F5344CB8AC3E}">
        <p14:creationId xmlns:p14="http://schemas.microsoft.com/office/powerpoint/2010/main" val="3938713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Kompenzační mechanismy srdečního selhání</a:t>
            </a:r>
          </a:p>
        </p:txBody>
      </p:sp>
      <p:sp>
        <p:nvSpPr>
          <p:cNvPr id="3" name="Zástupný symbol pro obsah 2"/>
          <p:cNvSpPr>
            <a:spLocks noGrp="1"/>
          </p:cNvSpPr>
          <p:nvPr>
            <p:ph sz="quarter" idx="1"/>
          </p:nvPr>
        </p:nvSpPr>
        <p:spPr/>
        <p:txBody>
          <a:bodyPr>
            <a:normAutofit/>
          </a:bodyPr>
          <a:lstStyle/>
          <a:p>
            <a:pPr marL="0" indent="0">
              <a:buNone/>
            </a:pPr>
            <a:r>
              <a:rPr lang="cs-CZ" sz="2000" dirty="0" smtClean="0"/>
              <a:t>Při vzniku srdečního selhání dochází k aktivaci kompenzačních mechanismů, které mají za úkol udržet dostatečný srdeční výdej a </a:t>
            </a:r>
            <a:r>
              <a:rPr lang="cs-CZ" sz="2000" dirty="0" err="1" smtClean="0"/>
              <a:t>perfuzi</a:t>
            </a:r>
            <a:r>
              <a:rPr lang="cs-CZ" sz="2000" dirty="0" smtClean="0"/>
              <a:t> orgánů. Při jejich </a:t>
            </a:r>
            <a:r>
              <a:rPr lang="cs-CZ" sz="2000" dirty="0" err="1" smtClean="0"/>
              <a:t>dysregulaci</a:t>
            </a:r>
            <a:r>
              <a:rPr lang="cs-CZ" sz="2000" dirty="0" smtClean="0"/>
              <a:t> a chronickém trvání však může dojít k paradoxnímu zhoršení stavu. Mezi tyto mechanismy patří:</a:t>
            </a:r>
          </a:p>
          <a:p>
            <a:pPr marL="0" indent="0">
              <a:buNone/>
            </a:pPr>
            <a:r>
              <a:rPr lang="cs-CZ" sz="2000" b="1" dirty="0" smtClean="0"/>
              <a:t>Aktivace </a:t>
            </a:r>
            <a:r>
              <a:rPr lang="cs-CZ" sz="2000" b="1" dirty="0" err="1"/>
              <a:t>sympato</a:t>
            </a:r>
            <a:r>
              <a:rPr lang="cs-CZ" sz="2000" b="1" dirty="0"/>
              <a:t>-adrenálního systému </a:t>
            </a:r>
            <a:endParaRPr lang="cs-CZ" sz="2000" b="1" dirty="0" smtClean="0"/>
          </a:p>
          <a:p>
            <a:pPr marL="0" indent="0">
              <a:buNone/>
            </a:pPr>
            <a:r>
              <a:rPr lang="cs-CZ" sz="2000" dirty="0" smtClean="0"/>
              <a:t>V důsledku vyplavení katecholaminů dochází ke zvýšení tepové frekvence, vasokonstrikci a ke zvýšení kontraktility myokardu. Tento mechanismus může však v důsledku vést k poruchám srdečního rytmu.</a:t>
            </a:r>
          </a:p>
          <a:p>
            <a:pPr marL="0" indent="0">
              <a:buNone/>
            </a:pPr>
            <a:endParaRPr lang="cs-CZ" sz="2000" dirty="0"/>
          </a:p>
          <a:p>
            <a:pPr marL="0" indent="0">
              <a:buNone/>
            </a:pPr>
            <a:r>
              <a:rPr lang="cs-CZ" sz="2000" b="1" dirty="0"/>
              <a:t>Aktivace renin-angiotensin-aldosteron systému </a:t>
            </a:r>
            <a:endParaRPr lang="cs-CZ" sz="2000" b="1" dirty="0" smtClean="0"/>
          </a:p>
          <a:p>
            <a:pPr marL="0" indent="0">
              <a:buNone/>
            </a:pPr>
            <a:r>
              <a:rPr lang="cs-CZ" sz="2000" dirty="0" smtClean="0"/>
              <a:t>Tento systém má za úkol retenci </a:t>
            </a:r>
            <a:r>
              <a:rPr lang="cs-CZ" sz="2000" dirty="0"/>
              <a:t>vody a </a:t>
            </a:r>
            <a:r>
              <a:rPr lang="cs-CZ" sz="2000" dirty="0" smtClean="0"/>
              <a:t>sodíku, vazokonstrikci a rovněž </a:t>
            </a:r>
            <a:r>
              <a:rPr lang="cs-CZ" sz="2000" dirty="0"/>
              <a:t>zvýšení kontraktility </a:t>
            </a:r>
            <a:r>
              <a:rPr lang="cs-CZ" sz="2000" dirty="0" smtClean="0"/>
              <a:t>myokardu. Jeho </a:t>
            </a:r>
            <a:r>
              <a:rPr lang="cs-CZ" sz="2000" dirty="0" err="1" smtClean="0"/>
              <a:t>dysregulace</a:t>
            </a:r>
            <a:r>
              <a:rPr lang="cs-CZ" sz="2000" dirty="0" smtClean="0"/>
              <a:t> vede zejména ke zvýšení náplně žil a otokům.</a:t>
            </a:r>
            <a:endParaRPr lang="cs-CZ" sz="2000" dirty="0"/>
          </a:p>
        </p:txBody>
      </p:sp>
    </p:spTree>
    <p:extLst>
      <p:ext uri="{BB962C8B-B14F-4D97-AF65-F5344CB8AC3E}">
        <p14:creationId xmlns:p14="http://schemas.microsoft.com/office/powerpoint/2010/main" val="3533538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270</TotalTime>
  <Words>1130</Words>
  <Application>Microsoft Office PowerPoint</Application>
  <PresentationFormat>Předvádění na obrazovce (4:3)</PresentationFormat>
  <Paragraphs>111</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Franklin Gothic Book</vt:lpstr>
      <vt:lpstr>Perpetua</vt:lpstr>
      <vt:lpstr>Wingdings 2</vt:lpstr>
      <vt:lpstr>Jmění</vt:lpstr>
      <vt:lpstr>SRDEČNÍ SELHÁNÍ</vt:lpstr>
      <vt:lpstr>Srdeční selhání</vt:lpstr>
      <vt:lpstr>Srdeční selhání</vt:lpstr>
      <vt:lpstr>Etiologie srdečního selhání</vt:lpstr>
      <vt:lpstr>Dělení srdečního selhání</vt:lpstr>
      <vt:lpstr>Srdeční selhání</vt:lpstr>
      <vt:lpstr>Srdeční selhání</vt:lpstr>
      <vt:lpstr>Srdeční selhání</vt:lpstr>
      <vt:lpstr>Kompenzační mechanismy srdečního selhání</vt:lpstr>
      <vt:lpstr>Kompenzační mechanismy srdečního selhání</vt:lpstr>
      <vt:lpstr>Důsledky srdečního selhání</vt:lpstr>
      <vt:lpstr>Klinické příznaky</vt:lpstr>
      <vt:lpstr>Příčiny úmrtí u srdečního selhání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SRDEČNÍ SELHÁNÍ</dc:title>
  <dc:creator>Stankova</dc:creator>
  <cp:lastModifiedBy>Stankova</cp:lastModifiedBy>
  <cp:revision>48</cp:revision>
  <dcterms:created xsi:type="dcterms:W3CDTF">2015-10-21T19:44:00Z</dcterms:created>
  <dcterms:modified xsi:type="dcterms:W3CDTF">2019-10-24T14:53:15Z</dcterms:modified>
</cp:coreProperties>
</file>