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1" r:id="rId4"/>
    <p:sldId id="262" r:id="rId5"/>
    <p:sldId id="257" r:id="rId6"/>
    <p:sldId id="274" r:id="rId7"/>
    <p:sldId id="258" r:id="rId8"/>
    <p:sldId id="275" r:id="rId9"/>
    <p:sldId id="259" r:id="rId1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FED7BE-2F9E-29C1-FB54-AD1A2B788F74}"/>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575C25C0-4788-52CF-15DD-1B14D1D826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A1C6A9A9-8FA5-7BF4-0383-941B2B63325B}"/>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5" name="Zástupný symbol pro zápatí 4">
            <a:extLst>
              <a:ext uri="{FF2B5EF4-FFF2-40B4-BE49-F238E27FC236}">
                <a16:creationId xmlns:a16="http://schemas.microsoft.com/office/drawing/2014/main" id="{DF61940D-3CCF-01A9-3CEE-F16E46D81A6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2E61F5D-ADF4-FF41-EAC5-DA4ADB7C3873}"/>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3371685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BB365AF-D07D-514C-6808-DADA84477B72}"/>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A45155C2-3A40-68B8-5192-09711CAA2CFE}"/>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EE61342-1B07-AFF9-5CA0-F0ECA741E6DC}"/>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5" name="Zástupný symbol pro zápatí 4">
            <a:extLst>
              <a:ext uri="{FF2B5EF4-FFF2-40B4-BE49-F238E27FC236}">
                <a16:creationId xmlns:a16="http://schemas.microsoft.com/office/drawing/2014/main" id="{CB4EBBCF-B2CC-9FCD-EF60-DCFF36CE01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DAE98CD-1CA0-AB64-2F3C-74C245323D3B}"/>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532567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71727306-870F-76C2-A127-63625369E682}"/>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6453F89F-5E89-A67D-131A-959358626563}"/>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4297D47-A8E8-C232-7748-974739DC4827}"/>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5" name="Zástupný symbol pro zápatí 4">
            <a:extLst>
              <a:ext uri="{FF2B5EF4-FFF2-40B4-BE49-F238E27FC236}">
                <a16:creationId xmlns:a16="http://schemas.microsoft.com/office/drawing/2014/main" id="{381FE70E-25E5-CF33-FF42-6BA0293AE61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42FFB7C-6079-6319-B740-B9D697EB96F9}"/>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2029975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9626AE-D7F5-DF5C-7D80-2A7AC00B4B60}"/>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F4168B53-4D50-DBB9-6571-332DB235DC03}"/>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CFBB6A5-5CB6-A04E-EF14-D0BD746EE0EA}"/>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5" name="Zástupný symbol pro zápatí 4">
            <a:extLst>
              <a:ext uri="{FF2B5EF4-FFF2-40B4-BE49-F238E27FC236}">
                <a16:creationId xmlns:a16="http://schemas.microsoft.com/office/drawing/2014/main" id="{DB8B29B4-6E1E-C6E4-A575-58DF114A868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7B60FC3-71DD-FBE1-4FA3-E303A7749F1C}"/>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2006340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02A9DD3-E0A8-5F93-9D64-27FB44B8808F}"/>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25B1233D-8CC5-9FCD-6F09-9C6478BE4D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DECFCDB-6936-BCB9-4E80-8CC5B5D057EA}"/>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5" name="Zástupný symbol pro zápatí 4">
            <a:extLst>
              <a:ext uri="{FF2B5EF4-FFF2-40B4-BE49-F238E27FC236}">
                <a16:creationId xmlns:a16="http://schemas.microsoft.com/office/drawing/2014/main" id="{AAEC8B5F-4816-631D-14A2-7E395441E72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A856F8FC-0927-BD70-3AFE-3BD887E8CE81}"/>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2466683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1E1A4FD-3513-1BF1-9D4F-5CD48108DF9C}"/>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4A88025-33F5-84C7-2BF6-929C49C87EE0}"/>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C3D60C26-71E1-358E-AC8C-9F90D5B0F6B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07F2708-FC15-E6CB-6967-1BC0642F6DC0}"/>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6" name="Zástupný symbol pro zápatí 5">
            <a:extLst>
              <a:ext uri="{FF2B5EF4-FFF2-40B4-BE49-F238E27FC236}">
                <a16:creationId xmlns:a16="http://schemas.microsoft.com/office/drawing/2014/main" id="{A534D055-E484-9106-1CA2-2E9670551076}"/>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58E4122A-AF0B-9D52-8E1E-2CEAEEF0705C}"/>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26642129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C120A37-B7DC-32DD-CAE7-7C7C9D1681C0}"/>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F5E6D977-AA67-C78D-A0FC-897C906A472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EF7C8BBE-C663-AB1D-B908-244532C8EF72}"/>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E3DACE5F-6C75-9478-FB23-82E17290BFE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1FB6AA09-EB81-7439-3C70-DEC9A8C5D47E}"/>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B507AB45-EBC2-3AAD-8BBC-A2717F61A4E1}"/>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8" name="Zástupný symbol pro zápatí 7">
            <a:extLst>
              <a:ext uri="{FF2B5EF4-FFF2-40B4-BE49-F238E27FC236}">
                <a16:creationId xmlns:a16="http://schemas.microsoft.com/office/drawing/2014/main" id="{D65740E3-EA6A-553F-63A8-ED3DFADF7FFB}"/>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F2DAD6D8-5CF6-9D1A-4175-617883A63949}"/>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11220973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E44DA76-D092-832B-8C3A-2316A8C43C0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92FEC54-7D8E-385C-9929-BC7521319EF2}"/>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4" name="Zástupný symbol pro zápatí 3">
            <a:extLst>
              <a:ext uri="{FF2B5EF4-FFF2-40B4-BE49-F238E27FC236}">
                <a16:creationId xmlns:a16="http://schemas.microsoft.com/office/drawing/2014/main" id="{1551D901-4839-B961-0A10-873987D05283}"/>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6CFCD193-EA72-C873-E48D-E1014A9E77B2}"/>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4052522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74AF172-F513-5242-68E2-DF05FFAA2624}"/>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3" name="Zástupný symbol pro zápatí 2">
            <a:extLst>
              <a:ext uri="{FF2B5EF4-FFF2-40B4-BE49-F238E27FC236}">
                <a16:creationId xmlns:a16="http://schemas.microsoft.com/office/drawing/2014/main" id="{AB85EC50-6277-A934-7D69-5DEBA6F40F5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943AC89D-A5F8-50DF-79B2-43F149EB4346}"/>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91425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777752-8574-7E0F-0047-198160F1105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23827EC8-336C-3AEF-8E77-A2D6B93EFB4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394FFFA0-39DF-8FB5-A274-BF328B60C2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01A42B8E-CCB5-62BD-0584-0BA8A4BB2D71}"/>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6" name="Zástupný symbol pro zápatí 5">
            <a:extLst>
              <a:ext uri="{FF2B5EF4-FFF2-40B4-BE49-F238E27FC236}">
                <a16:creationId xmlns:a16="http://schemas.microsoft.com/office/drawing/2014/main" id="{116E83B4-CB35-2D00-E028-3361E1481E3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2263BB7-D0F3-C8D5-F6AE-58D94E2EA14B}"/>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1617348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2B37975-CB2D-67B7-C715-658277A7621E}"/>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4FCDC96-A2FB-E8F5-F948-231D22DB3F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84495BDB-8417-C8C7-3AE9-A657A5C59A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3625B9B-E198-B109-5027-9F0C92DC90F9}"/>
              </a:ext>
            </a:extLst>
          </p:cNvPr>
          <p:cNvSpPr>
            <a:spLocks noGrp="1"/>
          </p:cNvSpPr>
          <p:nvPr>
            <p:ph type="dt" sz="half" idx="10"/>
          </p:nvPr>
        </p:nvSpPr>
        <p:spPr/>
        <p:txBody>
          <a:bodyPr/>
          <a:lstStyle/>
          <a:p>
            <a:fld id="{5D0303F7-A587-4E46-AEBB-84506DF57149}" type="datetimeFigureOut">
              <a:rPr lang="cs-CZ" smtClean="0"/>
              <a:t>11.02.2026</a:t>
            </a:fld>
            <a:endParaRPr lang="cs-CZ"/>
          </a:p>
        </p:txBody>
      </p:sp>
      <p:sp>
        <p:nvSpPr>
          <p:cNvPr id="6" name="Zástupný symbol pro zápatí 5">
            <a:extLst>
              <a:ext uri="{FF2B5EF4-FFF2-40B4-BE49-F238E27FC236}">
                <a16:creationId xmlns:a16="http://schemas.microsoft.com/office/drawing/2014/main" id="{FBB9EFE2-F346-E9B7-A1C7-DB4887A60A9B}"/>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0564C2CF-48F3-C374-63DC-C069D1FCB795}"/>
              </a:ext>
            </a:extLst>
          </p:cNvPr>
          <p:cNvSpPr>
            <a:spLocks noGrp="1"/>
          </p:cNvSpPr>
          <p:nvPr>
            <p:ph type="sldNum" sz="quarter" idx="12"/>
          </p:nvPr>
        </p:nvSpPr>
        <p:spPr/>
        <p:txBody>
          <a:bodyPr/>
          <a:lstStyle/>
          <a:p>
            <a:fld id="{C5488625-F784-462F-8A7D-9954229B93EB}" type="slidenum">
              <a:rPr lang="cs-CZ" smtClean="0"/>
              <a:t>‹#›</a:t>
            </a:fld>
            <a:endParaRPr lang="cs-CZ"/>
          </a:p>
        </p:txBody>
      </p:sp>
    </p:spTree>
    <p:extLst>
      <p:ext uri="{BB962C8B-B14F-4D97-AF65-F5344CB8AC3E}">
        <p14:creationId xmlns:p14="http://schemas.microsoft.com/office/powerpoint/2010/main" val="2543905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D966C968-245A-34C1-6AA9-D977FB80D8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121F51C8-ECDB-F78D-E577-80E2C54295A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F49CBEBC-DDF5-5EEA-1A3A-58B50DD9C29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0303F7-A587-4E46-AEBB-84506DF57149}" type="datetimeFigureOut">
              <a:rPr lang="cs-CZ" smtClean="0"/>
              <a:t>11.02.2026</a:t>
            </a:fld>
            <a:endParaRPr lang="cs-CZ"/>
          </a:p>
        </p:txBody>
      </p:sp>
      <p:sp>
        <p:nvSpPr>
          <p:cNvPr id="5" name="Zástupný symbol pro zápatí 4">
            <a:extLst>
              <a:ext uri="{FF2B5EF4-FFF2-40B4-BE49-F238E27FC236}">
                <a16:creationId xmlns:a16="http://schemas.microsoft.com/office/drawing/2014/main" id="{8D38C2F0-FCA2-665A-515C-3EC88BCEF9B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3FCFB4CF-14E4-E3C3-C9EA-24D1BBDA31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488625-F784-462F-8A7D-9954229B93EB}" type="slidenum">
              <a:rPr lang="cs-CZ" smtClean="0"/>
              <a:t>‹#›</a:t>
            </a:fld>
            <a:endParaRPr lang="cs-CZ"/>
          </a:p>
        </p:txBody>
      </p:sp>
    </p:spTree>
    <p:extLst>
      <p:ext uri="{BB962C8B-B14F-4D97-AF65-F5344CB8AC3E}">
        <p14:creationId xmlns:p14="http://schemas.microsoft.com/office/powerpoint/2010/main" val="29914315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ZE0AEshEKn0" TargetMode="External"/><Relationship Id="rId2" Type="http://schemas.openxmlformats.org/officeDocument/2006/relationships/hyperlink" Target="https://www.youtube.com/watch?v=GwbVHU3l7Hg"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C34237C-E93A-CBF0-9F14-CB67DF5F48FF}"/>
              </a:ext>
            </a:extLst>
          </p:cNvPr>
          <p:cNvSpPr>
            <a:spLocks noGrp="1"/>
          </p:cNvSpPr>
          <p:nvPr>
            <p:ph type="ctrTitle"/>
          </p:nvPr>
        </p:nvSpPr>
        <p:spPr>
          <a:xfrm>
            <a:off x="1335578" y="640225"/>
            <a:ext cx="9144000" cy="2387600"/>
          </a:xfrm>
        </p:spPr>
        <p:txBody>
          <a:bodyPr/>
          <a:lstStyle/>
          <a:p>
            <a:r>
              <a:rPr lang="cs-CZ" dirty="0"/>
              <a:t>JC IV</a:t>
            </a:r>
          </a:p>
        </p:txBody>
      </p:sp>
      <p:sp>
        <p:nvSpPr>
          <p:cNvPr id="3" name="Podnadpis 2">
            <a:extLst>
              <a:ext uri="{FF2B5EF4-FFF2-40B4-BE49-F238E27FC236}">
                <a16:creationId xmlns:a16="http://schemas.microsoft.com/office/drawing/2014/main" id="{47EC09D3-3EDB-8A7B-6BB1-A075CE849DF3}"/>
              </a:ext>
            </a:extLst>
          </p:cNvPr>
          <p:cNvSpPr>
            <a:spLocks noGrp="1"/>
          </p:cNvSpPr>
          <p:nvPr>
            <p:ph type="subTitle" idx="1"/>
          </p:nvPr>
        </p:nvSpPr>
        <p:spPr>
          <a:xfrm>
            <a:off x="1418705" y="3070023"/>
            <a:ext cx="9144000" cy="1655762"/>
          </a:xfrm>
        </p:spPr>
        <p:txBody>
          <a:bodyPr>
            <a:normAutofit/>
          </a:bodyPr>
          <a:lstStyle/>
          <a:p>
            <a:r>
              <a:rPr lang="ru-RU" sz="4000" dirty="0"/>
              <a:t>Научные открытия</a:t>
            </a:r>
            <a:endParaRPr lang="cs-CZ" sz="4000" dirty="0"/>
          </a:p>
        </p:txBody>
      </p:sp>
    </p:spTree>
    <p:extLst>
      <p:ext uri="{BB962C8B-B14F-4D97-AF65-F5344CB8AC3E}">
        <p14:creationId xmlns:p14="http://schemas.microsoft.com/office/powerpoint/2010/main" val="1188480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5D032084-366A-433E-8DB2-0100D3A75DF8}"/>
              </a:ext>
            </a:extLst>
          </p:cNvPr>
          <p:cNvPicPr>
            <a:picLocks noChangeAspect="1"/>
          </p:cNvPicPr>
          <p:nvPr/>
        </p:nvPicPr>
        <p:blipFill>
          <a:blip r:embed="rId2"/>
          <a:stretch>
            <a:fillRect/>
          </a:stretch>
        </p:blipFill>
        <p:spPr>
          <a:xfrm>
            <a:off x="19665" y="0"/>
            <a:ext cx="3854245" cy="3854245"/>
          </a:xfrm>
          <a:prstGeom prst="rect">
            <a:avLst/>
          </a:prstGeom>
        </p:spPr>
      </p:pic>
      <p:pic>
        <p:nvPicPr>
          <p:cNvPr id="4" name="Obrázek 3">
            <a:extLst>
              <a:ext uri="{FF2B5EF4-FFF2-40B4-BE49-F238E27FC236}">
                <a16:creationId xmlns:a16="http://schemas.microsoft.com/office/drawing/2014/main" id="{7368C020-B4D7-4E44-B078-65A100A947CD}"/>
              </a:ext>
            </a:extLst>
          </p:cNvPr>
          <p:cNvPicPr>
            <a:picLocks noChangeAspect="1"/>
          </p:cNvPicPr>
          <p:nvPr/>
        </p:nvPicPr>
        <p:blipFill>
          <a:blip r:embed="rId3"/>
          <a:stretch>
            <a:fillRect/>
          </a:stretch>
        </p:blipFill>
        <p:spPr>
          <a:xfrm>
            <a:off x="8025379" y="0"/>
            <a:ext cx="4166621" cy="2772697"/>
          </a:xfrm>
          <a:prstGeom prst="rect">
            <a:avLst/>
          </a:prstGeom>
        </p:spPr>
      </p:pic>
      <p:pic>
        <p:nvPicPr>
          <p:cNvPr id="5" name="Obrázek 4">
            <a:extLst>
              <a:ext uri="{FF2B5EF4-FFF2-40B4-BE49-F238E27FC236}">
                <a16:creationId xmlns:a16="http://schemas.microsoft.com/office/drawing/2014/main" id="{1B749FBD-421D-4F15-9A3E-19898CEB3C13}"/>
              </a:ext>
            </a:extLst>
          </p:cNvPr>
          <p:cNvPicPr>
            <a:picLocks noChangeAspect="1"/>
          </p:cNvPicPr>
          <p:nvPr/>
        </p:nvPicPr>
        <p:blipFill>
          <a:blip r:embed="rId4"/>
          <a:stretch>
            <a:fillRect/>
          </a:stretch>
        </p:blipFill>
        <p:spPr>
          <a:xfrm>
            <a:off x="4601343" y="0"/>
            <a:ext cx="3156155" cy="3156155"/>
          </a:xfrm>
          <a:prstGeom prst="rect">
            <a:avLst/>
          </a:prstGeom>
        </p:spPr>
      </p:pic>
      <p:pic>
        <p:nvPicPr>
          <p:cNvPr id="6" name="Obrázek 5">
            <a:extLst>
              <a:ext uri="{FF2B5EF4-FFF2-40B4-BE49-F238E27FC236}">
                <a16:creationId xmlns:a16="http://schemas.microsoft.com/office/drawing/2014/main" id="{3AB16F07-3DEE-491A-B5E9-A5D84C585CA2}"/>
              </a:ext>
            </a:extLst>
          </p:cNvPr>
          <p:cNvPicPr>
            <a:picLocks noChangeAspect="1"/>
          </p:cNvPicPr>
          <p:nvPr/>
        </p:nvPicPr>
        <p:blipFill rotWithShape="1">
          <a:blip r:embed="rId5"/>
          <a:srcRect l="13549" t="8458" r="14731" b="1218"/>
          <a:stretch/>
        </p:blipFill>
        <p:spPr>
          <a:xfrm>
            <a:off x="8005714" y="2922511"/>
            <a:ext cx="4166621" cy="3935489"/>
          </a:xfrm>
          <a:prstGeom prst="rect">
            <a:avLst/>
          </a:prstGeom>
        </p:spPr>
      </p:pic>
      <p:pic>
        <p:nvPicPr>
          <p:cNvPr id="7" name="Obrázek 6">
            <a:extLst>
              <a:ext uri="{FF2B5EF4-FFF2-40B4-BE49-F238E27FC236}">
                <a16:creationId xmlns:a16="http://schemas.microsoft.com/office/drawing/2014/main" id="{623B1F69-DD24-4254-B9B2-F49F7428A251}"/>
              </a:ext>
            </a:extLst>
          </p:cNvPr>
          <p:cNvPicPr>
            <a:picLocks noChangeAspect="1"/>
          </p:cNvPicPr>
          <p:nvPr/>
        </p:nvPicPr>
        <p:blipFill rotWithShape="1">
          <a:blip r:embed="rId6"/>
          <a:srcRect b="8789"/>
          <a:stretch/>
        </p:blipFill>
        <p:spPr>
          <a:xfrm>
            <a:off x="0" y="4019603"/>
            <a:ext cx="4080387" cy="2838398"/>
          </a:xfrm>
          <a:prstGeom prst="rect">
            <a:avLst/>
          </a:prstGeom>
        </p:spPr>
      </p:pic>
      <p:pic>
        <p:nvPicPr>
          <p:cNvPr id="9" name="Obrázek 8">
            <a:extLst>
              <a:ext uri="{FF2B5EF4-FFF2-40B4-BE49-F238E27FC236}">
                <a16:creationId xmlns:a16="http://schemas.microsoft.com/office/drawing/2014/main" id="{9003D3B5-6745-4B0E-B6B0-344224605CDD}"/>
              </a:ext>
            </a:extLst>
          </p:cNvPr>
          <p:cNvPicPr>
            <a:picLocks noChangeAspect="1"/>
          </p:cNvPicPr>
          <p:nvPr/>
        </p:nvPicPr>
        <p:blipFill rotWithShape="1">
          <a:blip r:embed="rId7"/>
          <a:srcRect l="13030" r="16996"/>
          <a:stretch/>
        </p:blipFill>
        <p:spPr>
          <a:xfrm>
            <a:off x="4494344" y="3429000"/>
            <a:ext cx="3203312" cy="3429000"/>
          </a:xfrm>
          <a:prstGeom prst="rect">
            <a:avLst/>
          </a:prstGeom>
        </p:spPr>
      </p:pic>
    </p:spTree>
    <p:extLst>
      <p:ext uri="{BB962C8B-B14F-4D97-AF65-F5344CB8AC3E}">
        <p14:creationId xmlns:p14="http://schemas.microsoft.com/office/powerpoint/2010/main" val="17121970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a:extLst>
              <a:ext uri="{FF2B5EF4-FFF2-40B4-BE49-F238E27FC236}">
                <a16:creationId xmlns:a16="http://schemas.microsoft.com/office/drawing/2014/main" id="{444FFD59-6FFA-49C0-BB28-5C7164EDA53D}"/>
              </a:ext>
            </a:extLst>
          </p:cNvPr>
          <p:cNvSpPr/>
          <p:nvPr/>
        </p:nvSpPr>
        <p:spPr>
          <a:xfrm>
            <a:off x="72044" y="94211"/>
            <a:ext cx="11959244" cy="6370975"/>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Прочитайте о самых важных открытиях 20 века. Расскажите о них поподробнее. Какие открытия, из не вошедших в список, Вы бы в него включили (напр. </a:t>
            </a:r>
            <a:r>
              <a:rPr lang="ru-RU" sz="2400" b="1" u="sng" dirty="0">
                <a:latin typeface="Arial" panose="020B0604020202020204" pitchFamily="34" charset="0"/>
                <a:cs typeface="Arial" panose="020B0604020202020204" pitchFamily="34" charset="0"/>
              </a:rPr>
              <a:t>атомную бомбу, контрацепцию, пластик, мобильный телефон, компьютер, памперсы…</a:t>
            </a:r>
            <a:r>
              <a:rPr lang="ru-RU" sz="2000" b="1" dirty="0">
                <a:latin typeface="Arial" panose="020B0604020202020204" pitchFamily="34" charset="0"/>
                <a:cs typeface="Arial" panose="020B0604020202020204" pitchFamily="34" charset="0"/>
              </a:rPr>
              <a:t>)? </a:t>
            </a:r>
          </a:p>
          <a:p>
            <a:r>
              <a:rPr lang="ru-RU" sz="2000" b="1" dirty="0">
                <a:latin typeface="Arial" panose="020B0604020202020204" pitchFamily="34" charset="0"/>
                <a:cs typeface="Arial" panose="020B0604020202020204" pitchFamily="34" charset="0"/>
              </a:rPr>
              <a:t>В чем их значение?	</a:t>
            </a:r>
          </a:p>
          <a:p>
            <a:endParaRPr lang="ru-RU" sz="2000" dirty="0">
              <a:latin typeface="Arial" panose="020B0604020202020204" pitchFamily="34" charset="0"/>
              <a:cs typeface="Arial" panose="020B0604020202020204" pitchFamily="34" charset="0"/>
            </a:endParaRPr>
          </a:p>
          <a:p>
            <a:r>
              <a:rPr lang="ru-RU" sz="2000" b="1" dirty="0"/>
              <a:t>1. </a:t>
            </a:r>
            <a:r>
              <a:rPr lang="ru-RU" sz="2000" b="1" dirty="0">
                <a:latin typeface="Arial" panose="020B0604020202020204" pitchFamily="34" charset="0"/>
                <a:cs typeface="Arial" panose="020B0604020202020204" pitchFamily="34" charset="0"/>
              </a:rPr>
              <a:t>Открытие рентгеновского излучения </a:t>
            </a:r>
            <a:r>
              <a:rPr lang="ru-RU" sz="2000" dirty="0">
                <a:latin typeface="Arial" panose="020B0604020202020204" pitchFamily="34" charset="0"/>
                <a:cs typeface="Arial" panose="020B0604020202020204" pitchFamily="34" charset="0"/>
              </a:rPr>
              <a:t>– электромагнитное излучение с широким диапазоном длин волн. Открытие Х-лучей Вильгельмом </a:t>
            </a:r>
            <a:r>
              <a:rPr lang="ru-RU" sz="2000" dirty="0" err="1">
                <a:latin typeface="Arial" panose="020B0604020202020204" pitchFamily="34" charset="0"/>
                <a:cs typeface="Arial" panose="020B0604020202020204" pitchFamily="34" charset="0"/>
              </a:rPr>
              <a:t>Рёнтгеном</a:t>
            </a:r>
            <a:r>
              <a:rPr lang="ru-RU" sz="2000" dirty="0">
                <a:latin typeface="Arial" panose="020B0604020202020204" pitchFamily="34" charset="0"/>
                <a:cs typeface="Arial" panose="020B0604020202020204" pitchFamily="34" charset="0"/>
              </a:rPr>
              <a:t> сильно повлияло на жизнь человека и сегодня без них невозможно представить современную медицину. </a:t>
            </a:r>
          </a:p>
          <a:p>
            <a:r>
              <a:rPr lang="ru-RU" sz="2000" b="1" dirty="0">
                <a:latin typeface="Arial" panose="020B0604020202020204" pitchFamily="34" charset="0"/>
                <a:cs typeface="Arial" panose="020B0604020202020204" pitchFamily="34" charset="0"/>
              </a:rPr>
              <a:t>2.Теория относительности Эйнштейна</a:t>
            </a:r>
            <a:r>
              <a:rPr lang="ru-RU" sz="2000" dirty="0">
                <a:latin typeface="Arial" panose="020B0604020202020204" pitchFamily="34" charset="0"/>
                <a:cs typeface="Arial" panose="020B0604020202020204" pitchFamily="34" charset="0"/>
              </a:rPr>
              <a:t>. В 1915 году Эйнштейн ввел понятие относительности и вывел важную формулу, связавшую энергию и массу. Теория относительности объяснила суть гравитации – она возникает вследствие искривления четырехмерного пространства, а не результате взаимодействия тел в пространстве. </a:t>
            </a:r>
          </a:p>
          <a:p>
            <a:r>
              <a:rPr lang="ru-RU" sz="2000" b="1" dirty="0">
                <a:latin typeface="Arial" panose="020B0604020202020204" pitchFamily="34" charset="0"/>
                <a:cs typeface="Arial" panose="020B0604020202020204" pitchFamily="34" charset="0"/>
              </a:rPr>
              <a:t>3.Открытие пенициллина</a:t>
            </a:r>
            <a:r>
              <a:rPr lang="ru-RU" sz="2000" dirty="0">
                <a:latin typeface="Arial" panose="020B0604020202020204" pitchFamily="34" charset="0"/>
                <a:cs typeface="Arial" panose="020B0604020202020204" pitchFamily="34" charset="0"/>
              </a:rPr>
              <a:t>. Плесневый гриб </a:t>
            </a:r>
            <a:r>
              <a:rPr lang="ru-RU" sz="2000" dirty="0" err="1">
                <a:latin typeface="Arial" panose="020B0604020202020204" pitchFamily="34" charset="0"/>
                <a:cs typeface="Arial" panose="020B0604020202020204" pitchFamily="34" charset="0"/>
              </a:rPr>
              <a:t>Penicillium</a:t>
            </a:r>
            <a:r>
              <a:rPr lang="ru-RU" sz="2000" dirty="0">
                <a:latin typeface="Arial" panose="020B0604020202020204" pitchFamily="34" charset="0"/>
                <a:cs typeface="Arial" panose="020B0604020202020204" pitchFamily="34" charset="0"/>
              </a:rPr>
              <a:t> </a:t>
            </a:r>
            <a:r>
              <a:rPr lang="ru-RU" sz="2000" dirty="0" err="1">
                <a:latin typeface="Arial" panose="020B0604020202020204" pitchFamily="34" charset="0"/>
                <a:cs typeface="Arial" panose="020B0604020202020204" pitchFamily="34" charset="0"/>
              </a:rPr>
              <a:t>notatum</a:t>
            </a:r>
            <a:r>
              <a:rPr lang="ru-RU" sz="2000" dirty="0">
                <a:latin typeface="Arial" panose="020B0604020202020204" pitchFamily="34" charset="0"/>
                <a:cs typeface="Arial" panose="020B0604020202020204" pitchFamily="34" charset="0"/>
              </a:rPr>
              <a:t>, попадая к культуре бактерий, вызывает полную их гибель – это было доказано Александром </a:t>
            </a:r>
            <a:r>
              <a:rPr lang="ru-RU" sz="2000" dirty="0" err="1">
                <a:latin typeface="Arial" panose="020B0604020202020204" pitchFamily="34" charset="0"/>
                <a:cs typeface="Arial" panose="020B0604020202020204" pitchFamily="34" charset="0"/>
              </a:rPr>
              <a:t>Флеммингом</a:t>
            </a:r>
            <a:r>
              <a:rPr lang="ru-RU" sz="2000" dirty="0">
                <a:latin typeface="Arial" panose="020B0604020202020204" pitchFamily="34" charset="0"/>
                <a:cs typeface="Arial" panose="020B0604020202020204" pitchFamily="34" charset="0"/>
              </a:rPr>
              <a:t>. В 40-х годах был разработана производственная технология пенициллина, который в дальнейшем стал выпускаться в промышленном масштабе.</a:t>
            </a:r>
          </a:p>
          <a:p>
            <a:r>
              <a:rPr lang="ru-RU" sz="2000" b="1" dirty="0">
                <a:latin typeface="Arial" panose="020B0604020202020204" pitchFamily="34" charset="0"/>
                <a:cs typeface="Arial" panose="020B0604020202020204" pitchFamily="34" charset="0"/>
              </a:rPr>
              <a:t>4.Открытие структуры спирали ДНК</a:t>
            </a:r>
            <a:r>
              <a:rPr lang="ru-RU" sz="2000" dirty="0">
                <a:latin typeface="Arial" panose="020B0604020202020204" pitchFamily="34" charset="0"/>
                <a:cs typeface="Arial" panose="020B0604020202020204" pitchFamily="34" charset="0"/>
              </a:rPr>
              <a:t>. 1953 году была получена новая модель строения молекулы, путем объединения сведений рентгеноструктурного анализа ДНК Розалин Франклин и Мориса </a:t>
            </a:r>
            <a:r>
              <a:rPr lang="ru-RU" sz="2000" dirty="0" err="1">
                <a:latin typeface="Arial" panose="020B0604020202020204" pitchFamily="34" charset="0"/>
                <a:cs typeface="Arial" panose="020B0604020202020204" pitchFamily="34" charset="0"/>
              </a:rPr>
              <a:t>Уилкинса</a:t>
            </a:r>
            <a:r>
              <a:rPr lang="ru-RU" sz="2000" dirty="0">
                <a:latin typeface="Arial" panose="020B0604020202020204" pitchFamily="34" charset="0"/>
                <a:cs typeface="Arial" panose="020B0604020202020204" pitchFamily="34" charset="0"/>
              </a:rPr>
              <a:t> и теоретических разработок </a:t>
            </a:r>
            <a:r>
              <a:rPr lang="ru-RU" sz="2000" dirty="0" err="1">
                <a:latin typeface="Arial" panose="020B0604020202020204" pitchFamily="34" charset="0"/>
                <a:cs typeface="Arial" panose="020B0604020202020204" pitchFamily="34" charset="0"/>
              </a:rPr>
              <a:t>Чаргаффа</a:t>
            </a:r>
            <a:r>
              <a:rPr lang="ru-RU" sz="2000" dirty="0">
                <a:latin typeface="Arial" panose="020B0604020202020204" pitchFamily="34" charset="0"/>
                <a:cs typeface="Arial" panose="020B0604020202020204" pitchFamily="34" charset="0"/>
              </a:rPr>
              <a:t>. Ее вывели Френсис Крик и Джеймс Уотсон.</a:t>
            </a:r>
          </a:p>
        </p:txBody>
      </p:sp>
    </p:spTree>
    <p:extLst>
      <p:ext uri="{BB962C8B-B14F-4D97-AF65-F5344CB8AC3E}">
        <p14:creationId xmlns:p14="http://schemas.microsoft.com/office/powerpoint/2010/main" val="3042025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AAF4ABF8-BE64-4795-BC81-C78FC9F7A7AE}"/>
              </a:ext>
            </a:extLst>
          </p:cNvPr>
          <p:cNvSpPr/>
          <p:nvPr/>
        </p:nvSpPr>
        <p:spPr>
          <a:xfrm>
            <a:off x="44335" y="308096"/>
            <a:ext cx="12192000" cy="5632311"/>
          </a:xfrm>
          <a:prstGeom prst="rect">
            <a:avLst/>
          </a:prstGeom>
        </p:spPr>
        <p:txBody>
          <a:bodyPr wrap="square">
            <a:spAutoFit/>
          </a:bodyPr>
          <a:lstStyle/>
          <a:p>
            <a:r>
              <a:rPr lang="ru-RU" sz="2000" b="1" dirty="0">
                <a:latin typeface="Arial" panose="020B0604020202020204" pitchFamily="34" charset="0"/>
                <a:cs typeface="Arial" panose="020B0604020202020204" pitchFamily="34" charset="0"/>
              </a:rPr>
              <a:t>5. Методика экстракорпорального оплодотворения </a:t>
            </a:r>
            <a:r>
              <a:rPr lang="ru-RU" sz="2000" dirty="0">
                <a:latin typeface="Arial" panose="020B0604020202020204" pitchFamily="34" charset="0"/>
                <a:cs typeface="Arial" panose="020B0604020202020204" pitchFamily="34" charset="0"/>
              </a:rPr>
              <a:t>(ЭКО). </a:t>
            </a:r>
            <a:r>
              <a:rPr lang="ru-RU" sz="2000" dirty="0" err="1">
                <a:latin typeface="Arial" panose="020B0604020202020204" pitchFamily="34" charset="0"/>
                <a:cs typeface="Arial" panose="020B0604020202020204" pitchFamily="34" charset="0"/>
              </a:rPr>
              <a:t>Эдварс</a:t>
            </a:r>
            <a:r>
              <a:rPr lang="ru-RU" sz="2000" dirty="0">
                <a:latin typeface="Arial" panose="020B0604020202020204" pitchFamily="34" charset="0"/>
                <a:cs typeface="Arial" panose="020B0604020202020204" pitchFamily="34" charset="0"/>
              </a:rPr>
              <a:t> и </a:t>
            </a:r>
            <a:r>
              <a:rPr lang="ru-RU" sz="2000" dirty="0" err="1">
                <a:latin typeface="Arial" panose="020B0604020202020204" pitchFamily="34" charset="0"/>
                <a:cs typeface="Arial" panose="020B0604020202020204" pitchFamily="34" charset="0"/>
              </a:rPr>
              <a:t>Стептоу</a:t>
            </a:r>
            <a:r>
              <a:rPr lang="ru-RU" sz="2000" dirty="0">
                <a:latin typeface="Arial" panose="020B0604020202020204" pitchFamily="34" charset="0"/>
                <a:cs typeface="Arial" panose="020B0604020202020204" pitchFamily="34" charset="0"/>
              </a:rPr>
              <a:t> придумали, как извлечь из женщины неповрежденную яйцеклетку, создали в пробирке оптимальные для ее жизни и роста условия, придумали, как ее оплодотворить и в какое время вернуть обратно в тело матери. </a:t>
            </a:r>
          </a:p>
          <a:p>
            <a:r>
              <a:rPr lang="ru-RU" sz="2000" b="1" dirty="0"/>
              <a:t>6. </a:t>
            </a:r>
            <a:r>
              <a:rPr lang="ru-RU" sz="2000" b="1" dirty="0">
                <a:latin typeface="Arial" panose="020B0604020202020204" pitchFamily="34" charset="0"/>
                <a:cs typeface="Arial" panose="020B0604020202020204" pitchFamily="34" charset="0"/>
              </a:rPr>
              <a:t>Первый полет человека в космос</a:t>
            </a:r>
            <a:r>
              <a:rPr lang="ru-RU" sz="2000" dirty="0">
                <a:latin typeface="Arial" panose="020B0604020202020204" pitchFamily="34" charset="0"/>
                <a:cs typeface="Arial" panose="020B0604020202020204" pitchFamily="34" charset="0"/>
              </a:rPr>
              <a:t>. В 1961 году Юрий Гагарин первым осуществил этот знаменательный полет, ставший реальным воплощением мечты о звездах. Человечество узнало, что пространство между планетами преодолимо, и в космосе могут спокойно находиться бактерии, животные и даже человек.</a:t>
            </a:r>
          </a:p>
          <a:p>
            <a:r>
              <a:rPr lang="ru-RU" sz="2000" b="1" dirty="0">
                <a:latin typeface="Arial" panose="020B0604020202020204" pitchFamily="34" charset="0"/>
                <a:cs typeface="Arial" panose="020B0604020202020204" pitchFamily="34" charset="0"/>
              </a:rPr>
              <a:t>7. Клонирование</a:t>
            </a:r>
            <a:r>
              <a:rPr lang="ru-RU" sz="2000" dirty="0">
                <a:latin typeface="Arial" panose="020B0604020202020204" pitchFamily="34" charset="0"/>
                <a:cs typeface="Arial" panose="020B0604020202020204" pitchFamily="34" charset="0"/>
              </a:rPr>
              <a:t>. В 1996 ученым удалось получить первый клон овцы, названной Долли. Яйцеклетку выпотрошили, вставили в нее ядро взрослой овцы и подсадили в матку. Долли стала первым животным, которому удалось выжить, остальные эмбрионы разных животных погибли. </a:t>
            </a:r>
          </a:p>
          <a:p>
            <a:r>
              <a:rPr lang="ru-RU" sz="2000" b="1" dirty="0">
                <a:latin typeface="Arial" panose="020B0604020202020204" pitchFamily="34" charset="0"/>
                <a:cs typeface="Arial" panose="020B0604020202020204" pitchFamily="34" charset="0"/>
              </a:rPr>
              <a:t>8. Открытие черных дыр</a:t>
            </a:r>
            <a:r>
              <a:rPr lang="ru-RU" sz="2000" dirty="0">
                <a:latin typeface="Arial" panose="020B0604020202020204" pitchFamily="34" charset="0"/>
                <a:cs typeface="Arial" panose="020B0604020202020204" pitchFamily="34" charset="0"/>
              </a:rPr>
              <a:t>. В 1915 году Карлом Шварцшильдом была выдвинута гипотеза о существовании области во времени и пространстве, гравитация которой настолько велика, что ее не могут покинуть даже объекты, движущиеся со скоростью света — черных дыр.</a:t>
            </a:r>
          </a:p>
          <a:p>
            <a:r>
              <a:rPr lang="ru-RU" sz="2000" b="1" dirty="0">
                <a:latin typeface="Arial" panose="020B0604020202020204" pitchFamily="34" charset="0"/>
                <a:cs typeface="Arial" panose="020B0604020202020204" pitchFamily="34" charset="0"/>
              </a:rPr>
              <a:t>9. Открытие инсулина</a:t>
            </a:r>
            <a:r>
              <a:rPr lang="ru-RU" sz="2000" dirty="0">
                <a:latin typeface="Arial" panose="020B0604020202020204" pitchFamily="34" charset="0"/>
                <a:cs typeface="Arial" panose="020B0604020202020204" pitchFamily="34" charset="0"/>
              </a:rPr>
              <a:t>. В 1922 году Фредериком Бантингом был получен гормон поджелудочной железы, и сахарный диабет перестал быть фатальным заболеванием.</a:t>
            </a:r>
          </a:p>
          <a:p>
            <a:r>
              <a:rPr lang="ru-RU" sz="2000" b="1" dirty="0">
                <a:latin typeface="Arial" panose="020B0604020202020204" pitchFamily="34" charset="0"/>
                <a:cs typeface="Arial" panose="020B0604020202020204" pitchFamily="34" charset="0"/>
              </a:rPr>
              <a:t>10. Открытие стволовых клеток</a:t>
            </a:r>
            <a:r>
              <a:rPr lang="ru-RU" sz="2000" dirty="0">
                <a:latin typeface="Arial" panose="020B0604020202020204" pitchFamily="34" charset="0"/>
                <a:cs typeface="Arial" panose="020B0604020202020204" pitchFamily="34" charset="0"/>
              </a:rPr>
              <a:t>. Они являются прародительницами всех имеющихся клеток в организме человека и имеют способность </a:t>
            </a:r>
            <a:r>
              <a:rPr lang="ru-RU" sz="2000" dirty="0" err="1">
                <a:latin typeface="Arial" panose="020B0604020202020204" pitchFamily="34" charset="0"/>
                <a:cs typeface="Arial" panose="020B0604020202020204" pitchFamily="34" charset="0"/>
              </a:rPr>
              <a:t>самообновляться</a:t>
            </a:r>
            <a:r>
              <a:rPr lang="ru-RU" sz="2000" dirty="0">
                <a:latin typeface="Arial" panose="020B0604020202020204" pitchFamily="34" charset="0"/>
                <a:cs typeface="Arial" panose="020B0604020202020204" pitchFamily="34" charset="0"/>
              </a:rPr>
              <a:t>. Их возможности велики и еще только начинают исследоваться наукой.</a:t>
            </a:r>
          </a:p>
        </p:txBody>
      </p:sp>
    </p:spTree>
    <p:extLst>
      <p:ext uri="{BB962C8B-B14F-4D97-AF65-F5344CB8AC3E}">
        <p14:creationId xmlns:p14="http://schemas.microsoft.com/office/powerpoint/2010/main" val="11079772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ovéPole 4">
            <a:extLst>
              <a:ext uri="{FF2B5EF4-FFF2-40B4-BE49-F238E27FC236}">
                <a16:creationId xmlns:a16="http://schemas.microsoft.com/office/drawing/2014/main" id="{31DA0416-8B6E-7B4C-7DE8-8C5854E1888A}"/>
              </a:ext>
            </a:extLst>
          </p:cNvPr>
          <p:cNvSpPr txBox="1"/>
          <p:nvPr/>
        </p:nvSpPr>
        <p:spPr>
          <a:xfrm>
            <a:off x="0" y="-5417"/>
            <a:ext cx="12086705" cy="6863417"/>
          </a:xfrm>
          <a:prstGeom prst="rect">
            <a:avLst/>
          </a:prstGeom>
          <a:noFill/>
        </p:spPr>
        <p:txBody>
          <a:bodyPr wrap="square">
            <a:spAutoFit/>
          </a:bodyPr>
          <a:lstStyle/>
          <a:p>
            <a:pPr algn="ctr"/>
            <a:r>
              <a:rPr lang="ru-RU" sz="2000" b="1" dirty="0">
                <a:latin typeface="Arial" panose="020B0604020202020204" pitchFamily="34" charset="0"/>
                <a:cs typeface="Arial" panose="020B0604020202020204" pitchFamily="34" charset="0"/>
              </a:rPr>
              <a:t>ТЕМЫ ДЛЯ БЕСЕДЫ</a:t>
            </a:r>
          </a:p>
          <a:p>
            <a:r>
              <a:rPr lang="ru-RU" sz="2000" b="1" dirty="0">
                <a:latin typeface="Arial" panose="020B0604020202020204" pitchFamily="34" charset="0"/>
                <a:cs typeface="Arial" panose="020B0604020202020204" pitchFamily="34" charset="0"/>
              </a:rPr>
              <a:t>1. Научные открытия и образование</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Должно ли образование идти в ногу с последними научными открытиями?</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Нужно ли всем людям понимать основы современной науки?</a:t>
            </a:r>
          </a:p>
          <a:p>
            <a:r>
              <a:rPr lang="ru-RU" sz="2000" b="1" dirty="0">
                <a:latin typeface="Arial" panose="020B0604020202020204" pitchFamily="34" charset="0"/>
                <a:cs typeface="Arial" panose="020B0604020202020204" pitchFamily="34" charset="0"/>
              </a:rPr>
              <a:t>2. Технологические открытия и зависимость человека</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Делают ли научные открытия человека более самостоятельным или зависимым?</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Есть ли предел технологическому развитию?</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Нужно ли сознательно отказываться от некоторых технологий?</a:t>
            </a:r>
          </a:p>
          <a:p>
            <a:r>
              <a:rPr lang="ru-RU" sz="2000" b="1" dirty="0">
                <a:latin typeface="Arial" panose="020B0604020202020204" pitchFamily="34" charset="0"/>
                <a:cs typeface="Arial" panose="020B0604020202020204" pitchFamily="34" charset="0"/>
              </a:rPr>
              <a:t>3. Случайность и интуиция в науке</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Многие открытия были сделаны случайно, снижает ли это их ценность?</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Что важнее для учёного: строгий метод или интуиция? Можно ли «научить» делать открытия?</a:t>
            </a:r>
          </a:p>
          <a:p>
            <a:r>
              <a:rPr lang="ru-RU" sz="2000" b="1" dirty="0">
                <a:latin typeface="Arial" panose="020B0604020202020204" pitchFamily="34" charset="0"/>
                <a:cs typeface="Arial" panose="020B0604020202020204" pitchFamily="34" charset="0"/>
              </a:rPr>
              <a:t>4. Наука и ответственность учёного</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Должен ли учёный отвечать за последствия своих открытий?</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Может ли наука быть «вне политики» и «вне морали»?</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Известны ли вам примеры, когда научные открытия использовались во вред?</a:t>
            </a:r>
          </a:p>
          <a:p>
            <a:pPr>
              <a:buNone/>
            </a:pPr>
            <a:r>
              <a:rPr lang="ru-RU" sz="2000" b="1" dirty="0">
                <a:latin typeface="Arial" panose="020B0604020202020204" pitchFamily="34" charset="0"/>
                <a:cs typeface="Arial" panose="020B0604020202020204" pitchFamily="34" charset="0"/>
              </a:rPr>
              <a:t>5. Будущие научные прорывы </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В каких областях вы ожидаете крупнейшие открытия в ближайшие 20–30 лет?</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Должна ли наука ориентироваться на запросы общества или опережать их?</a:t>
            </a:r>
          </a:p>
          <a:p>
            <a:r>
              <a:rPr lang="ru-RU" sz="2000" b="1" dirty="0">
                <a:latin typeface="Arial" panose="020B0604020202020204" pitchFamily="34" charset="0"/>
                <a:cs typeface="Arial" panose="020B0604020202020204" pitchFamily="34" charset="0"/>
              </a:rPr>
              <a:t>6. Опасные открытия</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Существуют ли открытия, которые лучше было бы не делать?</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Кто должен решать, какие исследования допустимы?</a:t>
            </a:r>
          </a:p>
          <a:p>
            <a:pPr marL="285750" indent="-285750">
              <a:buFont typeface="Arial" panose="020B0604020202020204" pitchFamily="34" charset="0"/>
              <a:buChar char="•"/>
            </a:pPr>
            <a:r>
              <a:rPr lang="ru-RU" sz="2000" dirty="0">
                <a:latin typeface="Arial" panose="020B0604020202020204" pitchFamily="34" charset="0"/>
                <a:cs typeface="Arial" panose="020B0604020202020204" pitchFamily="34" charset="0"/>
              </a:rPr>
              <a:t>Можно ли остановить научный прогресс?</a:t>
            </a:r>
          </a:p>
        </p:txBody>
      </p:sp>
    </p:spTree>
    <p:extLst>
      <p:ext uri="{BB962C8B-B14F-4D97-AF65-F5344CB8AC3E}">
        <p14:creationId xmlns:p14="http://schemas.microsoft.com/office/powerpoint/2010/main" val="20550876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Obdélník 1"/>
          <p:cNvSpPr/>
          <p:nvPr/>
        </p:nvSpPr>
        <p:spPr>
          <a:xfrm>
            <a:off x="83127" y="93196"/>
            <a:ext cx="12025745" cy="6524863"/>
          </a:xfrm>
          <a:prstGeom prst="rect">
            <a:avLst/>
          </a:prstGeom>
        </p:spPr>
        <p:txBody>
          <a:bodyPr wrap="square">
            <a:spAutoFit/>
          </a:bodyPr>
          <a:lstStyle/>
          <a:p>
            <a:r>
              <a:rPr lang="ru-RU" sz="2200" b="1" dirty="0">
                <a:latin typeface="Arial" panose="020B0604020202020204" pitchFamily="34" charset="0"/>
                <a:cs typeface="Arial" panose="020B0604020202020204" pitchFamily="34" charset="0"/>
              </a:rPr>
              <a:t>Какие из перечисленных технологий Вы считаете наиболее переспективными? Почему? Как данные технологии могут изменить наш мир?</a:t>
            </a:r>
          </a:p>
          <a:p>
            <a:endParaRPr lang="ru-RU" sz="22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Вертикальные фермы</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Беспилотные автомобили</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Искусственный интеллект (ИИ)</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Компьютерная идентификация</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Слияние человека и компьютера</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Электрические самолёты</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Сверхбыстрый 5G Интернет от беспилотников с солнечными панелями</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5D диски для вечного хранения терабайтов данных</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Подводные транспортные туннели</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Биолюминесцентные деревья</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Сворачивающиеся в рулон телевизоры</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Город под куполом (Постройка ведется в Дубае)</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Искусственные листья, преобразующие углекислый газ и солнечный свет в топливо</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3D печать органов для операций по пересадке</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Универсальный переводчик</a:t>
            </a:r>
          </a:p>
          <a:p>
            <a:pPr marL="285750" indent="-285750">
              <a:buFont typeface="Arial" panose="020B0604020202020204" pitchFamily="34" charset="0"/>
              <a:buChar char="•"/>
            </a:pPr>
            <a:r>
              <a:rPr lang="ru-RU" sz="2200" dirty="0">
                <a:latin typeface="Arial" panose="020B0604020202020204" pitchFamily="34" charset="0"/>
                <a:cs typeface="Arial" panose="020B0604020202020204" pitchFamily="34" charset="0"/>
              </a:rPr>
              <a:t>Квантовые компьютеры</a:t>
            </a:r>
          </a:p>
        </p:txBody>
      </p:sp>
    </p:spTree>
    <p:extLst>
      <p:ext uri="{BB962C8B-B14F-4D97-AF65-F5344CB8AC3E}">
        <p14:creationId xmlns:p14="http://schemas.microsoft.com/office/powerpoint/2010/main" val="4156275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A09ED6A5-E98B-04DA-297E-68C66A6B7169}"/>
              </a:ext>
            </a:extLst>
          </p:cNvPr>
          <p:cNvSpPr txBox="1"/>
          <p:nvPr/>
        </p:nvSpPr>
        <p:spPr>
          <a:xfrm>
            <a:off x="465513" y="393469"/>
            <a:ext cx="1967345" cy="400110"/>
          </a:xfrm>
          <a:prstGeom prst="rect">
            <a:avLst/>
          </a:prstGeom>
          <a:noFill/>
        </p:spPr>
        <p:txBody>
          <a:bodyPr wrap="square" rtlCol="0">
            <a:spAutoFit/>
          </a:bodyPr>
          <a:lstStyle/>
          <a:p>
            <a:r>
              <a:rPr lang="ru-RU" sz="2000" b="1" dirty="0"/>
              <a:t>АУДИРОВАНИЕ</a:t>
            </a:r>
            <a:endParaRPr lang="cs-CZ" sz="2000" b="1" dirty="0"/>
          </a:p>
        </p:txBody>
      </p:sp>
      <p:sp>
        <p:nvSpPr>
          <p:cNvPr id="4" name="TextovéPole 3">
            <a:extLst>
              <a:ext uri="{FF2B5EF4-FFF2-40B4-BE49-F238E27FC236}">
                <a16:creationId xmlns:a16="http://schemas.microsoft.com/office/drawing/2014/main" id="{790B8C9D-0820-CC22-5374-F1557588F838}"/>
              </a:ext>
            </a:extLst>
          </p:cNvPr>
          <p:cNvSpPr txBox="1"/>
          <p:nvPr/>
        </p:nvSpPr>
        <p:spPr>
          <a:xfrm>
            <a:off x="637309" y="2684482"/>
            <a:ext cx="9138458" cy="646331"/>
          </a:xfrm>
          <a:prstGeom prst="rect">
            <a:avLst/>
          </a:prstGeom>
          <a:noFill/>
        </p:spPr>
        <p:txBody>
          <a:bodyPr wrap="square">
            <a:spAutoFit/>
          </a:bodyPr>
          <a:lstStyle/>
          <a:p>
            <a:r>
              <a:rPr lang="ru-RU" dirty="0">
                <a:hlinkClick r:id="rId2"/>
              </a:rPr>
              <a:t>РКИ ЧТЕНИЕ &amp; АУДИРОВАНИЕ B2 – Дмитрий Менделеев и Таблица Элементов Великое Открытие</a:t>
            </a:r>
            <a:endParaRPr lang="cs-CZ" dirty="0"/>
          </a:p>
        </p:txBody>
      </p:sp>
      <p:sp>
        <p:nvSpPr>
          <p:cNvPr id="5" name="TextovéPole 4">
            <a:extLst>
              <a:ext uri="{FF2B5EF4-FFF2-40B4-BE49-F238E27FC236}">
                <a16:creationId xmlns:a16="http://schemas.microsoft.com/office/drawing/2014/main" id="{73D75C15-CE6C-42E9-8C3C-08D5FA2B708F}"/>
              </a:ext>
            </a:extLst>
          </p:cNvPr>
          <p:cNvSpPr txBox="1"/>
          <p:nvPr/>
        </p:nvSpPr>
        <p:spPr>
          <a:xfrm>
            <a:off x="637309" y="1208116"/>
            <a:ext cx="7703128" cy="1384995"/>
          </a:xfrm>
          <a:prstGeom prst="rect">
            <a:avLst/>
          </a:prstGeom>
          <a:noFill/>
        </p:spPr>
        <p:txBody>
          <a:bodyPr wrap="square" rtlCol="0">
            <a:spAutoFit/>
          </a:bodyPr>
          <a:lstStyle/>
          <a:p>
            <a:r>
              <a:rPr lang="ru-RU" sz="2100" b="1" dirty="0"/>
              <a:t>1. Что Вы узнали:</a:t>
            </a:r>
          </a:p>
          <a:p>
            <a:pPr marL="342900" indent="-342900">
              <a:buFont typeface="Wingdings" panose="05000000000000000000" pitchFamily="2" charset="2"/>
              <a:buChar char="Ø"/>
            </a:pPr>
            <a:r>
              <a:rPr lang="ru-RU" sz="2100" b="1" dirty="0"/>
              <a:t>о таблице Менделеева,</a:t>
            </a:r>
          </a:p>
          <a:p>
            <a:pPr marL="342900" indent="-342900">
              <a:buFont typeface="Wingdings" panose="05000000000000000000" pitchFamily="2" charset="2"/>
              <a:buChar char="Ø"/>
            </a:pPr>
            <a:r>
              <a:rPr lang="ru-RU" sz="2100" b="1" dirty="0"/>
              <a:t>о самом Менделееве,</a:t>
            </a:r>
          </a:p>
          <a:p>
            <a:pPr marL="342900" indent="-342900">
              <a:buFont typeface="Wingdings" panose="05000000000000000000" pitchFamily="2" charset="2"/>
              <a:buChar char="Ø"/>
            </a:pPr>
            <a:r>
              <a:rPr lang="ru-RU" sz="2100" b="1" dirty="0"/>
              <a:t>о химических элементах?</a:t>
            </a:r>
            <a:endParaRPr lang="cs-CZ" sz="2100" b="1" dirty="0"/>
          </a:p>
        </p:txBody>
      </p:sp>
      <p:sp>
        <p:nvSpPr>
          <p:cNvPr id="7" name="TextovéPole 6">
            <a:extLst>
              <a:ext uri="{FF2B5EF4-FFF2-40B4-BE49-F238E27FC236}">
                <a16:creationId xmlns:a16="http://schemas.microsoft.com/office/drawing/2014/main" id="{0A94E1D0-3692-C563-2E2A-34C879F74ACD}"/>
              </a:ext>
            </a:extLst>
          </p:cNvPr>
          <p:cNvSpPr txBox="1"/>
          <p:nvPr/>
        </p:nvSpPr>
        <p:spPr>
          <a:xfrm>
            <a:off x="676102" y="4592057"/>
            <a:ext cx="6096000" cy="369332"/>
          </a:xfrm>
          <a:prstGeom prst="rect">
            <a:avLst/>
          </a:prstGeom>
          <a:noFill/>
        </p:spPr>
        <p:txBody>
          <a:bodyPr wrap="square">
            <a:spAutoFit/>
          </a:bodyPr>
          <a:lstStyle/>
          <a:p>
            <a:r>
              <a:rPr lang="ru-RU" dirty="0">
                <a:hlinkClick r:id="rId3"/>
              </a:rPr>
              <a:t>РКИ ЧТЕНИЕ Уровень B2 Изобретения У3 1 6</a:t>
            </a:r>
            <a:endParaRPr lang="cs-CZ" dirty="0"/>
          </a:p>
        </p:txBody>
      </p:sp>
      <p:sp>
        <p:nvSpPr>
          <p:cNvPr id="8" name="TextovéPole 7">
            <a:extLst>
              <a:ext uri="{FF2B5EF4-FFF2-40B4-BE49-F238E27FC236}">
                <a16:creationId xmlns:a16="http://schemas.microsoft.com/office/drawing/2014/main" id="{F0BDB2CF-730B-CBFF-556C-B8DC4B86E36A}"/>
              </a:ext>
            </a:extLst>
          </p:cNvPr>
          <p:cNvSpPr txBox="1"/>
          <p:nvPr/>
        </p:nvSpPr>
        <p:spPr>
          <a:xfrm>
            <a:off x="637309" y="3967942"/>
            <a:ext cx="9748058" cy="400110"/>
          </a:xfrm>
          <a:prstGeom prst="rect">
            <a:avLst/>
          </a:prstGeom>
          <a:noFill/>
        </p:spPr>
        <p:txBody>
          <a:bodyPr wrap="square" rtlCol="0">
            <a:spAutoFit/>
          </a:bodyPr>
          <a:lstStyle/>
          <a:p>
            <a:r>
              <a:rPr lang="ru-RU" sz="2000" b="1" dirty="0"/>
              <a:t>2. Какие изобретения были упомянуты в ролике? Расскажите о них поподробнее.</a:t>
            </a:r>
            <a:endParaRPr lang="cs-CZ" sz="2000" b="1" dirty="0"/>
          </a:p>
        </p:txBody>
      </p:sp>
    </p:spTree>
    <p:extLst>
      <p:ext uri="{BB962C8B-B14F-4D97-AF65-F5344CB8AC3E}">
        <p14:creationId xmlns:p14="http://schemas.microsoft.com/office/powerpoint/2010/main" val="2505647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6F82F9BC-A0F9-8E07-1966-14023D87EB56}"/>
              </a:ext>
            </a:extLst>
          </p:cNvPr>
          <p:cNvSpPr txBox="1"/>
          <p:nvPr/>
        </p:nvSpPr>
        <p:spPr>
          <a:xfrm>
            <a:off x="1562793" y="1873135"/>
            <a:ext cx="9559636" cy="1938992"/>
          </a:xfrm>
          <a:prstGeom prst="rect">
            <a:avLst/>
          </a:prstGeom>
          <a:noFill/>
        </p:spPr>
        <p:txBody>
          <a:bodyPr wrap="square" rtlCol="0">
            <a:spAutoFit/>
          </a:bodyPr>
          <a:lstStyle/>
          <a:p>
            <a:r>
              <a:rPr lang="ru-RU" sz="2000" b="1" dirty="0">
                <a:latin typeface="Arial" panose="020B0604020202020204" pitchFamily="34" charset="0"/>
                <a:cs typeface="Arial" panose="020B0604020202020204" pitchFamily="34" charset="0"/>
              </a:rPr>
              <a:t>ТЕМЫ ДЛЯ ЭССЕ (письменное домашнее задание)</a:t>
            </a:r>
          </a:p>
          <a:p>
            <a:endParaRPr lang="ru-RU" sz="2000" b="1"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Может ли одно научное открытие изменить ход истории?</a:t>
            </a: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Что важнее в науке: глубина и целостность знания или его практическое применение?</a:t>
            </a:r>
          </a:p>
          <a:p>
            <a:pPr marL="342900" indent="-342900">
              <a:buFont typeface="Wingdings" panose="05000000000000000000" pitchFamily="2" charset="2"/>
              <a:buChar char="Ø"/>
            </a:pPr>
            <a:r>
              <a:rPr lang="ru-RU" sz="2000" dirty="0">
                <a:latin typeface="Arial" panose="020B0604020202020204" pitchFamily="34" charset="0"/>
                <a:cs typeface="Arial" panose="020B0604020202020204" pitchFamily="34" charset="0"/>
              </a:rPr>
              <a:t>Незамеченные, непонятые в свое время научные открытия</a:t>
            </a:r>
            <a:endParaRPr lang="cs-CZ"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5483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7BD2FFD5-FEB9-7D64-78B4-EF7AB6E85A3E}"/>
              </a:ext>
            </a:extLst>
          </p:cNvPr>
          <p:cNvSpPr txBox="1"/>
          <p:nvPr/>
        </p:nvSpPr>
        <p:spPr>
          <a:xfrm>
            <a:off x="0" y="77869"/>
            <a:ext cx="12147665" cy="6555641"/>
          </a:xfrm>
          <a:prstGeom prst="rect">
            <a:avLst/>
          </a:prstGeom>
          <a:noFill/>
        </p:spPr>
        <p:txBody>
          <a:bodyPr wrap="square">
            <a:spAutoFit/>
          </a:bodyPr>
          <a:lstStyle/>
          <a:p>
            <a:pPr algn="just">
              <a:buNone/>
            </a:pPr>
            <a:r>
              <a:rPr lang="ru-RU" sz="2100" b="1" dirty="0"/>
              <a:t>Понятия: </a:t>
            </a:r>
            <a:r>
              <a:rPr lang="ru-RU" sz="2100" dirty="0"/>
              <a:t>открытие, исследование, изыскание, наблюдение, опыт, проверка, вывод, доказанность, предположение, догадка, объяснение, подход, способ, приём, ход работы, результат, достижение, вклад, разработка, находка, прорыв, шаг вперёд, знание, понимание, причина, следствие, связь, закономерность, подтверждение, опровержение, пересмотр взглядов, влияние, воздействие, польза, вред, последствия, риск, угроза, ответственность, пределы, выбор, вопрос, обсуждение, точка зрения, сомнение, убеждённость, обоснование, оценка, значимость, ценность, польза для жизни, проблемы, изменения, представления</a:t>
            </a:r>
          </a:p>
          <a:p>
            <a:pPr algn="just">
              <a:buNone/>
            </a:pPr>
            <a:r>
              <a:rPr lang="ru-RU" sz="2100" b="1" dirty="0"/>
              <a:t>Действия: </a:t>
            </a:r>
            <a:r>
              <a:rPr lang="ru-RU" sz="2100" dirty="0"/>
              <a:t>открывать, исследовать, изучать, наблюдать, проводить опыт, проверять, подтверждать, опровергать, объяснять, доказывать, предполагать, делать выводы, пересматривать взгляды, влиять, воздействовать, приносить пользу, причинять вред, вызывать сомнения, вызывать споры, приводить к изменениям, ставить вопросы, нести ответственность, учитывать последствия, менять представления</a:t>
            </a:r>
          </a:p>
          <a:p>
            <a:pPr algn="just">
              <a:buNone/>
            </a:pPr>
            <a:r>
              <a:rPr lang="ru-RU" sz="2100" b="1" dirty="0"/>
              <a:t>Качества: </a:t>
            </a:r>
            <a:r>
              <a:rPr lang="ru-RU" sz="2100" dirty="0"/>
              <a:t>значимый, ценный, полезный, вредный, опасный, спорный, сомнительный, убедительный, обоснованный, недооценённый, переоценённый, важный, возможный, долгосрочный, краткосрочный, нравственный, допустимый, недопустимый, практический, жизненный</a:t>
            </a:r>
          </a:p>
          <a:p>
            <a:pPr algn="just">
              <a:buNone/>
            </a:pPr>
            <a:r>
              <a:rPr lang="ru-RU" sz="2100" b="1" dirty="0"/>
              <a:t>Наречия и вводные слова: </a:t>
            </a:r>
            <a:r>
              <a:rPr lang="ru-RU" sz="2100" dirty="0"/>
              <a:t>по-моему, на мой взгляд, с одной стороны, с другой стороны, в целом, в итоге, со временем, в дальнейшем, в долгосрочной перспективе, трудно сказать, нельзя отрицать, стоит учитывать, вероятно, возможно</a:t>
            </a:r>
          </a:p>
          <a:p>
            <a:pPr algn="just">
              <a:buNone/>
            </a:pPr>
            <a:r>
              <a:rPr lang="ru-RU" sz="2100" b="1" dirty="0"/>
              <a:t>Устойчивые сочетания: </a:t>
            </a:r>
            <a:r>
              <a:rPr lang="ru-RU" sz="2100" dirty="0"/>
              <a:t>делать шаг вперёд, играть важную роль, иметь большое значение, приводить к последствиям, вызывать интерес, вызывать опасения, менять ход развития, влиять на жизнь людей, ставить под вопрос, пересматривать прежние взгляды</a:t>
            </a:r>
          </a:p>
        </p:txBody>
      </p:sp>
    </p:spTree>
    <p:extLst>
      <p:ext uri="{BB962C8B-B14F-4D97-AF65-F5344CB8AC3E}">
        <p14:creationId xmlns:p14="http://schemas.microsoft.com/office/powerpoint/2010/main" val="1856044572"/>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1134</Words>
  <Application>Microsoft Office PowerPoint</Application>
  <PresentationFormat>Širokoúhlá obrazovka</PresentationFormat>
  <Paragraphs>73</Paragraphs>
  <Slides>9</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9</vt:i4>
      </vt:variant>
    </vt:vector>
  </HeadingPairs>
  <TitlesOfParts>
    <vt:vector size="14" baseType="lpstr">
      <vt:lpstr>Arial</vt:lpstr>
      <vt:lpstr>Calibri</vt:lpstr>
      <vt:lpstr>Calibri Light</vt:lpstr>
      <vt:lpstr>Wingdings</vt:lpstr>
      <vt:lpstr>Motiv Office</vt:lpstr>
      <vt:lpstr>JC IV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7</cp:revision>
  <dcterms:created xsi:type="dcterms:W3CDTF">2026-02-04T12:43:17Z</dcterms:created>
  <dcterms:modified xsi:type="dcterms:W3CDTF">2026-02-11T10:14:11Z</dcterms:modified>
</cp:coreProperties>
</file>