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cagomanualofstyle.org/tools_citationguide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cagomanualofstyle.org/tools_citationguid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Odkazování na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JMB 002 </a:t>
            </a:r>
            <a:r>
              <a:rPr lang="cs-CZ">
                <a:solidFill>
                  <a:schemeClr val="tx1"/>
                </a:solidFill>
              </a:rPr>
              <a:t>Nikola Karasová</a:t>
            </a:r>
            <a:endParaRPr lang="cs-CZ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Patové poznámky s bibliografií V.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- </a:t>
            </a:r>
            <a:r>
              <a:rPr lang="cs-CZ" b="1" dirty="0"/>
              <a:t>Článek v elektronickém časopise</a:t>
            </a:r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Gueorgi</a:t>
            </a:r>
            <a:r>
              <a:rPr lang="en-US" dirty="0"/>
              <a:t> </a:t>
            </a:r>
            <a:r>
              <a:rPr lang="en-US" dirty="0" err="1"/>
              <a:t>Kossinets</a:t>
            </a:r>
            <a:r>
              <a:rPr lang="en-US" dirty="0"/>
              <a:t> a Duncan J. Watts, </a:t>
            </a:r>
            <a:r>
              <a:rPr lang="cs-CZ" dirty="0"/>
              <a:t>„</a:t>
            </a:r>
            <a:r>
              <a:rPr lang="en-US" dirty="0"/>
              <a:t>Origins of </a:t>
            </a:r>
            <a:r>
              <a:rPr lang="en-US" dirty="0" err="1"/>
              <a:t>Homophily</a:t>
            </a:r>
            <a:r>
              <a:rPr lang="en-US" dirty="0"/>
              <a:t> in an Evolving Social Network”</a:t>
            </a:r>
            <a:r>
              <a:rPr lang="cs-CZ" dirty="0"/>
              <a:t>,</a:t>
            </a:r>
            <a:r>
              <a:rPr lang="en-US" dirty="0"/>
              <a:t> </a:t>
            </a:r>
            <a:r>
              <a:rPr lang="en-US" i="1" dirty="0"/>
              <a:t>American Journal of Sociology</a:t>
            </a:r>
            <a:r>
              <a:rPr lang="en-US" dirty="0"/>
              <a:t> 115 (2009): 411, </a:t>
            </a:r>
            <a:r>
              <a:rPr lang="cs-CZ" dirty="0"/>
              <a:t>staženo</a:t>
            </a:r>
            <a:r>
              <a:rPr lang="en-US" dirty="0"/>
              <a:t> 28</a:t>
            </a:r>
            <a:r>
              <a:rPr lang="cs-CZ" dirty="0"/>
              <a:t>.2.</a:t>
            </a:r>
            <a:r>
              <a:rPr lang="en-US" dirty="0"/>
              <a:t> 2010, doi:10.1086/599247.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Kossinets</a:t>
            </a:r>
            <a:r>
              <a:rPr lang="en-US" dirty="0"/>
              <a:t> and Watts, </a:t>
            </a:r>
            <a:r>
              <a:rPr lang="cs-CZ" dirty="0"/>
              <a:t>„</a:t>
            </a:r>
            <a:r>
              <a:rPr lang="en-US" dirty="0"/>
              <a:t>Origins of </a:t>
            </a:r>
            <a:r>
              <a:rPr lang="en-US" dirty="0" err="1"/>
              <a:t>Homophily</a:t>
            </a:r>
            <a:r>
              <a:rPr lang="en-US" dirty="0"/>
              <a:t>”</a:t>
            </a:r>
            <a:r>
              <a:rPr lang="cs-CZ" dirty="0"/>
              <a:t>,</a:t>
            </a:r>
            <a:r>
              <a:rPr lang="en-US" dirty="0"/>
              <a:t> 439.</a:t>
            </a:r>
          </a:p>
          <a:p>
            <a:pPr>
              <a:buNone/>
            </a:pPr>
            <a:r>
              <a:rPr lang="en-US" dirty="0" err="1"/>
              <a:t>Kossinets</a:t>
            </a:r>
            <a:r>
              <a:rPr lang="en-US" dirty="0"/>
              <a:t>, </a:t>
            </a:r>
            <a:r>
              <a:rPr lang="en-US" dirty="0" err="1"/>
              <a:t>Gueorgi</a:t>
            </a:r>
            <a:r>
              <a:rPr lang="en-US" dirty="0"/>
              <a:t>, a Duncan J. Watts. </a:t>
            </a:r>
            <a:r>
              <a:rPr lang="cs-CZ" dirty="0"/>
              <a:t>„</a:t>
            </a:r>
            <a:r>
              <a:rPr lang="en-US" dirty="0"/>
              <a:t>Origins</a:t>
            </a:r>
            <a:r>
              <a:rPr lang="cs-CZ" dirty="0"/>
              <a:t> </a:t>
            </a:r>
            <a:r>
              <a:rPr lang="en-US" dirty="0"/>
              <a:t>of </a:t>
            </a:r>
            <a:r>
              <a:rPr lang="en-US" dirty="0" err="1"/>
              <a:t>Homophily</a:t>
            </a:r>
            <a:r>
              <a:rPr lang="en-US" dirty="0"/>
              <a:t> in an Evolving Social</a:t>
            </a:r>
            <a:r>
              <a:rPr lang="cs-CZ" dirty="0"/>
              <a:t> </a:t>
            </a:r>
            <a:r>
              <a:rPr lang="en-US" dirty="0"/>
              <a:t>Network</a:t>
            </a:r>
            <a:r>
              <a:rPr lang="cs-CZ" dirty="0"/>
              <a:t>“</a:t>
            </a:r>
            <a:r>
              <a:rPr lang="en-US" dirty="0"/>
              <a:t>. </a:t>
            </a:r>
            <a:r>
              <a:rPr lang="en-US" i="1" dirty="0"/>
              <a:t>American Journal of Sociology</a:t>
            </a:r>
            <a:r>
              <a:rPr lang="en-US" dirty="0"/>
              <a:t> 115 (2009): 405–50. </a:t>
            </a:r>
            <a:r>
              <a:rPr lang="cs-CZ" dirty="0"/>
              <a:t>Staženo 28.2. </a:t>
            </a:r>
            <a:r>
              <a:rPr lang="en-US" dirty="0"/>
              <a:t>2010. doi:10.1086/599247.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Koncové odkazy 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Do textu je přímo vložen odkaz na závěrečnou bibliografii v závorce ve formátu autor, rok vydání, stránková lokace odkazu v textu zdroje:</a:t>
            </a:r>
          </a:p>
          <a:p>
            <a:pPr algn="just">
              <a:buNone/>
            </a:pPr>
            <a:r>
              <a:rPr lang="cs-CZ" dirty="0"/>
              <a:t>	(Novák 2013, 121-23)</a:t>
            </a:r>
          </a:p>
          <a:p>
            <a:pPr algn="just"/>
            <a:r>
              <a:rPr lang="cs-CZ" dirty="0"/>
              <a:t>Na závěr textu je připojen bibliografický soupis použitých zdrojů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Koncové odkazy 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/>
              <a:t>Příklady podle stylu Chicago 16th </a:t>
            </a:r>
            <a:r>
              <a:rPr lang="cs-CZ" dirty="0" err="1"/>
              <a:t>edition</a:t>
            </a:r>
            <a:r>
              <a:rPr lang="cs-CZ" dirty="0"/>
              <a:t> (česká adaptace)</a:t>
            </a:r>
          </a:p>
          <a:p>
            <a:pPr algn="just">
              <a:buNone/>
            </a:pP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chicagomanualofstyle.org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tools</a:t>
            </a:r>
            <a:r>
              <a:rPr lang="cs-CZ" dirty="0">
                <a:hlinkClick r:id="rId2"/>
              </a:rPr>
              <a:t>_</a:t>
            </a:r>
            <a:r>
              <a:rPr lang="cs-CZ" dirty="0" err="1">
                <a:hlinkClick r:id="rId2"/>
              </a:rPr>
              <a:t>citationguide.html</a:t>
            </a:r>
            <a:r>
              <a:rPr lang="cs-CZ" dirty="0"/>
              <a:t> :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Knižní publikace</a:t>
            </a:r>
          </a:p>
          <a:p>
            <a:pPr algn="just">
              <a:buNone/>
            </a:pPr>
            <a:r>
              <a:rPr lang="cs-CZ" b="1" dirty="0"/>
              <a:t>- Jeden autor</a:t>
            </a:r>
          </a:p>
          <a:p>
            <a:pPr algn="just">
              <a:buNone/>
            </a:pPr>
            <a:r>
              <a:rPr lang="en-US" dirty="0"/>
              <a:t>(</a:t>
            </a:r>
            <a:r>
              <a:rPr lang="en-US" dirty="0" err="1"/>
              <a:t>Pollan</a:t>
            </a:r>
            <a:r>
              <a:rPr lang="en-US" dirty="0"/>
              <a:t> 2006, 99–100)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en-US" dirty="0" err="1"/>
              <a:t>Pollan</a:t>
            </a:r>
            <a:r>
              <a:rPr lang="en-US" dirty="0"/>
              <a:t>, Michael. 2006. </a:t>
            </a:r>
            <a:r>
              <a:rPr lang="en-US" i="1" dirty="0"/>
              <a:t>The Omnivore’s Dilemma: A Natural History of Four Meals</a:t>
            </a:r>
            <a:r>
              <a:rPr lang="en-US" dirty="0"/>
              <a:t>. New York: Penguin.</a:t>
            </a:r>
          </a:p>
          <a:p>
            <a:pPr algn="just">
              <a:buFontTx/>
              <a:buChar char="-"/>
            </a:pPr>
            <a:endParaRPr lang="en-US" b="1" dirty="0"/>
          </a:p>
          <a:p>
            <a:pPr algn="just">
              <a:buNone/>
            </a:pPr>
            <a:r>
              <a:rPr lang="cs-CZ" b="1" dirty="0"/>
              <a:t>- Dva či více autorů</a:t>
            </a:r>
          </a:p>
          <a:p>
            <a:pPr algn="just">
              <a:buNone/>
            </a:pPr>
            <a:r>
              <a:rPr lang="en-US" dirty="0"/>
              <a:t>(Ward and Burns 2007, 52)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en-US" dirty="0"/>
              <a:t>Ward, Geoffrey C., a Ken Burns. 2007. </a:t>
            </a:r>
            <a:r>
              <a:rPr lang="en-US" i="1" dirty="0"/>
              <a:t>The War: An Intimate History</a:t>
            </a:r>
            <a:r>
              <a:rPr lang="en-US" dirty="0"/>
              <a:t>, 1941–1945. New York: Knopf.</a:t>
            </a:r>
          </a:p>
          <a:p>
            <a:pPr algn="just">
              <a:buFontTx/>
              <a:buChar char="-"/>
            </a:pPr>
            <a:endParaRPr lang="en-US" b="1" dirty="0"/>
          </a:p>
          <a:p>
            <a:pPr algn="just">
              <a:buNone/>
            </a:pPr>
            <a:r>
              <a:rPr lang="cs-CZ" b="1" dirty="0"/>
              <a:t>- U čtyř a více autorů </a:t>
            </a:r>
            <a:r>
              <a:rPr lang="cs-CZ" dirty="0"/>
              <a:t>se jejich plný výčet uvádí až v závěrečném odkaze. </a:t>
            </a:r>
            <a:r>
              <a:rPr lang="en-US" i="1" dirty="0"/>
              <a:t>et al</a:t>
            </a:r>
            <a:r>
              <a:rPr lang="en-US" dirty="0"/>
              <a:t>. </a:t>
            </a:r>
            <a:r>
              <a:rPr lang="cs-CZ" dirty="0"/>
              <a:t>= „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alii</a:t>
            </a:r>
            <a:r>
              <a:rPr lang="cs-CZ" dirty="0"/>
              <a:t>“ (z latiny „a jiní“ )</a:t>
            </a:r>
            <a:endParaRPr lang="en-US" dirty="0"/>
          </a:p>
          <a:p>
            <a:pPr algn="just">
              <a:buNone/>
            </a:pPr>
            <a:r>
              <a:rPr lang="cs-CZ" dirty="0"/>
              <a:t>(</a:t>
            </a:r>
            <a:r>
              <a:rPr lang="en-US" dirty="0"/>
              <a:t>Barnes et al.</a:t>
            </a:r>
            <a:r>
              <a:rPr lang="cs-CZ" dirty="0"/>
              <a:t> 2010, 102)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Koncové odkazy III.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sz="1800" b="1" dirty="0"/>
              <a:t>- Kapitola knihy</a:t>
            </a:r>
          </a:p>
          <a:p>
            <a:pPr algn="just">
              <a:buNone/>
            </a:pPr>
            <a:r>
              <a:rPr lang="en-US" sz="1800" dirty="0"/>
              <a:t>(Kelly 2010, 77)</a:t>
            </a:r>
          </a:p>
          <a:p>
            <a:pPr algn="just">
              <a:buFontTx/>
              <a:buChar char="-"/>
            </a:pPr>
            <a:endParaRPr lang="cs-CZ" sz="1800" b="1" dirty="0"/>
          </a:p>
          <a:p>
            <a:pPr algn="just">
              <a:buNone/>
            </a:pPr>
            <a:r>
              <a:rPr lang="en-US" sz="1800" dirty="0"/>
              <a:t>Kelly, John D. 2010. </a:t>
            </a:r>
            <a:r>
              <a:rPr lang="cs-CZ" sz="1800" dirty="0"/>
              <a:t>„</a:t>
            </a:r>
            <a:r>
              <a:rPr lang="en-US" sz="1800" dirty="0"/>
              <a:t>Seeing Red: Mao Fetishism, </a:t>
            </a:r>
            <a:r>
              <a:rPr lang="en-US" sz="1800" dirty="0" err="1"/>
              <a:t>Pax</a:t>
            </a:r>
            <a:r>
              <a:rPr lang="en-US" sz="1800" dirty="0"/>
              <a:t> Americana, and the Moral Economy of War</a:t>
            </a:r>
            <a:r>
              <a:rPr lang="cs-CZ" sz="1800" dirty="0"/>
              <a:t>“</a:t>
            </a:r>
            <a:r>
              <a:rPr lang="en-US" sz="1800" dirty="0"/>
              <a:t>. In </a:t>
            </a:r>
            <a:r>
              <a:rPr lang="en-US" sz="1800" i="1" dirty="0"/>
              <a:t>Anthropology and Global Counterinsurgency</a:t>
            </a:r>
            <a:r>
              <a:rPr lang="en-US" sz="1800" dirty="0"/>
              <a:t>, </a:t>
            </a:r>
            <a:r>
              <a:rPr lang="en-US" sz="1800" dirty="0" err="1"/>
              <a:t>ed</a:t>
            </a:r>
            <a:r>
              <a:rPr lang="cs-CZ" sz="1800" dirty="0"/>
              <a:t>.</a:t>
            </a:r>
            <a:r>
              <a:rPr lang="en-US" sz="1800" dirty="0"/>
              <a:t> John D. Kelly, Beatrice </a:t>
            </a:r>
            <a:r>
              <a:rPr lang="en-US" sz="1800" dirty="0" err="1"/>
              <a:t>Jauregui</a:t>
            </a:r>
            <a:r>
              <a:rPr lang="en-US" sz="1800" dirty="0"/>
              <a:t>, Sean T. Mitchell, a Jeremy Walton, 67–83. Chicago: University of Chicago Press.</a:t>
            </a:r>
            <a:endParaRPr lang="cs-CZ" sz="1800" dirty="0"/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dirty="0"/>
              <a:t>- </a:t>
            </a:r>
            <a:r>
              <a:rPr lang="cs-CZ" sz="1800" b="1" dirty="0"/>
              <a:t>Článek v odborném časopise</a:t>
            </a:r>
            <a:endParaRPr lang="en-US" sz="1800" b="1" dirty="0"/>
          </a:p>
          <a:p>
            <a:pPr algn="just">
              <a:buNone/>
            </a:pPr>
            <a:r>
              <a:rPr lang="en-US" sz="1800" dirty="0"/>
              <a:t>(Weinstein 2009, 440)</a:t>
            </a:r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en-US" sz="1800" dirty="0"/>
              <a:t>Weinstein, Joshua I. 2009. </a:t>
            </a:r>
            <a:r>
              <a:rPr lang="cs-CZ" sz="1800" dirty="0"/>
              <a:t>„</a:t>
            </a:r>
            <a:r>
              <a:rPr lang="en-US" sz="1800" dirty="0"/>
              <a:t>The Market in Plato’s </a:t>
            </a:r>
            <a:r>
              <a:rPr lang="en-US" sz="1800" i="1" dirty="0"/>
              <a:t>Republic</a:t>
            </a:r>
            <a:r>
              <a:rPr lang="cs-CZ" sz="1800" i="1" dirty="0"/>
              <a:t>“</a:t>
            </a:r>
            <a:r>
              <a:rPr lang="en-US" sz="1800" dirty="0"/>
              <a:t>. </a:t>
            </a:r>
            <a:r>
              <a:rPr lang="en-US" sz="1800" i="1" dirty="0"/>
              <a:t>Classical Philology</a:t>
            </a:r>
            <a:r>
              <a:rPr lang="en-US" sz="1800" dirty="0"/>
              <a:t> 104:</a:t>
            </a:r>
            <a:r>
              <a:rPr lang="cs-CZ" sz="1800" dirty="0"/>
              <a:t> </a:t>
            </a:r>
            <a:r>
              <a:rPr lang="en-US" sz="1800" dirty="0"/>
              <a:t>439–58.</a:t>
            </a:r>
            <a:endParaRPr lang="cs-CZ" sz="1800" dirty="0"/>
          </a:p>
          <a:p>
            <a:pPr algn="just">
              <a:buNone/>
            </a:pPr>
            <a:endParaRPr lang="cs-CZ" sz="1800" dirty="0"/>
          </a:p>
          <a:p>
            <a:pPr algn="just">
              <a:buNone/>
            </a:pPr>
            <a:r>
              <a:rPr lang="cs-CZ" sz="1800" b="1" dirty="0"/>
              <a:t>- Internetový zdroj</a:t>
            </a:r>
          </a:p>
          <a:p>
            <a:pPr algn="just">
              <a:buFontTx/>
              <a:buChar char="-"/>
            </a:pPr>
            <a:r>
              <a:rPr lang="en-US" sz="1500" dirty="0"/>
              <a:t>McDonald’s Corporation. 2008. </a:t>
            </a:r>
            <a:r>
              <a:rPr lang="cs-CZ" sz="1500" dirty="0"/>
              <a:t>„</a:t>
            </a:r>
            <a:r>
              <a:rPr lang="en-US" sz="1500" dirty="0"/>
              <a:t>McDonald’s Happy Meal Toy Safety Facts</a:t>
            </a:r>
            <a:r>
              <a:rPr lang="cs-CZ" sz="1500" dirty="0"/>
              <a:t>“</a:t>
            </a:r>
            <a:r>
              <a:rPr lang="en-US" sz="1500" dirty="0"/>
              <a:t>. </a:t>
            </a:r>
            <a:r>
              <a:rPr lang="cs-CZ" sz="1500" dirty="0"/>
              <a:t>Staženo 1</a:t>
            </a:r>
            <a:r>
              <a:rPr lang="en-US" sz="1500" dirty="0"/>
              <a:t>9.</a:t>
            </a:r>
            <a:r>
              <a:rPr lang="cs-CZ" sz="1500" dirty="0"/>
              <a:t> 7.</a:t>
            </a:r>
            <a:r>
              <a:rPr lang="en-US" sz="1500" dirty="0"/>
              <a:t> http://www.mcdonalds.com/corp/about/factsheets.html.</a:t>
            </a:r>
            <a:endParaRPr lang="en-US" sz="1500" b="1" dirty="0"/>
          </a:p>
          <a:p>
            <a:pPr algn="just"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Obecná charakteristika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2900" dirty="0"/>
              <a:t>Bibliografická citace ≈ odkaz na primární zdroj, sekundární zdroj, elektronický zdroj, reference, poznámkový aparát, odkazový aparát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přehlednost a jednotnost údajů</a:t>
            </a:r>
          </a:p>
          <a:p>
            <a:pPr algn="just"/>
            <a:r>
              <a:rPr lang="cs-CZ" dirty="0"/>
              <a:t>přesnost (zápis citace několika způsoby, vybrat si jeden pro danou práci a držet se jej u všech citací)</a:t>
            </a:r>
          </a:p>
          <a:p>
            <a:pPr algn="just"/>
            <a:r>
              <a:rPr lang="cs-CZ" dirty="0"/>
              <a:t>úplnost (více údajů pro zpětnou identifikaci – nepřesnosti při přejímané citaci)</a:t>
            </a:r>
          </a:p>
          <a:p>
            <a:pPr algn="just"/>
            <a:r>
              <a:rPr lang="cs-CZ" dirty="0"/>
              <a:t>použití „primárních pramenů“ (citovat údaje pouze z publikací, které jsme měli v ruce)</a:t>
            </a:r>
          </a:p>
          <a:p>
            <a:pPr algn="just"/>
            <a:r>
              <a:rPr lang="cs-CZ" dirty="0"/>
              <a:t>nezkracovat slova obsažená v údajích o citované publikaci platí zásada zachování pravopisných norem pro daný jazyk (u cizojazyčné literatury)</a:t>
            </a:r>
          </a:p>
          <a:p>
            <a:pPr algn="just"/>
            <a:r>
              <a:rPr lang="cs-CZ" dirty="0"/>
              <a:t>platí zásada zachování jazyka knihy (nepřekládáme údaje o názvu, autoru)</a:t>
            </a:r>
          </a:p>
          <a:p>
            <a:pPr algn="just"/>
            <a:r>
              <a:rPr lang="cs-CZ" dirty="0"/>
              <a:t>chybějící údaj přeskočit (pokud chybí, vynecháme jej a pokračujeme údajem následujícím)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Citace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330952"/>
          </a:xfrm>
        </p:spPr>
        <p:txBody>
          <a:bodyPr>
            <a:normAutofit/>
          </a:bodyPr>
          <a:lstStyle/>
          <a:p>
            <a:pPr algn="just"/>
            <a:r>
              <a:rPr lang="cs-CZ" sz="1600" dirty="0"/>
              <a:t>„Literaturu citujeme v rozumné míře.“ </a:t>
            </a:r>
          </a:p>
          <a:p>
            <a:pPr algn="just"/>
            <a:r>
              <a:rPr lang="cs-CZ" sz="1600" dirty="0"/>
              <a:t>Citace musí být naprosto věrné, aby odpovídaly obsahu termínu citace</a:t>
            </a:r>
          </a:p>
          <a:p>
            <a:pPr algn="just"/>
            <a:r>
              <a:rPr lang="cs-CZ" sz="1600" dirty="0"/>
              <a:t>Citace ze sekundární literatury užíváme pouze tehdy, mají-li v textu svoji funkci (necitujeme banální skutečnosti, citujeme pouze relevantní zdroje). </a:t>
            </a:r>
          </a:p>
          <a:p>
            <a:pPr algn="just"/>
            <a:r>
              <a:rPr lang="cs-CZ" sz="1600" dirty="0"/>
              <a:t>Komentáře, vysvětlivky, poznámky k citátu – do závorek [zvýraznil autor článku, pozn. autora] </a:t>
            </a:r>
          </a:p>
          <a:p>
            <a:pPr algn="just"/>
            <a:r>
              <a:rPr lang="cs-CZ" sz="1600" dirty="0"/>
              <a:t>Cizojazyčné přímé citace překládáme co nejpřesněji do jazyka vlastního textu.</a:t>
            </a:r>
          </a:p>
          <a:p>
            <a:pPr algn="just"/>
            <a:r>
              <a:rPr lang="cs-CZ" sz="1600" dirty="0"/>
              <a:t>Pokud citace nepřesáhne tři řádky textu, je možné ji vložit přímo do textu, v opačném případě z ní vytvoříme samostatný oddělený odstavec. </a:t>
            </a:r>
          </a:p>
          <a:p>
            <a:pPr algn="just"/>
            <a:r>
              <a:rPr lang="cs-CZ" sz="1600" dirty="0"/>
              <a:t>Vynechaný text – vyznačuje se třemi tečkami v hranaté závorce</a:t>
            </a:r>
          </a:p>
          <a:p>
            <a:pPr algn="just">
              <a:buNone/>
            </a:pPr>
            <a:r>
              <a:rPr lang="cs-CZ" sz="1600" dirty="0"/>
              <a:t>	„Ke konci roku 1989 jsem nebyl schopen rozpoznat [...] pravou povahu nově nastupujících mocenských struktur.“</a:t>
            </a:r>
          </a:p>
          <a:p>
            <a:pPr algn="just"/>
            <a:r>
              <a:rPr lang="cs-CZ" sz="1600" dirty="0"/>
              <a:t>Pokud se dopustí autor citátu omylu, nesmíme jeho chybu odstraňovat, pouze na ni můžeme upozornit použitím slůvka [sic!] v závorce, nebo v kurzívě (jedná se o výraz převzatý z latiny, znamenající „takto“)</a:t>
            </a:r>
            <a:endParaRPr lang="cs-CZ" sz="1600" b="1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1600" dirty="0"/>
              <a:t>	„Když 7.5. 1945 [sic!] skončila druhá světová válka … “ </a:t>
            </a:r>
          </a:p>
          <a:p>
            <a:pPr algn="just"/>
            <a:endParaRPr lang="cs-CZ" sz="1600" dirty="0"/>
          </a:p>
          <a:p>
            <a:pPr algn="just"/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Parafráze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Podstatou parafráze je vlastními slovy shrnout a komentovat to, co je v primární literatuře (původním zdroji parafrázované informace). </a:t>
            </a:r>
          </a:p>
          <a:p>
            <a:pPr algn="just"/>
            <a:r>
              <a:rPr lang="cs-CZ" sz="2000" dirty="0"/>
              <a:t>Je nutné mít jistotu, že parafráze v textu jsou skutečně parafrázemi, a ne nepřiznanými citacemi (</a:t>
            </a:r>
            <a:r>
              <a:rPr lang="cs-CZ" sz="2000" b="1" dirty="0"/>
              <a:t>v tom případě se jedná o plagiát!</a:t>
            </a:r>
            <a:r>
              <a:rPr lang="cs-CZ" sz="2000" dirty="0"/>
              <a:t>). </a:t>
            </a:r>
          </a:p>
          <a:p>
            <a:pPr algn="just"/>
            <a:r>
              <a:rPr lang="cs-CZ" sz="2000" dirty="0"/>
              <a:t>Parafráze bývá obvykle kratší než původní text. </a:t>
            </a:r>
          </a:p>
          <a:p>
            <a:pPr algn="just"/>
            <a:r>
              <a:rPr lang="cs-CZ" sz="2000" dirty="0"/>
              <a:t>Parafrázi bychom měli být schopni formulovat, aniž bychom měli před očima původní text. </a:t>
            </a:r>
          </a:p>
          <a:p>
            <a:pPr algn="just"/>
            <a:r>
              <a:rPr lang="cs-CZ" sz="2000" b="1" dirty="0"/>
              <a:t>I v případě parafráze odkazujeme na zdroj, ze kterého čerpáme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79438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Základní citační formáty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Tradiční německý „patový“ (notes) </a:t>
            </a:r>
          </a:p>
          <a:p>
            <a:pPr algn="just">
              <a:buNone/>
            </a:pPr>
            <a:r>
              <a:rPr lang="cs-CZ" dirty="0"/>
              <a:t> bibliografický záznam v poznámkách pod čarou, přehlednější, umožňuje komentovat zdroje</a:t>
            </a:r>
          </a:p>
          <a:p>
            <a:pPr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Anglosaský „koncový“ (</a:t>
            </a:r>
            <a:r>
              <a:rPr lang="cs-CZ" dirty="0" err="1"/>
              <a:t>author</a:t>
            </a:r>
            <a:r>
              <a:rPr lang="cs-CZ" dirty="0"/>
              <a:t>-</a:t>
            </a:r>
            <a:r>
              <a:rPr lang="cs-CZ" dirty="0" err="1"/>
              <a:t>date</a:t>
            </a:r>
            <a:r>
              <a:rPr lang="cs-CZ" dirty="0"/>
              <a:t>) </a:t>
            </a:r>
          </a:p>
          <a:p>
            <a:pPr algn="just">
              <a:buNone/>
            </a:pPr>
            <a:r>
              <a:rPr lang="cs-CZ" dirty="0"/>
              <a:t>v závorkách v textu, užívány více v přírodních vědách, autorsky jednodušší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Patové poznámky s bibliografií 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indexový odkaz číslicí na poznámku pod čarou</a:t>
            </a:r>
          </a:p>
          <a:p>
            <a:pPr algn="just"/>
            <a:r>
              <a:rPr lang="cs-CZ" dirty="0"/>
              <a:t>první odkaz na daný zdroj v plné formě příslušného bibliografického záznamu odpovídající typu zdroje (monografie, článek atp.)</a:t>
            </a:r>
          </a:p>
          <a:p>
            <a:pPr algn="just"/>
            <a:r>
              <a:rPr lang="cs-CZ" dirty="0"/>
              <a:t>druhé a následující odkazy ve zkrácené formě</a:t>
            </a:r>
          </a:p>
          <a:p>
            <a:pPr algn="just"/>
            <a:r>
              <a:rPr lang="cs-CZ" dirty="0"/>
              <a:t>pokud se opakují v návaznosti odkazy na stejný zdroj, nahrazujeme bibliografický záznam slovy „Tamtéž“, „</a:t>
            </a:r>
            <a:r>
              <a:rPr lang="cs-CZ" dirty="0" err="1"/>
              <a:t>Ibidem</a:t>
            </a:r>
            <a:r>
              <a:rPr lang="cs-CZ" dirty="0"/>
              <a:t>“, či zkratkou „</a:t>
            </a:r>
            <a:r>
              <a:rPr lang="cs-CZ" dirty="0" err="1"/>
              <a:t>Ibid</a:t>
            </a:r>
            <a:r>
              <a:rPr lang="cs-CZ" dirty="0"/>
              <a:t>.“ s odkazem na příslušnou lokaci strany, či stran v dané textu.</a:t>
            </a:r>
          </a:p>
          <a:p>
            <a:pPr algn="just"/>
            <a:r>
              <a:rPr lang="cs-CZ" dirty="0"/>
              <a:t>V poznámkách pod čarou se mohou objevit též doplňující  a vysvětlující texty, komentáře, výrazy „Srov.(-</a:t>
            </a:r>
            <a:r>
              <a:rPr lang="cs-CZ" dirty="0" err="1"/>
              <a:t>nej</a:t>
            </a:r>
            <a:r>
              <a:rPr lang="cs-CZ" dirty="0"/>
              <a:t>)“, „Viz“ (Pozor nejedná se o zkratku, ale imperativ slovesa „vidět“! Uvádíme bez tečky!) </a:t>
            </a:r>
          </a:p>
          <a:p>
            <a:pPr algn="just"/>
            <a:r>
              <a:rPr lang="cs-CZ" dirty="0"/>
              <a:t>Na závěr textu se vkládá bibliografický soupis použitých zdrojů, který má jiné formátování než v poznámkách pod čarou!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Patové poznámky s bibliografií 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Příklady podle stylu Chicago 16th </a:t>
            </a:r>
            <a:r>
              <a:rPr lang="cs-CZ" dirty="0" err="1"/>
              <a:t>edition</a:t>
            </a:r>
            <a:r>
              <a:rPr lang="cs-CZ" dirty="0"/>
              <a:t> (česká adaptace)</a:t>
            </a:r>
          </a:p>
          <a:p>
            <a:pPr algn="just">
              <a:buNone/>
            </a:pP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chicagomanualofstyle.org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tools</a:t>
            </a:r>
            <a:r>
              <a:rPr lang="cs-CZ" dirty="0">
                <a:hlinkClick r:id="rId2"/>
              </a:rPr>
              <a:t>_</a:t>
            </a:r>
            <a:r>
              <a:rPr lang="cs-CZ" dirty="0" err="1">
                <a:hlinkClick r:id="rId2"/>
              </a:rPr>
              <a:t>citationguide.html</a:t>
            </a:r>
            <a:r>
              <a:rPr lang="cs-CZ" dirty="0"/>
              <a:t> :</a:t>
            </a:r>
          </a:p>
          <a:p>
            <a:pPr algn="just">
              <a:buNone/>
            </a:pPr>
            <a:r>
              <a:rPr lang="cs-CZ" dirty="0"/>
              <a:t>Knižní publikace</a:t>
            </a:r>
          </a:p>
          <a:p>
            <a:pPr algn="just">
              <a:buNone/>
            </a:pPr>
            <a:r>
              <a:rPr lang="cs-CZ" b="1" dirty="0"/>
              <a:t>- Jeden autor</a:t>
            </a:r>
            <a:endParaRPr lang="en-US" b="1" dirty="0"/>
          </a:p>
          <a:p>
            <a:pPr algn="just">
              <a:buNone/>
            </a:pPr>
            <a:r>
              <a:rPr lang="en-US" dirty="0"/>
              <a:t>1. Michael </a:t>
            </a:r>
            <a:r>
              <a:rPr lang="en-US" dirty="0" err="1"/>
              <a:t>Pollan</a:t>
            </a:r>
            <a:r>
              <a:rPr lang="en-US" dirty="0"/>
              <a:t>, </a:t>
            </a:r>
            <a:r>
              <a:rPr lang="en-US" i="1" dirty="0"/>
              <a:t>The Omnivore’s Dilemma: A Natural History of Four Meals</a:t>
            </a:r>
            <a:r>
              <a:rPr lang="en-US" dirty="0"/>
              <a:t> (New York: Penguin, 2006), 99–100.</a:t>
            </a:r>
          </a:p>
          <a:p>
            <a:pPr algn="just">
              <a:buNone/>
            </a:pPr>
            <a:r>
              <a:rPr lang="en-US" dirty="0"/>
              <a:t>2. </a:t>
            </a:r>
            <a:r>
              <a:rPr lang="en-US" dirty="0" err="1"/>
              <a:t>Pollan</a:t>
            </a:r>
            <a:r>
              <a:rPr lang="en-US" dirty="0"/>
              <a:t>, </a:t>
            </a:r>
            <a:r>
              <a:rPr lang="en-US" i="1" dirty="0"/>
              <a:t>Omnivore’s Dilemma</a:t>
            </a:r>
            <a:r>
              <a:rPr lang="en-US" dirty="0"/>
              <a:t>, 3.</a:t>
            </a:r>
            <a:endParaRPr lang="cs-CZ" dirty="0"/>
          </a:p>
          <a:p>
            <a:pPr algn="just">
              <a:buNone/>
            </a:pPr>
            <a:r>
              <a:rPr lang="cs-CZ" dirty="0"/>
              <a:t>Navazující odkaz: </a:t>
            </a:r>
            <a:r>
              <a:rPr lang="cs-CZ" dirty="0" err="1"/>
              <a:t>Ibid</a:t>
            </a:r>
            <a:r>
              <a:rPr lang="cs-CZ" dirty="0"/>
              <a:t>., 3.</a:t>
            </a:r>
            <a:endParaRPr lang="en-US" dirty="0"/>
          </a:p>
          <a:p>
            <a:pPr algn="just">
              <a:buNone/>
            </a:pPr>
            <a:r>
              <a:rPr lang="en-US" dirty="0" err="1"/>
              <a:t>Pollan</a:t>
            </a:r>
            <a:r>
              <a:rPr lang="en-US" dirty="0"/>
              <a:t>, Michael. </a:t>
            </a:r>
            <a:r>
              <a:rPr lang="en-US" i="1" dirty="0"/>
              <a:t>The Omnivore’s Dilemma: A Natural History of Four Meals</a:t>
            </a:r>
            <a:r>
              <a:rPr lang="en-US" dirty="0"/>
              <a:t>. New York: Penguin, 2006.</a:t>
            </a:r>
          </a:p>
          <a:p>
            <a:pPr algn="just">
              <a:buNone/>
            </a:pPr>
            <a:r>
              <a:rPr lang="cs-CZ" b="1" dirty="0"/>
              <a:t>- Dva či více autorů</a:t>
            </a:r>
            <a:endParaRPr lang="en-US" b="1" dirty="0"/>
          </a:p>
          <a:p>
            <a:pPr algn="just">
              <a:buNone/>
            </a:pPr>
            <a:r>
              <a:rPr lang="en-US" dirty="0"/>
              <a:t>1. Geoffrey C. Ward a</a:t>
            </a:r>
            <a:r>
              <a:rPr lang="cs-CZ" dirty="0"/>
              <a:t> </a:t>
            </a:r>
            <a:r>
              <a:rPr lang="en-US" dirty="0"/>
              <a:t>Ken Burns, </a:t>
            </a:r>
            <a:r>
              <a:rPr lang="en-US" i="1" dirty="0"/>
              <a:t>The War: An Intimate History, 1941–1945</a:t>
            </a:r>
            <a:r>
              <a:rPr lang="en-US" dirty="0"/>
              <a:t> (New York: Knopf, 2007), 52.</a:t>
            </a:r>
          </a:p>
          <a:p>
            <a:pPr algn="just">
              <a:buNone/>
            </a:pPr>
            <a:r>
              <a:rPr lang="en-US" dirty="0"/>
              <a:t>2. Ward a Burns, </a:t>
            </a:r>
            <a:r>
              <a:rPr lang="en-US" i="1" dirty="0"/>
              <a:t>War</a:t>
            </a:r>
            <a:r>
              <a:rPr lang="en-US" dirty="0"/>
              <a:t>, 59–61.</a:t>
            </a:r>
          </a:p>
          <a:p>
            <a:pPr algn="just">
              <a:buNone/>
            </a:pPr>
            <a:r>
              <a:rPr lang="en-US" dirty="0"/>
              <a:t>Ward, Geoffrey C., a Ken Burns. </a:t>
            </a:r>
            <a:r>
              <a:rPr lang="en-US" i="1" dirty="0"/>
              <a:t>The War: An Intimate History, 1941–1945</a:t>
            </a:r>
            <a:r>
              <a:rPr lang="en-US" dirty="0"/>
              <a:t>. New York: Knopf, 2007.</a:t>
            </a:r>
          </a:p>
          <a:p>
            <a:pPr algn="just">
              <a:buNone/>
            </a:pPr>
            <a:r>
              <a:rPr lang="cs-CZ" b="1" dirty="0"/>
              <a:t>- U čtyř a více autorů </a:t>
            </a:r>
            <a:r>
              <a:rPr lang="cs-CZ" dirty="0"/>
              <a:t>se jejich plný výčet uvádí až v závěrečném odkaze. </a:t>
            </a:r>
            <a:r>
              <a:rPr lang="en-US" i="1" dirty="0"/>
              <a:t>et al</a:t>
            </a:r>
            <a:r>
              <a:rPr lang="en-US" dirty="0"/>
              <a:t>. (</a:t>
            </a:r>
            <a:r>
              <a:rPr lang="cs-CZ" dirty="0"/>
              <a:t>„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alii</a:t>
            </a:r>
            <a:r>
              <a:rPr lang="cs-CZ" dirty="0"/>
              <a:t>“</a:t>
            </a:r>
            <a:r>
              <a:rPr lang="en-US" dirty="0"/>
              <a:t>):</a:t>
            </a:r>
          </a:p>
          <a:p>
            <a:pPr algn="just">
              <a:buNone/>
            </a:pPr>
            <a:r>
              <a:rPr lang="en-US" dirty="0"/>
              <a:t>1. Dana Barnes et al., </a:t>
            </a:r>
            <a:r>
              <a:rPr lang="en-US" i="1" dirty="0"/>
              <a:t>Plastics: Essays on American Corporate Ascendance in the 1960s</a:t>
            </a:r>
            <a:r>
              <a:rPr lang="en-US" dirty="0"/>
              <a:t> . . .</a:t>
            </a:r>
          </a:p>
          <a:p>
            <a:pPr algn="just">
              <a:buNone/>
            </a:pPr>
            <a:r>
              <a:rPr lang="en-US" dirty="0"/>
              <a:t>2. Barnes et al., </a:t>
            </a:r>
            <a:r>
              <a:rPr lang="en-US" i="1" dirty="0"/>
              <a:t>Plastics</a:t>
            </a:r>
            <a:r>
              <a:rPr lang="en-US" dirty="0"/>
              <a:t> . . 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Patové poznámky s bibliografií III.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b="1" dirty="0"/>
              <a:t>- Kapitola nebo jiná část knihy</a:t>
            </a:r>
          </a:p>
          <a:p>
            <a:pPr algn="just">
              <a:buNone/>
            </a:pPr>
            <a:r>
              <a:rPr lang="cs-CZ" dirty="0"/>
              <a:t>V poznámce je uvedená stránková lokace odkazu, v závěrečné bibliografii celý rozsah článku.</a:t>
            </a:r>
            <a:endParaRPr lang="en-US" dirty="0"/>
          </a:p>
          <a:p>
            <a:pPr algn="just">
              <a:buFontTx/>
              <a:buChar char="-"/>
            </a:pPr>
            <a:endParaRPr lang="cs-CZ" b="1" dirty="0"/>
          </a:p>
          <a:p>
            <a:pPr algn="just">
              <a:buNone/>
            </a:pPr>
            <a:r>
              <a:rPr lang="en-US" dirty="0"/>
              <a:t>1. John D. Kelly, </a:t>
            </a:r>
            <a:r>
              <a:rPr lang="cs-CZ" dirty="0"/>
              <a:t>„</a:t>
            </a:r>
            <a:r>
              <a:rPr lang="en-US" dirty="0"/>
              <a:t>Seeing Red: Mao Fetishism, </a:t>
            </a:r>
            <a:r>
              <a:rPr lang="en-US" dirty="0" err="1"/>
              <a:t>Pax</a:t>
            </a:r>
            <a:r>
              <a:rPr lang="en-US" dirty="0"/>
              <a:t> Americana, and the Moral Economy of War</a:t>
            </a:r>
            <a:r>
              <a:rPr lang="cs-CZ" dirty="0"/>
              <a:t>“,</a:t>
            </a:r>
            <a:r>
              <a:rPr lang="en-US" dirty="0"/>
              <a:t> in </a:t>
            </a:r>
            <a:r>
              <a:rPr lang="en-US" i="1" dirty="0"/>
              <a:t>Anthropology and Global Counterinsurgency</a:t>
            </a:r>
            <a:r>
              <a:rPr lang="en-US" dirty="0"/>
              <a:t>, ed. John D. Kelly et al. (Chicago: University of Chicago Press, 2010), 77.</a:t>
            </a:r>
          </a:p>
          <a:p>
            <a:pPr algn="just">
              <a:buNone/>
            </a:pPr>
            <a:r>
              <a:rPr lang="en-US" dirty="0"/>
              <a:t>2. Kelly, </a:t>
            </a:r>
            <a:r>
              <a:rPr lang="cs-CZ" dirty="0"/>
              <a:t>„</a:t>
            </a:r>
            <a:r>
              <a:rPr lang="en-US" dirty="0"/>
              <a:t>Seeing Red”</a:t>
            </a:r>
            <a:r>
              <a:rPr lang="cs-CZ" dirty="0"/>
              <a:t>,</a:t>
            </a:r>
            <a:r>
              <a:rPr lang="en-US" dirty="0"/>
              <a:t> 81–82.</a:t>
            </a:r>
          </a:p>
          <a:p>
            <a:pPr algn="just">
              <a:buNone/>
            </a:pPr>
            <a:r>
              <a:rPr lang="en-US" dirty="0"/>
              <a:t>Kelly, John D. </a:t>
            </a:r>
            <a:r>
              <a:rPr lang="cs-CZ" dirty="0"/>
              <a:t>„</a:t>
            </a:r>
            <a:r>
              <a:rPr lang="en-US" dirty="0"/>
              <a:t>Seeing Red: Mao Fetishism, </a:t>
            </a:r>
            <a:r>
              <a:rPr lang="en-US" dirty="0" err="1"/>
              <a:t>Pax</a:t>
            </a:r>
            <a:r>
              <a:rPr lang="en-US" dirty="0"/>
              <a:t> Americana, and the Moral Economy of War</a:t>
            </a:r>
            <a:r>
              <a:rPr lang="cs-CZ" dirty="0"/>
              <a:t>“</a:t>
            </a:r>
            <a:r>
              <a:rPr lang="en-US" dirty="0"/>
              <a:t>. In </a:t>
            </a:r>
            <a:r>
              <a:rPr lang="en-US" i="1" dirty="0"/>
              <a:t>Anthropology and Global Counterinsurgency</a:t>
            </a:r>
            <a:r>
              <a:rPr lang="en-US" dirty="0"/>
              <a:t>, </a:t>
            </a:r>
            <a:r>
              <a:rPr lang="en-US" dirty="0" err="1"/>
              <a:t>ed</a:t>
            </a:r>
            <a:r>
              <a:rPr lang="cs-CZ" dirty="0"/>
              <a:t>.</a:t>
            </a:r>
            <a:r>
              <a:rPr lang="en-US" dirty="0"/>
              <a:t> John D. Kelly, Beatrice </a:t>
            </a:r>
            <a:r>
              <a:rPr lang="en-US" dirty="0" err="1"/>
              <a:t>Jauregui</a:t>
            </a:r>
            <a:r>
              <a:rPr lang="en-US" dirty="0"/>
              <a:t>, Sean T. Mitchell, a Jeremy Walton, 67–83. Chicago: University of Chicago Press, 2010.</a:t>
            </a:r>
            <a:endParaRPr lang="cs-CZ" dirty="0"/>
          </a:p>
          <a:p>
            <a:pPr algn="just">
              <a:buFontTx/>
              <a:buChar char="-"/>
            </a:pPr>
            <a:endParaRPr lang="cs-CZ" b="1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Patové poznámky s bibliografií IV.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b="1" dirty="0"/>
              <a:t>- Článek v tištěném časopise</a:t>
            </a:r>
            <a:endParaRPr lang="en-US" b="1" dirty="0"/>
          </a:p>
          <a:p>
            <a:pPr algn="just">
              <a:buNone/>
            </a:pPr>
            <a:r>
              <a:rPr lang="cs-CZ" dirty="0"/>
              <a:t>V poznámce je uvedená stránková lokace odkazu, v závěrečné bibliografii celý rozsah článku.</a:t>
            </a:r>
            <a:endParaRPr lang="en-US" dirty="0"/>
          </a:p>
          <a:p>
            <a:pPr algn="just">
              <a:buNone/>
            </a:pPr>
            <a:r>
              <a:rPr lang="en-US" dirty="0"/>
              <a:t>1. Joshua I. Weinstein, </a:t>
            </a:r>
            <a:r>
              <a:rPr lang="cs-CZ" dirty="0"/>
              <a:t>„</a:t>
            </a:r>
            <a:r>
              <a:rPr lang="en-US" dirty="0"/>
              <a:t>The Market in Plato’s </a:t>
            </a:r>
            <a:r>
              <a:rPr lang="en-US" i="1" dirty="0"/>
              <a:t>Republic</a:t>
            </a:r>
            <a:r>
              <a:rPr lang="en-US" dirty="0"/>
              <a:t>”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i="1" dirty="0"/>
              <a:t>Classical Philology</a:t>
            </a:r>
            <a:r>
              <a:rPr lang="en-US" dirty="0"/>
              <a:t> 104 (2009): 440.</a:t>
            </a:r>
          </a:p>
          <a:p>
            <a:pPr algn="just">
              <a:buNone/>
            </a:pPr>
            <a:r>
              <a:rPr lang="en-US" dirty="0"/>
              <a:t>2. Weinstein, </a:t>
            </a:r>
            <a:r>
              <a:rPr lang="cs-CZ" dirty="0"/>
              <a:t>„</a:t>
            </a:r>
            <a:r>
              <a:rPr lang="en-US" dirty="0"/>
              <a:t>Plato’s </a:t>
            </a:r>
            <a:r>
              <a:rPr lang="en-US" i="1" dirty="0"/>
              <a:t>Republic</a:t>
            </a:r>
            <a:r>
              <a:rPr lang="en-US" dirty="0"/>
              <a:t>”</a:t>
            </a:r>
            <a:r>
              <a:rPr lang="cs-CZ" dirty="0"/>
              <a:t>,</a:t>
            </a:r>
            <a:r>
              <a:rPr lang="en-US" dirty="0"/>
              <a:t> 452–53.</a:t>
            </a:r>
          </a:p>
          <a:p>
            <a:pPr algn="just">
              <a:buNone/>
            </a:pPr>
            <a:r>
              <a:rPr lang="en-US" dirty="0"/>
              <a:t>Weinstein, Joshua I. </a:t>
            </a:r>
            <a:r>
              <a:rPr lang="cs-CZ" dirty="0"/>
              <a:t>„</a:t>
            </a:r>
            <a:r>
              <a:rPr lang="en-US" dirty="0"/>
              <a:t>The Market in Plato’s </a:t>
            </a:r>
            <a:r>
              <a:rPr lang="en-US" i="1" dirty="0"/>
              <a:t>Republic</a:t>
            </a:r>
            <a:r>
              <a:rPr lang="cs-CZ" i="1" dirty="0"/>
              <a:t>“</a:t>
            </a:r>
            <a:r>
              <a:rPr lang="en-US" dirty="0"/>
              <a:t>. </a:t>
            </a:r>
            <a:r>
              <a:rPr lang="en-US" i="1" dirty="0"/>
              <a:t>Classical Philology</a:t>
            </a:r>
            <a:r>
              <a:rPr lang="en-US" dirty="0"/>
              <a:t> 104 (2009): 439–58.</a:t>
            </a:r>
            <a:endParaRPr lang="cs-CZ" dirty="0"/>
          </a:p>
          <a:p>
            <a:pPr algn="just">
              <a:buNone/>
            </a:pPr>
            <a:r>
              <a:rPr lang="cs-CZ" b="1" dirty="0"/>
              <a:t>- Internetový odkaz </a:t>
            </a:r>
          </a:p>
          <a:p>
            <a:pPr marL="457200" indent="-457200" algn="just">
              <a:buNone/>
            </a:pPr>
            <a:r>
              <a:rPr lang="cs-CZ" sz="1900" dirty="0"/>
              <a:t>1. „</a:t>
            </a:r>
            <a:r>
              <a:rPr lang="en-US" sz="1900" dirty="0"/>
              <a:t>McDonald’s Happy Meal Toy Safety Facts”</a:t>
            </a:r>
            <a:r>
              <a:rPr lang="cs-CZ" sz="1900" dirty="0"/>
              <a:t>,</a:t>
            </a:r>
            <a:r>
              <a:rPr lang="en-US" sz="1900" dirty="0"/>
              <a:t> McDonald’s Corporation, </a:t>
            </a:r>
            <a:r>
              <a:rPr lang="cs-CZ" sz="1900" dirty="0"/>
              <a:t>staženo</a:t>
            </a:r>
            <a:r>
              <a:rPr lang="en-US" sz="1900" dirty="0"/>
              <a:t> </a:t>
            </a:r>
            <a:r>
              <a:rPr lang="cs-CZ" sz="1900" dirty="0"/>
              <a:t>1</a:t>
            </a:r>
            <a:r>
              <a:rPr lang="en-US" sz="1900" dirty="0"/>
              <a:t>9</a:t>
            </a:r>
            <a:r>
              <a:rPr lang="cs-CZ" sz="1900" dirty="0"/>
              <a:t>.7.</a:t>
            </a:r>
            <a:r>
              <a:rPr lang="en-US" sz="1900" dirty="0"/>
              <a:t> 2008,</a:t>
            </a:r>
            <a:endParaRPr lang="cs-CZ" sz="1900" dirty="0"/>
          </a:p>
          <a:p>
            <a:pPr marL="457200" indent="-457200" algn="just">
              <a:buNone/>
            </a:pPr>
            <a:r>
              <a:rPr lang="cs-CZ" sz="1900" dirty="0"/>
              <a:t>2. </a:t>
            </a:r>
            <a:r>
              <a:rPr lang="en-US" sz="1900" dirty="0"/>
              <a:t> http://www.mcdonalds.com/corp/about/factsheets.html.</a:t>
            </a:r>
            <a:endParaRPr lang="cs-CZ" sz="1900" dirty="0"/>
          </a:p>
          <a:p>
            <a:pPr algn="just">
              <a:buNone/>
            </a:pPr>
            <a:endParaRPr lang="cs-CZ" sz="1900" dirty="0"/>
          </a:p>
          <a:p>
            <a:pPr algn="just">
              <a:buNone/>
            </a:pPr>
            <a:r>
              <a:rPr lang="en-US" sz="2000" dirty="0"/>
              <a:t>McDonald’s Corporation. </a:t>
            </a:r>
            <a:r>
              <a:rPr lang="cs-CZ" sz="2000" dirty="0"/>
              <a:t>„</a:t>
            </a:r>
            <a:r>
              <a:rPr lang="en-US" sz="2000" dirty="0"/>
              <a:t>McDonald’s Happy Meal Toy Safety Facts</a:t>
            </a:r>
            <a:r>
              <a:rPr lang="cs-CZ" sz="2000" dirty="0"/>
              <a:t>“</a:t>
            </a:r>
            <a:r>
              <a:rPr lang="en-US" sz="2000" dirty="0"/>
              <a:t>. </a:t>
            </a:r>
            <a:r>
              <a:rPr lang="cs-CZ" sz="2000" dirty="0"/>
              <a:t>Staženo </a:t>
            </a:r>
            <a:r>
              <a:rPr lang="en-US" sz="2000" dirty="0"/>
              <a:t>19</a:t>
            </a:r>
            <a:r>
              <a:rPr lang="cs-CZ" sz="2000" dirty="0"/>
              <a:t>. 7. </a:t>
            </a:r>
            <a:r>
              <a:rPr lang="en-US" sz="2000" dirty="0"/>
              <a:t>2008.</a:t>
            </a:r>
            <a:endParaRPr lang="cs-CZ" sz="2000" dirty="0"/>
          </a:p>
          <a:p>
            <a:pPr algn="just">
              <a:buNone/>
            </a:pPr>
            <a:r>
              <a:rPr lang="en-US" sz="2000" dirty="0"/>
              <a:t> http://www.mcdonalds.com/corp/about/factsheets.html.</a:t>
            </a:r>
            <a:endParaRPr lang="cs-CZ" sz="1900" dirty="0"/>
          </a:p>
          <a:p>
            <a:pPr algn="just">
              <a:buNone/>
            </a:pPr>
            <a:endParaRPr lang="en-US" sz="1900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637</TotalTime>
  <Words>1378</Words>
  <Application>Microsoft Office PowerPoint</Application>
  <PresentationFormat>Předvádění na obrazovce (4:3)</PresentationFormat>
  <Paragraphs>121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Arkýř</vt:lpstr>
      <vt:lpstr>Odkazování na zdroje</vt:lpstr>
      <vt:lpstr>Obecná charakteristika</vt:lpstr>
      <vt:lpstr>Citace</vt:lpstr>
      <vt:lpstr>Parafráze</vt:lpstr>
      <vt:lpstr>Základní citační formáty</vt:lpstr>
      <vt:lpstr>Patové poznámky s bibliografií I.</vt:lpstr>
      <vt:lpstr>Patové poznámky s bibliografií II.</vt:lpstr>
      <vt:lpstr>Patové poznámky s bibliografií III.</vt:lpstr>
      <vt:lpstr>Patové poznámky s bibliografií IV.</vt:lpstr>
      <vt:lpstr>Patové poznámky s bibliografií V.</vt:lpstr>
      <vt:lpstr>Koncové odkazy I.</vt:lpstr>
      <vt:lpstr>Koncové odkazy II.</vt:lpstr>
      <vt:lpstr>Koncové odkazy III.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Odkazování na zdroje</dc:title>
  <dc:creator>Jirka</dc:creator>
  <cp:lastModifiedBy>Nikola Karasová</cp:lastModifiedBy>
  <cp:revision>33</cp:revision>
  <dcterms:created xsi:type="dcterms:W3CDTF">2006-08-16T00:00:00Z</dcterms:created>
  <dcterms:modified xsi:type="dcterms:W3CDTF">2018-10-30T11:38:32Z</dcterms:modified>
</cp:coreProperties>
</file>