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5" r:id="rId4"/>
    <p:sldId id="269" r:id="rId5"/>
    <p:sldId id="268" r:id="rId6"/>
    <p:sldId id="264" r:id="rId7"/>
    <p:sldId id="259" r:id="rId8"/>
    <p:sldId id="263" r:id="rId9"/>
    <p:sldId id="260" r:id="rId10"/>
    <p:sldId id="266" r:id="rId11"/>
    <p:sldId id="261" r:id="rId12"/>
    <p:sldId id="262" r:id="rId13"/>
    <p:sldId id="270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96F6C-A5C4-4499-F6D8-E946E882C435}" v="2322" dt="2020-04-29T20:50:29.265"/>
    <p1510:client id="{A1339259-9165-53C1-BDDE-B698E16B7F55}" v="646" dt="2020-04-28T15:39:10.847"/>
    <p1510:client id="{ED5F8E54-7F13-5BB1-71BA-933FB60DC63B}" v="97" dt="2020-04-28T08:14:18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C76FA5-DFB9-4207-A61F-8103C29E96C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A619086-089A-4B72-9969-606D535E428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dirty="0"/>
            <a:t>Podpora při zvládání obtížných životních událostí</a:t>
          </a:r>
          <a:endParaRPr lang="en-US" dirty="0"/>
        </a:p>
      </dgm:t>
    </dgm:pt>
    <dgm:pt modelId="{31296988-A131-4B80-8C7A-F6E662B81FD1}" type="parTrans" cxnId="{76C087A2-BE13-4DB2-92DF-A000FC926DAD}">
      <dgm:prSet/>
      <dgm:spPr/>
      <dgm:t>
        <a:bodyPr/>
        <a:lstStyle/>
        <a:p>
          <a:endParaRPr lang="en-US"/>
        </a:p>
      </dgm:t>
    </dgm:pt>
    <dgm:pt modelId="{77ADED21-699F-4E91-A01F-3A143420F788}" type="sibTrans" cxnId="{76C087A2-BE13-4DB2-92DF-A000FC926DAD}">
      <dgm:prSet/>
      <dgm:spPr/>
      <dgm:t>
        <a:bodyPr/>
        <a:lstStyle/>
        <a:p>
          <a:endParaRPr lang="en-US"/>
        </a:p>
      </dgm:t>
    </dgm:pt>
    <dgm:pt modelId="{5F3AACFC-7925-4EFC-8ECB-B86E7361EF4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dirty="0"/>
            <a:t>Snižování sociálních rizik vyplývajících z konfliktních společenských situací, životního způsobu a rizikového chování</a:t>
          </a:r>
          <a:endParaRPr lang="en-US" dirty="0"/>
        </a:p>
      </dgm:t>
    </dgm:pt>
    <dgm:pt modelId="{18308DE8-9BA9-407D-80C7-8B85962B6693}" type="parTrans" cxnId="{AEB6D15A-A092-449B-AA48-AC02C0A61B66}">
      <dgm:prSet/>
      <dgm:spPr/>
      <dgm:t>
        <a:bodyPr/>
        <a:lstStyle/>
        <a:p>
          <a:endParaRPr lang="en-US"/>
        </a:p>
      </dgm:t>
    </dgm:pt>
    <dgm:pt modelId="{248A996C-FA05-4A5A-A2F7-FF2F2A83EA2A}" type="sibTrans" cxnId="{AEB6D15A-A092-449B-AA48-AC02C0A61B66}">
      <dgm:prSet/>
      <dgm:spPr/>
      <dgm:t>
        <a:bodyPr/>
        <a:lstStyle/>
        <a:p>
          <a:endParaRPr lang="en-US"/>
        </a:p>
      </dgm:t>
    </dgm:pt>
    <dgm:pt modelId="{15AF10D6-4FFE-4CAB-8BDD-21DE0F37117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dirty="0"/>
            <a:t>Zvýšení sociálních schopností a dovedností (hudební nástroje, tanec, práce na PC, sport, výtvarné, manuální atd.)</a:t>
          </a:r>
          <a:endParaRPr lang="en-US" dirty="0"/>
        </a:p>
      </dgm:t>
    </dgm:pt>
    <dgm:pt modelId="{ED590BE2-CEBB-4A69-BDCD-CECA3D36771E}" type="parTrans" cxnId="{EEECDC9B-7337-4042-A300-6649340EA1FB}">
      <dgm:prSet/>
      <dgm:spPr/>
      <dgm:t>
        <a:bodyPr/>
        <a:lstStyle/>
        <a:p>
          <a:endParaRPr lang="en-US"/>
        </a:p>
      </dgm:t>
    </dgm:pt>
    <dgm:pt modelId="{3A805E9D-0BA9-4822-8377-C137943D00E7}" type="sibTrans" cxnId="{EEECDC9B-7337-4042-A300-6649340EA1FB}">
      <dgm:prSet/>
      <dgm:spPr/>
      <dgm:t>
        <a:bodyPr/>
        <a:lstStyle/>
        <a:p>
          <a:endParaRPr lang="en-US"/>
        </a:p>
      </dgm:t>
    </dgm:pt>
    <dgm:pt modelId="{AACD6FED-3A5F-4479-B8A9-F4D5080B0E5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dirty="0"/>
            <a:t>Podpora sociálního začlenění do skupiny vrstevníků i do společnosti, včetně zapojení do dění místní komunity</a:t>
          </a:r>
          <a:endParaRPr lang="en-US" dirty="0"/>
        </a:p>
      </dgm:t>
    </dgm:pt>
    <dgm:pt modelId="{73BDBBFD-3523-4B28-8EF4-F076C7C7809C}" type="parTrans" cxnId="{7C3B96F7-4DBD-451C-8801-E67DF48BAACE}">
      <dgm:prSet/>
      <dgm:spPr/>
      <dgm:t>
        <a:bodyPr/>
        <a:lstStyle/>
        <a:p>
          <a:endParaRPr lang="en-US"/>
        </a:p>
      </dgm:t>
    </dgm:pt>
    <dgm:pt modelId="{16406165-E86C-434F-905A-A07AC44189D1}" type="sibTrans" cxnId="{7C3B96F7-4DBD-451C-8801-E67DF48BAACE}">
      <dgm:prSet/>
      <dgm:spPr/>
      <dgm:t>
        <a:bodyPr/>
        <a:lstStyle/>
        <a:p>
          <a:endParaRPr lang="en-US"/>
        </a:p>
      </dgm:t>
    </dgm:pt>
    <dgm:pt modelId="{9B26C49C-9858-468A-9D78-303A47A0867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dirty="0"/>
            <a:t>Nezbytná psychická, fyzická, právní a sociální ochrana během pobytu v zařízení a podmínky pro realizaci osobních aktivit</a:t>
          </a:r>
          <a:endParaRPr lang="en-US" dirty="0"/>
        </a:p>
      </dgm:t>
    </dgm:pt>
    <dgm:pt modelId="{9502914F-2B9A-47A6-BD35-FBDCFE1033A8}" type="parTrans" cxnId="{D5906F6F-3447-4C62-94C0-66960F6923C6}">
      <dgm:prSet/>
      <dgm:spPr/>
      <dgm:t>
        <a:bodyPr/>
        <a:lstStyle/>
        <a:p>
          <a:endParaRPr lang="en-US"/>
        </a:p>
      </dgm:t>
    </dgm:pt>
    <dgm:pt modelId="{E115389B-F8DA-4E9B-A9AF-7E8C4AB4E074}" type="sibTrans" cxnId="{D5906F6F-3447-4C62-94C0-66960F6923C6}">
      <dgm:prSet/>
      <dgm:spPr/>
      <dgm:t>
        <a:bodyPr/>
        <a:lstStyle/>
        <a:p>
          <a:endParaRPr lang="en-US"/>
        </a:p>
      </dgm:t>
    </dgm:pt>
    <dgm:pt modelId="{1A48BFAC-8865-4560-AF22-37E4A463849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dirty="0"/>
            <a:t>Předcházet záškoláctví</a:t>
          </a:r>
          <a:endParaRPr lang="en-US" dirty="0"/>
        </a:p>
      </dgm:t>
    </dgm:pt>
    <dgm:pt modelId="{CFDE818E-FBF0-4CE0-97B1-563D28337DC1}" type="parTrans" cxnId="{613FE0E0-F53C-4895-975E-0444870410E1}">
      <dgm:prSet/>
      <dgm:spPr/>
      <dgm:t>
        <a:bodyPr/>
        <a:lstStyle/>
        <a:p>
          <a:endParaRPr lang="en-US"/>
        </a:p>
      </dgm:t>
    </dgm:pt>
    <dgm:pt modelId="{9A86F3FB-BF01-4E57-A665-69803304ECF2}" type="sibTrans" cxnId="{613FE0E0-F53C-4895-975E-0444870410E1}">
      <dgm:prSet/>
      <dgm:spPr/>
      <dgm:t>
        <a:bodyPr/>
        <a:lstStyle/>
        <a:p>
          <a:endParaRPr lang="en-US"/>
        </a:p>
      </dgm:t>
    </dgm:pt>
    <dgm:pt modelId="{0A850B69-729B-4651-B2A1-645C63A0B6F6}" type="pres">
      <dgm:prSet presAssocID="{79C76FA5-DFB9-4207-A61F-8103C29E96C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E20273A-FB1B-4CBF-A771-E35DC0BBEB2C}" type="pres">
      <dgm:prSet presAssocID="{0A619086-089A-4B72-9969-606D535E4282}" presName="compNode" presStyleCnt="0"/>
      <dgm:spPr/>
    </dgm:pt>
    <dgm:pt modelId="{B797920D-FE9B-40DF-9594-5C9820F6AB8E}" type="pres">
      <dgm:prSet presAssocID="{0A619086-089A-4B72-9969-606D535E4282}" presName="iconBgRect" presStyleLbl="bgShp" presStyleIdx="0" presStyleCnt="6"/>
      <dgm:spPr/>
    </dgm:pt>
    <dgm:pt modelId="{50BF85A1-14F2-4560-BCB6-B81E50320480}" type="pres">
      <dgm:prSet presAssocID="{0A619086-089A-4B72-9969-606D535E428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tevřená ruka"/>
        </a:ext>
      </dgm:extLst>
    </dgm:pt>
    <dgm:pt modelId="{BE62FF63-AC9B-4A07-A6A9-820A838CE4BE}" type="pres">
      <dgm:prSet presAssocID="{0A619086-089A-4B72-9969-606D535E4282}" presName="spaceRect" presStyleCnt="0"/>
      <dgm:spPr/>
    </dgm:pt>
    <dgm:pt modelId="{F1D40551-416D-4F47-B0FB-BCE2323239AF}" type="pres">
      <dgm:prSet presAssocID="{0A619086-089A-4B72-9969-606D535E4282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75049197-E03F-4CFF-B914-24A0260D5FCC}" type="pres">
      <dgm:prSet presAssocID="{77ADED21-699F-4E91-A01F-3A143420F788}" presName="sibTrans" presStyleCnt="0"/>
      <dgm:spPr/>
    </dgm:pt>
    <dgm:pt modelId="{4A401CBD-1B83-42B7-8C11-8597C0218BBC}" type="pres">
      <dgm:prSet presAssocID="{5F3AACFC-7925-4EFC-8ECB-B86E7361EF48}" presName="compNode" presStyleCnt="0"/>
      <dgm:spPr/>
    </dgm:pt>
    <dgm:pt modelId="{E0F50438-1D5E-4E3B-B292-F69E1663F4F5}" type="pres">
      <dgm:prSet presAssocID="{5F3AACFC-7925-4EFC-8ECB-B86E7361EF48}" presName="iconBgRect" presStyleLbl="bgShp" presStyleIdx="1" presStyleCnt="6"/>
      <dgm:spPr/>
    </dgm:pt>
    <dgm:pt modelId="{239E3649-BE57-4942-80AB-2BD4473C0AB9}" type="pres">
      <dgm:prSet presAssocID="{5F3AACFC-7925-4EFC-8ECB-B86E7361EF48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AA6F1D0E-B64E-446D-AEA2-B4D4D17C1FAA}" type="pres">
      <dgm:prSet presAssocID="{5F3AACFC-7925-4EFC-8ECB-B86E7361EF48}" presName="spaceRect" presStyleCnt="0"/>
      <dgm:spPr/>
    </dgm:pt>
    <dgm:pt modelId="{53E062B3-5C21-460F-AD89-2E669AF258A9}" type="pres">
      <dgm:prSet presAssocID="{5F3AACFC-7925-4EFC-8ECB-B86E7361EF48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729C064A-3500-4DB8-8F4F-ECB328ACEE88}" type="pres">
      <dgm:prSet presAssocID="{248A996C-FA05-4A5A-A2F7-FF2F2A83EA2A}" presName="sibTrans" presStyleCnt="0"/>
      <dgm:spPr/>
    </dgm:pt>
    <dgm:pt modelId="{E3EF982B-F97A-46FA-B60F-7036F2AAF9D7}" type="pres">
      <dgm:prSet presAssocID="{15AF10D6-4FFE-4CAB-8BDD-21DE0F371174}" presName="compNode" presStyleCnt="0"/>
      <dgm:spPr/>
    </dgm:pt>
    <dgm:pt modelId="{90DF5628-F667-43E3-925B-C9BF48BA052F}" type="pres">
      <dgm:prSet presAssocID="{15AF10D6-4FFE-4CAB-8BDD-21DE0F371174}" presName="iconBgRect" presStyleLbl="bgShp" presStyleIdx="2" presStyleCnt="6"/>
      <dgm:spPr/>
    </dgm:pt>
    <dgm:pt modelId="{C4C02149-3B90-49D3-8A85-900D4D990FFF}" type="pres">
      <dgm:prSet presAssocID="{15AF10D6-4FFE-4CAB-8BDD-21DE0F371174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Dancing"/>
        </a:ext>
      </dgm:extLst>
    </dgm:pt>
    <dgm:pt modelId="{E2C1EFE5-A06E-4D26-B700-C0CA9160635B}" type="pres">
      <dgm:prSet presAssocID="{15AF10D6-4FFE-4CAB-8BDD-21DE0F371174}" presName="spaceRect" presStyleCnt="0"/>
      <dgm:spPr/>
    </dgm:pt>
    <dgm:pt modelId="{BA9DDDB2-CE8A-4A14-B1C6-FCD4EC9A7A2F}" type="pres">
      <dgm:prSet presAssocID="{15AF10D6-4FFE-4CAB-8BDD-21DE0F371174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4EF84675-B7BA-45D0-8DF4-D23D89DBA4F9}" type="pres">
      <dgm:prSet presAssocID="{3A805E9D-0BA9-4822-8377-C137943D00E7}" presName="sibTrans" presStyleCnt="0"/>
      <dgm:spPr/>
    </dgm:pt>
    <dgm:pt modelId="{3CF36D2A-FE58-42AC-AC61-1082E88A5B32}" type="pres">
      <dgm:prSet presAssocID="{AACD6FED-3A5F-4479-B8A9-F4D5080B0E53}" presName="compNode" presStyleCnt="0"/>
      <dgm:spPr/>
    </dgm:pt>
    <dgm:pt modelId="{14F50F0F-7EF0-4027-A28E-C18468153895}" type="pres">
      <dgm:prSet presAssocID="{AACD6FED-3A5F-4479-B8A9-F4D5080B0E53}" presName="iconBgRect" presStyleLbl="bgShp" presStyleIdx="3" presStyleCnt="6"/>
      <dgm:spPr/>
    </dgm:pt>
    <dgm:pt modelId="{9E099603-3C29-49CD-8A5B-BADF68FFBF03}" type="pres">
      <dgm:prSet presAssocID="{AACD6FED-3A5F-4479-B8A9-F4D5080B0E53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5C8BD080-ABC1-4BDF-8AF2-A47B7982E17B}" type="pres">
      <dgm:prSet presAssocID="{AACD6FED-3A5F-4479-B8A9-F4D5080B0E53}" presName="spaceRect" presStyleCnt="0"/>
      <dgm:spPr/>
    </dgm:pt>
    <dgm:pt modelId="{EA832937-4AAD-49CB-BA5D-C28019D28CAD}" type="pres">
      <dgm:prSet presAssocID="{AACD6FED-3A5F-4479-B8A9-F4D5080B0E53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AFCA83C7-CE4A-4198-BBBA-E4C7B1E3B7F7}" type="pres">
      <dgm:prSet presAssocID="{16406165-E86C-434F-905A-A07AC44189D1}" presName="sibTrans" presStyleCnt="0"/>
      <dgm:spPr/>
    </dgm:pt>
    <dgm:pt modelId="{AAA58CCE-5781-4508-9B64-8FB258C5F2C0}" type="pres">
      <dgm:prSet presAssocID="{9B26C49C-9858-468A-9D78-303A47A0867A}" presName="compNode" presStyleCnt="0"/>
      <dgm:spPr/>
    </dgm:pt>
    <dgm:pt modelId="{D23E04ED-99AC-42C8-87EF-533E2F5397C4}" type="pres">
      <dgm:prSet presAssocID="{9B26C49C-9858-468A-9D78-303A47A0867A}" presName="iconBgRect" presStyleLbl="bgShp" presStyleIdx="4" presStyleCnt="6"/>
      <dgm:spPr/>
    </dgm:pt>
    <dgm:pt modelId="{EFE0357D-A671-42F5-83C1-1A398DBBCAB3}" type="pres">
      <dgm:prSet presAssocID="{9B26C49C-9858-468A-9D78-303A47A0867A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Lock"/>
        </a:ext>
      </dgm:extLst>
    </dgm:pt>
    <dgm:pt modelId="{DCAFFA31-A770-4EFA-9C04-E5EA0E3266F5}" type="pres">
      <dgm:prSet presAssocID="{9B26C49C-9858-468A-9D78-303A47A0867A}" presName="spaceRect" presStyleCnt="0"/>
      <dgm:spPr/>
    </dgm:pt>
    <dgm:pt modelId="{7981CE6A-B4FC-48F5-88DB-55A575F733F3}" type="pres">
      <dgm:prSet presAssocID="{9B26C49C-9858-468A-9D78-303A47A0867A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FAC225AF-A875-408D-8781-E2BFAD8F3035}" type="pres">
      <dgm:prSet presAssocID="{E115389B-F8DA-4E9B-A9AF-7E8C4AB4E074}" presName="sibTrans" presStyleCnt="0"/>
      <dgm:spPr/>
    </dgm:pt>
    <dgm:pt modelId="{8A1AE1AB-22EF-4EAE-8CA9-4FFBB066CFB7}" type="pres">
      <dgm:prSet presAssocID="{1A48BFAC-8865-4560-AF22-37E4A463849C}" presName="compNode" presStyleCnt="0"/>
      <dgm:spPr/>
    </dgm:pt>
    <dgm:pt modelId="{6E4AC929-FBCE-4D22-9750-8FCF0AF7A3B1}" type="pres">
      <dgm:prSet presAssocID="{1A48BFAC-8865-4560-AF22-37E4A463849C}" presName="iconBgRect" presStyleLbl="bgShp" presStyleIdx="5" presStyleCnt="6"/>
      <dgm:spPr/>
    </dgm:pt>
    <dgm:pt modelId="{4065A0A5-9515-443C-8430-75932AE62E90}" type="pres">
      <dgm:prSet presAssocID="{1A48BFAC-8865-4560-AF22-37E4A463849C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Stop Sign"/>
        </a:ext>
      </dgm:extLst>
    </dgm:pt>
    <dgm:pt modelId="{69B21962-AF4E-48C7-BE19-6F3508E199FF}" type="pres">
      <dgm:prSet presAssocID="{1A48BFAC-8865-4560-AF22-37E4A463849C}" presName="spaceRect" presStyleCnt="0"/>
      <dgm:spPr/>
    </dgm:pt>
    <dgm:pt modelId="{F37CF3EF-A5FF-4AFE-A57E-698ECD041051}" type="pres">
      <dgm:prSet presAssocID="{1A48BFAC-8865-4560-AF22-37E4A463849C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1507151-701C-465F-A4A7-D6D0254DA6E4}" type="presOf" srcId="{5F3AACFC-7925-4EFC-8ECB-B86E7361EF48}" destId="{53E062B3-5C21-460F-AD89-2E669AF258A9}" srcOrd="0" destOrd="0" presId="urn:microsoft.com/office/officeart/2018/5/layout/IconCircleLabelList"/>
    <dgm:cxn modelId="{7C3B96F7-4DBD-451C-8801-E67DF48BAACE}" srcId="{79C76FA5-DFB9-4207-A61F-8103C29E96C8}" destId="{AACD6FED-3A5F-4479-B8A9-F4D5080B0E53}" srcOrd="3" destOrd="0" parTransId="{73BDBBFD-3523-4B28-8EF4-F076C7C7809C}" sibTransId="{16406165-E86C-434F-905A-A07AC44189D1}"/>
    <dgm:cxn modelId="{0A9A23A1-A66B-4A77-B7C7-96C69F1D56B1}" type="presOf" srcId="{AACD6FED-3A5F-4479-B8A9-F4D5080B0E53}" destId="{EA832937-4AAD-49CB-BA5D-C28019D28CAD}" srcOrd="0" destOrd="0" presId="urn:microsoft.com/office/officeart/2018/5/layout/IconCircleLabelList"/>
    <dgm:cxn modelId="{CF5D852A-F14A-43EC-B3FA-B225C8491F97}" type="presOf" srcId="{1A48BFAC-8865-4560-AF22-37E4A463849C}" destId="{F37CF3EF-A5FF-4AFE-A57E-698ECD041051}" srcOrd="0" destOrd="0" presId="urn:microsoft.com/office/officeart/2018/5/layout/IconCircleLabelList"/>
    <dgm:cxn modelId="{79D90B29-9AD2-446D-B933-4CDA55ED8823}" type="presOf" srcId="{15AF10D6-4FFE-4CAB-8BDD-21DE0F371174}" destId="{BA9DDDB2-CE8A-4A14-B1C6-FCD4EC9A7A2F}" srcOrd="0" destOrd="0" presId="urn:microsoft.com/office/officeart/2018/5/layout/IconCircleLabelList"/>
    <dgm:cxn modelId="{228BC991-368F-49DB-B326-5144F279D7F5}" type="presOf" srcId="{0A619086-089A-4B72-9969-606D535E4282}" destId="{F1D40551-416D-4F47-B0FB-BCE2323239AF}" srcOrd="0" destOrd="0" presId="urn:microsoft.com/office/officeart/2018/5/layout/IconCircleLabelList"/>
    <dgm:cxn modelId="{76C087A2-BE13-4DB2-92DF-A000FC926DAD}" srcId="{79C76FA5-DFB9-4207-A61F-8103C29E96C8}" destId="{0A619086-089A-4B72-9969-606D535E4282}" srcOrd="0" destOrd="0" parTransId="{31296988-A131-4B80-8C7A-F6E662B81FD1}" sibTransId="{77ADED21-699F-4E91-A01F-3A143420F788}"/>
    <dgm:cxn modelId="{AEB6D15A-A092-449B-AA48-AC02C0A61B66}" srcId="{79C76FA5-DFB9-4207-A61F-8103C29E96C8}" destId="{5F3AACFC-7925-4EFC-8ECB-B86E7361EF48}" srcOrd="1" destOrd="0" parTransId="{18308DE8-9BA9-407D-80C7-8B85962B6693}" sibTransId="{248A996C-FA05-4A5A-A2F7-FF2F2A83EA2A}"/>
    <dgm:cxn modelId="{613FE0E0-F53C-4895-975E-0444870410E1}" srcId="{79C76FA5-DFB9-4207-A61F-8103C29E96C8}" destId="{1A48BFAC-8865-4560-AF22-37E4A463849C}" srcOrd="5" destOrd="0" parTransId="{CFDE818E-FBF0-4CE0-97B1-563D28337DC1}" sibTransId="{9A86F3FB-BF01-4E57-A665-69803304ECF2}"/>
    <dgm:cxn modelId="{EBC878BB-34DF-4BFF-B4F0-98011086D2FA}" type="presOf" srcId="{9B26C49C-9858-468A-9D78-303A47A0867A}" destId="{7981CE6A-B4FC-48F5-88DB-55A575F733F3}" srcOrd="0" destOrd="0" presId="urn:microsoft.com/office/officeart/2018/5/layout/IconCircleLabelList"/>
    <dgm:cxn modelId="{5FD2C618-D71E-432A-9F9A-0B2E12E235A5}" type="presOf" srcId="{79C76FA5-DFB9-4207-A61F-8103C29E96C8}" destId="{0A850B69-729B-4651-B2A1-645C63A0B6F6}" srcOrd="0" destOrd="0" presId="urn:microsoft.com/office/officeart/2018/5/layout/IconCircleLabelList"/>
    <dgm:cxn modelId="{EEECDC9B-7337-4042-A300-6649340EA1FB}" srcId="{79C76FA5-DFB9-4207-A61F-8103C29E96C8}" destId="{15AF10D6-4FFE-4CAB-8BDD-21DE0F371174}" srcOrd="2" destOrd="0" parTransId="{ED590BE2-CEBB-4A69-BDCD-CECA3D36771E}" sibTransId="{3A805E9D-0BA9-4822-8377-C137943D00E7}"/>
    <dgm:cxn modelId="{D5906F6F-3447-4C62-94C0-66960F6923C6}" srcId="{79C76FA5-DFB9-4207-A61F-8103C29E96C8}" destId="{9B26C49C-9858-468A-9D78-303A47A0867A}" srcOrd="4" destOrd="0" parTransId="{9502914F-2B9A-47A6-BD35-FBDCFE1033A8}" sibTransId="{E115389B-F8DA-4E9B-A9AF-7E8C4AB4E074}"/>
    <dgm:cxn modelId="{D50A5555-ED99-4772-A0E7-B5020CB19CE3}" type="presParOf" srcId="{0A850B69-729B-4651-B2A1-645C63A0B6F6}" destId="{7E20273A-FB1B-4CBF-A771-E35DC0BBEB2C}" srcOrd="0" destOrd="0" presId="urn:microsoft.com/office/officeart/2018/5/layout/IconCircleLabelList"/>
    <dgm:cxn modelId="{43499E7B-98A4-4394-A12E-2C02159C4FC5}" type="presParOf" srcId="{7E20273A-FB1B-4CBF-A771-E35DC0BBEB2C}" destId="{B797920D-FE9B-40DF-9594-5C9820F6AB8E}" srcOrd="0" destOrd="0" presId="urn:microsoft.com/office/officeart/2018/5/layout/IconCircleLabelList"/>
    <dgm:cxn modelId="{BE05404C-9302-440B-86D3-4682E13A468F}" type="presParOf" srcId="{7E20273A-FB1B-4CBF-A771-E35DC0BBEB2C}" destId="{50BF85A1-14F2-4560-BCB6-B81E50320480}" srcOrd="1" destOrd="0" presId="urn:microsoft.com/office/officeart/2018/5/layout/IconCircleLabelList"/>
    <dgm:cxn modelId="{29D08F2E-0C4E-4D57-A22A-8348863692E6}" type="presParOf" srcId="{7E20273A-FB1B-4CBF-A771-E35DC0BBEB2C}" destId="{BE62FF63-AC9B-4A07-A6A9-820A838CE4BE}" srcOrd="2" destOrd="0" presId="urn:microsoft.com/office/officeart/2018/5/layout/IconCircleLabelList"/>
    <dgm:cxn modelId="{CA60121E-5400-4509-9097-87DEF53A3568}" type="presParOf" srcId="{7E20273A-FB1B-4CBF-A771-E35DC0BBEB2C}" destId="{F1D40551-416D-4F47-B0FB-BCE2323239AF}" srcOrd="3" destOrd="0" presId="urn:microsoft.com/office/officeart/2018/5/layout/IconCircleLabelList"/>
    <dgm:cxn modelId="{AB1EAD25-A130-42DD-9A71-5AFC41601A03}" type="presParOf" srcId="{0A850B69-729B-4651-B2A1-645C63A0B6F6}" destId="{75049197-E03F-4CFF-B914-24A0260D5FCC}" srcOrd="1" destOrd="0" presId="urn:microsoft.com/office/officeart/2018/5/layout/IconCircleLabelList"/>
    <dgm:cxn modelId="{4FFE7237-3137-4485-85FE-DBC3B680BE7A}" type="presParOf" srcId="{0A850B69-729B-4651-B2A1-645C63A0B6F6}" destId="{4A401CBD-1B83-42B7-8C11-8597C0218BBC}" srcOrd="2" destOrd="0" presId="urn:microsoft.com/office/officeart/2018/5/layout/IconCircleLabelList"/>
    <dgm:cxn modelId="{75C03341-FAB5-4707-965D-739B7C292220}" type="presParOf" srcId="{4A401CBD-1B83-42B7-8C11-8597C0218BBC}" destId="{E0F50438-1D5E-4E3B-B292-F69E1663F4F5}" srcOrd="0" destOrd="0" presId="urn:microsoft.com/office/officeart/2018/5/layout/IconCircleLabelList"/>
    <dgm:cxn modelId="{8129D6C2-AB52-4923-9BD7-AD2106FFD00A}" type="presParOf" srcId="{4A401CBD-1B83-42B7-8C11-8597C0218BBC}" destId="{239E3649-BE57-4942-80AB-2BD4473C0AB9}" srcOrd="1" destOrd="0" presId="urn:microsoft.com/office/officeart/2018/5/layout/IconCircleLabelList"/>
    <dgm:cxn modelId="{22B75466-5406-43D2-BE77-9076940A899F}" type="presParOf" srcId="{4A401CBD-1B83-42B7-8C11-8597C0218BBC}" destId="{AA6F1D0E-B64E-446D-AEA2-B4D4D17C1FAA}" srcOrd="2" destOrd="0" presId="urn:microsoft.com/office/officeart/2018/5/layout/IconCircleLabelList"/>
    <dgm:cxn modelId="{F903CB36-3A52-4F49-BAC1-6DC74FF51D1D}" type="presParOf" srcId="{4A401CBD-1B83-42B7-8C11-8597C0218BBC}" destId="{53E062B3-5C21-460F-AD89-2E669AF258A9}" srcOrd="3" destOrd="0" presId="urn:microsoft.com/office/officeart/2018/5/layout/IconCircleLabelList"/>
    <dgm:cxn modelId="{285A3CAA-04F2-4143-AC0F-815D783DE80C}" type="presParOf" srcId="{0A850B69-729B-4651-B2A1-645C63A0B6F6}" destId="{729C064A-3500-4DB8-8F4F-ECB328ACEE88}" srcOrd="3" destOrd="0" presId="urn:microsoft.com/office/officeart/2018/5/layout/IconCircleLabelList"/>
    <dgm:cxn modelId="{D5650A18-C379-4691-8B4E-286F71FCF492}" type="presParOf" srcId="{0A850B69-729B-4651-B2A1-645C63A0B6F6}" destId="{E3EF982B-F97A-46FA-B60F-7036F2AAF9D7}" srcOrd="4" destOrd="0" presId="urn:microsoft.com/office/officeart/2018/5/layout/IconCircleLabelList"/>
    <dgm:cxn modelId="{5A9AEDAA-0C21-4E3F-A1DC-FE5C886D3B7C}" type="presParOf" srcId="{E3EF982B-F97A-46FA-B60F-7036F2AAF9D7}" destId="{90DF5628-F667-43E3-925B-C9BF48BA052F}" srcOrd="0" destOrd="0" presId="urn:microsoft.com/office/officeart/2018/5/layout/IconCircleLabelList"/>
    <dgm:cxn modelId="{F9C01957-3F0D-4353-A47E-9F149F8D7482}" type="presParOf" srcId="{E3EF982B-F97A-46FA-B60F-7036F2AAF9D7}" destId="{C4C02149-3B90-49D3-8A85-900D4D990FFF}" srcOrd="1" destOrd="0" presId="urn:microsoft.com/office/officeart/2018/5/layout/IconCircleLabelList"/>
    <dgm:cxn modelId="{FDD02067-2905-42FB-97C1-34C8293DC3F5}" type="presParOf" srcId="{E3EF982B-F97A-46FA-B60F-7036F2AAF9D7}" destId="{E2C1EFE5-A06E-4D26-B700-C0CA9160635B}" srcOrd="2" destOrd="0" presId="urn:microsoft.com/office/officeart/2018/5/layout/IconCircleLabelList"/>
    <dgm:cxn modelId="{BD47603F-EB7D-4117-9CC0-E5789A200164}" type="presParOf" srcId="{E3EF982B-F97A-46FA-B60F-7036F2AAF9D7}" destId="{BA9DDDB2-CE8A-4A14-B1C6-FCD4EC9A7A2F}" srcOrd="3" destOrd="0" presId="urn:microsoft.com/office/officeart/2018/5/layout/IconCircleLabelList"/>
    <dgm:cxn modelId="{9F7BCBDD-395A-4CD0-910F-6288E6CF482B}" type="presParOf" srcId="{0A850B69-729B-4651-B2A1-645C63A0B6F6}" destId="{4EF84675-B7BA-45D0-8DF4-D23D89DBA4F9}" srcOrd="5" destOrd="0" presId="urn:microsoft.com/office/officeart/2018/5/layout/IconCircleLabelList"/>
    <dgm:cxn modelId="{F51CDC8E-FFD3-44D6-94A3-8993768C6700}" type="presParOf" srcId="{0A850B69-729B-4651-B2A1-645C63A0B6F6}" destId="{3CF36D2A-FE58-42AC-AC61-1082E88A5B32}" srcOrd="6" destOrd="0" presId="urn:microsoft.com/office/officeart/2018/5/layout/IconCircleLabelList"/>
    <dgm:cxn modelId="{C539C06C-15FD-4E22-A0C1-072C7B3A4158}" type="presParOf" srcId="{3CF36D2A-FE58-42AC-AC61-1082E88A5B32}" destId="{14F50F0F-7EF0-4027-A28E-C18468153895}" srcOrd="0" destOrd="0" presId="urn:microsoft.com/office/officeart/2018/5/layout/IconCircleLabelList"/>
    <dgm:cxn modelId="{31240E8C-FDEA-414D-8C11-AFFBAA2F93F4}" type="presParOf" srcId="{3CF36D2A-FE58-42AC-AC61-1082E88A5B32}" destId="{9E099603-3C29-49CD-8A5B-BADF68FFBF03}" srcOrd="1" destOrd="0" presId="urn:microsoft.com/office/officeart/2018/5/layout/IconCircleLabelList"/>
    <dgm:cxn modelId="{F2D96564-74B7-4458-BCA6-511B5203720E}" type="presParOf" srcId="{3CF36D2A-FE58-42AC-AC61-1082E88A5B32}" destId="{5C8BD080-ABC1-4BDF-8AF2-A47B7982E17B}" srcOrd="2" destOrd="0" presId="urn:microsoft.com/office/officeart/2018/5/layout/IconCircleLabelList"/>
    <dgm:cxn modelId="{CBBF39E3-1FFB-4C9F-BE35-982DD9800ADF}" type="presParOf" srcId="{3CF36D2A-FE58-42AC-AC61-1082E88A5B32}" destId="{EA832937-4AAD-49CB-BA5D-C28019D28CAD}" srcOrd="3" destOrd="0" presId="urn:microsoft.com/office/officeart/2018/5/layout/IconCircleLabelList"/>
    <dgm:cxn modelId="{6C24B77D-0067-401C-8D86-B14950E56BB0}" type="presParOf" srcId="{0A850B69-729B-4651-B2A1-645C63A0B6F6}" destId="{AFCA83C7-CE4A-4198-BBBA-E4C7B1E3B7F7}" srcOrd="7" destOrd="0" presId="urn:microsoft.com/office/officeart/2018/5/layout/IconCircleLabelList"/>
    <dgm:cxn modelId="{C11BC573-9984-4499-A4D2-658B22D091A5}" type="presParOf" srcId="{0A850B69-729B-4651-B2A1-645C63A0B6F6}" destId="{AAA58CCE-5781-4508-9B64-8FB258C5F2C0}" srcOrd="8" destOrd="0" presId="urn:microsoft.com/office/officeart/2018/5/layout/IconCircleLabelList"/>
    <dgm:cxn modelId="{0C6227CA-0EB7-4BED-8999-B622924D40F5}" type="presParOf" srcId="{AAA58CCE-5781-4508-9B64-8FB258C5F2C0}" destId="{D23E04ED-99AC-42C8-87EF-533E2F5397C4}" srcOrd="0" destOrd="0" presId="urn:microsoft.com/office/officeart/2018/5/layout/IconCircleLabelList"/>
    <dgm:cxn modelId="{DCAF405C-6F5C-486C-846B-2A66772275DB}" type="presParOf" srcId="{AAA58CCE-5781-4508-9B64-8FB258C5F2C0}" destId="{EFE0357D-A671-42F5-83C1-1A398DBBCAB3}" srcOrd="1" destOrd="0" presId="urn:microsoft.com/office/officeart/2018/5/layout/IconCircleLabelList"/>
    <dgm:cxn modelId="{C8CA32B1-C97E-494D-8649-C59B7EE38080}" type="presParOf" srcId="{AAA58CCE-5781-4508-9B64-8FB258C5F2C0}" destId="{DCAFFA31-A770-4EFA-9C04-E5EA0E3266F5}" srcOrd="2" destOrd="0" presId="urn:microsoft.com/office/officeart/2018/5/layout/IconCircleLabelList"/>
    <dgm:cxn modelId="{5C73DAF4-DDAC-4AC5-968D-6D892CAB09CE}" type="presParOf" srcId="{AAA58CCE-5781-4508-9B64-8FB258C5F2C0}" destId="{7981CE6A-B4FC-48F5-88DB-55A575F733F3}" srcOrd="3" destOrd="0" presId="urn:microsoft.com/office/officeart/2018/5/layout/IconCircleLabelList"/>
    <dgm:cxn modelId="{0ADB8A57-24CE-4EE4-848D-48DD6BC5E217}" type="presParOf" srcId="{0A850B69-729B-4651-B2A1-645C63A0B6F6}" destId="{FAC225AF-A875-408D-8781-E2BFAD8F3035}" srcOrd="9" destOrd="0" presId="urn:microsoft.com/office/officeart/2018/5/layout/IconCircleLabelList"/>
    <dgm:cxn modelId="{04266C96-733D-4025-BADE-C1FE3CAEEE88}" type="presParOf" srcId="{0A850B69-729B-4651-B2A1-645C63A0B6F6}" destId="{8A1AE1AB-22EF-4EAE-8CA9-4FFBB066CFB7}" srcOrd="10" destOrd="0" presId="urn:microsoft.com/office/officeart/2018/5/layout/IconCircleLabelList"/>
    <dgm:cxn modelId="{D76EC9D4-213B-430F-A58B-084F17358CA7}" type="presParOf" srcId="{8A1AE1AB-22EF-4EAE-8CA9-4FFBB066CFB7}" destId="{6E4AC929-FBCE-4D22-9750-8FCF0AF7A3B1}" srcOrd="0" destOrd="0" presId="urn:microsoft.com/office/officeart/2018/5/layout/IconCircleLabelList"/>
    <dgm:cxn modelId="{B63AC372-A913-4B5C-9A60-4D17FAE945FA}" type="presParOf" srcId="{8A1AE1AB-22EF-4EAE-8CA9-4FFBB066CFB7}" destId="{4065A0A5-9515-443C-8430-75932AE62E90}" srcOrd="1" destOrd="0" presId="urn:microsoft.com/office/officeart/2018/5/layout/IconCircleLabelList"/>
    <dgm:cxn modelId="{8E246CFE-24D6-4933-A6A0-D33DDB67C8A7}" type="presParOf" srcId="{8A1AE1AB-22EF-4EAE-8CA9-4FFBB066CFB7}" destId="{69B21962-AF4E-48C7-BE19-6F3508E199FF}" srcOrd="2" destOrd="0" presId="urn:microsoft.com/office/officeart/2018/5/layout/IconCircleLabelList"/>
    <dgm:cxn modelId="{600FB7B4-AF33-486A-8043-A256AE6F87D9}" type="presParOf" srcId="{8A1AE1AB-22EF-4EAE-8CA9-4FFBB066CFB7}" destId="{F37CF3EF-A5FF-4AFE-A57E-698ECD04105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3A5C13-BA9B-4152-BCFE-DADAD039F6C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B0D226A-1391-4A33-871D-E718127D1BDB}">
      <dgm:prSet/>
      <dgm:spPr/>
      <dgm:t>
        <a:bodyPr/>
        <a:lstStyle/>
        <a:p>
          <a:r>
            <a:rPr lang="cs-CZ" dirty="0"/>
            <a:t>Odstranění prostorových bariér-&gt; zařízení je umístěno v takovém místě, které je klientům co nejlépe dostupné </a:t>
          </a:r>
          <a:endParaRPr lang="en-US" dirty="0"/>
        </a:p>
      </dgm:t>
    </dgm:pt>
    <dgm:pt modelId="{77BD334C-8080-495D-85FB-752452766B88}" type="parTrans" cxnId="{3D36FC22-8E23-4B3C-B9EC-FA6751C68CDA}">
      <dgm:prSet/>
      <dgm:spPr/>
      <dgm:t>
        <a:bodyPr/>
        <a:lstStyle/>
        <a:p>
          <a:endParaRPr lang="en-US"/>
        </a:p>
      </dgm:t>
    </dgm:pt>
    <dgm:pt modelId="{56B2E496-30C7-49D6-9201-A71B3546B792}" type="sibTrans" cxnId="{3D36FC22-8E23-4B3C-B9EC-FA6751C68CDA}">
      <dgm:prSet/>
      <dgm:spPr/>
      <dgm:t>
        <a:bodyPr/>
        <a:lstStyle/>
        <a:p>
          <a:endParaRPr lang="en-US"/>
        </a:p>
      </dgm:t>
    </dgm:pt>
    <dgm:pt modelId="{FE61D260-4001-4C62-BE4C-B76F1DDF9A0C}">
      <dgm:prSet/>
      <dgm:spPr/>
      <dgm:t>
        <a:bodyPr/>
        <a:lstStyle/>
        <a:p>
          <a:r>
            <a:rPr lang="cs-CZ" dirty="0"/>
            <a:t>Odstranění časové bariéry -&gt; provozní doba služby odpovídá potřebám klientů, je stabilní a nedochází k jejím nenadálým výpadkům</a:t>
          </a:r>
          <a:endParaRPr lang="en-US" dirty="0"/>
        </a:p>
      </dgm:t>
    </dgm:pt>
    <dgm:pt modelId="{8CDF7DEC-F5CE-4573-A0E7-59D9743166D8}" type="parTrans" cxnId="{7ECC5AAB-0E56-43AF-AFD0-7A39EB8AE7D7}">
      <dgm:prSet/>
      <dgm:spPr/>
      <dgm:t>
        <a:bodyPr/>
        <a:lstStyle/>
        <a:p>
          <a:endParaRPr lang="en-US"/>
        </a:p>
      </dgm:t>
    </dgm:pt>
    <dgm:pt modelId="{BB1013CA-3AA8-437C-876A-D6084E7E7627}" type="sibTrans" cxnId="{7ECC5AAB-0E56-43AF-AFD0-7A39EB8AE7D7}">
      <dgm:prSet/>
      <dgm:spPr/>
      <dgm:t>
        <a:bodyPr/>
        <a:lstStyle/>
        <a:p>
          <a:endParaRPr lang="en-US"/>
        </a:p>
      </dgm:t>
    </dgm:pt>
    <dgm:pt modelId="{5B055BBA-4C4D-4C43-823A-288F27644B19}">
      <dgm:prSet/>
      <dgm:spPr/>
      <dgm:t>
        <a:bodyPr/>
        <a:lstStyle/>
        <a:p>
          <a:r>
            <a:rPr lang="cs-CZ" dirty="0"/>
            <a:t>Odstranění finanční bariéry -&gt; služba by měla být nastavena tak, aby případná finanční spoluúčast klientů odpovídala jejich možnostem</a:t>
          </a:r>
          <a:endParaRPr lang="en-US" dirty="0"/>
        </a:p>
      </dgm:t>
    </dgm:pt>
    <dgm:pt modelId="{5CD93DAD-A197-46F2-AEAC-38CBCF926836}" type="parTrans" cxnId="{05584519-A1EB-4DD7-909A-FAF975A529D5}">
      <dgm:prSet/>
      <dgm:spPr/>
      <dgm:t>
        <a:bodyPr/>
        <a:lstStyle/>
        <a:p>
          <a:endParaRPr lang="en-US"/>
        </a:p>
      </dgm:t>
    </dgm:pt>
    <dgm:pt modelId="{A6F8CA05-2273-4477-9B04-979AD92FA4A5}" type="sibTrans" cxnId="{05584519-A1EB-4DD7-909A-FAF975A529D5}">
      <dgm:prSet/>
      <dgm:spPr/>
      <dgm:t>
        <a:bodyPr/>
        <a:lstStyle/>
        <a:p>
          <a:endParaRPr lang="en-US"/>
        </a:p>
      </dgm:t>
    </dgm:pt>
    <dgm:pt modelId="{8FF40564-A6E0-44AD-AB71-614C6DFCC6AB}">
      <dgm:prSet/>
      <dgm:spPr/>
      <dgm:t>
        <a:bodyPr/>
        <a:lstStyle/>
        <a:p>
          <a:r>
            <a:rPr lang="cs-CZ" dirty="0"/>
            <a:t>Odstranění psychologické bariéry -&gt; služba je nastavena tak, aby neodrazovala klienta z hlediska jeho vnímání pro něj bezpečného a příjemného prostředí</a:t>
          </a:r>
          <a:br>
            <a:rPr lang="cs-CZ" dirty="0"/>
          </a:br>
          <a:r>
            <a:rPr lang="cs-CZ" dirty="0"/>
            <a:t> -&gt; klient by měl získat pocit, že se může do nabízených aktivit zapojit a nebude sociálně vyloučen</a:t>
          </a:r>
          <a:endParaRPr lang="en-US" dirty="0"/>
        </a:p>
      </dgm:t>
    </dgm:pt>
    <dgm:pt modelId="{D5321AB6-B7E0-4236-A41D-E6F0F93C8193}" type="parTrans" cxnId="{F319D1F9-BC57-4EFA-8D44-FD32F158A2E2}">
      <dgm:prSet/>
      <dgm:spPr/>
      <dgm:t>
        <a:bodyPr/>
        <a:lstStyle/>
        <a:p>
          <a:endParaRPr lang="en-US"/>
        </a:p>
      </dgm:t>
    </dgm:pt>
    <dgm:pt modelId="{F6B9C187-949B-4104-83C9-876CE893E68A}" type="sibTrans" cxnId="{F319D1F9-BC57-4EFA-8D44-FD32F158A2E2}">
      <dgm:prSet/>
      <dgm:spPr/>
      <dgm:t>
        <a:bodyPr/>
        <a:lstStyle/>
        <a:p>
          <a:endParaRPr lang="en-US"/>
        </a:p>
      </dgm:t>
    </dgm:pt>
    <dgm:pt modelId="{E7FE0FA3-202F-4865-92B3-477A6B9B103A}" type="pres">
      <dgm:prSet presAssocID="{263A5C13-BA9B-4152-BCFE-DADAD039F6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0F2CD47-E2D0-428E-8C37-C6DB41E8AB82}" type="pres">
      <dgm:prSet presAssocID="{DB0D226A-1391-4A33-871D-E718127D1B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F65C0E-E62D-4738-9B9E-172DFA3F2C56}" type="pres">
      <dgm:prSet presAssocID="{56B2E496-30C7-49D6-9201-A71B3546B792}" presName="sibTrans" presStyleCnt="0"/>
      <dgm:spPr/>
    </dgm:pt>
    <dgm:pt modelId="{CD9D296B-BC31-4FBE-9368-C9A4B8F75A57}" type="pres">
      <dgm:prSet presAssocID="{FE61D260-4001-4C62-BE4C-B76F1DDF9A0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13C836-774F-445C-8627-1CB7DECCD783}" type="pres">
      <dgm:prSet presAssocID="{BB1013CA-3AA8-437C-876A-D6084E7E7627}" presName="sibTrans" presStyleCnt="0"/>
      <dgm:spPr/>
    </dgm:pt>
    <dgm:pt modelId="{CB2D6AAC-1861-4ABE-809F-6F5878A360BC}" type="pres">
      <dgm:prSet presAssocID="{5B055BBA-4C4D-4C43-823A-288F27644B1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8FC7DC-C438-4956-A349-983933C77ED1}" type="pres">
      <dgm:prSet presAssocID="{A6F8CA05-2273-4477-9B04-979AD92FA4A5}" presName="sibTrans" presStyleCnt="0"/>
      <dgm:spPr/>
    </dgm:pt>
    <dgm:pt modelId="{FFE47598-6353-4640-8EB8-5DA0164BA60E}" type="pres">
      <dgm:prSet presAssocID="{8FF40564-A6E0-44AD-AB71-614C6DFCC6A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AEB88E8-4F1B-45BB-B5AF-10371CB0292C}" type="presOf" srcId="{5B055BBA-4C4D-4C43-823A-288F27644B19}" destId="{CB2D6AAC-1861-4ABE-809F-6F5878A360BC}" srcOrd="0" destOrd="0" presId="urn:microsoft.com/office/officeart/2005/8/layout/default"/>
    <dgm:cxn modelId="{5C949A10-76D1-4E34-988D-0805BC03969C}" type="presOf" srcId="{263A5C13-BA9B-4152-BCFE-DADAD039F6C8}" destId="{E7FE0FA3-202F-4865-92B3-477A6B9B103A}" srcOrd="0" destOrd="0" presId="urn:microsoft.com/office/officeart/2005/8/layout/default"/>
    <dgm:cxn modelId="{7ECC5AAB-0E56-43AF-AFD0-7A39EB8AE7D7}" srcId="{263A5C13-BA9B-4152-BCFE-DADAD039F6C8}" destId="{FE61D260-4001-4C62-BE4C-B76F1DDF9A0C}" srcOrd="1" destOrd="0" parTransId="{8CDF7DEC-F5CE-4573-A0E7-59D9743166D8}" sibTransId="{BB1013CA-3AA8-437C-876A-D6084E7E7627}"/>
    <dgm:cxn modelId="{05584519-A1EB-4DD7-909A-FAF975A529D5}" srcId="{263A5C13-BA9B-4152-BCFE-DADAD039F6C8}" destId="{5B055BBA-4C4D-4C43-823A-288F27644B19}" srcOrd="2" destOrd="0" parTransId="{5CD93DAD-A197-46F2-AEAC-38CBCF926836}" sibTransId="{A6F8CA05-2273-4477-9B04-979AD92FA4A5}"/>
    <dgm:cxn modelId="{3D36FC22-8E23-4B3C-B9EC-FA6751C68CDA}" srcId="{263A5C13-BA9B-4152-BCFE-DADAD039F6C8}" destId="{DB0D226A-1391-4A33-871D-E718127D1BDB}" srcOrd="0" destOrd="0" parTransId="{77BD334C-8080-495D-85FB-752452766B88}" sibTransId="{56B2E496-30C7-49D6-9201-A71B3546B792}"/>
    <dgm:cxn modelId="{8A6D2309-8620-4209-8087-DE4DED65778A}" type="presOf" srcId="{DB0D226A-1391-4A33-871D-E718127D1BDB}" destId="{C0F2CD47-E2D0-428E-8C37-C6DB41E8AB82}" srcOrd="0" destOrd="0" presId="urn:microsoft.com/office/officeart/2005/8/layout/default"/>
    <dgm:cxn modelId="{C53C7E85-8A2E-4112-89E4-1C410368E1A0}" type="presOf" srcId="{8FF40564-A6E0-44AD-AB71-614C6DFCC6AB}" destId="{FFE47598-6353-4640-8EB8-5DA0164BA60E}" srcOrd="0" destOrd="0" presId="urn:microsoft.com/office/officeart/2005/8/layout/default"/>
    <dgm:cxn modelId="{F319D1F9-BC57-4EFA-8D44-FD32F158A2E2}" srcId="{263A5C13-BA9B-4152-BCFE-DADAD039F6C8}" destId="{8FF40564-A6E0-44AD-AB71-614C6DFCC6AB}" srcOrd="3" destOrd="0" parTransId="{D5321AB6-B7E0-4236-A41D-E6F0F93C8193}" sibTransId="{F6B9C187-949B-4104-83C9-876CE893E68A}"/>
    <dgm:cxn modelId="{714FDC8A-B482-4045-9358-58120847E6CA}" type="presOf" srcId="{FE61D260-4001-4C62-BE4C-B76F1DDF9A0C}" destId="{CD9D296B-BC31-4FBE-9368-C9A4B8F75A57}" srcOrd="0" destOrd="0" presId="urn:microsoft.com/office/officeart/2005/8/layout/default"/>
    <dgm:cxn modelId="{AFB34F54-A461-4F28-A33E-33B0A9EA5289}" type="presParOf" srcId="{E7FE0FA3-202F-4865-92B3-477A6B9B103A}" destId="{C0F2CD47-E2D0-428E-8C37-C6DB41E8AB82}" srcOrd="0" destOrd="0" presId="urn:microsoft.com/office/officeart/2005/8/layout/default"/>
    <dgm:cxn modelId="{3FCC5F0D-1E5B-4909-966B-027D39B8678C}" type="presParOf" srcId="{E7FE0FA3-202F-4865-92B3-477A6B9B103A}" destId="{82F65C0E-E62D-4738-9B9E-172DFA3F2C56}" srcOrd="1" destOrd="0" presId="urn:microsoft.com/office/officeart/2005/8/layout/default"/>
    <dgm:cxn modelId="{B3E84CFB-9F1E-4365-8AE0-0A5497343475}" type="presParOf" srcId="{E7FE0FA3-202F-4865-92B3-477A6B9B103A}" destId="{CD9D296B-BC31-4FBE-9368-C9A4B8F75A57}" srcOrd="2" destOrd="0" presId="urn:microsoft.com/office/officeart/2005/8/layout/default"/>
    <dgm:cxn modelId="{F1C93A44-A8A1-427B-BDDB-18FF952F3F22}" type="presParOf" srcId="{E7FE0FA3-202F-4865-92B3-477A6B9B103A}" destId="{8C13C836-774F-445C-8627-1CB7DECCD783}" srcOrd="3" destOrd="0" presId="urn:microsoft.com/office/officeart/2005/8/layout/default"/>
    <dgm:cxn modelId="{98373231-81CD-4686-A1DA-08E519F8D639}" type="presParOf" srcId="{E7FE0FA3-202F-4865-92B3-477A6B9B103A}" destId="{CB2D6AAC-1861-4ABE-809F-6F5878A360BC}" srcOrd="4" destOrd="0" presId="urn:microsoft.com/office/officeart/2005/8/layout/default"/>
    <dgm:cxn modelId="{B8FD4EFB-D04C-4FBE-8570-301659686057}" type="presParOf" srcId="{E7FE0FA3-202F-4865-92B3-477A6B9B103A}" destId="{EA8FC7DC-C438-4956-A349-983933C77ED1}" srcOrd="5" destOrd="0" presId="urn:microsoft.com/office/officeart/2005/8/layout/default"/>
    <dgm:cxn modelId="{44FEEB9D-290D-4304-81A1-450F31AA84A3}" type="presParOf" srcId="{E7FE0FA3-202F-4865-92B3-477A6B9B103A}" destId="{FFE47598-6353-4640-8EB8-5DA0164BA60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439C4D-65D7-4144-BB53-0CD509FB2EC8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F835630-F6A0-4009-AAD6-3088EC799902}">
      <dgm:prSet/>
      <dgm:spPr/>
      <dgm:t>
        <a:bodyPr/>
        <a:lstStyle/>
        <a:p>
          <a:r>
            <a:rPr lang="cs-CZ" dirty="0"/>
            <a:t>Česká asociace streetwork</a:t>
          </a:r>
          <a:endParaRPr lang="en-US" dirty="0"/>
        </a:p>
      </dgm:t>
    </dgm:pt>
    <dgm:pt modelId="{C2AAE59A-10F0-4DAB-9974-55EAC6168564}" type="parTrans" cxnId="{7EAD24F9-070A-42F3-98A8-BF761757C248}">
      <dgm:prSet/>
      <dgm:spPr/>
      <dgm:t>
        <a:bodyPr/>
        <a:lstStyle/>
        <a:p>
          <a:endParaRPr lang="en-US"/>
        </a:p>
      </dgm:t>
    </dgm:pt>
    <dgm:pt modelId="{150EAF39-F453-4F40-880C-DF58CC9E0A2C}" type="sibTrans" cxnId="{7EAD24F9-070A-42F3-98A8-BF761757C248}">
      <dgm:prSet/>
      <dgm:spPr/>
      <dgm:t>
        <a:bodyPr/>
        <a:lstStyle/>
        <a:p>
          <a:endParaRPr lang="en-US"/>
        </a:p>
      </dgm:t>
    </dgm:pt>
    <dgm:pt modelId="{184D3BCD-D70B-4AA2-8E04-E112CE5FF3E8}">
      <dgm:prSet/>
      <dgm:spPr/>
      <dgm:t>
        <a:bodyPr/>
        <a:lstStyle/>
        <a:p>
          <a:r>
            <a:rPr lang="cs-CZ" dirty="0"/>
            <a:t>Střešní organizace nízkoprahových služeb</a:t>
          </a:r>
          <a:endParaRPr lang="en-US" dirty="0"/>
        </a:p>
      </dgm:t>
    </dgm:pt>
    <dgm:pt modelId="{599E41D4-94F2-47FE-9EE3-992FD8E524AC}" type="parTrans" cxnId="{F0445D77-397D-418E-B6D8-BB09370AC93B}">
      <dgm:prSet/>
      <dgm:spPr/>
      <dgm:t>
        <a:bodyPr/>
        <a:lstStyle/>
        <a:p>
          <a:endParaRPr lang="en-US"/>
        </a:p>
      </dgm:t>
    </dgm:pt>
    <dgm:pt modelId="{8EF55B49-2AAF-47C8-927B-D6A1D8CEAC8C}" type="sibTrans" cxnId="{F0445D77-397D-418E-B6D8-BB09370AC93B}">
      <dgm:prSet/>
      <dgm:spPr/>
      <dgm:t>
        <a:bodyPr/>
        <a:lstStyle/>
        <a:p>
          <a:endParaRPr lang="en-US"/>
        </a:p>
      </dgm:t>
    </dgm:pt>
    <dgm:pt modelId="{FFF7422D-5CA2-462A-A7FD-8021E0BE884A}">
      <dgm:prSet/>
      <dgm:spPr/>
      <dgm:t>
        <a:bodyPr/>
        <a:lstStyle/>
        <a:p>
          <a:pPr rtl="0"/>
          <a:r>
            <a:rPr lang="cs-CZ" dirty="0"/>
            <a:t>Sdružuje programy, které pracují s metodou kontaktní práce</a:t>
          </a:r>
          <a:endParaRPr lang="en-US" dirty="0">
            <a:latin typeface="Calibri Light" panose="020F0302020204030204"/>
          </a:endParaRPr>
        </a:p>
      </dgm:t>
    </dgm:pt>
    <dgm:pt modelId="{91ADEF37-93EC-49CD-A5BE-27E73485FE9B}" type="parTrans" cxnId="{55304A5C-795B-409C-9BDE-601819D6AF1E}">
      <dgm:prSet/>
      <dgm:spPr/>
      <dgm:t>
        <a:bodyPr/>
        <a:lstStyle/>
        <a:p>
          <a:endParaRPr lang="en-US"/>
        </a:p>
      </dgm:t>
    </dgm:pt>
    <dgm:pt modelId="{149B9835-FEB3-49FB-AAA2-4C19C92F9B06}" type="sibTrans" cxnId="{55304A5C-795B-409C-9BDE-601819D6AF1E}">
      <dgm:prSet/>
      <dgm:spPr/>
      <dgm:t>
        <a:bodyPr/>
        <a:lstStyle/>
        <a:p>
          <a:endParaRPr lang="en-US"/>
        </a:p>
      </dgm:t>
    </dgm:pt>
    <dgm:pt modelId="{969EFB6B-AC6D-4EA4-8C5F-4974EF2740DD}">
      <dgm:prSet/>
      <dgm:spPr/>
      <dgm:t>
        <a:bodyPr/>
        <a:lstStyle/>
        <a:p>
          <a:r>
            <a:rPr lang="cs-CZ" dirty="0"/>
            <a:t>Organizace vzdělává streetworkery, kterými jsou pracovníci v sociálních službách -&gt; nabízí různé semináře a kurzy pro začátečníky ale i pro zkušené </a:t>
          </a:r>
          <a:endParaRPr lang="en-US" dirty="0"/>
        </a:p>
      </dgm:t>
    </dgm:pt>
    <dgm:pt modelId="{8DCF1264-3646-47D3-82BD-9F45023A5302}" type="parTrans" cxnId="{787B0D40-83F9-417A-8F92-B54CF08B1F92}">
      <dgm:prSet/>
      <dgm:spPr/>
      <dgm:t>
        <a:bodyPr/>
        <a:lstStyle/>
        <a:p>
          <a:endParaRPr lang="en-US"/>
        </a:p>
      </dgm:t>
    </dgm:pt>
    <dgm:pt modelId="{6D96309E-87A2-4160-A118-72F1F8075727}" type="sibTrans" cxnId="{787B0D40-83F9-417A-8F92-B54CF08B1F92}">
      <dgm:prSet/>
      <dgm:spPr/>
      <dgm:t>
        <a:bodyPr/>
        <a:lstStyle/>
        <a:p>
          <a:endParaRPr lang="en-US"/>
        </a:p>
      </dgm:t>
    </dgm:pt>
    <dgm:pt modelId="{38303F50-7635-472D-9E68-C50125327FB1}">
      <dgm:prSet phldr="0"/>
      <dgm:spPr/>
      <dgm:t>
        <a:bodyPr/>
        <a:lstStyle/>
        <a:p>
          <a:pPr rtl="0"/>
          <a:r>
            <a:rPr lang="cs-CZ" dirty="0">
              <a:latin typeface="Calibri Light" panose="020F0302020204030204"/>
            </a:rPr>
            <a:t>V současné době má 100 skupinových členů</a:t>
          </a:r>
          <a:endParaRPr lang="cs-CZ" dirty="0"/>
        </a:p>
      </dgm:t>
    </dgm:pt>
    <dgm:pt modelId="{65F0462C-ACC1-4A43-A274-961BDF7E4436}" type="parTrans" cxnId="{5BA741EE-72CB-41BE-91F8-55E36E01E702}">
      <dgm:prSet/>
      <dgm:spPr/>
      <dgm:t>
        <a:bodyPr/>
        <a:lstStyle/>
        <a:p>
          <a:endParaRPr lang="cs-CZ"/>
        </a:p>
      </dgm:t>
    </dgm:pt>
    <dgm:pt modelId="{F8EF86DD-BD01-4155-9006-2B91C207943C}" type="sibTrans" cxnId="{5BA741EE-72CB-41BE-91F8-55E36E01E702}">
      <dgm:prSet/>
      <dgm:spPr/>
      <dgm:t>
        <a:bodyPr/>
        <a:lstStyle/>
        <a:p>
          <a:endParaRPr lang="cs-CZ"/>
        </a:p>
      </dgm:t>
    </dgm:pt>
    <dgm:pt modelId="{51D72694-50F2-49AF-A895-CDF2BE700FEE}">
      <dgm:prSet phldr="0"/>
      <dgm:spPr/>
      <dgm:t>
        <a:bodyPr/>
        <a:lstStyle/>
        <a:p>
          <a:pPr rtl="0"/>
          <a:r>
            <a:rPr lang="cs-CZ" dirty="0">
              <a:latin typeface="Calibri Light" panose="020F0302020204030204"/>
            </a:rPr>
            <a:t>Asociace je finacována dotacemi od Evropského sociálního fondu</a:t>
          </a:r>
        </a:p>
      </dgm:t>
    </dgm:pt>
    <dgm:pt modelId="{B74B6609-0C5C-4AB8-A577-4E4D732CBDB1}" type="parTrans" cxnId="{887D8B35-F539-49DB-AE51-9ABF78F03AB1}">
      <dgm:prSet/>
      <dgm:spPr/>
      <dgm:t>
        <a:bodyPr/>
        <a:lstStyle/>
        <a:p>
          <a:endParaRPr lang="cs-CZ"/>
        </a:p>
      </dgm:t>
    </dgm:pt>
    <dgm:pt modelId="{83D9B483-7A1D-41F1-A630-E5F4463BB552}" type="sibTrans" cxnId="{887D8B35-F539-49DB-AE51-9ABF78F03AB1}">
      <dgm:prSet/>
      <dgm:spPr/>
      <dgm:t>
        <a:bodyPr/>
        <a:lstStyle/>
        <a:p>
          <a:endParaRPr lang="cs-CZ"/>
        </a:p>
      </dgm:t>
    </dgm:pt>
    <dgm:pt modelId="{1B3912D8-9150-4934-A242-23C617AECDE0}" type="pres">
      <dgm:prSet presAssocID="{97439C4D-65D7-4144-BB53-0CD509FB2EC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1C81A3A1-7439-4E44-93DA-A7BF6516C33D}" type="pres">
      <dgm:prSet presAssocID="{2F835630-F6A0-4009-AAD6-3088EC799902}" presName="thickLine" presStyleLbl="alignNode1" presStyleIdx="0" presStyleCnt="6"/>
      <dgm:spPr/>
    </dgm:pt>
    <dgm:pt modelId="{64E358B9-8F74-40BC-8ADC-89243305EDC5}" type="pres">
      <dgm:prSet presAssocID="{2F835630-F6A0-4009-AAD6-3088EC799902}" presName="horz1" presStyleCnt="0"/>
      <dgm:spPr/>
    </dgm:pt>
    <dgm:pt modelId="{FD7E105E-10CE-453C-9238-67E09F4783DF}" type="pres">
      <dgm:prSet presAssocID="{2F835630-F6A0-4009-AAD6-3088EC799902}" presName="tx1" presStyleLbl="revTx" presStyleIdx="0" presStyleCnt="6"/>
      <dgm:spPr/>
      <dgm:t>
        <a:bodyPr/>
        <a:lstStyle/>
        <a:p>
          <a:endParaRPr lang="cs-CZ"/>
        </a:p>
      </dgm:t>
    </dgm:pt>
    <dgm:pt modelId="{986B8D11-60F5-4919-B2DF-8609C560D0BA}" type="pres">
      <dgm:prSet presAssocID="{2F835630-F6A0-4009-AAD6-3088EC799902}" presName="vert1" presStyleCnt="0"/>
      <dgm:spPr/>
    </dgm:pt>
    <dgm:pt modelId="{FD3CB4DC-AFC9-4761-B72E-074470916768}" type="pres">
      <dgm:prSet presAssocID="{184D3BCD-D70B-4AA2-8E04-E112CE5FF3E8}" presName="thickLine" presStyleLbl="alignNode1" presStyleIdx="1" presStyleCnt="6"/>
      <dgm:spPr/>
    </dgm:pt>
    <dgm:pt modelId="{905F36DE-62EF-4F1A-B965-CBF6394E15E6}" type="pres">
      <dgm:prSet presAssocID="{184D3BCD-D70B-4AA2-8E04-E112CE5FF3E8}" presName="horz1" presStyleCnt="0"/>
      <dgm:spPr/>
    </dgm:pt>
    <dgm:pt modelId="{388F4CC5-6752-4609-A6DC-194B7A94E18A}" type="pres">
      <dgm:prSet presAssocID="{184D3BCD-D70B-4AA2-8E04-E112CE5FF3E8}" presName="tx1" presStyleLbl="revTx" presStyleIdx="1" presStyleCnt="6"/>
      <dgm:spPr/>
      <dgm:t>
        <a:bodyPr/>
        <a:lstStyle/>
        <a:p>
          <a:endParaRPr lang="cs-CZ"/>
        </a:p>
      </dgm:t>
    </dgm:pt>
    <dgm:pt modelId="{6FA41D13-D34F-4640-AE6B-E6E3D935A98D}" type="pres">
      <dgm:prSet presAssocID="{184D3BCD-D70B-4AA2-8E04-E112CE5FF3E8}" presName="vert1" presStyleCnt="0"/>
      <dgm:spPr/>
    </dgm:pt>
    <dgm:pt modelId="{D215D42F-1B72-4992-A626-A303FDC25185}" type="pres">
      <dgm:prSet presAssocID="{FFF7422D-5CA2-462A-A7FD-8021E0BE884A}" presName="thickLine" presStyleLbl="alignNode1" presStyleIdx="2" presStyleCnt="6"/>
      <dgm:spPr/>
    </dgm:pt>
    <dgm:pt modelId="{2A928B62-09B9-48A1-B450-29510E86FD76}" type="pres">
      <dgm:prSet presAssocID="{FFF7422D-5CA2-462A-A7FD-8021E0BE884A}" presName="horz1" presStyleCnt="0"/>
      <dgm:spPr/>
    </dgm:pt>
    <dgm:pt modelId="{B5148A52-3B40-4B3C-B208-7266A86E22A7}" type="pres">
      <dgm:prSet presAssocID="{FFF7422D-5CA2-462A-A7FD-8021E0BE884A}" presName="tx1" presStyleLbl="revTx" presStyleIdx="2" presStyleCnt="6"/>
      <dgm:spPr/>
      <dgm:t>
        <a:bodyPr/>
        <a:lstStyle/>
        <a:p>
          <a:endParaRPr lang="cs-CZ"/>
        </a:p>
      </dgm:t>
    </dgm:pt>
    <dgm:pt modelId="{7B5A9A99-90EF-44E6-942A-2E75FF864754}" type="pres">
      <dgm:prSet presAssocID="{FFF7422D-5CA2-462A-A7FD-8021E0BE884A}" presName="vert1" presStyleCnt="0"/>
      <dgm:spPr/>
    </dgm:pt>
    <dgm:pt modelId="{84B0055E-6695-40C2-9D96-15B6FEE76B7F}" type="pres">
      <dgm:prSet presAssocID="{38303F50-7635-472D-9E68-C50125327FB1}" presName="thickLine" presStyleLbl="alignNode1" presStyleIdx="3" presStyleCnt="6"/>
      <dgm:spPr/>
    </dgm:pt>
    <dgm:pt modelId="{B5A4EE08-F845-491E-A92E-AD2C3CA4F5C2}" type="pres">
      <dgm:prSet presAssocID="{38303F50-7635-472D-9E68-C50125327FB1}" presName="horz1" presStyleCnt="0"/>
      <dgm:spPr/>
    </dgm:pt>
    <dgm:pt modelId="{78B5F133-A121-4D04-AC49-6118E7DE7440}" type="pres">
      <dgm:prSet presAssocID="{38303F50-7635-472D-9E68-C50125327FB1}" presName="tx1" presStyleLbl="revTx" presStyleIdx="3" presStyleCnt="6"/>
      <dgm:spPr/>
      <dgm:t>
        <a:bodyPr/>
        <a:lstStyle/>
        <a:p>
          <a:endParaRPr lang="cs-CZ"/>
        </a:p>
      </dgm:t>
    </dgm:pt>
    <dgm:pt modelId="{4CE4D3F1-8A83-4D93-B6E6-3D86960544AD}" type="pres">
      <dgm:prSet presAssocID="{38303F50-7635-472D-9E68-C50125327FB1}" presName="vert1" presStyleCnt="0"/>
      <dgm:spPr/>
    </dgm:pt>
    <dgm:pt modelId="{333A6E94-FFF3-4D1B-ACFD-B49ADCD6950D}" type="pres">
      <dgm:prSet presAssocID="{969EFB6B-AC6D-4EA4-8C5F-4974EF2740DD}" presName="thickLine" presStyleLbl="alignNode1" presStyleIdx="4" presStyleCnt="6"/>
      <dgm:spPr/>
    </dgm:pt>
    <dgm:pt modelId="{230B77F1-00B0-42E7-961E-8B45041053FF}" type="pres">
      <dgm:prSet presAssocID="{969EFB6B-AC6D-4EA4-8C5F-4974EF2740DD}" presName="horz1" presStyleCnt="0"/>
      <dgm:spPr/>
    </dgm:pt>
    <dgm:pt modelId="{DEE293E9-320B-4726-95C9-B67B71289B96}" type="pres">
      <dgm:prSet presAssocID="{969EFB6B-AC6D-4EA4-8C5F-4974EF2740DD}" presName="tx1" presStyleLbl="revTx" presStyleIdx="4" presStyleCnt="6"/>
      <dgm:spPr/>
      <dgm:t>
        <a:bodyPr/>
        <a:lstStyle/>
        <a:p>
          <a:endParaRPr lang="cs-CZ"/>
        </a:p>
      </dgm:t>
    </dgm:pt>
    <dgm:pt modelId="{4A85CA3F-A7A8-436D-960F-103AFCD59D54}" type="pres">
      <dgm:prSet presAssocID="{969EFB6B-AC6D-4EA4-8C5F-4974EF2740DD}" presName="vert1" presStyleCnt="0"/>
      <dgm:spPr/>
    </dgm:pt>
    <dgm:pt modelId="{FFD66901-7A02-473E-8DEF-14E6366C0A04}" type="pres">
      <dgm:prSet presAssocID="{51D72694-50F2-49AF-A895-CDF2BE700FEE}" presName="thickLine" presStyleLbl="alignNode1" presStyleIdx="5" presStyleCnt="6"/>
      <dgm:spPr/>
    </dgm:pt>
    <dgm:pt modelId="{BF2103D0-1581-4EBB-9305-3E30C54A7736}" type="pres">
      <dgm:prSet presAssocID="{51D72694-50F2-49AF-A895-CDF2BE700FEE}" presName="horz1" presStyleCnt="0"/>
      <dgm:spPr/>
    </dgm:pt>
    <dgm:pt modelId="{1747B6FA-0843-4C2E-9051-A4DA9CF329D9}" type="pres">
      <dgm:prSet presAssocID="{51D72694-50F2-49AF-A895-CDF2BE700FEE}" presName="tx1" presStyleLbl="revTx" presStyleIdx="5" presStyleCnt="6"/>
      <dgm:spPr/>
      <dgm:t>
        <a:bodyPr/>
        <a:lstStyle/>
        <a:p>
          <a:endParaRPr lang="cs-CZ"/>
        </a:p>
      </dgm:t>
    </dgm:pt>
    <dgm:pt modelId="{3720F8D1-497B-4DA5-BA14-265D3368742F}" type="pres">
      <dgm:prSet presAssocID="{51D72694-50F2-49AF-A895-CDF2BE700FEE}" presName="vert1" presStyleCnt="0"/>
      <dgm:spPr/>
    </dgm:pt>
  </dgm:ptLst>
  <dgm:cxnLst>
    <dgm:cxn modelId="{787B0D40-83F9-417A-8F92-B54CF08B1F92}" srcId="{97439C4D-65D7-4144-BB53-0CD509FB2EC8}" destId="{969EFB6B-AC6D-4EA4-8C5F-4974EF2740DD}" srcOrd="4" destOrd="0" parTransId="{8DCF1264-3646-47D3-82BD-9F45023A5302}" sibTransId="{6D96309E-87A2-4160-A118-72F1F8075727}"/>
    <dgm:cxn modelId="{82F8828A-B1F2-4B88-950F-A91C22616C56}" type="presOf" srcId="{FFF7422D-5CA2-462A-A7FD-8021E0BE884A}" destId="{B5148A52-3B40-4B3C-B208-7266A86E22A7}" srcOrd="0" destOrd="0" presId="urn:microsoft.com/office/officeart/2008/layout/LinedList"/>
    <dgm:cxn modelId="{887D8B35-F539-49DB-AE51-9ABF78F03AB1}" srcId="{97439C4D-65D7-4144-BB53-0CD509FB2EC8}" destId="{51D72694-50F2-49AF-A895-CDF2BE700FEE}" srcOrd="5" destOrd="0" parTransId="{B74B6609-0C5C-4AB8-A577-4E4D732CBDB1}" sibTransId="{83D9B483-7A1D-41F1-A630-E5F4463BB552}"/>
    <dgm:cxn modelId="{5BA741EE-72CB-41BE-91F8-55E36E01E702}" srcId="{97439C4D-65D7-4144-BB53-0CD509FB2EC8}" destId="{38303F50-7635-472D-9E68-C50125327FB1}" srcOrd="3" destOrd="0" parTransId="{65F0462C-ACC1-4A43-A274-961BDF7E4436}" sibTransId="{F8EF86DD-BD01-4155-9006-2B91C207943C}"/>
    <dgm:cxn modelId="{F0445D77-397D-418E-B6D8-BB09370AC93B}" srcId="{97439C4D-65D7-4144-BB53-0CD509FB2EC8}" destId="{184D3BCD-D70B-4AA2-8E04-E112CE5FF3E8}" srcOrd="1" destOrd="0" parTransId="{599E41D4-94F2-47FE-9EE3-992FD8E524AC}" sibTransId="{8EF55B49-2AAF-47C8-927B-D6A1D8CEAC8C}"/>
    <dgm:cxn modelId="{6220459C-C6DA-4D7F-A305-972DC6EFF4CA}" type="presOf" srcId="{38303F50-7635-472D-9E68-C50125327FB1}" destId="{78B5F133-A121-4D04-AC49-6118E7DE7440}" srcOrd="0" destOrd="0" presId="urn:microsoft.com/office/officeart/2008/layout/LinedList"/>
    <dgm:cxn modelId="{55304A5C-795B-409C-9BDE-601819D6AF1E}" srcId="{97439C4D-65D7-4144-BB53-0CD509FB2EC8}" destId="{FFF7422D-5CA2-462A-A7FD-8021E0BE884A}" srcOrd="2" destOrd="0" parTransId="{91ADEF37-93EC-49CD-A5BE-27E73485FE9B}" sibTransId="{149B9835-FEB3-49FB-AAA2-4C19C92F9B06}"/>
    <dgm:cxn modelId="{FA4501EC-454A-4473-ADDB-B6292339A9DD}" type="presOf" srcId="{184D3BCD-D70B-4AA2-8E04-E112CE5FF3E8}" destId="{388F4CC5-6752-4609-A6DC-194B7A94E18A}" srcOrd="0" destOrd="0" presId="urn:microsoft.com/office/officeart/2008/layout/LinedList"/>
    <dgm:cxn modelId="{3877BB43-9528-4BF0-9479-FAC61C28145F}" type="presOf" srcId="{2F835630-F6A0-4009-AAD6-3088EC799902}" destId="{FD7E105E-10CE-453C-9238-67E09F4783DF}" srcOrd="0" destOrd="0" presId="urn:microsoft.com/office/officeart/2008/layout/LinedList"/>
    <dgm:cxn modelId="{22B45408-532E-4FD3-ACFA-2300582F3C73}" type="presOf" srcId="{97439C4D-65D7-4144-BB53-0CD509FB2EC8}" destId="{1B3912D8-9150-4934-A242-23C617AECDE0}" srcOrd="0" destOrd="0" presId="urn:microsoft.com/office/officeart/2008/layout/LinedList"/>
    <dgm:cxn modelId="{7EAD24F9-070A-42F3-98A8-BF761757C248}" srcId="{97439C4D-65D7-4144-BB53-0CD509FB2EC8}" destId="{2F835630-F6A0-4009-AAD6-3088EC799902}" srcOrd="0" destOrd="0" parTransId="{C2AAE59A-10F0-4DAB-9974-55EAC6168564}" sibTransId="{150EAF39-F453-4F40-880C-DF58CC9E0A2C}"/>
    <dgm:cxn modelId="{B7AD8E11-CF65-47F4-8803-01BBE801E332}" type="presOf" srcId="{51D72694-50F2-49AF-A895-CDF2BE700FEE}" destId="{1747B6FA-0843-4C2E-9051-A4DA9CF329D9}" srcOrd="0" destOrd="0" presId="urn:microsoft.com/office/officeart/2008/layout/LinedList"/>
    <dgm:cxn modelId="{44FE7FA2-B5A7-4E09-939F-9CF6DB236660}" type="presOf" srcId="{969EFB6B-AC6D-4EA4-8C5F-4974EF2740DD}" destId="{DEE293E9-320B-4726-95C9-B67B71289B96}" srcOrd="0" destOrd="0" presId="urn:microsoft.com/office/officeart/2008/layout/LinedList"/>
    <dgm:cxn modelId="{65FC1862-9B3A-4097-A6C3-86824E84ADB7}" type="presParOf" srcId="{1B3912D8-9150-4934-A242-23C617AECDE0}" destId="{1C81A3A1-7439-4E44-93DA-A7BF6516C33D}" srcOrd="0" destOrd="0" presId="urn:microsoft.com/office/officeart/2008/layout/LinedList"/>
    <dgm:cxn modelId="{8F3A777C-AE0B-4EBB-88B2-638104D44127}" type="presParOf" srcId="{1B3912D8-9150-4934-A242-23C617AECDE0}" destId="{64E358B9-8F74-40BC-8ADC-89243305EDC5}" srcOrd="1" destOrd="0" presId="urn:microsoft.com/office/officeart/2008/layout/LinedList"/>
    <dgm:cxn modelId="{AB06BF8C-3F47-4B13-AD87-02BEB149D9AF}" type="presParOf" srcId="{64E358B9-8F74-40BC-8ADC-89243305EDC5}" destId="{FD7E105E-10CE-453C-9238-67E09F4783DF}" srcOrd="0" destOrd="0" presId="urn:microsoft.com/office/officeart/2008/layout/LinedList"/>
    <dgm:cxn modelId="{53DA8DEB-4E7B-4347-8ED9-7B9B81F1E99D}" type="presParOf" srcId="{64E358B9-8F74-40BC-8ADC-89243305EDC5}" destId="{986B8D11-60F5-4919-B2DF-8609C560D0BA}" srcOrd="1" destOrd="0" presId="urn:microsoft.com/office/officeart/2008/layout/LinedList"/>
    <dgm:cxn modelId="{05A1CE43-D22D-4734-A2C7-10734E29C35C}" type="presParOf" srcId="{1B3912D8-9150-4934-A242-23C617AECDE0}" destId="{FD3CB4DC-AFC9-4761-B72E-074470916768}" srcOrd="2" destOrd="0" presId="urn:microsoft.com/office/officeart/2008/layout/LinedList"/>
    <dgm:cxn modelId="{11407BD0-FB05-4EB8-A49A-D0C3A580F40F}" type="presParOf" srcId="{1B3912D8-9150-4934-A242-23C617AECDE0}" destId="{905F36DE-62EF-4F1A-B965-CBF6394E15E6}" srcOrd="3" destOrd="0" presId="urn:microsoft.com/office/officeart/2008/layout/LinedList"/>
    <dgm:cxn modelId="{558EDFDF-D832-4A46-B1D8-A117B4524D69}" type="presParOf" srcId="{905F36DE-62EF-4F1A-B965-CBF6394E15E6}" destId="{388F4CC5-6752-4609-A6DC-194B7A94E18A}" srcOrd="0" destOrd="0" presId="urn:microsoft.com/office/officeart/2008/layout/LinedList"/>
    <dgm:cxn modelId="{6FF9EADC-C3BF-4976-B8C5-10C114E8B264}" type="presParOf" srcId="{905F36DE-62EF-4F1A-B965-CBF6394E15E6}" destId="{6FA41D13-D34F-4640-AE6B-E6E3D935A98D}" srcOrd="1" destOrd="0" presId="urn:microsoft.com/office/officeart/2008/layout/LinedList"/>
    <dgm:cxn modelId="{72C869E7-5911-48AB-8B64-8CFB1D232C8D}" type="presParOf" srcId="{1B3912D8-9150-4934-A242-23C617AECDE0}" destId="{D215D42F-1B72-4992-A626-A303FDC25185}" srcOrd="4" destOrd="0" presId="urn:microsoft.com/office/officeart/2008/layout/LinedList"/>
    <dgm:cxn modelId="{F99097D6-A61A-432D-8352-40C8B8A32F8C}" type="presParOf" srcId="{1B3912D8-9150-4934-A242-23C617AECDE0}" destId="{2A928B62-09B9-48A1-B450-29510E86FD76}" srcOrd="5" destOrd="0" presId="urn:microsoft.com/office/officeart/2008/layout/LinedList"/>
    <dgm:cxn modelId="{302F48C3-04FF-4E1F-AB5E-34FDBCF876A4}" type="presParOf" srcId="{2A928B62-09B9-48A1-B450-29510E86FD76}" destId="{B5148A52-3B40-4B3C-B208-7266A86E22A7}" srcOrd="0" destOrd="0" presId="urn:microsoft.com/office/officeart/2008/layout/LinedList"/>
    <dgm:cxn modelId="{773A73C0-36F8-4784-B082-C3ECC16AB747}" type="presParOf" srcId="{2A928B62-09B9-48A1-B450-29510E86FD76}" destId="{7B5A9A99-90EF-44E6-942A-2E75FF864754}" srcOrd="1" destOrd="0" presId="urn:microsoft.com/office/officeart/2008/layout/LinedList"/>
    <dgm:cxn modelId="{AEE4F1BB-5396-4409-A42B-15DE37F36D77}" type="presParOf" srcId="{1B3912D8-9150-4934-A242-23C617AECDE0}" destId="{84B0055E-6695-40C2-9D96-15B6FEE76B7F}" srcOrd="6" destOrd="0" presId="urn:microsoft.com/office/officeart/2008/layout/LinedList"/>
    <dgm:cxn modelId="{DFBA9D54-5D22-4570-A879-B038FD6E3844}" type="presParOf" srcId="{1B3912D8-9150-4934-A242-23C617AECDE0}" destId="{B5A4EE08-F845-491E-A92E-AD2C3CA4F5C2}" srcOrd="7" destOrd="0" presId="urn:microsoft.com/office/officeart/2008/layout/LinedList"/>
    <dgm:cxn modelId="{1330091A-DAAD-4356-AD9A-8178EA232443}" type="presParOf" srcId="{B5A4EE08-F845-491E-A92E-AD2C3CA4F5C2}" destId="{78B5F133-A121-4D04-AC49-6118E7DE7440}" srcOrd="0" destOrd="0" presId="urn:microsoft.com/office/officeart/2008/layout/LinedList"/>
    <dgm:cxn modelId="{359670F3-D666-4C8B-AA04-45D11342D0A1}" type="presParOf" srcId="{B5A4EE08-F845-491E-A92E-AD2C3CA4F5C2}" destId="{4CE4D3F1-8A83-4D93-B6E6-3D86960544AD}" srcOrd="1" destOrd="0" presId="urn:microsoft.com/office/officeart/2008/layout/LinedList"/>
    <dgm:cxn modelId="{368C14A6-3EC3-4510-9617-4BB5FD58D4B9}" type="presParOf" srcId="{1B3912D8-9150-4934-A242-23C617AECDE0}" destId="{333A6E94-FFF3-4D1B-ACFD-B49ADCD6950D}" srcOrd="8" destOrd="0" presId="urn:microsoft.com/office/officeart/2008/layout/LinedList"/>
    <dgm:cxn modelId="{5B7D1EC7-2A0B-4463-8A1A-A994329D2202}" type="presParOf" srcId="{1B3912D8-9150-4934-A242-23C617AECDE0}" destId="{230B77F1-00B0-42E7-961E-8B45041053FF}" srcOrd="9" destOrd="0" presId="urn:microsoft.com/office/officeart/2008/layout/LinedList"/>
    <dgm:cxn modelId="{D39439E4-786D-4C01-ADE9-476DCEC94310}" type="presParOf" srcId="{230B77F1-00B0-42E7-961E-8B45041053FF}" destId="{DEE293E9-320B-4726-95C9-B67B71289B96}" srcOrd="0" destOrd="0" presId="urn:microsoft.com/office/officeart/2008/layout/LinedList"/>
    <dgm:cxn modelId="{9B014EAC-69FE-4AA7-8E7C-BDF9E9C0AB83}" type="presParOf" srcId="{230B77F1-00B0-42E7-961E-8B45041053FF}" destId="{4A85CA3F-A7A8-436D-960F-103AFCD59D54}" srcOrd="1" destOrd="0" presId="urn:microsoft.com/office/officeart/2008/layout/LinedList"/>
    <dgm:cxn modelId="{C7FB7372-83FC-40C5-8C4A-3B8A039815CD}" type="presParOf" srcId="{1B3912D8-9150-4934-A242-23C617AECDE0}" destId="{FFD66901-7A02-473E-8DEF-14E6366C0A04}" srcOrd="10" destOrd="0" presId="urn:microsoft.com/office/officeart/2008/layout/LinedList"/>
    <dgm:cxn modelId="{CF7B21E4-37D0-430D-B0A5-ADFC7754E255}" type="presParOf" srcId="{1B3912D8-9150-4934-A242-23C617AECDE0}" destId="{BF2103D0-1581-4EBB-9305-3E30C54A7736}" srcOrd="11" destOrd="0" presId="urn:microsoft.com/office/officeart/2008/layout/LinedList"/>
    <dgm:cxn modelId="{AA6DC5D8-361D-4C1B-B86E-6E1845C07296}" type="presParOf" srcId="{BF2103D0-1581-4EBB-9305-3E30C54A7736}" destId="{1747B6FA-0843-4C2E-9051-A4DA9CF329D9}" srcOrd="0" destOrd="0" presId="urn:microsoft.com/office/officeart/2008/layout/LinedList"/>
    <dgm:cxn modelId="{91A02A62-D9F8-41C9-84D8-6AE9E53CE731}" type="presParOf" srcId="{BF2103D0-1581-4EBB-9305-3E30C54A7736}" destId="{3720F8D1-497B-4DA5-BA14-265D336874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7920D-FE9B-40DF-9594-5C9820F6AB8E}">
      <dsp:nvSpPr>
        <dsp:cNvPr id="0" name=""/>
        <dsp:cNvSpPr/>
      </dsp:nvSpPr>
      <dsp:spPr>
        <a:xfrm>
          <a:off x="592801" y="242713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F85A1-14F2-4560-BCB6-B81E50320480}">
      <dsp:nvSpPr>
        <dsp:cNvPr id="0" name=""/>
        <dsp:cNvSpPr/>
      </dsp:nvSpPr>
      <dsp:spPr>
        <a:xfrm>
          <a:off x="826801" y="476713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40551-416D-4F47-B0FB-BCE2323239AF}">
      <dsp:nvSpPr>
        <dsp:cNvPr id="0" name=""/>
        <dsp:cNvSpPr/>
      </dsp:nvSpPr>
      <dsp:spPr>
        <a:xfrm>
          <a:off x="241801" y="1682713"/>
          <a:ext cx="180000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cs-CZ" sz="1100" kern="1200" dirty="0"/>
            <a:t>Podpora při zvládání obtížných životních událostí</a:t>
          </a:r>
          <a:endParaRPr lang="en-US" sz="1100" kern="1200" dirty="0"/>
        </a:p>
      </dsp:txBody>
      <dsp:txXfrm>
        <a:off x="241801" y="1682713"/>
        <a:ext cx="1800000" cy="1035000"/>
      </dsp:txXfrm>
    </dsp:sp>
    <dsp:sp modelId="{E0F50438-1D5E-4E3B-B292-F69E1663F4F5}">
      <dsp:nvSpPr>
        <dsp:cNvPr id="0" name=""/>
        <dsp:cNvSpPr/>
      </dsp:nvSpPr>
      <dsp:spPr>
        <a:xfrm>
          <a:off x="2707801" y="242713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E3649-BE57-4942-80AB-2BD4473C0AB9}">
      <dsp:nvSpPr>
        <dsp:cNvPr id="0" name=""/>
        <dsp:cNvSpPr/>
      </dsp:nvSpPr>
      <dsp:spPr>
        <a:xfrm>
          <a:off x="2941801" y="476713"/>
          <a:ext cx="630000" cy="6300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062B3-5C21-460F-AD89-2E669AF258A9}">
      <dsp:nvSpPr>
        <dsp:cNvPr id="0" name=""/>
        <dsp:cNvSpPr/>
      </dsp:nvSpPr>
      <dsp:spPr>
        <a:xfrm>
          <a:off x="2356801" y="1682713"/>
          <a:ext cx="180000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cs-CZ" sz="1100" kern="1200" dirty="0"/>
            <a:t>Snižování sociálních rizik vyplývajících z konfliktních společenských situací, životního způsobu a rizikového chování</a:t>
          </a:r>
          <a:endParaRPr lang="en-US" sz="1100" kern="1200" dirty="0"/>
        </a:p>
      </dsp:txBody>
      <dsp:txXfrm>
        <a:off x="2356801" y="1682713"/>
        <a:ext cx="1800000" cy="1035000"/>
      </dsp:txXfrm>
    </dsp:sp>
    <dsp:sp modelId="{90DF5628-F667-43E3-925B-C9BF48BA052F}">
      <dsp:nvSpPr>
        <dsp:cNvPr id="0" name=""/>
        <dsp:cNvSpPr/>
      </dsp:nvSpPr>
      <dsp:spPr>
        <a:xfrm>
          <a:off x="4822802" y="242713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02149-3B90-49D3-8A85-900D4D990FFF}">
      <dsp:nvSpPr>
        <dsp:cNvPr id="0" name=""/>
        <dsp:cNvSpPr/>
      </dsp:nvSpPr>
      <dsp:spPr>
        <a:xfrm>
          <a:off x="5056802" y="476713"/>
          <a:ext cx="630000" cy="63000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DDDB2-CE8A-4A14-B1C6-FCD4EC9A7A2F}">
      <dsp:nvSpPr>
        <dsp:cNvPr id="0" name=""/>
        <dsp:cNvSpPr/>
      </dsp:nvSpPr>
      <dsp:spPr>
        <a:xfrm>
          <a:off x="4471802" y="1682713"/>
          <a:ext cx="180000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cs-CZ" sz="1100" kern="1200" dirty="0"/>
            <a:t>Zvýšení sociálních schopností a dovedností (hudební nástroje, tanec, práce na PC, sport, výtvarné, manuální atd.)</a:t>
          </a:r>
          <a:endParaRPr lang="en-US" sz="1100" kern="1200" dirty="0"/>
        </a:p>
      </dsp:txBody>
      <dsp:txXfrm>
        <a:off x="4471802" y="1682713"/>
        <a:ext cx="1800000" cy="1035000"/>
      </dsp:txXfrm>
    </dsp:sp>
    <dsp:sp modelId="{14F50F0F-7EF0-4027-A28E-C18468153895}">
      <dsp:nvSpPr>
        <dsp:cNvPr id="0" name=""/>
        <dsp:cNvSpPr/>
      </dsp:nvSpPr>
      <dsp:spPr>
        <a:xfrm>
          <a:off x="592801" y="3167713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99603-3C29-49CD-8A5B-BADF68FFBF03}">
      <dsp:nvSpPr>
        <dsp:cNvPr id="0" name=""/>
        <dsp:cNvSpPr/>
      </dsp:nvSpPr>
      <dsp:spPr>
        <a:xfrm>
          <a:off x="826801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32937-4AAD-49CB-BA5D-C28019D28CAD}">
      <dsp:nvSpPr>
        <dsp:cNvPr id="0" name=""/>
        <dsp:cNvSpPr/>
      </dsp:nvSpPr>
      <dsp:spPr>
        <a:xfrm>
          <a:off x="241801" y="4607713"/>
          <a:ext cx="180000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cs-CZ" sz="1100" kern="1200" dirty="0"/>
            <a:t>Podpora sociálního začlenění do skupiny vrstevníků i do společnosti, včetně zapojení do dění místní komunity</a:t>
          </a:r>
          <a:endParaRPr lang="en-US" sz="1100" kern="1200" dirty="0"/>
        </a:p>
      </dsp:txBody>
      <dsp:txXfrm>
        <a:off x="241801" y="4607713"/>
        <a:ext cx="1800000" cy="1035000"/>
      </dsp:txXfrm>
    </dsp:sp>
    <dsp:sp modelId="{D23E04ED-99AC-42C8-87EF-533E2F5397C4}">
      <dsp:nvSpPr>
        <dsp:cNvPr id="0" name=""/>
        <dsp:cNvSpPr/>
      </dsp:nvSpPr>
      <dsp:spPr>
        <a:xfrm>
          <a:off x="2707801" y="3167713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0357D-A671-42F5-83C1-1A398DBBCAB3}">
      <dsp:nvSpPr>
        <dsp:cNvPr id="0" name=""/>
        <dsp:cNvSpPr/>
      </dsp:nvSpPr>
      <dsp:spPr>
        <a:xfrm>
          <a:off x="2941801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1CE6A-B4FC-48F5-88DB-55A575F733F3}">
      <dsp:nvSpPr>
        <dsp:cNvPr id="0" name=""/>
        <dsp:cNvSpPr/>
      </dsp:nvSpPr>
      <dsp:spPr>
        <a:xfrm>
          <a:off x="2356801" y="4607713"/>
          <a:ext cx="180000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cs-CZ" sz="1100" kern="1200" dirty="0"/>
            <a:t>Nezbytná psychická, fyzická, právní a sociální ochrana během pobytu v zařízení a podmínky pro realizaci osobních aktivit</a:t>
          </a:r>
          <a:endParaRPr lang="en-US" sz="1100" kern="1200" dirty="0"/>
        </a:p>
      </dsp:txBody>
      <dsp:txXfrm>
        <a:off x="2356801" y="4607713"/>
        <a:ext cx="1800000" cy="1035000"/>
      </dsp:txXfrm>
    </dsp:sp>
    <dsp:sp modelId="{6E4AC929-FBCE-4D22-9750-8FCF0AF7A3B1}">
      <dsp:nvSpPr>
        <dsp:cNvPr id="0" name=""/>
        <dsp:cNvSpPr/>
      </dsp:nvSpPr>
      <dsp:spPr>
        <a:xfrm>
          <a:off x="4822802" y="3167713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5A0A5-9515-443C-8430-75932AE62E90}">
      <dsp:nvSpPr>
        <dsp:cNvPr id="0" name=""/>
        <dsp:cNvSpPr/>
      </dsp:nvSpPr>
      <dsp:spPr>
        <a:xfrm>
          <a:off x="5056802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CF3EF-A5FF-4AFE-A57E-698ECD041051}">
      <dsp:nvSpPr>
        <dsp:cNvPr id="0" name=""/>
        <dsp:cNvSpPr/>
      </dsp:nvSpPr>
      <dsp:spPr>
        <a:xfrm>
          <a:off x="4471802" y="4607713"/>
          <a:ext cx="180000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cs-CZ" sz="1100" kern="1200" dirty="0"/>
            <a:t>Předcházet záškoláctví</a:t>
          </a:r>
          <a:endParaRPr lang="en-US" sz="1100" kern="1200" dirty="0"/>
        </a:p>
      </dsp:txBody>
      <dsp:txXfrm>
        <a:off x="4471802" y="4607713"/>
        <a:ext cx="1800000" cy="103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2CD47-E2D0-428E-8C37-C6DB41E8AB82}">
      <dsp:nvSpPr>
        <dsp:cNvPr id="0" name=""/>
        <dsp:cNvSpPr/>
      </dsp:nvSpPr>
      <dsp:spPr>
        <a:xfrm>
          <a:off x="147875" y="1337"/>
          <a:ext cx="3193702" cy="19162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Odstranění prostorových bariér-&gt; zařízení je umístěno v takovém místě, které je klientům co nejlépe dostupné </a:t>
          </a:r>
          <a:endParaRPr lang="en-US" sz="1600" kern="1200" dirty="0"/>
        </a:p>
      </dsp:txBody>
      <dsp:txXfrm>
        <a:off x="147875" y="1337"/>
        <a:ext cx="3193702" cy="1916221"/>
      </dsp:txXfrm>
    </dsp:sp>
    <dsp:sp modelId="{CD9D296B-BC31-4FBE-9368-C9A4B8F75A57}">
      <dsp:nvSpPr>
        <dsp:cNvPr id="0" name=""/>
        <dsp:cNvSpPr/>
      </dsp:nvSpPr>
      <dsp:spPr>
        <a:xfrm>
          <a:off x="3660948" y="1337"/>
          <a:ext cx="3193702" cy="1916221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Odstranění časové bariéry -&gt; provozní doba služby odpovídá potřebám klientů, je stabilní a nedochází k jejím nenadálým výpadkům</a:t>
          </a:r>
          <a:endParaRPr lang="en-US" sz="1600" kern="1200" dirty="0"/>
        </a:p>
      </dsp:txBody>
      <dsp:txXfrm>
        <a:off x="3660948" y="1337"/>
        <a:ext cx="3193702" cy="1916221"/>
      </dsp:txXfrm>
    </dsp:sp>
    <dsp:sp modelId="{CB2D6AAC-1861-4ABE-809F-6F5878A360BC}">
      <dsp:nvSpPr>
        <dsp:cNvPr id="0" name=""/>
        <dsp:cNvSpPr/>
      </dsp:nvSpPr>
      <dsp:spPr>
        <a:xfrm>
          <a:off x="7174021" y="1337"/>
          <a:ext cx="3193702" cy="1916221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Odstranění finanční bariéry -&gt; služba by měla být nastavena tak, aby případná finanční spoluúčast klientů odpovídala jejich možnostem</a:t>
          </a:r>
          <a:endParaRPr lang="en-US" sz="1600" kern="1200" dirty="0"/>
        </a:p>
      </dsp:txBody>
      <dsp:txXfrm>
        <a:off x="7174021" y="1337"/>
        <a:ext cx="3193702" cy="1916221"/>
      </dsp:txXfrm>
    </dsp:sp>
    <dsp:sp modelId="{FFE47598-6353-4640-8EB8-5DA0164BA60E}">
      <dsp:nvSpPr>
        <dsp:cNvPr id="0" name=""/>
        <dsp:cNvSpPr/>
      </dsp:nvSpPr>
      <dsp:spPr>
        <a:xfrm>
          <a:off x="3660948" y="2236929"/>
          <a:ext cx="3193702" cy="191622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Odstranění psychologické bariéry -&gt; služba je nastavena tak, aby neodrazovala klienta z hlediska jeho vnímání pro něj bezpečného a příjemného prostředí</a:t>
          </a:r>
          <a:br>
            <a:rPr lang="cs-CZ" sz="1600" kern="1200" dirty="0"/>
          </a:br>
          <a:r>
            <a:rPr lang="cs-CZ" sz="1600" kern="1200" dirty="0"/>
            <a:t> -&gt; klient by měl získat pocit, že se může do nabízených aktivit zapojit a nebude sociálně vyloučen</a:t>
          </a:r>
          <a:endParaRPr lang="en-US" sz="1600" kern="1200" dirty="0"/>
        </a:p>
      </dsp:txBody>
      <dsp:txXfrm>
        <a:off x="3660948" y="2236929"/>
        <a:ext cx="3193702" cy="19162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1A3A1-7439-4E44-93DA-A7BF6516C33D}">
      <dsp:nvSpPr>
        <dsp:cNvPr id="0" name=""/>
        <dsp:cNvSpPr/>
      </dsp:nvSpPr>
      <dsp:spPr>
        <a:xfrm>
          <a:off x="0" y="1751"/>
          <a:ext cx="5459677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7E105E-10CE-453C-9238-67E09F4783DF}">
      <dsp:nvSpPr>
        <dsp:cNvPr id="0" name=""/>
        <dsp:cNvSpPr/>
      </dsp:nvSpPr>
      <dsp:spPr>
        <a:xfrm>
          <a:off x="0" y="1751"/>
          <a:ext cx="5459677" cy="597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/>
            <a:t>Česká asociace streetwork</a:t>
          </a:r>
          <a:endParaRPr lang="en-US" sz="1300" kern="1200" dirty="0"/>
        </a:p>
      </dsp:txBody>
      <dsp:txXfrm>
        <a:off x="0" y="1751"/>
        <a:ext cx="5459677" cy="597215"/>
      </dsp:txXfrm>
    </dsp:sp>
    <dsp:sp modelId="{FD3CB4DC-AFC9-4761-B72E-074470916768}">
      <dsp:nvSpPr>
        <dsp:cNvPr id="0" name=""/>
        <dsp:cNvSpPr/>
      </dsp:nvSpPr>
      <dsp:spPr>
        <a:xfrm>
          <a:off x="0" y="598967"/>
          <a:ext cx="5459677" cy="0"/>
        </a:xfrm>
        <a:prstGeom prst="line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86775"/>
                <a:satOff val="7962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8F4CC5-6752-4609-A6DC-194B7A94E18A}">
      <dsp:nvSpPr>
        <dsp:cNvPr id="0" name=""/>
        <dsp:cNvSpPr/>
      </dsp:nvSpPr>
      <dsp:spPr>
        <a:xfrm>
          <a:off x="0" y="598967"/>
          <a:ext cx="5459677" cy="597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/>
            <a:t>Střešní organizace nízkoprahových služeb</a:t>
          </a:r>
          <a:endParaRPr lang="en-US" sz="1300" kern="1200" dirty="0"/>
        </a:p>
      </dsp:txBody>
      <dsp:txXfrm>
        <a:off x="0" y="598967"/>
        <a:ext cx="5459677" cy="597215"/>
      </dsp:txXfrm>
    </dsp:sp>
    <dsp:sp modelId="{D215D42F-1B72-4992-A626-A303FDC25185}">
      <dsp:nvSpPr>
        <dsp:cNvPr id="0" name=""/>
        <dsp:cNvSpPr/>
      </dsp:nvSpPr>
      <dsp:spPr>
        <a:xfrm>
          <a:off x="0" y="1196182"/>
          <a:ext cx="5459677" cy="0"/>
        </a:xfrm>
        <a:prstGeom prst="line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73551"/>
                <a:satOff val="15924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148A52-3B40-4B3C-B208-7266A86E22A7}">
      <dsp:nvSpPr>
        <dsp:cNvPr id="0" name=""/>
        <dsp:cNvSpPr/>
      </dsp:nvSpPr>
      <dsp:spPr>
        <a:xfrm>
          <a:off x="0" y="1196182"/>
          <a:ext cx="5459677" cy="597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/>
            <a:t>Sdružuje programy, které pracují s metodou kontaktní práce</a:t>
          </a:r>
          <a:endParaRPr lang="en-US" sz="1300" kern="1200" dirty="0">
            <a:latin typeface="Calibri Light" panose="020F0302020204030204"/>
          </a:endParaRPr>
        </a:p>
      </dsp:txBody>
      <dsp:txXfrm>
        <a:off x="0" y="1196182"/>
        <a:ext cx="5459677" cy="597215"/>
      </dsp:txXfrm>
    </dsp:sp>
    <dsp:sp modelId="{84B0055E-6695-40C2-9D96-15B6FEE76B7F}">
      <dsp:nvSpPr>
        <dsp:cNvPr id="0" name=""/>
        <dsp:cNvSpPr/>
      </dsp:nvSpPr>
      <dsp:spPr>
        <a:xfrm>
          <a:off x="0" y="1793398"/>
          <a:ext cx="5459677" cy="0"/>
        </a:xfrm>
        <a:prstGeom prst="line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60326"/>
                <a:satOff val="2388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B5F133-A121-4D04-AC49-6118E7DE7440}">
      <dsp:nvSpPr>
        <dsp:cNvPr id="0" name=""/>
        <dsp:cNvSpPr/>
      </dsp:nvSpPr>
      <dsp:spPr>
        <a:xfrm>
          <a:off x="0" y="1793398"/>
          <a:ext cx="5459677" cy="597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latin typeface="Calibri Light" panose="020F0302020204030204"/>
            </a:rPr>
            <a:t>V současné době má 100 skupinových členů</a:t>
          </a:r>
          <a:endParaRPr lang="cs-CZ" sz="1300" kern="1200" dirty="0"/>
        </a:p>
      </dsp:txBody>
      <dsp:txXfrm>
        <a:off x="0" y="1793398"/>
        <a:ext cx="5459677" cy="597215"/>
      </dsp:txXfrm>
    </dsp:sp>
    <dsp:sp modelId="{333A6E94-FFF3-4D1B-ACFD-B49ADCD6950D}">
      <dsp:nvSpPr>
        <dsp:cNvPr id="0" name=""/>
        <dsp:cNvSpPr/>
      </dsp:nvSpPr>
      <dsp:spPr>
        <a:xfrm>
          <a:off x="0" y="2390614"/>
          <a:ext cx="5459677" cy="0"/>
        </a:xfrm>
        <a:prstGeom prst="line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947101"/>
                <a:satOff val="31849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E293E9-320B-4726-95C9-B67B71289B96}">
      <dsp:nvSpPr>
        <dsp:cNvPr id="0" name=""/>
        <dsp:cNvSpPr/>
      </dsp:nvSpPr>
      <dsp:spPr>
        <a:xfrm>
          <a:off x="0" y="2390614"/>
          <a:ext cx="5459677" cy="597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/>
            <a:t>Organizace vzdělává streetworkery, kterými jsou pracovníci v sociálních službách -&gt; nabízí různé semináře a kurzy pro začátečníky ale i pro zkušené </a:t>
          </a:r>
          <a:endParaRPr lang="en-US" sz="1300" kern="1200" dirty="0"/>
        </a:p>
      </dsp:txBody>
      <dsp:txXfrm>
        <a:off x="0" y="2390614"/>
        <a:ext cx="5459677" cy="597215"/>
      </dsp:txXfrm>
    </dsp:sp>
    <dsp:sp modelId="{FFD66901-7A02-473E-8DEF-14E6366C0A04}">
      <dsp:nvSpPr>
        <dsp:cNvPr id="0" name=""/>
        <dsp:cNvSpPr/>
      </dsp:nvSpPr>
      <dsp:spPr>
        <a:xfrm>
          <a:off x="0" y="2987829"/>
          <a:ext cx="5459677" cy="0"/>
        </a:xfrm>
        <a:prstGeom prst="lin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933876"/>
                <a:satOff val="39811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47B6FA-0843-4C2E-9051-A4DA9CF329D9}">
      <dsp:nvSpPr>
        <dsp:cNvPr id="0" name=""/>
        <dsp:cNvSpPr/>
      </dsp:nvSpPr>
      <dsp:spPr>
        <a:xfrm>
          <a:off x="0" y="2987829"/>
          <a:ext cx="5459677" cy="597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latin typeface="Calibri Light" panose="020F0302020204030204"/>
            </a:rPr>
            <a:t>Asociace je finacována dotacemi od Evropského sociálního fondu</a:t>
          </a:r>
        </a:p>
      </dsp:txBody>
      <dsp:txXfrm>
        <a:off x="0" y="2987829"/>
        <a:ext cx="5459677" cy="597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6T10:24:24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4096 1349 16383 0 0,'0'25'0'0'0,"0"-25"-16383"0"0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05.05.2020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05.05.2020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05.05.2020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05.05.2020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05.05.2020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05.05.2020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05.05.2020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05.05.2020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05.05.2020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05.05.2020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05.05.2020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05.05.2020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evence-info.cz/organizace/nizkoprahove-zarizeni-pro-deti-mladez" TargetMode="External"/><Relationship Id="rId13" Type="http://schemas.openxmlformats.org/officeDocument/2006/relationships/hyperlink" Target="https://armadaspasy.cz/pobocky/praha/centrum-socialnich-sluzeb-lidicka-praha/terenni-program-streetwork/#prettyPhoto" TargetMode="External"/><Relationship Id="rId3" Type="http://schemas.openxmlformats.org/officeDocument/2006/relationships/hyperlink" Target="https://www.centrumpribram.cz/index.php/pages/nizkoprahove-denni-centrum" TargetMode="External"/><Relationship Id="rId7" Type="http://schemas.openxmlformats.org/officeDocument/2006/relationships/hyperlink" Target="http://www.streetwork.cz/stranka/2392/co-je-cas" TargetMode="External"/><Relationship Id="rId12" Type="http://schemas.openxmlformats.org/officeDocument/2006/relationships/hyperlink" Target="https://www.ispepa.cz/docs/pojmoslovi.pdf" TargetMode="External"/><Relationship Id="rId2" Type="http://schemas.openxmlformats.org/officeDocument/2006/relationships/hyperlink" Target="https://www.socialni-zaclenovani.cz/oblasti-podpory/socialni-sluzby/nizkoprahova-zarizeni-pro-deti-a-mlade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chiv.streetwork.cz/index.php?option=com_content&amp;task=view&amp;id=183" TargetMode="External"/><Relationship Id="rId11" Type="http://schemas.openxmlformats.org/officeDocument/2006/relationships/hyperlink" Target="https://archiv.streetwork.cz/index.php?option=com_content&amp;task=view&amp;id=703" TargetMode="External"/><Relationship Id="rId5" Type="http://schemas.openxmlformats.org/officeDocument/2006/relationships/hyperlink" Target="https://cunicz-my.sharepoint.com/:w:/r/personal/70082055_cuni_cz/_layouts/15/Doc.aspx?sourcedoc=%7B64B1BE9D-6AB2-4339-9AEA-40AE04FCF732%7D&amp;file=160489_4_Prehled_NK.doc&amp;wdOrigin=OFFICECOM-WEB.MAIN.REC&amp;action=default&amp;mobileredirect=true&amp;cid=5846c098-7efb-4cd3-97a3-0f33e0d2b217" TargetMode="External"/><Relationship Id="rId10" Type="http://schemas.openxmlformats.org/officeDocument/2006/relationships/hyperlink" Target="https://www.streetwork.cz/stranka/13/co-je-streetwork" TargetMode="External"/><Relationship Id="rId4" Type="http://schemas.openxmlformats.org/officeDocument/2006/relationships/hyperlink" Target="http://www.kryt.cz/kdo-jsme/" TargetMode="External"/><Relationship Id="rId9" Type="http://schemas.openxmlformats.org/officeDocument/2006/relationships/hyperlink" Target="http://www.magdalena-ops.eu/cz/prim%C3%A1rn%C3%AD-prevence/nzdm-mezi%C4%8Das" TargetMode="External"/><Relationship Id="rId14" Type="http://schemas.openxmlformats.org/officeDocument/2006/relationships/hyperlink" Target="https://www.onlinekarvina.cz/streetwork-gabriel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Karol%C3%ADna%20Svobodov%C3%A1\Downloads\BPTX_2011_2__0_285685_0_110073.pdf" TargetMode="External"/><Relationship Id="rId3" Type="http://schemas.openxmlformats.org/officeDocument/2006/relationships/hyperlink" Target="https://slideplayer.cz/slide/12024360/" TargetMode="External"/><Relationship Id="rId7" Type="http://schemas.openxmlformats.org/officeDocument/2006/relationships/hyperlink" Target="https://theses.cz/id/i3lh0t/402554" TargetMode="External"/><Relationship Id="rId2" Type="http://schemas.openxmlformats.org/officeDocument/2006/relationships/hyperlink" Target="https://theses.cz/id/yxh01n/00175799-81921320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ideplayer.cz/slide/11295022/" TargetMode="External"/><Relationship Id="rId5" Type="http://schemas.openxmlformats.org/officeDocument/2006/relationships/hyperlink" Target="https://dotaceeu.cz/cs/statistiky-a-analyzy/mapa-projektu" TargetMode="External"/><Relationship Id="rId4" Type="http://schemas.openxmlformats.org/officeDocument/2006/relationships/hyperlink" Target="http://www.kotec.cz/kontaktni-centra-obecn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0.png"/><Relationship Id="rId7" Type="http://schemas.openxmlformats.org/officeDocument/2006/relationships/diagramColors" Target="../diagrams/colors2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245810"/>
            <a:ext cx="6413500" cy="1355750"/>
          </a:xfrm>
        </p:spPr>
        <p:txBody>
          <a:bodyPr>
            <a:normAutofit/>
          </a:bodyPr>
          <a:lstStyle/>
          <a:p>
            <a:pPr algn="l"/>
            <a:r>
              <a:rPr lang="cs-CZ" sz="4600" dirty="0">
                <a:cs typeface="Calibri Light"/>
              </a:rPr>
              <a:t>Nízkoprahová zařízení a streetwork</a:t>
            </a:r>
            <a:endParaRPr lang="cs-CZ" sz="4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8516"/>
            <a:ext cx="5930900" cy="91111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cs-CZ" sz="1300" dirty="0">
                <a:cs typeface="Calibri"/>
              </a:rPr>
              <a:t>Karolína Svobodová</a:t>
            </a:r>
          </a:p>
          <a:p>
            <a:pPr algn="l"/>
            <a:r>
              <a:rPr lang="cs-CZ" sz="1300" dirty="0">
                <a:cs typeface="Calibri"/>
              </a:rPr>
              <a:t>APA</a:t>
            </a:r>
          </a:p>
          <a:p>
            <a:pPr algn="l"/>
            <a:r>
              <a:rPr lang="cs-CZ" sz="1300" dirty="0">
                <a:cs typeface="Calibri"/>
              </a:rPr>
              <a:t>1.Bc</a:t>
            </a:r>
          </a:p>
        </p:txBody>
      </p:sp>
      <p:sp>
        <p:nvSpPr>
          <p:cNvPr id="24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53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899A3825-1F6B-4322-A83A-B90EFD488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110" y="854749"/>
            <a:ext cx="3207156" cy="2413384"/>
          </a:xfrm>
          <a:prstGeom prst="rect">
            <a:avLst/>
          </a:prstGeom>
        </p:spPr>
      </p:pic>
      <p:sp>
        <p:nvSpPr>
          <p:cNvPr id="26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Obrázek 6" descr="Obsah obrázku budova, exteriér, muž, chůze&#10;&#10;Popis vygenerovaný s velmi vysokou mírou spolehlivosti">
            <a:extLst>
              <a:ext uri="{FF2B5EF4-FFF2-40B4-BE49-F238E27FC236}">
                <a16:creationId xmlns:a16="http://schemas.microsoft.com/office/drawing/2014/main" id="{C461E7FD-D8CD-42BC-A3C6-BBA302AE2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829549" y="4145887"/>
            <a:ext cx="4040717" cy="15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D6BD12-5918-47E4-AC18-F70800B9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201169"/>
            <a:ext cx="5342521" cy="1222870"/>
          </a:xfrm>
        </p:spPr>
        <p:txBody>
          <a:bodyPr>
            <a:normAutofit/>
          </a:bodyPr>
          <a:lstStyle/>
          <a:p>
            <a:r>
              <a:rPr lang="cs-CZ" dirty="0">
                <a:cs typeface="Calibri Light"/>
              </a:rPr>
              <a:t>Streetwork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EF574F-080C-4E9D-B292-AFA26F50F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1" y="1123950"/>
            <a:ext cx="5418720" cy="356896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cs-CZ" sz="1800">
                <a:cs typeface="Calibri"/>
              </a:rPr>
              <a:t>Terénní program, kontaktní práce</a:t>
            </a:r>
            <a:endParaRPr lang="cs-CZ">
              <a:cs typeface="Calibri"/>
            </a:endParaRPr>
          </a:p>
          <a:p>
            <a:r>
              <a:rPr lang="cs-CZ" sz="1800">
                <a:cs typeface="Calibri"/>
              </a:rPr>
              <a:t>Tuto metodu využívají K- centra, NZDM i nízkoprahová denní cenra</a:t>
            </a:r>
            <a:endParaRPr lang="cs-CZ" sz="1800" dirty="0">
              <a:cs typeface="Calibri"/>
            </a:endParaRPr>
          </a:p>
          <a:p>
            <a:r>
              <a:rPr lang="cs-CZ" sz="1800" dirty="0">
                <a:cs typeface="Calibri"/>
              </a:rPr>
              <a:t>Streetworkeři pracují venku (park, ulice, nádraží, herny,...) tedy v místech s cílovou skupinou</a:t>
            </a:r>
          </a:p>
          <a:p>
            <a:r>
              <a:rPr lang="cs-CZ" sz="1800" dirty="0">
                <a:cs typeface="Calibri"/>
              </a:rPr>
              <a:t>Cílová skupina -&gt; lidé, kteří potřebují sociální poradenství a pomoc (zdravotní, materiální), podporu v  řešení životní situace </a:t>
            </a:r>
          </a:p>
          <a:p>
            <a:r>
              <a:rPr lang="cs-CZ" sz="1800" dirty="0">
                <a:cs typeface="Calibri"/>
              </a:rPr>
              <a:t>Streetworker vyhledává a kontaktuje skupiny či jednotlivce, kteří si sami nemohou nebo nedokáží vyhledat pomoc</a:t>
            </a:r>
            <a:br>
              <a:rPr lang="cs-CZ" sz="1800" dirty="0">
                <a:cs typeface="Calibri"/>
              </a:rPr>
            </a:br>
            <a:r>
              <a:rPr lang="cs-CZ" sz="1800" dirty="0">
                <a:cs typeface="Calibri"/>
              </a:rPr>
              <a:t>-&gt; motivují je ke změně životního stylu</a:t>
            </a:r>
            <a:br>
              <a:rPr lang="cs-CZ" sz="1800" dirty="0">
                <a:cs typeface="Calibri"/>
              </a:rPr>
            </a:br>
            <a:r>
              <a:rPr lang="cs-CZ" sz="1800" dirty="0">
                <a:cs typeface="Calibri"/>
              </a:rPr>
              <a:t>-&gt; informují je např. o škodlivosti návykových látek, o infekčních chorobách, o nabídce pomoci</a:t>
            </a:r>
            <a:br>
              <a:rPr lang="cs-CZ" sz="1800" dirty="0">
                <a:cs typeface="Calibri"/>
              </a:rPr>
            </a:br>
            <a:r>
              <a:rPr lang="cs-CZ" sz="1800">
                <a:cs typeface="Calibri"/>
              </a:rPr>
              <a:t>-&gt; vyměňují injekční jehly za čisté</a:t>
            </a:r>
          </a:p>
          <a:p>
            <a:r>
              <a:rPr lang="cs-CZ" sz="1800">
                <a:cs typeface="Calibri"/>
              </a:rPr>
              <a:t>V ČR je 101 terénních programů</a:t>
            </a:r>
            <a:r>
              <a:rPr lang="cs-CZ" sz="1800" dirty="0">
                <a:cs typeface="Calibri"/>
              </a:rPr>
              <a:t/>
            </a:r>
            <a:br>
              <a:rPr lang="cs-CZ" sz="1800" dirty="0">
                <a:cs typeface="Calibri"/>
              </a:rPr>
            </a:br>
            <a:endParaRPr lang="cs-CZ" sz="1800" dirty="0">
              <a:cs typeface="Calibri"/>
            </a:endParaRPr>
          </a:p>
          <a:p>
            <a:endParaRPr lang="cs-CZ" sz="1800" dirty="0">
              <a:cs typeface="Calibri"/>
            </a:endParaRPr>
          </a:p>
        </p:txBody>
      </p:sp>
      <p:sp>
        <p:nvSpPr>
          <p:cNvPr id="15" name="Freeform: Shape 17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5" descr="Obsah obrázku osoba, exteriér, sníh, žena&#10;&#10;Popis vygenerovaný s velmi vysokou mírou spolehlivosti">
            <a:extLst>
              <a:ext uri="{FF2B5EF4-FFF2-40B4-BE49-F238E27FC236}">
                <a16:creationId xmlns:a16="http://schemas.microsoft.com/office/drawing/2014/main" id="{26200E2B-CA23-4579-939F-DCCC8EBE0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07" r="7520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68D2C3-46B7-4995-807C-D34D551F8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2D5037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A2D58ADA-DDE5-40A5-9BF1-B0BC81F4C7C5}" type="slidenum">
              <a:rPr lang="cs-CZ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10</a:t>
            </a:fld>
            <a:endParaRPr lang="cs-CZ" sz="1500" dirty="0">
              <a:solidFill>
                <a:srgbClr val="FFFFFF"/>
              </a:solidFill>
            </a:endParaRPr>
          </a:p>
        </p:txBody>
      </p:sp>
      <p:pic>
        <p:nvPicPr>
          <p:cNvPr id="7" name="Obrázek 6" descr="Obsah obrázku exteriér, tráva, osoba, muž&#10;&#10;Popis byl vytvořen automaticky">
            <a:extLst>
              <a:ext uri="{FF2B5EF4-FFF2-40B4-BE49-F238E27FC236}">
                <a16:creationId xmlns:a16="http://schemas.microsoft.com/office/drawing/2014/main" id="{BE4FDEF2-CDC0-4712-BB0C-8EC55F194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4847341"/>
            <a:ext cx="7238645" cy="161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97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osoba, plot, lavice, vsedě&#10;&#10;Popis byl vytvořen automaticky">
            <a:extLst>
              <a:ext uri="{FF2B5EF4-FFF2-40B4-BE49-F238E27FC236}">
                <a16:creationId xmlns:a16="http://schemas.microsoft.com/office/drawing/2014/main" id="{4CDC7BC5-B137-46CF-8B2C-68D22A1E47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8383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5832A-ED39-4517-9DF3-51AB7897A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cs-CZ" sz="3300" dirty="0">
                <a:cs typeface="Calibri Light"/>
              </a:rPr>
              <a:t>Rozdělení streetworku</a:t>
            </a:r>
            <a:endParaRPr lang="cs-CZ" sz="33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576BBA-D866-4187-9D10-194F2B344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100" b="1" u="sng" dirty="0">
                <a:cs typeface="Calibri"/>
              </a:rPr>
              <a:t>Vyhledávací funkce</a:t>
            </a:r>
            <a:r>
              <a:rPr lang="cs-CZ" sz="1100" dirty="0">
                <a:cs typeface="Calibri"/>
              </a:rPr>
              <a:t> -&gt; pracovník aktivně vyhledává potencionální klienty a navazuje s nimi kontakt</a:t>
            </a:r>
            <a:br>
              <a:rPr lang="cs-CZ" sz="1100" dirty="0">
                <a:cs typeface="Calibri"/>
              </a:rPr>
            </a:br>
            <a:r>
              <a:rPr lang="cs-CZ" sz="1100" dirty="0">
                <a:cs typeface="Calibri"/>
              </a:rPr>
              <a:t>-&gt; mapuje lokalitu a zjišťuje potřebnost sociální služby</a:t>
            </a:r>
          </a:p>
          <a:p>
            <a:r>
              <a:rPr lang="cs-CZ" sz="1100" b="1" u="sng" dirty="0">
                <a:cs typeface="Calibri"/>
              </a:rPr>
              <a:t>Doprovodná funkce</a:t>
            </a:r>
            <a:r>
              <a:rPr lang="cs-CZ" sz="1100" dirty="0">
                <a:cs typeface="Calibri"/>
              </a:rPr>
              <a:t> -&gt; znamená poskytnutí pomoci a podpory v řešení nepříznivých sociálních situacích</a:t>
            </a:r>
            <a:br>
              <a:rPr lang="cs-CZ" sz="1100" dirty="0">
                <a:cs typeface="Calibri"/>
              </a:rPr>
            </a:br>
            <a:r>
              <a:rPr lang="cs-CZ" sz="1100" dirty="0">
                <a:cs typeface="Calibri"/>
              </a:rPr>
              <a:t>-&gt; poskytnutí pomoci a podpory v každodenních problémech</a:t>
            </a:r>
            <a:br>
              <a:rPr lang="cs-CZ" sz="1100" dirty="0">
                <a:cs typeface="Calibri"/>
              </a:rPr>
            </a:br>
            <a:r>
              <a:rPr lang="cs-CZ" sz="1100" dirty="0">
                <a:cs typeface="Calibri"/>
              </a:rPr>
              <a:t>-&gt; znamená i fyzické doprovázení klienta do různých institucí (policie, nemocnice, soud,..)</a:t>
            </a:r>
          </a:p>
          <a:p>
            <a:r>
              <a:rPr lang="cs-CZ" sz="1100" b="1" u="sng" dirty="0">
                <a:cs typeface="Calibri"/>
              </a:rPr>
              <a:t>Mobilní funkce</a:t>
            </a:r>
            <a:r>
              <a:rPr lang="cs-CZ" sz="1100" dirty="0">
                <a:cs typeface="Calibri"/>
              </a:rPr>
              <a:t> -&gt; sleduje konkrétní zájmy a potřeby cílové skupiny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cs-CZ" sz="1100" dirty="0">
                <a:cs typeface="Calibri"/>
              </a:rPr>
              <a:t>-&gt; streetworker je schopný reagovat na vzniklou situaci a je schopný přemístit své působiště do aktuálního prostředí dané cílové skupiny </a:t>
            </a:r>
            <a:endParaRPr lang="cs-CZ" sz="11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6D1C2A-6E16-40C0-8A34-5F63B681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3F4D60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A2D58ADA-DDE5-40A5-9BF1-B0BC81F4C7C5}" type="slidenum">
              <a:rPr lang="cs-CZ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11</a:t>
            </a:fld>
            <a:endParaRPr lang="cs-CZ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6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0DCC9-FD37-47C3-811D-979DA22B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136525"/>
            <a:ext cx="9277171" cy="617598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  <a:cs typeface="Calibri Light"/>
              </a:rPr>
              <a:t>Zdroje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2C3F73-6AF4-44F8-8BA9-BB41CA13F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639105"/>
            <a:ext cx="11435750" cy="60766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cs-CZ" sz="1400" dirty="0">
                <a:solidFill>
                  <a:schemeClr val="bg1"/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https://www.socialni-zaclenovani.cz/oblasti-podpory/socialni-sluzby/nizkoprahova-zarizeni-pro-deti-a-mladez/</a:t>
            </a:r>
          </a:p>
          <a:p>
            <a:pPr>
              <a:lnSpc>
                <a:spcPct val="110000"/>
              </a:lnSpc>
            </a:pPr>
            <a:r>
              <a:rPr lang="cs-CZ" sz="1400" dirty="0">
                <a:solidFill>
                  <a:schemeClr val="bg1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https://www.centrumpribram.cz/index.php/pages/nizkoprahove-denni-centrum</a:t>
            </a:r>
            <a:endParaRPr lang="cs-CZ" sz="1400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cs-CZ" sz="1400" dirty="0">
                <a:solidFill>
                  <a:schemeClr val="bg1"/>
                </a:solidFill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http://www.kryt.cz/kdo-jsme/</a:t>
            </a:r>
            <a:endParaRPr lang="cs-CZ" sz="1400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cs-CZ" sz="1400" dirty="0">
                <a:solidFill>
                  <a:schemeClr val="bg1"/>
                </a:solidFill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unicz-my.sharepoint.com/:w:/r/personal/70082055_cuni_cz/_layouts/15/Doc.aspx?sourcedoc=%7B64B1BE9D-6AB2-4339-9AEA-40AE04FCF732%7D&amp;file=160489_4_Prehled_NK.doc&amp;wdOrigin=OFFICECOM-WEB.MAIN.REC&amp;action=default&amp;mobileredirect=true&amp;cid=5846c098-7efb-4cd3-97a3-0f33e0d2b217</a:t>
            </a:r>
            <a:endParaRPr lang="cs-CZ" sz="1400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cs-CZ" sz="1400" dirty="0">
                <a:solidFill>
                  <a:schemeClr val="bg1"/>
                </a:solidFill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https://archiv.streetwork.cz/index.php?option=com_content&amp;task=view&amp;id=183</a:t>
            </a:r>
            <a:endParaRPr lang="cs-CZ" sz="1400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cs-CZ" sz="1400" dirty="0">
                <a:solidFill>
                  <a:schemeClr val="bg1"/>
                </a:solidFill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http://www.streetwork.cz/stranka/2392/co-je-cas</a:t>
            </a:r>
            <a:endParaRPr lang="cs-CZ" sz="1400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cs-CZ" sz="1400" dirty="0">
                <a:solidFill>
                  <a:schemeClr val="bg1"/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https://www.socialni-zaclenovani.cz/oblasti-podpory/socialni-sluzby/nizkoprahova-zarizeni-pro-deti-a-mladez/</a:t>
            </a:r>
            <a:endParaRPr lang="cs-CZ" sz="1400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cs-CZ" sz="1400" dirty="0">
                <a:solidFill>
                  <a:schemeClr val="bg1"/>
                </a:solidFill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http://www.prevence-info.cz/organizace/nizkoprahove-zarizeni-pro-deti-mladez</a:t>
            </a:r>
            <a:endParaRPr lang="cs-CZ" sz="1400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cs-CZ" sz="1400" dirty="0">
                <a:solidFill>
                  <a:schemeClr val="bg1"/>
                </a:solidFill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http://www.magdalena-ops.eu/cz/prim%C3%A1rn%C3%AD-prevence/nzdm-mezi%C4%8Das</a:t>
            </a:r>
            <a:endParaRPr lang="cs-CZ" sz="1400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cs-CZ" sz="1400" dirty="0">
                <a:solidFill>
                  <a:schemeClr val="bg1"/>
                </a:solidFill>
                <a:cs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https://www.streetwork.cz/stranka/13/co-je-streetwork</a:t>
            </a:r>
            <a:endParaRPr lang="cs-CZ" sz="1400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cs-CZ" sz="1400" dirty="0">
                <a:solidFill>
                  <a:schemeClr val="bg1"/>
                </a:solidFill>
                <a:cs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https://archiv.streetwork.cz/index.php?option=com_content&amp;task=view&amp;id=703</a:t>
            </a:r>
            <a:endParaRPr lang="cs-CZ" sz="1400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cs-CZ" sz="1400" dirty="0">
                <a:solidFill>
                  <a:schemeClr val="bg1"/>
                </a:solidFill>
                <a:cs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https://www.ispepa.cz/docs/pojmoslovi.pdf</a:t>
            </a:r>
            <a:endParaRPr lang="cs-CZ" sz="1400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cs-CZ" sz="1400" dirty="0">
                <a:solidFill>
                  <a:schemeClr val="bg1"/>
                </a:solidFill>
                <a:ea typeface="+mn-lt"/>
                <a:cs typeface="+mn-lt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https://armadaspasy.cz/pobocky/praha/centrum-socialnich-sluzeb-lidicka-praha/terenni-program-streetwork/#prettyPhoto</a:t>
            </a:r>
          </a:p>
          <a:p>
            <a:pPr>
              <a:lnSpc>
                <a:spcPct val="110000"/>
              </a:lnSpc>
            </a:pPr>
            <a:r>
              <a:rPr lang="cs-CZ" sz="1400" dirty="0">
                <a:solidFill>
                  <a:schemeClr val="bg1"/>
                </a:solidFill>
                <a:ea typeface="+mn-lt"/>
                <a:cs typeface="+mn-lt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https://www.onlinekarvina.cz/streetwork-gabriel/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D9A8B1-56C4-47C0-AA73-E8CF3014E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412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A15ED-FB4A-44FC-BFA2-B1AAC401F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bg1"/>
                </a:solidFill>
                <a:cs typeface="Calibri Light"/>
              </a:rPr>
              <a:t>Zdroje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74127E-E5AF-4DAD-8808-A6D6B4D0E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chemeClr val="bg1"/>
                </a:solidFill>
                <a:cs typeface="Calibri"/>
                <a:hlinkClick r:id="rId2"/>
              </a:rPr>
              <a:t>https://theses.cz/id/yxh01n/00175799-819213202.pdf</a:t>
            </a:r>
            <a:endParaRPr lang="cs-CZ">
              <a:solidFill>
                <a:schemeClr val="bg1"/>
              </a:solidFill>
              <a:cs typeface="Calibri"/>
            </a:endParaRPr>
          </a:p>
          <a:p>
            <a:r>
              <a:rPr lang="cs-CZ" dirty="0">
                <a:solidFill>
                  <a:schemeClr val="bg1"/>
                </a:solidFill>
                <a:cs typeface="Calibri"/>
                <a:hlinkClick r:id="rId3"/>
              </a:rPr>
              <a:t>https://slideplayer.cz/slide/12024360/</a:t>
            </a:r>
            <a:endParaRPr lang="cs-CZ">
              <a:solidFill>
                <a:schemeClr val="bg1"/>
              </a:solidFill>
              <a:cs typeface="Calibri"/>
            </a:endParaRPr>
          </a:p>
          <a:p>
            <a:r>
              <a:rPr lang="cs-CZ" dirty="0">
                <a:solidFill>
                  <a:schemeClr val="bg1"/>
                </a:solidFill>
                <a:ea typeface="+mn-lt"/>
                <a:cs typeface="+mn-lt"/>
                <a:hlinkClick r:id="rId4"/>
              </a:rPr>
              <a:t>http://www.kotec.cz/kontaktni-centra-obecne/</a:t>
            </a:r>
            <a:endParaRPr lang="cs-CZ" dirty="0">
              <a:solidFill>
                <a:schemeClr val="bg1"/>
              </a:solidFill>
              <a:cs typeface="Calibri"/>
            </a:endParaRPr>
          </a:p>
          <a:p>
            <a:r>
              <a:rPr lang="cs-CZ" dirty="0">
                <a:solidFill>
                  <a:schemeClr val="bg1"/>
                </a:solidFill>
                <a:ea typeface="+mn-lt"/>
                <a:cs typeface="+mn-lt"/>
                <a:hlinkClick r:id="rId5"/>
              </a:rPr>
              <a:t>https://dotaceeu.cz/cs/statistiky-a-analyzy/mapa-projektu</a:t>
            </a:r>
            <a:endParaRPr lang="cs-CZ" dirty="0">
              <a:solidFill>
                <a:schemeClr val="bg1"/>
              </a:solidFill>
              <a:cs typeface="Calibri"/>
            </a:endParaRPr>
          </a:p>
          <a:p>
            <a:r>
              <a:rPr lang="cs-CZ" dirty="0">
                <a:solidFill>
                  <a:schemeClr val="bg1"/>
                </a:solidFill>
                <a:ea typeface="+mn-lt"/>
                <a:cs typeface="+mn-lt"/>
                <a:hlinkClick r:id="rId6"/>
              </a:rPr>
              <a:t>https://slideplayer.cz/slide/11295022/</a:t>
            </a:r>
            <a:endParaRPr lang="cs-CZ" dirty="0">
              <a:solidFill>
                <a:schemeClr val="bg1"/>
              </a:solidFill>
              <a:cs typeface="Calibri"/>
            </a:endParaRPr>
          </a:p>
          <a:p>
            <a:r>
              <a:rPr lang="cs-CZ" dirty="0">
                <a:solidFill>
                  <a:schemeClr val="bg1"/>
                </a:solidFill>
                <a:ea typeface="+mn-lt"/>
                <a:cs typeface="+mn-lt"/>
                <a:hlinkClick r:id="rId7"/>
              </a:rPr>
              <a:t>https://theses.cz/id/i3lh0t/402554</a:t>
            </a:r>
            <a:endParaRPr lang="cs-CZ" dirty="0">
              <a:solidFill>
                <a:schemeClr val="bg1"/>
              </a:solidFill>
              <a:cs typeface="Calibri"/>
            </a:endParaRPr>
          </a:p>
          <a:p>
            <a:r>
              <a:rPr lang="cs-CZ" dirty="0">
                <a:solidFill>
                  <a:schemeClr val="bg1"/>
                </a:solidFill>
                <a:ea typeface="+mn-lt"/>
                <a:cs typeface="+mn-lt"/>
                <a:hlinkClick r:id="rId8"/>
              </a:rPr>
              <a:t>file:///C:/Users/Karol%C3%ADna%20Svobodov%C3%A1/Downloads/BPTX_2011_2__0_285685_0_110073.pdf</a:t>
            </a:r>
            <a:endParaRPr lang="cs-CZ" dirty="0">
              <a:solidFill>
                <a:schemeClr val="bg1"/>
              </a:solidFill>
              <a:cs typeface="Calibri"/>
            </a:endParaRPr>
          </a:p>
          <a:p>
            <a:endParaRPr lang="cs-CZ" dirty="0">
              <a:solidFill>
                <a:srgbClr val="FFFFFF"/>
              </a:solidFill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6203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100464-EA10-4AD8-8DCF-C13AA92F7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cs-CZ" sz="4000" dirty="0">
                <a:cs typeface="Calibri Light"/>
              </a:rPr>
              <a:t>Nízkoprahová zařízení</a:t>
            </a:r>
            <a:endParaRPr lang="cs-CZ" sz="40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A300C9-9ACF-4D09-940C-D1187929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cs-CZ" sz="1700" dirty="0">
                <a:cs typeface="Calibri"/>
              </a:rPr>
              <a:t>Bezplatná sociální služba se zaměřením na určitou cílovou skupinu s konkrétními okruhy problémů</a:t>
            </a:r>
            <a:br>
              <a:rPr lang="cs-CZ" sz="1700" dirty="0">
                <a:cs typeface="Calibri"/>
              </a:rPr>
            </a:br>
            <a:r>
              <a:rPr lang="cs-CZ" sz="1700" dirty="0">
                <a:cs typeface="Calibri"/>
              </a:rPr>
              <a:t>                  - zaměření je především na děti a mládež ve věku 6 až 26 let</a:t>
            </a:r>
          </a:p>
          <a:p>
            <a:r>
              <a:rPr lang="cs-CZ" sz="1700" dirty="0">
                <a:cs typeface="Calibri"/>
              </a:rPr>
              <a:t>Snaží se o maximální dostupnost</a:t>
            </a:r>
          </a:p>
          <a:p>
            <a:r>
              <a:rPr lang="cs-CZ" sz="1700" dirty="0">
                <a:cs typeface="Calibri"/>
              </a:rPr>
              <a:t>Napomáhají a učí, jak zabránit sociálnímu vyloučení </a:t>
            </a:r>
          </a:p>
          <a:p>
            <a:r>
              <a:rPr lang="cs-CZ" sz="1700" dirty="0">
                <a:cs typeface="Calibri"/>
              </a:rPr>
              <a:t>Slouží k rozvoji sociální zodpovědnosti a samostatnosti </a:t>
            </a:r>
          </a:p>
          <a:p>
            <a:r>
              <a:rPr lang="cs-CZ" sz="1700" dirty="0">
                <a:cs typeface="Calibri"/>
              </a:rPr>
              <a:t>Přístup do nízkoprahových klubů není omezen financemi, zájmem ani časem příchodu či odchodu</a:t>
            </a:r>
          </a:p>
          <a:p>
            <a:r>
              <a:rPr lang="cs-CZ" sz="1700" dirty="0">
                <a:cs typeface="Calibri"/>
              </a:rPr>
              <a:t>Přístup do nízkoprahových zařízení je omezen-&gt;  pro uživatele návykových </a:t>
            </a:r>
            <a:r>
              <a:rPr lang="cs-CZ" sz="1700" dirty="0" smtClean="0">
                <a:cs typeface="Calibri"/>
              </a:rPr>
              <a:t>látek aktuálně pod vlivem dané látky</a:t>
            </a:r>
            <a:r>
              <a:rPr lang="cs-CZ" sz="1700" dirty="0">
                <a:cs typeface="Calibri"/>
              </a:rPr>
              <a:t/>
            </a:r>
            <a:br>
              <a:rPr lang="cs-CZ" sz="1700" dirty="0">
                <a:cs typeface="Calibri"/>
              </a:rPr>
            </a:br>
            <a:r>
              <a:rPr lang="cs-CZ" sz="1700" dirty="0">
                <a:cs typeface="Calibri"/>
              </a:rPr>
              <a:t>                   -&gt; pro lidi nespadající do cílové skupiny věkově</a:t>
            </a:r>
            <a:br>
              <a:rPr lang="cs-CZ" sz="1700" dirty="0">
                <a:cs typeface="Calibri"/>
              </a:rPr>
            </a:br>
            <a:r>
              <a:rPr lang="cs-CZ" sz="1700" dirty="0">
                <a:cs typeface="Calibri"/>
              </a:rPr>
              <a:t>                   -&gt; pro lidi s jakýmkoliv těžkým postižením, kterým  není možné  zajistit kvalitní poskytování sociálních služeb (prostorové a komunikační bariéry)</a:t>
            </a:r>
          </a:p>
          <a:p>
            <a:r>
              <a:rPr lang="cs-CZ" sz="1700" dirty="0">
                <a:cs typeface="Calibri"/>
              </a:rPr>
              <a:t>Zaměstnanci nízkoprahových zařízení mají většinou vysokoškolské vzdělání a často se účastní různých kurzů a seminářů</a:t>
            </a:r>
          </a:p>
          <a:p>
            <a:r>
              <a:rPr lang="cs-CZ" sz="1700" dirty="0">
                <a:cs typeface="Calibri"/>
              </a:rPr>
              <a:t>Poskytovatelem může být obec, nezisková organizace nebo soukromý subjekt, který má hlavní působiště v Praze</a:t>
            </a:r>
          </a:p>
          <a:p>
            <a:pPr marL="0" indent="0">
              <a:buNone/>
            </a:pPr>
            <a:r>
              <a:rPr lang="cs-CZ" sz="1700" dirty="0">
                <a:cs typeface="Calibri"/>
              </a:rPr>
              <a:t>                           </a:t>
            </a:r>
          </a:p>
          <a:p>
            <a:pPr marL="0" indent="0">
              <a:buNone/>
            </a:pPr>
            <a:endParaRPr lang="cs-CZ" sz="1700" dirty="0">
              <a:cs typeface="Calibri"/>
            </a:endParaRPr>
          </a:p>
          <a:p>
            <a:endParaRPr lang="cs-CZ" sz="1700" dirty="0">
              <a:cs typeface="Calibri"/>
            </a:endParaRPr>
          </a:p>
          <a:p>
            <a:pPr marL="0" indent="0">
              <a:buNone/>
            </a:pPr>
            <a:endParaRPr lang="cs-CZ" sz="1700" dirty="0">
              <a:cs typeface="Calibri"/>
            </a:endParaRPr>
          </a:p>
          <a:p>
            <a:endParaRPr lang="cs-CZ" sz="1700" dirty="0">
              <a:cs typeface="Calibri"/>
            </a:endParaRPr>
          </a:p>
          <a:p>
            <a:endParaRPr lang="cs-CZ" sz="1700" dirty="0">
              <a:cs typeface="Calibri"/>
            </a:endParaRPr>
          </a:p>
          <a:p>
            <a:endParaRPr lang="cs-CZ" sz="1700" dirty="0"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52AB8E-E76F-4369-AB79-4A7BCE5F9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767" y="6350238"/>
            <a:ext cx="365760" cy="365125"/>
          </a:xfrm>
          <a:prstGeom prst="ellipse">
            <a:avLst/>
          </a:prstGeom>
          <a:solidFill>
            <a:srgbClr val="595959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A2D58ADA-DDE5-40A5-9BF1-B0BC81F4C7C5}" type="slidenum">
              <a:rPr lang="cs-CZ" sz="105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2</a:t>
            </a:fld>
            <a:endParaRPr lang="cs-CZ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03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1B5E73-9832-4259-8CB1-92C0C0F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cs-CZ" dirty="0">
                <a:cs typeface="Calibri Light"/>
              </a:rPr>
              <a:t>Rozdělení nízkoprahových zařízení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863953-C85B-40D2-AEDC-55DD1479F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</a:pPr>
            <a:r>
              <a:rPr lang="cs-CZ" sz="2100" u="sng">
                <a:solidFill>
                  <a:schemeClr val="bg1"/>
                </a:solidFill>
                <a:ea typeface="+mn-lt"/>
                <a:cs typeface="+mn-lt"/>
              </a:rPr>
              <a:t>Nízkoprahová denní centra</a:t>
            </a:r>
            <a:endParaRPr lang="cs-CZ" sz="210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Font typeface="Arial"/>
            </a:pPr>
            <a:r>
              <a:rPr lang="cs-CZ" sz="2100" u="sng">
                <a:solidFill>
                  <a:schemeClr val="bg1"/>
                </a:solidFill>
                <a:cs typeface="Calibri"/>
              </a:rPr>
              <a:t>Kontaktní centra</a:t>
            </a:r>
            <a:endParaRPr lang="cs-CZ" sz="2100">
              <a:solidFill>
                <a:schemeClr val="bg1"/>
              </a:solidFill>
              <a:cs typeface="Calibri"/>
            </a:endParaRPr>
          </a:p>
          <a:p>
            <a:r>
              <a:rPr lang="cs-CZ" sz="2100" u="sng" dirty="0">
                <a:solidFill>
                  <a:schemeClr val="bg1"/>
                </a:solidFill>
                <a:cs typeface="Calibri"/>
              </a:rPr>
              <a:t>Nízkoprahová zařízení pro děti a mládež</a:t>
            </a:r>
          </a:p>
          <a:p>
            <a:r>
              <a:rPr lang="cs-CZ" sz="2100" u="sng" dirty="0">
                <a:solidFill>
                  <a:schemeClr val="bg1"/>
                </a:solidFill>
                <a:cs typeface="Calibri"/>
              </a:rPr>
              <a:t>Nízkoprahové terénní programy/streetwork 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9FFB84-EBAC-4081-A3AC-DABC6467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2D58ADA-DDE5-40A5-9BF1-B0BC81F4C7C5}" type="slidenum">
              <a:rPr lang="cs-CZ">
                <a:solidFill>
                  <a:schemeClr val="bg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cs-CZ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73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2B9B1-C5AB-46A9-8FAB-4F5006EA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cs-CZ">
                <a:cs typeface="Calibri Light"/>
              </a:rPr>
              <a:t>Nízkoprahová denní centra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1DAF2-1232-41A3-9A79-A42FF4746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>
                <a:cs typeface="Calibri"/>
              </a:rPr>
              <a:t>Ambulantní sociální služba, která nabízí lidem bez domova zázemí pro zajištění základních životních potřeb (zákl. hygiena, strava, nocleh)</a:t>
            </a:r>
          </a:p>
          <a:p>
            <a:r>
              <a:rPr lang="cs-CZ" sz="1800">
                <a:cs typeface="Calibri"/>
              </a:rPr>
              <a:t> Sociální pracovníci také nabízejí odbornou individuální pomoc při řešení životní situace</a:t>
            </a:r>
            <a:br>
              <a:rPr lang="cs-CZ" sz="1800">
                <a:cs typeface="Calibri"/>
              </a:rPr>
            </a:br>
            <a:r>
              <a:rPr lang="cs-CZ" sz="1800">
                <a:ea typeface="+mn-lt"/>
                <a:cs typeface="+mn-lt"/>
              </a:rPr>
              <a:t>-&gt; snaží klienty začleňovat do společnosti</a:t>
            </a:r>
          </a:p>
          <a:p>
            <a:r>
              <a:rPr lang="cs-CZ" sz="1800">
                <a:cs typeface="Calibri"/>
              </a:rPr>
              <a:t>Služba není zdarma, ale za drobný poplatek</a:t>
            </a:r>
          </a:p>
          <a:p>
            <a:r>
              <a:rPr lang="cs-CZ" sz="1800">
                <a:cs typeface="Calibri"/>
              </a:rPr>
              <a:t>Je určena pro lidi bez přístřeší od 18 do 64 let</a:t>
            </a:r>
          </a:p>
          <a:p>
            <a:r>
              <a:rPr lang="cs-CZ" sz="1800">
                <a:cs typeface="Calibri"/>
              </a:rPr>
              <a:t>V celé republice jich nalezneme 56 (pouze v Benešově a Havířově jsou provozovány městy)</a:t>
            </a:r>
            <a:br>
              <a:rPr lang="cs-CZ" sz="1800">
                <a:cs typeface="Calibri"/>
              </a:rPr>
            </a:br>
            <a:endParaRPr lang="cs-CZ" sz="1800">
              <a:ea typeface="+mn-lt"/>
              <a:cs typeface="+mn-lt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4" descr="Obsah obrázku kreslení&#10;&#10;Popis vygenerovaný s velmi vysokou mírou spolehlivosti">
            <a:extLst>
              <a:ext uri="{FF2B5EF4-FFF2-40B4-BE49-F238E27FC236}">
                <a16:creationId xmlns:a16="http://schemas.microsoft.com/office/drawing/2014/main" id="{212F87A0-660E-4E23-88AE-491FCA8C4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70" b="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7111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814B91-4C16-4B91-8CD9-5FB07EB80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480" y="199475"/>
            <a:ext cx="5127631" cy="1066771"/>
          </a:xfrm>
        </p:spPr>
        <p:txBody>
          <a:bodyPr>
            <a:normAutofit/>
          </a:bodyPr>
          <a:lstStyle/>
          <a:p>
            <a:r>
              <a:rPr lang="cs-CZ" dirty="0">
                <a:cs typeface="Calibri Light"/>
              </a:rPr>
              <a:t>Kontaktní centra</a:t>
            </a:r>
            <a:endParaRPr lang="cs-CZ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4" descr="Obsah obrázku osoba, budova, muž, vsedě&#10;&#10;Popis vygenerovaný s velmi vysokou mírou spolehlivosti">
            <a:extLst>
              <a:ext uri="{FF2B5EF4-FFF2-40B4-BE49-F238E27FC236}">
                <a16:creationId xmlns:a16="http://schemas.microsoft.com/office/drawing/2014/main" id="{627AC8A6-8614-47CF-B678-9EE1C344A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6" r="1" b="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60D5F2-D800-4260-955E-E27CD58BE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8028" y="1862075"/>
            <a:ext cx="5904013" cy="46123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sz="1600">
                <a:ea typeface="+mn-lt"/>
                <a:cs typeface="+mn-lt"/>
              </a:rPr>
              <a:t>Poskytují ambulantní i terénní program pro cílovou skupinu</a:t>
            </a:r>
          </a:p>
          <a:p>
            <a:r>
              <a:rPr lang="cs-CZ" sz="1600">
                <a:cs typeface="Calibri"/>
              </a:rPr>
              <a:t>Cílová skupina -&gt; osoby závislé na návykových látkách, osoby ohrožené závisltostí na návykových látkách</a:t>
            </a:r>
          </a:p>
          <a:p>
            <a:r>
              <a:rPr lang="cs-CZ" sz="1600">
                <a:cs typeface="Calibri"/>
              </a:rPr>
              <a:t>Cílem služby je snížování sociálních a zdravotních rizik</a:t>
            </a:r>
          </a:p>
          <a:p>
            <a:r>
              <a:rPr lang="cs-CZ" sz="1600">
                <a:cs typeface="Calibri"/>
              </a:rPr>
              <a:t>Služba je bezplatná</a:t>
            </a:r>
          </a:p>
          <a:p>
            <a:r>
              <a:rPr lang="cs-CZ" sz="1600">
                <a:cs typeface="Calibri"/>
              </a:rPr>
              <a:t>Motivují a snaží se pomoci klientovi ke změně rizikového chování</a:t>
            </a:r>
          </a:p>
          <a:p>
            <a:r>
              <a:rPr lang="cs-CZ" sz="1600">
                <a:cs typeface="Calibri"/>
              </a:rPr>
              <a:t>Služba poskytuje tyto základní činnosti -&gt;sociálně</a:t>
            </a:r>
            <a:r>
              <a:rPr lang="cs-CZ" sz="1600">
                <a:ea typeface="+mn-lt"/>
                <a:cs typeface="+mn-lt"/>
              </a:rPr>
              <a:t> terapeutické činnosti</a:t>
            </a:r>
            <a:r>
              <a:rPr lang="cs-CZ" sz="1600" dirty="0">
                <a:ea typeface="+mn-lt"/>
                <a:cs typeface="+mn-lt"/>
              </a:rPr>
              <a:t/>
            </a:r>
            <a:br>
              <a:rPr lang="cs-CZ" sz="1600" dirty="0">
                <a:ea typeface="+mn-lt"/>
                <a:cs typeface="+mn-lt"/>
              </a:rPr>
            </a:br>
            <a:r>
              <a:rPr lang="cs-CZ" sz="1600">
                <a:ea typeface="+mn-lt"/>
                <a:cs typeface="+mn-lt"/>
              </a:rPr>
              <a:t>-&gt;pomoc při uplatňování práv, oprávněných zájmů a při obstarávání osobních záležitostí</a:t>
            </a:r>
            <a:r>
              <a:rPr lang="cs-CZ" sz="1600" dirty="0">
                <a:ea typeface="+mn-lt"/>
                <a:cs typeface="+mn-lt"/>
              </a:rPr>
              <a:t/>
            </a:r>
            <a:br>
              <a:rPr lang="cs-CZ" sz="1600" dirty="0">
                <a:ea typeface="+mn-lt"/>
                <a:cs typeface="+mn-lt"/>
              </a:rPr>
            </a:br>
            <a:r>
              <a:rPr lang="cs-CZ" sz="1600">
                <a:ea typeface="+mn-lt"/>
                <a:cs typeface="+mn-lt"/>
              </a:rPr>
              <a:t>-&gt;poskytnutí podmínek pro osobní hygienu</a:t>
            </a:r>
            <a:endParaRPr lang="cs-CZ" sz="1600">
              <a:cs typeface="Calibri"/>
            </a:endParaRPr>
          </a:p>
          <a:p>
            <a:r>
              <a:rPr lang="cs-CZ" sz="1600">
                <a:cs typeface="Calibri"/>
              </a:rPr>
              <a:t>Další služby K-centra -&gt; výměna injekčních stříkaček</a:t>
            </a:r>
            <a:r>
              <a:rPr lang="cs-CZ" sz="1600" dirty="0">
                <a:cs typeface="Calibri"/>
              </a:rPr>
              <a:t/>
            </a:r>
            <a:br>
              <a:rPr lang="cs-CZ" sz="1600" dirty="0">
                <a:cs typeface="Calibri"/>
              </a:rPr>
            </a:br>
            <a:r>
              <a:rPr lang="cs-CZ" sz="1600">
                <a:cs typeface="Calibri"/>
              </a:rPr>
              <a:t>-&gt; zdravotní ošetření, testování na HIV a AIDS</a:t>
            </a:r>
            <a:r>
              <a:rPr lang="cs-CZ" sz="1600" dirty="0">
                <a:cs typeface="Calibri"/>
              </a:rPr>
              <a:t/>
            </a:r>
            <a:br>
              <a:rPr lang="cs-CZ" sz="1600" dirty="0">
                <a:cs typeface="Calibri"/>
              </a:rPr>
            </a:br>
            <a:r>
              <a:rPr lang="cs-CZ" sz="1600">
                <a:cs typeface="Calibri"/>
              </a:rPr>
              <a:t>-&gt; příprava a konzumace jídla</a:t>
            </a:r>
            <a:r>
              <a:rPr lang="cs-CZ" sz="1600" dirty="0">
                <a:cs typeface="Calibri"/>
              </a:rPr>
              <a:t/>
            </a:r>
            <a:br>
              <a:rPr lang="cs-CZ" sz="1600" dirty="0">
                <a:cs typeface="Calibri"/>
              </a:rPr>
            </a:br>
            <a:r>
              <a:rPr lang="cs-CZ" sz="1600">
                <a:cs typeface="Calibri"/>
              </a:rPr>
              <a:t>-&gt; osvětové skupinové programy</a:t>
            </a:r>
            <a:r>
              <a:rPr lang="cs-CZ" sz="1600" dirty="0">
                <a:cs typeface="Calibri"/>
              </a:rPr>
              <a:t/>
            </a:r>
            <a:br>
              <a:rPr lang="cs-CZ" sz="1600" dirty="0">
                <a:cs typeface="Calibri"/>
              </a:rPr>
            </a:br>
            <a:r>
              <a:rPr lang="cs-CZ" sz="1600">
                <a:cs typeface="Calibri"/>
              </a:rPr>
              <a:t>-&gt; motivační tréninky, individuální poradenství</a:t>
            </a:r>
          </a:p>
          <a:p>
            <a:r>
              <a:rPr lang="cs-CZ" sz="1600">
                <a:cs typeface="Calibri"/>
              </a:rPr>
              <a:t>V ČR se nachází 56 center</a:t>
            </a:r>
            <a:endParaRPr lang="cs-CZ" sz="1600" dirty="0">
              <a:cs typeface="Calibri"/>
            </a:endParaRPr>
          </a:p>
          <a:p>
            <a:endParaRPr lang="cs-CZ" sz="1100">
              <a:cs typeface="Calibri"/>
            </a:endParaRPr>
          </a:p>
          <a:p>
            <a:endParaRPr lang="cs-CZ" sz="1100">
              <a:cs typeface="Calibri"/>
            </a:endParaRPr>
          </a:p>
          <a:p>
            <a:endParaRPr lang="cs-CZ" sz="11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6591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5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1B97C7-8D71-460E-981A-725B4F94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cs-CZ" dirty="0">
                <a:cs typeface="Calibri Light"/>
              </a:rPr>
              <a:t>Nízkoprahová zařízení pro děti a mládež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4C940A-3137-4ED7-9AA8-878E01F91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400" dirty="0">
                <a:cs typeface="Calibri"/>
              </a:rPr>
              <a:t>Nebo také nízkoprahové kluby jsou určeny pro děti a mládež, které tráví svůj volný čas na ulici v partě či jinak neorganizovaně</a:t>
            </a:r>
          </a:p>
          <a:p>
            <a:r>
              <a:rPr lang="cs-CZ" sz="1400" dirty="0">
                <a:cs typeface="Calibri"/>
              </a:rPr>
              <a:t>Navštěvovat zařízení může kdokoliv -&gt; od gymnazistů až po lidi ze zvláštní školy</a:t>
            </a:r>
          </a:p>
          <a:p>
            <a:r>
              <a:rPr lang="cs-CZ" sz="1400" dirty="0">
                <a:ea typeface="+mn-lt"/>
                <a:cs typeface="+mn-lt"/>
              </a:rPr>
              <a:t>Funkce NZDM -&gt; zajišťovat aktivity k navazování kontaktu s klientem či skupinou</a:t>
            </a:r>
            <a:br>
              <a:rPr lang="cs-CZ" sz="1400" dirty="0">
                <a:ea typeface="+mn-lt"/>
                <a:cs typeface="+mn-lt"/>
              </a:rPr>
            </a:br>
            <a:r>
              <a:rPr lang="cs-CZ" sz="1400" dirty="0">
                <a:ea typeface="+mn-lt"/>
                <a:cs typeface="+mn-lt"/>
              </a:rPr>
              <a:t>                          -&gt; poskytování informací</a:t>
            </a:r>
            <a:br>
              <a:rPr lang="cs-CZ" sz="1400" dirty="0">
                <a:ea typeface="+mn-lt"/>
                <a:cs typeface="+mn-lt"/>
              </a:rPr>
            </a:br>
            <a:r>
              <a:rPr lang="cs-CZ" sz="1400" dirty="0">
                <a:ea typeface="+mn-lt"/>
                <a:cs typeface="+mn-lt"/>
              </a:rPr>
              <a:t>                          -&gt; odborná pomoc, podpora</a:t>
            </a:r>
            <a:br>
              <a:rPr lang="cs-CZ" sz="1400" dirty="0">
                <a:ea typeface="+mn-lt"/>
                <a:cs typeface="+mn-lt"/>
              </a:rPr>
            </a:br>
            <a:r>
              <a:rPr lang="cs-CZ" sz="1400" dirty="0">
                <a:ea typeface="+mn-lt"/>
                <a:cs typeface="+mn-lt"/>
              </a:rPr>
              <a:t>                          -&gt; vytváření podmínek pro sociální začlenění</a:t>
            </a:r>
            <a:br>
              <a:rPr lang="cs-CZ" sz="1400" dirty="0">
                <a:ea typeface="+mn-lt"/>
                <a:cs typeface="+mn-lt"/>
              </a:rPr>
            </a:br>
            <a:r>
              <a:rPr lang="cs-CZ" sz="1400" dirty="0">
                <a:ea typeface="+mn-lt"/>
                <a:cs typeface="+mn-lt"/>
              </a:rPr>
              <a:t>                          -&gt; vytváření podmínek pro pozitivní změnu života klienta  </a:t>
            </a:r>
            <a:endParaRPr lang="cs-CZ" sz="1400" dirty="0">
              <a:cs typeface="Calibri"/>
            </a:endParaRPr>
          </a:p>
          <a:p>
            <a:r>
              <a:rPr lang="cs-CZ" sz="1400" dirty="0">
                <a:ea typeface="+mn-lt"/>
                <a:cs typeface="+mn-lt"/>
              </a:rPr>
              <a:t>Cíl těchto aktivit -&gt; minimalizace možných rizik souvisejících s nevyhovujícím životním stylem a patologickým prostředím</a:t>
            </a:r>
            <a:br>
              <a:rPr lang="cs-CZ" sz="1400" dirty="0">
                <a:ea typeface="+mn-lt"/>
                <a:cs typeface="+mn-lt"/>
              </a:rPr>
            </a:br>
            <a:r>
              <a:rPr lang="cs-CZ" sz="1400" dirty="0">
                <a:ea typeface="+mn-lt"/>
                <a:cs typeface="+mn-lt"/>
              </a:rPr>
              <a:t>                              -&gt;umožnit dětem a mladým lépe se orientovat v sociálním okolí</a:t>
            </a:r>
            <a:endParaRPr lang="cs-CZ" sz="1400" dirty="0">
              <a:cs typeface="Calibri"/>
            </a:endParaRPr>
          </a:p>
          <a:p>
            <a:r>
              <a:rPr lang="cs-CZ" sz="1400">
                <a:cs typeface="Calibri"/>
              </a:rPr>
              <a:t>V ČR se nachází 180 zařízení</a:t>
            </a:r>
            <a:endParaRPr lang="cs-CZ" sz="1400" dirty="0">
              <a:cs typeface="Calibri"/>
            </a:endParaRPr>
          </a:p>
          <a:p>
            <a:endParaRPr lang="cs-CZ" sz="1400" dirty="0">
              <a:cs typeface="Calibri"/>
            </a:endParaRPr>
          </a:p>
          <a:p>
            <a:endParaRPr lang="cs-CZ" sz="1400" dirty="0">
              <a:cs typeface="Calibri"/>
            </a:endParaRPr>
          </a:p>
        </p:txBody>
      </p:sp>
      <p:pic>
        <p:nvPicPr>
          <p:cNvPr id="5" name="Obrázek 5" descr="Obsah obrázku interiér, stůl, místnost, počítač&#10;&#10;Popis vygenerovaný s velmi vysokou mírou spolehlivosti">
            <a:extLst>
              <a:ext uri="{FF2B5EF4-FFF2-40B4-BE49-F238E27FC236}">
                <a16:creationId xmlns:a16="http://schemas.microsoft.com/office/drawing/2014/main" id="{539287A0-7FAE-40BC-8408-64E331D0B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"/>
          <a:stretch/>
        </p:blipFill>
        <p:spPr>
          <a:xfrm>
            <a:off x="6417734" y="2796150"/>
            <a:ext cx="4935970" cy="277647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6E7C49-9103-4342-912B-800381A8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2D58ADA-DDE5-40A5-9BF1-B0BC81F4C7C5}" type="slidenum">
              <a:rPr lang="cs-CZ">
                <a:solidFill>
                  <a:schemeClr val="tx1">
                    <a:alpha val="8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cs-CZ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64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6A8DB5-3629-4E58-9A3D-F841ABAB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 sz="3700" dirty="0">
                <a:solidFill>
                  <a:srgbClr val="FFFFFF"/>
                </a:solidFill>
                <a:cs typeface="Calibri Light"/>
              </a:rPr>
              <a:t>Cíle nízkoprahových služeb</a:t>
            </a:r>
            <a:endParaRPr lang="cs-CZ" sz="3700" dirty="0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9244A2-753B-4F93-84B3-C77D87868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2D58ADA-DDE5-40A5-9BF1-B0BC81F4C7C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8E3E1B50-6ED5-40A3-AA0B-363D3AD909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9097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037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659964-0F4C-44BF-9D92-88F91232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cs-CZ" dirty="0">
                <a:cs typeface="Calibri Light"/>
              </a:rPr>
              <a:t>Principy nízkoprahovosti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4C6A17-15EF-4592-962A-DC06DA5A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2D58ADA-DDE5-40A5-9BF1-B0BC81F4C7C5}" type="slidenum">
              <a:rPr lang="cs-CZ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cs-CZ" dirty="0">
              <a:solidFill>
                <a:schemeClr val="tx1">
                  <a:alpha val="8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62350E6C-EBFD-4D35-A1B9-CDF8DCF4589A}"/>
                  </a:ext>
                </a:extLst>
              </p14:cNvPr>
              <p14:cNvContentPartPr/>
              <p14:nvPr/>
            </p14:nvContentPartPr>
            <p14:xfrm>
              <a:off x="1147823" y="395468"/>
              <a:ext cx="9524" cy="9524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62350E6C-EBFD-4D35-A1B9-CDF8DCF458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1623" y="378461"/>
                <a:ext cx="952400" cy="43198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2" name="Zástupný obsah 2">
            <a:extLst>
              <a:ext uri="{FF2B5EF4-FFF2-40B4-BE49-F238E27FC236}">
                <a16:creationId xmlns:a16="http://schemas.microsoft.com/office/drawing/2014/main" id="{FD36ECF7-4132-4AC3-AC03-A2589049F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176133"/>
              </p:ext>
            </p:extLst>
          </p:nvPr>
        </p:nvGraphicFramePr>
        <p:xfrm>
          <a:off x="886428" y="2051412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23036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96774-F9DD-42C8-ADC4-07AB9AA8E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752" y="508897"/>
            <a:ext cx="5006336" cy="1325563"/>
          </a:xfrm>
        </p:spPr>
        <p:txBody>
          <a:bodyPr>
            <a:normAutofit/>
          </a:bodyPr>
          <a:lstStyle/>
          <a:p>
            <a:r>
              <a:rPr lang="cs-CZ" b="1" dirty="0">
                <a:cs typeface="Calibri Light"/>
              </a:rPr>
              <a:t>ČAS</a:t>
            </a:r>
            <a:endParaRPr lang="cs-CZ" b="1" dirty="0"/>
          </a:p>
        </p:txBody>
      </p:sp>
      <p:sp>
        <p:nvSpPr>
          <p:cNvPr id="54" name="Freeform: Shape 56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: Shape 58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1BA2A4-B52A-4958-B7AB-C12FAE7F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1093" y="6241983"/>
            <a:ext cx="548640" cy="548640"/>
          </a:xfrm>
          <a:prstGeom prst="ellipse">
            <a:avLst/>
          </a:prstGeom>
          <a:solidFill>
            <a:srgbClr val="774150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A2D58ADA-DDE5-40A5-9BF1-B0BC81F4C7C5}" type="slidenum">
              <a:rPr lang="cs-CZ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9</a:t>
            </a:fld>
            <a:endParaRPr lang="cs-CZ" sz="1500" dirty="0">
              <a:solidFill>
                <a:srgbClr val="FFFFFF"/>
              </a:solidFill>
            </a:endParaRP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A1E5625A-F532-4CDA-A471-2319C12148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443935"/>
              </p:ext>
            </p:extLst>
          </p:nvPr>
        </p:nvGraphicFramePr>
        <p:xfrm>
          <a:off x="6204703" y="2466869"/>
          <a:ext cx="5459677" cy="358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Grafický objekt 14">
            <a:extLst>
              <a:ext uri="{FF2B5EF4-FFF2-40B4-BE49-F238E27FC236}">
                <a16:creationId xmlns:a16="http://schemas.microsoft.com/office/drawing/2014/main" id="{C6778EAB-18F2-4E85-AA81-19FE80AD60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28735" y="1866599"/>
            <a:ext cx="4216681" cy="153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16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systému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1270</Words>
  <Application>Microsoft Office PowerPoint</Application>
  <PresentationFormat>Širokoúhlá obrazovka</PresentationFormat>
  <Paragraphs>108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systému Office</vt:lpstr>
      <vt:lpstr>Nízkoprahová zařízení a streetwork</vt:lpstr>
      <vt:lpstr>Nízkoprahová zařízení</vt:lpstr>
      <vt:lpstr>Rozdělení nízkoprahových zařízení</vt:lpstr>
      <vt:lpstr>Nízkoprahová denní centra</vt:lpstr>
      <vt:lpstr>Kontaktní centra</vt:lpstr>
      <vt:lpstr>Nízkoprahová zařízení pro děti a mládež</vt:lpstr>
      <vt:lpstr>Cíle nízkoprahových služeb</vt:lpstr>
      <vt:lpstr>Principy nízkoprahovosti</vt:lpstr>
      <vt:lpstr>ČAS</vt:lpstr>
      <vt:lpstr>Streetwork</vt:lpstr>
      <vt:lpstr>Rozdělení streetworku</vt:lpstr>
      <vt:lpstr>Zdroje 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Nízkoprahová zařízení a street work</dc:title>
  <dc:creator/>
  <cp:lastModifiedBy/>
  <cp:revision>455</cp:revision>
  <dcterms:created xsi:type="dcterms:W3CDTF">2020-04-26T11:15:25Z</dcterms:created>
  <dcterms:modified xsi:type="dcterms:W3CDTF">2020-05-05T19:20:58Z</dcterms:modified>
</cp:coreProperties>
</file>