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7" r:id="rId6"/>
    <p:sldId id="288" r:id="rId7"/>
    <p:sldId id="263" r:id="rId8"/>
    <p:sldId id="260" r:id="rId9"/>
    <p:sldId id="261" r:id="rId10"/>
    <p:sldId id="258" r:id="rId11"/>
    <p:sldId id="264" r:id="rId12"/>
    <p:sldId id="265" r:id="rId13"/>
    <p:sldId id="269" r:id="rId14"/>
    <p:sldId id="289" r:id="rId15"/>
    <p:sldId id="286" r:id="rId16"/>
    <p:sldId id="268" r:id="rId17"/>
    <p:sldId id="272" r:id="rId18"/>
    <p:sldId id="275" r:id="rId19"/>
    <p:sldId id="276" r:id="rId20"/>
    <p:sldId id="287" r:id="rId21"/>
    <p:sldId id="266" r:id="rId22"/>
    <p:sldId id="267" r:id="rId23"/>
    <p:sldId id="292" r:id="rId24"/>
    <p:sldId id="290" r:id="rId25"/>
    <p:sldId id="291" r:id="rId26"/>
    <p:sldId id="274" r:id="rId27"/>
    <p:sldId id="277" r:id="rId28"/>
    <p:sldId id="278" r:id="rId29"/>
    <p:sldId id="293" r:id="rId30"/>
    <p:sldId id="285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524D6838-2428-43C1-9AE8-14EBBC3963B5}"/>
    <pc:docChg chg="custSel addSld modSld">
      <pc:chgData name="Jarolímková, Adéla" userId="999f5e52-b3b5-4322-ac6a-365c09c88039" providerId="ADAL" clId="{524D6838-2428-43C1-9AE8-14EBBC3963B5}" dt="2017-09-27T09:24:49.197" v="251" actId="20577"/>
      <pc:docMkLst>
        <pc:docMk/>
      </pc:docMkLst>
      <pc:sldChg chg="modSp add">
        <pc:chgData name="Jarolímková, Adéla" userId="999f5e52-b3b5-4322-ac6a-365c09c88039" providerId="ADAL" clId="{524D6838-2428-43C1-9AE8-14EBBC3963B5}" dt="2017-09-27T09:24:49.197" v="251" actId="20577"/>
        <pc:sldMkLst>
          <pc:docMk/>
          <pc:sldMk cId="3923183339" sldId="285"/>
        </pc:sldMkLst>
        <pc:spChg chg="mod">
          <ac:chgData name="Jarolímková, Adéla" userId="999f5e52-b3b5-4322-ac6a-365c09c88039" providerId="ADAL" clId="{524D6838-2428-43C1-9AE8-14EBBC3963B5}" dt="2017-09-27T09:21:39.956" v="26" actId="20577"/>
          <ac:spMkLst>
            <pc:docMk/>
            <pc:sldMk cId="3923183339" sldId="285"/>
            <ac:spMk id="2" creationId="{648E7546-EB09-4C3D-8186-A44664763D80}"/>
          </ac:spMkLst>
        </pc:spChg>
        <pc:spChg chg="mod">
          <ac:chgData name="Jarolímková, Adéla" userId="999f5e52-b3b5-4322-ac6a-365c09c88039" providerId="ADAL" clId="{524D6838-2428-43C1-9AE8-14EBBC3963B5}" dt="2017-09-27T09:24:49.197" v="251" actId="20577"/>
          <ac:spMkLst>
            <pc:docMk/>
            <pc:sldMk cId="3923183339" sldId="285"/>
            <ac:spMk id="3" creationId="{0EC228C0-9975-4B9A-BB7A-16B95352DB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135FC8-1163-4815-8B26-EE22A12CA537}" type="datetimeFigureOut">
              <a:rPr lang="cs-CZ" smtClean="0"/>
              <a:pPr/>
              <a:t>23.08.2021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n-international.de/database_list.html?&amp;no_cache=1&amp;L=gnnbhqdmpudp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quest.com/customer-care/title-lists/ProQuest-Dialog-Prosheets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uides.library.illinois.edu/" TargetMode="External"/><Relationship Id="rId2" Type="http://schemas.openxmlformats.org/officeDocument/2006/relationships/hyperlink" Target="https://ezdroje.c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bguides.rug.nl/?b=g&amp;d=a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lk.cz/2016/10/objednavka-reserse/" TargetMode="External"/><Relationship Id="rId2" Type="http://schemas.openxmlformats.org/officeDocument/2006/relationships/hyperlink" Target="https://www.techlib.cz/cs/2988-objednavka-reser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nihovna.vse.cz/form/reserse-ext" TargetMode="External"/><Relationship Id="rId4" Type="http://schemas.openxmlformats.org/officeDocument/2006/relationships/hyperlink" Target="https://www.nkp.cz/sluzby/re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Bibliografické rešeršní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2. Rešeršní  proces I – požadavek, výběr databáze</a:t>
            </a:r>
          </a:p>
        </p:txBody>
      </p:sp>
      <p:pic>
        <p:nvPicPr>
          <p:cNvPr id="5" name="Obrázek 4" descr="UISK_logo_claim-neg_RGB_XSM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445224"/>
            <a:ext cx="325172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Referenční příručky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Registrace, zaznamenávání bibliografických (ale i jiných) pramenů v tištěné i elektronické podobě (katalogy, encyklopedie, slovníky, statistické ročenky aj.)</a:t>
            </a:r>
          </a:p>
          <a:p>
            <a:r>
              <a:rPr lang="cs-CZ" dirty="0"/>
              <a:t>Příklad - </a:t>
            </a:r>
            <a:r>
              <a:rPr lang="cs-CZ" dirty="0" err="1"/>
              <a:t>Guide</a:t>
            </a:r>
            <a:r>
              <a:rPr lang="cs-CZ" dirty="0"/>
              <a:t> to Reference </a:t>
            </a:r>
            <a:r>
              <a:rPr lang="cs-CZ" dirty="0" err="1"/>
              <a:t>Books</a:t>
            </a:r>
            <a:r>
              <a:rPr lang="cs-CZ" dirty="0"/>
              <a:t> (od roku </a:t>
            </a:r>
            <a:r>
              <a:rPr lang="cs-CZ" dirty="0" smtClean="0"/>
              <a:t>1902,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), </a:t>
            </a:r>
            <a:r>
              <a:rPr lang="cs-CZ" dirty="0"/>
              <a:t>od 2009 do 2016 jako online </a:t>
            </a:r>
            <a:r>
              <a:rPr lang="cs-CZ" dirty="0" err="1"/>
              <a:t>Guide</a:t>
            </a:r>
            <a:r>
              <a:rPr lang="cs-CZ" dirty="0"/>
              <a:t> to Reference, dále </a:t>
            </a:r>
            <a:r>
              <a:rPr lang="cs-CZ" dirty="0" smtClean="0"/>
              <a:t>neaktualizováno</a:t>
            </a:r>
          </a:p>
          <a:p>
            <a:pPr lvl="1"/>
            <a:r>
              <a:rPr lang="cs-CZ" dirty="0" smtClean="0"/>
              <a:t>Pomůcka při zodpovídání referenčních dotazů, plánování instruktáží, akvizice</a:t>
            </a:r>
          </a:p>
          <a:p>
            <a:pPr lvl="1"/>
            <a:r>
              <a:rPr lang="cs-CZ" dirty="0" smtClean="0"/>
              <a:t>cca 16 000 záznamů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437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Referenční příručky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6713802" cy="4435224"/>
          </a:xfrm>
        </p:spPr>
      </p:pic>
    </p:spTree>
    <p:extLst>
      <p:ext uri="{BB962C8B-B14F-4D97-AF65-F5344CB8AC3E}">
        <p14:creationId xmlns:p14="http://schemas.microsoft.com/office/powerpoint/2010/main" val="2542523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Databáze databází (DBDB)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Databáze obsahující informace o jiných databázích, jejich obsahu, retrospektivě, aktualizaci, producentech atd.</a:t>
            </a:r>
          </a:p>
          <a:p>
            <a:r>
              <a:rPr lang="cs-CZ" dirty="0" smtClean="0"/>
              <a:t>Standardizovaná podoba záznamů umožňuje vyhledávat databáze podle různých kritérií</a:t>
            </a:r>
          </a:p>
          <a:p>
            <a:r>
              <a:rPr lang="cs-CZ" dirty="0" smtClean="0"/>
              <a:t>Typy</a:t>
            </a:r>
          </a:p>
          <a:p>
            <a:pPr lvl="1"/>
            <a:r>
              <a:rPr lang="cs-CZ" dirty="0"/>
              <a:t>Univerzální – Gale </a:t>
            </a:r>
            <a:r>
              <a:rPr lang="cs-CZ" dirty="0" err="1"/>
              <a:t>Directory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Databases</a:t>
            </a:r>
            <a:endParaRPr lang="cs-CZ" dirty="0"/>
          </a:p>
          <a:p>
            <a:pPr lvl="1"/>
            <a:r>
              <a:rPr lang="cs-CZ" dirty="0"/>
              <a:t>Dokumentace databázových center</a:t>
            </a:r>
          </a:p>
          <a:p>
            <a:pPr lvl="1"/>
            <a:r>
              <a:rPr lang="cs-CZ" dirty="0"/>
              <a:t>Katalogy zprostředkovatelů a prodejců</a:t>
            </a:r>
          </a:p>
          <a:p>
            <a:pPr lvl="1"/>
            <a:r>
              <a:rPr lang="cs-CZ" dirty="0"/>
              <a:t>Portály elektronických zdrojů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870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Databáze databází (DBDB</a:t>
            </a:r>
            <a:r>
              <a:rPr lang="cs-CZ" dirty="0" smtClean="0"/>
              <a:t>) -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1974 rubrika </a:t>
            </a:r>
            <a:r>
              <a:rPr lang="cs-CZ" dirty="0" err="1"/>
              <a:t>Databases</a:t>
            </a:r>
            <a:r>
              <a:rPr lang="cs-CZ" dirty="0"/>
              <a:t> v Bulletin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Society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Science (prof. Martha E. </a:t>
            </a:r>
            <a:r>
              <a:rPr lang="cs-CZ" dirty="0" err="1"/>
              <a:t>Williams</a:t>
            </a:r>
            <a:r>
              <a:rPr lang="cs-CZ" dirty="0"/>
              <a:t>)</a:t>
            </a:r>
          </a:p>
          <a:p>
            <a:r>
              <a:rPr lang="cs-CZ" dirty="0"/>
              <a:t>Od 1975- registrace primárních databází v databázi » tištěná publikace </a:t>
            </a:r>
            <a:r>
              <a:rPr lang="cs-CZ" dirty="0" err="1"/>
              <a:t>Computer-readable</a:t>
            </a:r>
            <a:r>
              <a:rPr lang="cs-CZ" dirty="0"/>
              <a:t> </a:t>
            </a:r>
            <a:r>
              <a:rPr lang="cs-CZ" dirty="0" err="1"/>
              <a:t>bibliographic</a:t>
            </a:r>
            <a:r>
              <a:rPr lang="cs-CZ" dirty="0"/>
              <a:t> data </a:t>
            </a:r>
            <a:r>
              <a:rPr lang="cs-CZ" dirty="0" err="1"/>
              <a:t>bases</a:t>
            </a:r>
            <a:endParaRPr lang="cs-CZ" dirty="0"/>
          </a:p>
          <a:p>
            <a:r>
              <a:rPr lang="cs-CZ" dirty="0"/>
              <a:t>1979-1992 </a:t>
            </a:r>
            <a:r>
              <a:rPr lang="cs-CZ" dirty="0" err="1"/>
              <a:t>Directory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online </a:t>
            </a:r>
            <a:r>
              <a:rPr lang="cs-CZ" dirty="0" err="1"/>
              <a:t>databases</a:t>
            </a:r>
            <a:r>
              <a:rPr lang="cs-CZ" dirty="0"/>
              <a:t> (</a:t>
            </a:r>
            <a:r>
              <a:rPr lang="cs-CZ" dirty="0" err="1"/>
              <a:t>Cuadra</a:t>
            </a:r>
            <a:r>
              <a:rPr lang="cs-CZ" dirty="0"/>
              <a:t> </a:t>
            </a:r>
            <a:r>
              <a:rPr lang="cs-CZ" dirty="0" err="1"/>
              <a:t>Associates</a:t>
            </a:r>
            <a:r>
              <a:rPr lang="cs-CZ" dirty="0"/>
              <a:t>)</a:t>
            </a:r>
          </a:p>
          <a:p>
            <a:r>
              <a:rPr lang="cs-CZ" dirty="0"/>
              <a:t>»»»» spojením vznikla databáze Gale </a:t>
            </a:r>
            <a:r>
              <a:rPr lang="cs-CZ" dirty="0" err="1"/>
              <a:t>Directory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Databases</a:t>
            </a:r>
            <a:r>
              <a:rPr lang="cs-CZ" dirty="0"/>
              <a:t> (1993-)</a:t>
            </a:r>
          </a:p>
        </p:txBody>
      </p:sp>
    </p:spTree>
    <p:extLst>
      <p:ext uri="{BB962C8B-B14F-4D97-AF65-F5344CB8AC3E}">
        <p14:creationId xmlns:p14="http://schemas.microsoft.com/office/powerpoint/2010/main" val="2416445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Gale </a:t>
            </a:r>
            <a:r>
              <a:rPr lang="cs-CZ" dirty="0" err="1"/>
              <a:t>Directory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Databases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Gale </a:t>
            </a:r>
            <a:r>
              <a:rPr lang="cs-CZ" dirty="0" err="1"/>
              <a:t>Directory</a:t>
            </a:r>
            <a:r>
              <a:rPr lang="cs-CZ" dirty="0"/>
              <a:t> </a:t>
            </a:r>
            <a:r>
              <a:rPr lang="cs-CZ" dirty="0" err="1"/>
              <a:t>Library</a:t>
            </a:r>
            <a:endParaRPr lang="cs-CZ" dirty="0"/>
          </a:p>
          <a:p>
            <a:r>
              <a:rPr lang="cs-CZ" dirty="0" smtClean="0"/>
              <a:t>Tištěná publikace i </a:t>
            </a:r>
            <a:r>
              <a:rPr lang="cs-CZ" dirty="0" smtClean="0"/>
              <a:t>e-kniha (poslední vydání 2017)</a:t>
            </a:r>
            <a:endParaRPr lang="cs-CZ" dirty="0" smtClean="0"/>
          </a:p>
          <a:p>
            <a:r>
              <a:rPr lang="cs-CZ" dirty="0" smtClean="0"/>
              <a:t>Informace o více než 14 000 databázích a 3 000 producentech</a:t>
            </a:r>
          </a:p>
          <a:p>
            <a:pPr marL="118872" indent="0">
              <a:buNone/>
            </a:pP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509120"/>
            <a:ext cx="5517358" cy="214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23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záznamů v DBDB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Záznamy databází a jiných informačních produktů</a:t>
            </a:r>
          </a:p>
          <a:p>
            <a:r>
              <a:rPr lang="cs-CZ" dirty="0"/>
              <a:t>Záznamy producentů databází</a:t>
            </a:r>
          </a:p>
          <a:p>
            <a:r>
              <a:rPr lang="cs-CZ" dirty="0"/>
              <a:t>Záznamy zprostředkovatelů databází</a:t>
            </a:r>
          </a:p>
          <a:p>
            <a:r>
              <a:rPr lang="cs-CZ" dirty="0"/>
              <a:t>Záznamy online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854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záznamů v DBDB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Název databáze/zkratka</a:t>
            </a:r>
          </a:p>
          <a:p>
            <a:r>
              <a:rPr lang="cs-CZ" dirty="0"/>
              <a:t>Producent</a:t>
            </a:r>
          </a:p>
          <a:p>
            <a:r>
              <a:rPr lang="cs-CZ" dirty="0"/>
              <a:t>Typ databáze</a:t>
            </a:r>
          </a:p>
          <a:p>
            <a:r>
              <a:rPr lang="cs-CZ" dirty="0"/>
              <a:t>Nosič databáze</a:t>
            </a:r>
          </a:p>
          <a:p>
            <a:r>
              <a:rPr lang="cs-CZ" dirty="0"/>
              <a:t>Jazyk</a:t>
            </a:r>
          </a:p>
          <a:p>
            <a:r>
              <a:rPr lang="cs-CZ" dirty="0"/>
              <a:t>Geografický záběr</a:t>
            </a:r>
          </a:p>
          <a:p>
            <a:r>
              <a:rPr lang="cs-CZ" dirty="0"/>
              <a:t>Retrospektiva</a:t>
            </a:r>
          </a:p>
          <a:p>
            <a:r>
              <a:rPr lang="cs-CZ" dirty="0"/>
              <a:t>Aktualizace</a:t>
            </a:r>
          </a:p>
          <a:p>
            <a:r>
              <a:rPr lang="cs-CZ" dirty="0"/>
              <a:t>Charakteristika tematického záběru – klíčová slova, deskriptory, anotace, abstrakt</a:t>
            </a:r>
          </a:p>
        </p:txBody>
      </p:sp>
    </p:spTree>
    <p:extLst>
      <p:ext uri="{BB962C8B-B14F-4D97-AF65-F5344CB8AC3E}">
        <p14:creationId xmlns:p14="http://schemas.microsoft.com/office/powerpoint/2010/main" val="2105270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Dokumentace databázových center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Poskytuje informace o dostupných databázích</a:t>
            </a:r>
          </a:p>
          <a:p>
            <a:r>
              <a:rPr lang="cs-CZ" dirty="0" smtClean="0"/>
              <a:t>Informace o obsahu, producentovi, frekvenci aktualizace, retrospektivě, použitých číselnících, klasifikacích a tezaurech</a:t>
            </a:r>
          </a:p>
          <a:p>
            <a:r>
              <a:rPr lang="cs-CZ" dirty="0" smtClean="0"/>
              <a:t>Může obsahovat i pokyny pro vyhledávání v jednotlivých databázích – pole, ve kterých lze vyhledávat a příklady dotazů</a:t>
            </a:r>
          </a:p>
        </p:txBody>
      </p:sp>
    </p:spTree>
    <p:extLst>
      <p:ext uri="{BB962C8B-B14F-4D97-AF65-F5344CB8AC3E}">
        <p14:creationId xmlns:p14="http://schemas.microsoft.com/office/powerpoint/2010/main" val="960343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Dokumentace databázových center</a:t>
            </a:r>
          </a:p>
        </p:txBody>
      </p:sp>
      <p:pic>
        <p:nvPicPr>
          <p:cNvPr id="3" name="Obrázek 2" descr="stn_blueshee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412776"/>
            <a:ext cx="8015854" cy="524013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339752" y="5733256"/>
            <a:ext cx="655272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stn</a:t>
            </a:r>
            <a:r>
              <a:rPr lang="cs-CZ" dirty="0">
                <a:hlinkClick r:id="rId3"/>
              </a:rPr>
              <a:t>-</a:t>
            </a:r>
            <a:r>
              <a:rPr lang="cs-CZ" dirty="0" err="1">
                <a:hlinkClick r:id="rId3"/>
              </a:rPr>
              <a:t>international.de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database</a:t>
            </a:r>
            <a:r>
              <a:rPr lang="cs-CZ" dirty="0">
                <a:hlinkClick r:id="rId3"/>
              </a:rPr>
              <a:t>_list.</a:t>
            </a:r>
            <a:r>
              <a:rPr lang="cs-CZ" dirty="0" err="1">
                <a:hlinkClick r:id="rId3"/>
              </a:rPr>
              <a:t>html</a:t>
            </a:r>
            <a:r>
              <a:rPr lang="cs-CZ" dirty="0">
                <a:hlinkClick r:id="rId3"/>
              </a:rPr>
              <a:t>?&amp;no_</a:t>
            </a:r>
            <a:r>
              <a:rPr lang="cs-CZ" dirty="0" err="1">
                <a:hlinkClick r:id="rId3"/>
              </a:rPr>
              <a:t>cache</a:t>
            </a:r>
            <a:r>
              <a:rPr lang="cs-CZ" dirty="0">
                <a:hlinkClick r:id="rId3"/>
              </a:rPr>
              <a:t>=1&amp;L=</a:t>
            </a:r>
            <a:r>
              <a:rPr lang="cs-CZ" dirty="0" err="1">
                <a:hlinkClick r:id="rId3"/>
              </a:rPr>
              <a:t>gnnbhqdmpudpl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308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Dokumentace databázových center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8475861" cy="543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3491880" y="5877272"/>
            <a:ext cx="532859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proquest.com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customer</a:t>
            </a:r>
            <a:r>
              <a:rPr lang="cs-CZ" dirty="0">
                <a:hlinkClick r:id="rId3"/>
              </a:rPr>
              <a:t>-care/</a:t>
            </a:r>
            <a:r>
              <a:rPr lang="cs-CZ" dirty="0" err="1">
                <a:hlinkClick r:id="rId3"/>
              </a:rPr>
              <a:t>title</a:t>
            </a:r>
            <a:r>
              <a:rPr lang="cs-CZ" dirty="0">
                <a:hlinkClick r:id="rId3"/>
              </a:rPr>
              <a:t>-</a:t>
            </a:r>
            <a:r>
              <a:rPr lang="cs-CZ" dirty="0" err="1">
                <a:hlinkClick r:id="rId3"/>
              </a:rPr>
              <a:t>lists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ProQuest</a:t>
            </a:r>
            <a:r>
              <a:rPr lang="cs-CZ" dirty="0">
                <a:hlinkClick r:id="rId3"/>
              </a:rPr>
              <a:t>-Dialog-</a:t>
            </a:r>
            <a:r>
              <a:rPr lang="cs-CZ" dirty="0" err="1">
                <a:hlinkClick r:id="rId3"/>
              </a:rPr>
              <a:t>Prosheets.html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87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dirty="0"/>
              <a:t>Rešeršní proces</a:t>
            </a:r>
          </a:p>
        </p:txBody>
      </p:sp>
      <p:grpSp>
        <p:nvGrpSpPr>
          <p:cNvPr id="25" name="Skupina 24"/>
          <p:cNvGrpSpPr/>
          <p:nvPr/>
        </p:nvGrpSpPr>
        <p:grpSpPr>
          <a:xfrm>
            <a:off x="251520" y="3356992"/>
            <a:ext cx="1584176" cy="865941"/>
            <a:chOff x="1043608" y="3140968"/>
            <a:chExt cx="1944216" cy="1440160"/>
          </a:xfrm>
        </p:grpSpPr>
        <p:pic>
          <p:nvPicPr>
            <p:cNvPr id="6" name="Obrázek 5" descr="1455302517_Immunologist_Female_Light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51720" y="3429000"/>
              <a:ext cx="609600" cy="609600"/>
            </a:xfrm>
            <a:prstGeom prst="rect">
              <a:avLst/>
            </a:prstGeom>
          </p:spPr>
        </p:pic>
        <p:pic>
          <p:nvPicPr>
            <p:cNvPr id="7" name="Obrázek 6" descr="1455302638_Customer_Male_Ligh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03648" y="3429000"/>
              <a:ext cx="609600" cy="609600"/>
            </a:xfrm>
            <a:prstGeom prst="rect">
              <a:avLst/>
            </a:prstGeom>
          </p:spPr>
        </p:pic>
        <p:sp>
          <p:nvSpPr>
            <p:cNvPr id="8" name="Zaoblený obdélník 7"/>
            <p:cNvSpPr/>
            <p:nvPr/>
          </p:nvSpPr>
          <p:spPr>
            <a:xfrm>
              <a:off x="1043608" y="3140968"/>
              <a:ext cx="1944216" cy="144016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187624" y="4039629"/>
              <a:ext cx="16561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Uživatel</a:t>
              </a:r>
            </a:p>
          </p:txBody>
        </p:sp>
      </p:grpSp>
      <p:grpSp>
        <p:nvGrpSpPr>
          <p:cNvPr id="12" name="Skupina 11"/>
          <p:cNvGrpSpPr/>
          <p:nvPr/>
        </p:nvGrpSpPr>
        <p:grpSpPr>
          <a:xfrm>
            <a:off x="2221437" y="1484784"/>
            <a:ext cx="1728192" cy="864096"/>
            <a:chOff x="2339752" y="1484784"/>
            <a:chExt cx="2304256" cy="864096"/>
          </a:xfrm>
        </p:grpSpPr>
        <p:sp>
          <p:nvSpPr>
            <p:cNvPr id="10" name="Zaoblený obdélník 9"/>
            <p:cNvSpPr/>
            <p:nvPr/>
          </p:nvSpPr>
          <p:spPr>
            <a:xfrm>
              <a:off x="2339752" y="1484784"/>
              <a:ext cx="2304256" cy="86409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531773" y="1556792"/>
              <a:ext cx="201622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Analýza požadavku</a:t>
              </a: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5076056" y="1456119"/>
            <a:ext cx="1800200" cy="864096"/>
            <a:chOff x="2339752" y="1484784"/>
            <a:chExt cx="2304256" cy="864096"/>
          </a:xfrm>
        </p:grpSpPr>
        <p:sp>
          <p:nvSpPr>
            <p:cNvPr id="14" name="Zaoblený obdélník 13"/>
            <p:cNvSpPr/>
            <p:nvPr/>
          </p:nvSpPr>
          <p:spPr>
            <a:xfrm>
              <a:off x="2339752" y="1484784"/>
              <a:ext cx="2304256" cy="86409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2411760" y="1486525"/>
              <a:ext cx="2088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Výběr informačního zdroje</a:t>
              </a:r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2482777" y="5517232"/>
            <a:ext cx="1728192" cy="864096"/>
            <a:chOff x="2339752" y="1484784"/>
            <a:chExt cx="2304256" cy="864096"/>
          </a:xfrm>
        </p:grpSpPr>
        <p:sp>
          <p:nvSpPr>
            <p:cNvPr id="17" name="Zaoblený obdélník 16"/>
            <p:cNvSpPr/>
            <p:nvPr/>
          </p:nvSpPr>
          <p:spPr>
            <a:xfrm>
              <a:off x="2339752" y="1484784"/>
              <a:ext cx="2304256" cy="86409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2411760" y="1486525"/>
              <a:ext cx="2088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Dodání primárního dokumentu</a:t>
              </a: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5148064" y="5517232"/>
            <a:ext cx="1872208" cy="864096"/>
            <a:chOff x="2339752" y="1484784"/>
            <a:chExt cx="2304256" cy="864096"/>
          </a:xfrm>
        </p:grpSpPr>
        <p:sp>
          <p:nvSpPr>
            <p:cNvPr id="20" name="Zaoblený obdélník 19"/>
            <p:cNvSpPr/>
            <p:nvPr/>
          </p:nvSpPr>
          <p:spPr>
            <a:xfrm>
              <a:off x="2339752" y="1484784"/>
              <a:ext cx="2304256" cy="86409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422838" y="1616815"/>
              <a:ext cx="208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Výstup výsledků</a:t>
              </a:r>
            </a:p>
          </p:txBody>
        </p:sp>
      </p:grpSp>
      <p:grpSp>
        <p:nvGrpSpPr>
          <p:cNvPr id="22" name="Skupina 21"/>
          <p:cNvGrpSpPr/>
          <p:nvPr/>
        </p:nvGrpSpPr>
        <p:grpSpPr>
          <a:xfrm>
            <a:off x="7380312" y="3366284"/>
            <a:ext cx="1728192" cy="926812"/>
            <a:chOff x="2339752" y="1484784"/>
            <a:chExt cx="2304256" cy="864096"/>
          </a:xfrm>
        </p:grpSpPr>
        <p:sp>
          <p:nvSpPr>
            <p:cNvPr id="23" name="Zaoblený obdélník 22"/>
            <p:cNvSpPr/>
            <p:nvPr/>
          </p:nvSpPr>
          <p:spPr>
            <a:xfrm>
              <a:off x="2339752" y="1484784"/>
              <a:ext cx="2304256" cy="86409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2411760" y="1556792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/>
                <a:t>Rešeršní strategie</a:t>
              </a:r>
            </a:p>
          </p:txBody>
        </p:sp>
      </p:grpSp>
      <p:cxnSp>
        <p:nvCxnSpPr>
          <p:cNvPr id="27" name="Tvar 26"/>
          <p:cNvCxnSpPr>
            <a:stCxn id="8" idx="0"/>
            <a:endCxn id="10" idx="1"/>
          </p:cNvCxnSpPr>
          <p:nvPr/>
        </p:nvCxnSpPr>
        <p:spPr>
          <a:xfrm rot="5400000" flipH="1" flipV="1">
            <a:off x="912442" y="2047998"/>
            <a:ext cx="1440160" cy="1177829"/>
          </a:xfrm>
          <a:prstGeom prst="curved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ovací čára 30"/>
          <p:cNvCxnSpPr/>
          <p:nvPr/>
        </p:nvCxnSpPr>
        <p:spPr>
          <a:xfrm>
            <a:off x="3995936" y="1904132"/>
            <a:ext cx="1080120" cy="12700"/>
          </a:xfrm>
          <a:prstGeom prst="curved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Tvar 33"/>
          <p:cNvCxnSpPr>
            <a:stCxn id="14" idx="3"/>
            <a:endCxn id="23" idx="0"/>
          </p:cNvCxnSpPr>
          <p:nvPr/>
        </p:nvCxnSpPr>
        <p:spPr>
          <a:xfrm>
            <a:off x="6876256" y="1888167"/>
            <a:ext cx="1368152" cy="1478117"/>
          </a:xfrm>
          <a:prstGeom prst="curved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Zakřivená spojovací čára 35"/>
          <p:cNvCxnSpPr>
            <a:stCxn id="23" idx="2"/>
            <a:endCxn id="20" idx="3"/>
          </p:cNvCxnSpPr>
          <p:nvPr/>
        </p:nvCxnSpPr>
        <p:spPr>
          <a:xfrm rot="5400000">
            <a:off x="6804248" y="4509120"/>
            <a:ext cx="1656184" cy="1224136"/>
          </a:xfrm>
          <a:prstGeom prst="curved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Zakřivená spojovací čára 39"/>
          <p:cNvCxnSpPr>
            <a:stCxn id="20" idx="1"/>
            <a:endCxn id="17" idx="3"/>
          </p:cNvCxnSpPr>
          <p:nvPr/>
        </p:nvCxnSpPr>
        <p:spPr>
          <a:xfrm rot="10800000">
            <a:off x="4210970" y="5949280"/>
            <a:ext cx="937095" cy="12700"/>
          </a:xfrm>
          <a:prstGeom prst="curved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Tvar 41"/>
          <p:cNvCxnSpPr>
            <a:stCxn id="17" idx="1"/>
            <a:endCxn id="8" idx="2"/>
          </p:cNvCxnSpPr>
          <p:nvPr/>
        </p:nvCxnSpPr>
        <p:spPr>
          <a:xfrm rot="10800000">
            <a:off x="1043609" y="4222934"/>
            <a:ext cx="1439169" cy="1726347"/>
          </a:xfrm>
          <a:prstGeom prst="curved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3779912" y="4077072"/>
            <a:ext cx="2016224" cy="92333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Relevance</a:t>
            </a:r>
          </a:p>
          <a:p>
            <a:r>
              <a:rPr lang="cs-CZ" dirty="0"/>
              <a:t>Pertinence</a:t>
            </a:r>
          </a:p>
          <a:p>
            <a:r>
              <a:rPr lang="cs-CZ" dirty="0"/>
              <a:t>Zpětná vazba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3571763" y="2584146"/>
            <a:ext cx="2376264" cy="1200329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Zkušenost</a:t>
            </a:r>
          </a:p>
          <a:p>
            <a:r>
              <a:rPr lang="cs-CZ" dirty="0"/>
              <a:t>Intuice</a:t>
            </a:r>
          </a:p>
          <a:p>
            <a:r>
              <a:rPr lang="cs-CZ" dirty="0"/>
              <a:t>Analytické schopnosti</a:t>
            </a:r>
          </a:p>
          <a:p>
            <a:r>
              <a:rPr lang="cs-CZ" dirty="0"/>
              <a:t>Kreativita</a:t>
            </a:r>
          </a:p>
        </p:txBody>
      </p:sp>
      <p:cxnSp>
        <p:nvCxnSpPr>
          <p:cNvPr id="54" name="Přímá spojovací šipka 53"/>
          <p:cNvCxnSpPr/>
          <p:nvPr/>
        </p:nvCxnSpPr>
        <p:spPr>
          <a:xfrm flipV="1">
            <a:off x="3635896" y="5085184"/>
            <a:ext cx="360040" cy="288032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5436096" y="5085184"/>
            <a:ext cx="360040" cy="360040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/>
          <p:nvPr/>
        </p:nvCxnSpPr>
        <p:spPr>
          <a:xfrm flipV="1">
            <a:off x="6156176" y="3933056"/>
            <a:ext cx="1080120" cy="288032"/>
          </a:xfrm>
          <a:prstGeom prst="straightConnector1">
            <a:avLst/>
          </a:prstGeom>
          <a:ln w="381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šipka 59"/>
          <p:cNvCxnSpPr/>
          <p:nvPr/>
        </p:nvCxnSpPr>
        <p:spPr>
          <a:xfrm flipV="1">
            <a:off x="5004048" y="3789040"/>
            <a:ext cx="216024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flipV="1">
            <a:off x="5796136" y="2276872"/>
            <a:ext cx="144016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>
            <a:off x="6220573" y="3018623"/>
            <a:ext cx="993027" cy="3711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7632340" y="640272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(PAPÍK</a:t>
            </a:r>
            <a:r>
              <a:rPr lang="cs-CZ" sz="1400" dirty="0"/>
              <a:t>, </a:t>
            </a:r>
            <a:r>
              <a:rPr lang="cs-CZ" sz="1400" dirty="0" smtClean="0"/>
              <a:t>2011)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92113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Katalogy zprostředkovatelů a prodejců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informace o databázi (informačním produktu)</a:t>
            </a:r>
          </a:p>
          <a:p>
            <a:r>
              <a:rPr lang="cs-CZ" dirty="0" smtClean="0"/>
              <a:t>Recenze, uživatelská podpora, novinky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573016"/>
            <a:ext cx="5928874" cy="25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077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Portály e-zdrojů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Portály e-zdrojů – prezentace informačních zdrojů pro uživatele konkrétní organizace (např. </a:t>
            </a:r>
            <a:r>
              <a:rPr lang="cs-CZ" dirty="0" smtClean="0">
                <a:hlinkClick r:id="rId2"/>
              </a:rPr>
              <a:t>https://ezdroje.cuni.cz</a:t>
            </a:r>
            <a:r>
              <a:rPr lang="cs-CZ" dirty="0" smtClean="0"/>
              <a:t>) </a:t>
            </a:r>
          </a:p>
          <a:p>
            <a:r>
              <a:rPr lang="cs-CZ" dirty="0" err="1" smtClean="0"/>
              <a:t>LibGuides</a:t>
            </a:r>
            <a:r>
              <a:rPr lang="cs-CZ" dirty="0" smtClean="0"/>
              <a:t> </a:t>
            </a:r>
            <a:r>
              <a:rPr lang="cs-CZ" dirty="0"/>
              <a:t>– nástroj pro správu obsahu umožňující knihovnám organizovat a prezentovat informační zdroje v atraktivní a přehledné formě, možnost propojení se sociálními </a:t>
            </a:r>
            <a:r>
              <a:rPr lang="cs-CZ" dirty="0" smtClean="0"/>
              <a:t>sítěmi, menší strukturovanost</a:t>
            </a:r>
            <a:endParaRPr lang="cs-CZ" dirty="0"/>
          </a:p>
          <a:p>
            <a:r>
              <a:rPr lang="cs-CZ" dirty="0"/>
              <a:t>Příklady</a:t>
            </a:r>
          </a:p>
          <a:p>
            <a:pPr lvl="1"/>
            <a:r>
              <a:rPr lang="cs-CZ" dirty="0">
                <a:hlinkClick r:id="rId3"/>
              </a:rPr>
              <a:t>http://guides.library.illinois.edu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https://libguides.rug.nl/?</a:t>
            </a:r>
            <a:r>
              <a:rPr lang="cs-CZ" dirty="0" smtClean="0">
                <a:hlinkClick r:id="rId4"/>
              </a:rPr>
              <a:t>b=g&amp;d=a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601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LibGuides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899" y="1774825"/>
            <a:ext cx="7604202" cy="4625975"/>
          </a:xfrm>
        </p:spPr>
      </p:pic>
    </p:spTree>
    <p:extLst>
      <p:ext uri="{BB962C8B-B14F-4D97-AF65-F5344CB8AC3E}">
        <p14:creationId xmlns:p14="http://schemas.microsoft.com/office/powerpoint/2010/main" val="3587149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Typologie zpracovávaných databází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991577"/>
              </p:ext>
            </p:extLst>
          </p:nvPr>
        </p:nvGraphicFramePr>
        <p:xfrm>
          <a:off x="457200" y="1774825"/>
          <a:ext cx="8229600" cy="429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7864287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6832026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671827114"/>
                    </a:ext>
                  </a:extLst>
                </a:gridCol>
              </a:tblGrid>
              <a:tr h="790079">
                <a:tc>
                  <a:txBody>
                    <a:bodyPr/>
                    <a:lstStyle/>
                    <a:p>
                      <a:r>
                        <a:rPr lang="cs-CZ" dirty="0"/>
                        <a:t>Gale </a:t>
                      </a:r>
                      <a:r>
                        <a:rPr lang="cs-CZ" dirty="0" err="1"/>
                        <a:t>Directory</a:t>
                      </a:r>
                      <a:r>
                        <a:rPr lang="cs-CZ" dirty="0"/>
                        <a:t> od </a:t>
                      </a:r>
                      <a:r>
                        <a:rPr lang="cs-CZ" dirty="0" err="1"/>
                        <a:t>Databases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STN International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M.E.Williams</a:t>
                      </a:r>
                      <a:r>
                        <a:rPr lang="cs-CZ" dirty="0"/>
                        <a:t> 1985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675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Audio (zvukové)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err="1"/>
                        <a:t>Bibliographic</a:t>
                      </a:r>
                      <a:r>
                        <a:rPr lang="cs-CZ" sz="1400" dirty="0"/>
                        <a:t> (bibliografické)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Bulletin-</a:t>
                      </a:r>
                      <a:r>
                        <a:rPr lang="cs-CZ" sz="1400" dirty="0" err="1"/>
                        <a:t>board</a:t>
                      </a:r>
                      <a:r>
                        <a:rPr lang="cs-CZ" sz="1400" dirty="0"/>
                        <a:t> (nástěnky)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err="1"/>
                        <a:t>Dictionary</a:t>
                      </a:r>
                      <a:r>
                        <a:rPr lang="cs-CZ" sz="1400" dirty="0"/>
                        <a:t> (slovníky)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err="1"/>
                        <a:t>Directory</a:t>
                      </a:r>
                      <a:r>
                        <a:rPr lang="cs-CZ" sz="1400" dirty="0"/>
                        <a:t> (adresáře)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Fulltext (plnotextové)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Image (obrazové)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 err="1"/>
                        <a:t>Numeric</a:t>
                      </a:r>
                      <a:r>
                        <a:rPr lang="cs-CZ" sz="1400" dirty="0"/>
                        <a:t> (číselné)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Patent/</a:t>
                      </a:r>
                      <a:r>
                        <a:rPr lang="cs-CZ" sz="1400" dirty="0" err="1"/>
                        <a:t>trademarks</a:t>
                      </a:r>
                      <a:r>
                        <a:rPr lang="cs-CZ" sz="1400" dirty="0"/>
                        <a:t> (patenty/ochranné</a:t>
                      </a:r>
                      <a:r>
                        <a:rPr lang="cs-CZ" sz="1400" baseline="0" dirty="0"/>
                        <a:t> známky)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 err="1"/>
                        <a:t>Properties</a:t>
                      </a:r>
                      <a:r>
                        <a:rPr lang="cs-CZ" sz="1400" baseline="0" dirty="0"/>
                        <a:t> (vlastnosti)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/>
                        <a:t>Software (programy)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 err="1"/>
                        <a:t>Statistical</a:t>
                      </a:r>
                      <a:r>
                        <a:rPr lang="cs-CZ" sz="1400" baseline="0" dirty="0"/>
                        <a:t> (statistické)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 err="1"/>
                        <a:t>Time-series</a:t>
                      </a:r>
                      <a:r>
                        <a:rPr lang="cs-CZ" sz="1400" baseline="0" dirty="0"/>
                        <a:t> (časové řady)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 err="1"/>
                        <a:t>Transactional</a:t>
                      </a:r>
                      <a:r>
                        <a:rPr lang="cs-CZ" sz="1400" baseline="0" dirty="0"/>
                        <a:t> (obchodní)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baseline="0" dirty="0"/>
                        <a:t>Video (video)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Bibliografické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Fulltextové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/>
                        <a:t>Db</a:t>
                      </a:r>
                      <a:r>
                        <a:rPr lang="cs-CZ" dirty="0"/>
                        <a:t>. chemických</a:t>
                      </a:r>
                      <a:r>
                        <a:rPr lang="cs-CZ" baseline="0" dirty="0"/>
                        <a:t> struktur/reakcí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Numerické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Adresáře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Textové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Bibliografické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Plnotextové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Adresářové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Numerické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/>
                        <a:t>Faktové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/>
                        <a:t>Db</a:t>
                      </a:r>
                      <a:r>
                        <a:rPr lang="cs-CZ" dirty="0"/>
                        <a:t>. časových řad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dirty="0" err="1"/>
                        <a:t>Db</a:t>
                      </a:r>
                      <a:r>
                        <a:rPr lang="cs-CZ" dirty="0"/>
                        <a:t>. statistických informací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053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812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„Interní“ typologie EIZ/databází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Podle formy dokumentu</a:t>
            </a:r>
          </a:p>
          <a:p>
            <a:pPr lvl="1"/>
            <a:r>
              <a:rPr lang="cs-CZ" dirty="0"/>
              <a:t>Textové</a:t>
            </a:r>
          </a:p>
          <a:p>
            <a:pPr lvl="1"/>
            <a:r>
              <a:rPr lang="cs-CZ" dirty="0"/>
              <a:t>Multimediální</a:t>
            </a:r>
          </a:p>
          <a:p>
            <a:pPr lvl="1"/>
            <a:r>
              <a:rPr lang="cs-CZ" dirty="0"/>
              <a:t>Hybridní</a:t>
            </a:r>
          </a:p>
          <a:p>
            <a:r>
              <a:rPr lang="cs-CZ" dirty="0"/>
              <a:t>Podle typu poskytovaných informací</a:t>
            </a:r>
          </a:p>
          <a:p>
            <a:pPr lvl="1"/>
            <a:r>
              <a:rPr lang="cs-CZ" dirty="0"/>
              <a:t>Bibliografické</a:t>
            </a:r>
          </a:p>
          <a:p>
            <a:pPr lvl="1"/>
            <a:r>
              <a:rPr lang="cs-CZ" dirty="0"/>
              <a:t>Faktografické</a:t>
            </a:r>
          </a:p>
          <a:p>
            <a:pPr lvl="1"/>
            <a:r>
              <a:rPr lang="cs-CZ" dirty="0" err="1"/>
              <a:t>Plnotextové</a:t>
            </a:r>
            <a:endParaRPr lang="cs-CZ" dirty="0"/>
          </a:p>
          <a:p>
            <a:pPr lvl="1"/>
            <a:r>
              <a:rPr lang="cs-CZ" dirty="0"/>
              <a:t>Typu rejstříků, adresářů, seznamů</a:t>
            </a:r>
          </a:p>
          <a:p>
            <a:pPr lvl="1"/>
            <a:r>
              <a:rPr lang="cs-CZ" dirty="0"/>
              <a:t>Hybridní – kombinace výše uvedených typů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632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„Interní“ typologie </a:t>
            </a:r>
            <a:r>
              <a:rPr lang="cs-CZ" dirty="0"/>
              <a:t>EIZ/databází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oborového zaměření</a:t>
            </a:r>
          </a:p>
          <a:p>
            <a:pPr lvl="1"/>
            <a:r>
              <a:rPr lang="cs-CZ" dirty="0"/>
              <a:t>Univerzální</a:t>
            </a:r>
          </a:p>
          <a:p>
            <a:pPr lvl="1"/>
            <a:r>
              <a:rPr lang="cs-CZ" dirty="0"/>
              <a:t>Polytematické</a:t>
            </a:r>
          </a:p>
          <a:p>
            <a:pPr lvl="1"/>
            <a:r>
              <a:rPr lang="cs-CZ" dirty="0"/>
              <a:t>Oborové </a:t>
            </a:r>
          </a:p>
        </p:txBody>
      </p:sp>
    </p:spTree>
    <p:extLst>
      <p:ext uri="{BB962C8B-B14F-4D97-AF65-F5344CB8AC3E}">
        <p14:creationId xmlns:p14="http://schemas.microsoft.com/office/powerpoint/2010/main" val="846692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informačního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Univerzální nástroje – UKAŽ, Knihovny.cz, Google </a:t>
            </a:r>
            <a:r>
              <a:rPr lang="cs-CZ" dirty="0" err="1"/>
              <a:t>Scholar</a:t>
            </a:r>
            <a:r>
              <a:rPr lang="cs-CZ" dirty="0"/>
              <a:t> – orientace v tématu, několik základních relevantních dokumentů, pozor na jazykový záběr</a:t>
            </a:r>
          </a:p>
          <a:p>
            <a:r>
              <a:rPr lang="cs-CZ" dirty="0"/>
              <a:t>Zdroje podle druhu dokumentu</a:t>
            </a:r>
          </a:p>
          <a:p>
            <a:pPr lvl="1"/>
            <a:r>
              <a:rPr lang="cs-CZ" dirty="0"/>
              <a:t>knihy či časopisy - knihovní katalogy</a:t>
            </a:r>
          </a:p>
          <a:p>
            <a:pPr lvl="1"/>
            <a:r>
              <a:rPr lang="cs-CZ" dirty="0"/>
              <a:t>článková literatura - bibliografické či fulltextové databáze </a:t>
            </a:r>
          </a:p>
          <a:p>
            <a:pPr lvl="1"/>
            <a:r>
              <a:rPr lang="cs-CZ" dirty="0"/>
              <a:t>kvalifikační práce či jiné </a:t>
            </a:r>
            <a:r>
              <a:rPr lang="cs-CZ" dirty="0" err="1"/>
              <a:t>polopublikované</a:t>
            </a:r>
            <a:r>
              <a:rPr lang="cs-CZ" dirty="0"/>
              <a:t> dokumenty- </a:t>
            </a:r>
            <a:r>
              <a:rPr lang="cs-CZ" dirty="0" err="1"/>
              <a:t>repozitáře</a:t>
            </a:r>
            <a:r>
              <a:rPr lang="cs-CZ" dirty="0"/>
              <a:t>, databáze šedé literatury</a:t>
            </a:r>
          </a:p>
          <a:p>
            <a:pPr lvl="1"/>
            <a:r>
              <a:rPr lang="cs-CZ" dirty="0"/>
              <a:t>webové stránky – vyhledávací služby typu </a:t>
            </a:r>
            <a:r>
              <a:rPr lang="cs-CZ" dirty="0" err="1"/>
              <a:t>Google</a:t>
            </a:r>
            <a:endParaRPr lang="cs-CZ" dirty="0"/>
          </a:p>
          <a:p>
            <a:r>
              <a:rPr lang="cs-CZ" dirty="0"/>
              <a:t>Obor, do něhož téma spadá – oborové knihovny, databáze</a:t>
            </a:r>
          </a:p>
          <a:p>
            <a:r>
              <a:rPr lang="cs-CZ" dirty="0"/>
              <a:t>V jakém jazyce jsme schopni vyhledávat</a:t>
            </a:r>
          </a:p>
          <a:p>
            <a:r>
              <a:rPr lang="cs-CZ" dirty="0"/>
              <a:t>Jaký typ informací potřebujeme - přehledové informace encyklopedického charakteru,výukové materiály, odborné informace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6644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E7546-EB09-4C3D-8186-A4466476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Databáze </a:t>
            </a:r>
            <a:r>
              <a:rPr lang="cs-CZ" dirty="0"/>
              <a:t>pro obor INSK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C228C0-9975-4B9A-BB7A-16B95352D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Databáze knihovnické literatury (KKL)</a:t>
            </a:r>
          </a:p>
          <a:p>
            <a:r>
              <a:rPr lang="cs-CZ" dirty="0" err="1"/>
              <a:t>Library</a:t>
            </a:r>
            <a:r>
              <a:rPr lang="cs-CZ" dirty="0"/>
              <a:t> and </a:t>
            </a:r>
            <a:r>
              <a:rPr lang="cs-CZ" dirty="0" err="1"/>
              <a:t>Information</a:t>
            </a:r>
            <a:r>
              <a:rPr lang="cs-CZ" dirty="0"/>
              <a:t> Science </a:t>
            </a:r>
            <a:r>
              <a:rPr lang="cs-CZ" dirty="0" err="1"/>
              <a:t>Abstracts</a:t>
            </a:r>
            <a:r>
              <a:rPr lang="cs-CZ" dirty="0"/>
              <a:t> (LISA)</a:t>
            </a:r>
          </a:p>
          <a:p>
            <a:r>
              <a:rPr lang="cs-CZ" dirty="0" err="1"/>
              <a:t>Library</a:t>
            </a:r>
            <a:r>
              <a:rPr lang="cs-CZ" dirty="0"/>
              <a:t> and </a:t>
            </a:r>
            <a:r>
              <a:rPr lang="cs-CZ" dirty="0" err="1"/>
              <a:t>Information</a:t>
            </a:r>
            <a:r>
              <a:rPr lang="cs-CZ" dirty="0"/>
              <a:t> Technology </a:t>
            </a:r>
            <a:r>
              <a:rPr lang="cs-CZ" dirty="0" err="1"/>
              <a:t>Abstracts</a:t>
            </a:r>
            <a:r>
              <a:rPr lang="cs-CZ" dirty="0"/>
              <a:t> (LISTA)</a:t>
            </a:r>
          </a:p>
          <a:p>
            <a:r>
              <a:rPr lang="cs-CZ" dirty="0" err="1"/>
              <a:t>Library</a:t>
            </a:r>
            <a:r>
              <a:rPr lang="cs-CZ" dirty="0"/>
              <a:t> and </a:t>
            </a:r>
            <a:r>
              <a:rPr lang="cs-CZ" dirty="0" err="1"/>
              <a:t>Information</a:t>
            </a:r>
            <a:r>
              <a:rPr lang="cs-CZ" dirty="0"/>
              <a:t> Science Source (LISS)</a:t>
            </a:r>
          </a:p>
          <a:p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Science, </a:t>
            </a:r>
            <a:r>
              <a:rPr lang="cs-CZ" dirty="0" err="1"/>
              <a:t>Scopus</a:t>
            </a:r>
            <a:endParaRPr lang="cs-CZ" dirty="0"/>
          </a:p>
          <a:p>
            <a:r>
              <a:rPr lang="cs-CZ" dirty="0"/>
              <a:t>ERIC</a:t>
            </a:r>
          </a:p>
          <a:p>
            <a:r>
              <a:rPr lang="cs-CZ" dirty="0"/>
              <a:t>INSPEC</a:t>
            </a:r>
          </a:p>
        </p:txBody>
      </p:sp>
    </p:spTree>
    <p:extLst>
      <p:ext uri="{BB962C8B-B14F-4D97-AF65-F5344CB8AC3E}">
        <p14:creationId xmlns:p14="http://schemas.microsoft.com/office/powerpoint/2010/main" val="392318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potřeby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Informační potřeba = </a:t>
            </a:r>
            <a:r>
              <a:rPr lang="cs-CZ" dirty="0" smtClean="0"/>
              <a:t>mezera </a:t>
            </a:r>
            <a:r>
              <a:rPr lang="cs-CZ" dirty="0"/>
              <a:t>mezi stávající znalostí uživatele o problému nebo tématu, a mezi stavem, ve kterém musí tato znalost být, aby uživatel mohl problém stojící před ním </a:t>
            </a:r>
            <a:r>
              <a:rPr lang="cs-CZ" dirty="0" smtClean="0"/>
              <a:t>vyřešit (Příbramská, 2008)</a:t>
            </a:r>
          </a:p>
          <a:p>
            <a:pPr lvl="1"/>
            <a:r>
              <a:rPr lang="cs-CZ" dirty="0" smtClean="0"/>
              <a:t>Nerozpoznané</a:t>
            </a:r>
          </a:p>
          <a:p>
            <a:pPr lvl="1"/>
            <a:r>
              <a:rPr lang="cs-CZ" dirty="0" smtClean="0"/>
              <a:t>Nevyjádřené</a:t>
            </a:r>
          </a:p>
          <a:p>
            <a:pPr lvl="1"/>
            <a:r>
              <a:rPr lang="cs-CZ" dirty="0" smtClean="0"/>
              <a:t>Touhy</a:t>
            </a:r>
          </a:p>
          <a:p>
            <a:pPr lvl="1"/>
            <a:r>
              <a:rPr lang="cs-CZ" b="1" dirty="0" smtClean="0"/>
              <a:t>Požadavky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029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Informační potřeba a informační požadavek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Informační potřeba → informační požadavek → rešeršní dotaz(y)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Řízené interview s uživatelem – snaha pochopit </a:t>
            </a:r>
            <a:r>
              <a:rPr lang="cs-CZ" b="1" dirty="0"/>
              <a:t>informační potřebu </a:t>
            </a:r>
            <a:r>
              <a:rPr lang="cs-CZ" dirty="0"/>
              <a:t>uživatele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C:\Users\bakoa1af\AppData\Local\Microsoft\Windows\Temporary Internet Files\Content.IE5\A6M1CXVO\question-mark-460864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53136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907704" y="486916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 co se uživatele ptáme a co posuzujeme?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9484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Analýza informačního požadavku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755576" y="1700808"/>
            <a:ext cx="2736304" cy="1224136"/>
            <a:chOff x="755576" y="1700808"/>
            <a:chExt cx="2736304" cy="1224136"/>
          </a:xfrm>
        </p:grpSpPr>
        <p:sp>
          <p:nvSpPr>
            <p:cNvPr id="6" name="Zaoblený obdélník 5"/>
            <p:cNvSpPr/>
            <p:nvPr/>
          </p:nvSpPr>
          <p:spPr>
            <a:xfrm>
              <a:off x="755576" y="1700808"/>
              <a:ext cx="2736304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899592" y="1844824"/>
              <a:ext cx="23762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bg1"/>
                  </a:solidFill>
                </a:rPr>
                <a:t>Uživatel: lékař</a:t>
              </a:r>
            </a:p>
            <a:p>
              <a:r>
                <a:rPr lang="cs-CZ" b="1" dirty="0">
                  <a:solidFill>
                    <a:schemeClr val="bg1"/>
                  </a:solidFill>
                </a:rPr>
                <a:t>Účel rešerše: výzkum</a:t>
              </a:r>
            </a:p>
            <a:p>
              <a:endParaRPr lang="cs-CZ" dirty="0"/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827584" y="3284984"/>
            <a:ext cx="2736304" cy="1477328"/>
            <a:chOff x="755576" y="1700808"/>
            <a:chExt cx="2736304" cy="1477328"/>
          </a:xfrm>
        </p:grpSpPr>
        <p:sp>
          <p:nvSpPr>
            <p:cNvPr id="14" name="Zaoblený obdélník 13"/>
            <p:cNvSpPr/>
            <p:nvPr/>
          </p:nvSpPr>
          <p:spPr>
            <a:xfrm>
              <a:off x="755576" y="1700808"/>
              <a:ext cx="2736304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899592" y="1700808"/>
              <a:ext cx="237626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bg1"/>
                  </a:solidFill>
                </a:rPr>
                <a:t>Uživatel: zdravotní sestra</a:t>
              </a:r>
            </a:p>
            <a:p>
              <a:r>
                <a:rPr lang="cs-CZ" b="1" dirty="0">
                  <a:solidFill>
                    <a:schemeClr val="bg1"/>
                  </a:solidFill>
                </a:rPr>
                <a:t>Účel rešerše: bakalářská práce</a:t>
              </a:r>
            </a:p>
            <a:p>
              <a:endParaRPr lang="cs-CZ" dirty="0"/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827584" y="4869160"/>
            <a:ext cx="2736304" cy="1477328"/>
            <a:chOff x="755576" y="1700808"/>
            <a:chExt cx="2736304" cy="1477328"/>
          </a:xfrm>
        </p:grpSpPr>
        <p:sp>
          <p:nvSpPr>
            <p:cNvPr id="17" name="Zaoblený obdélník 16"/>
            <p:cNvSpPr/>
            <p:nvPr/>
          </p:nvSpPr>
          <p:spPr>
            <a:xfrm>
              <a:off x="755576" y="1700808"/>
              <a:ext cx="2736304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899592" y="1700808"/>
              <a:ext cx="237626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bg1"/>
                  </a:solidFill>
                </a:rPr>
                <a:t>Uživatel: pacient</a:t>
              </a:r>
            </a:p>
            <a:p>
              <a:r>
                <a:rPr lang="cs-CZ" b="1" dirty="0">
                  <a:solidFill>
                    <a:schemeClr val="bg1"/>
                  </a:solidFill>
                </a:rPr>
                <a:t>Účel rešerše: informovat se o onemocnění</a:t>
              </a:r>
            </a:p>
            <a:p>
              <a:endParaRPr lang="cs-CZ" dirty="0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4788024" y="3284984"/>
            <a:ext cx="3384376" cy="1621344"/>
            <a:chOff x="755576" y="1700808"/>
            <a:chExt cx="2736304" cy="1621344"/>
          </a:xfrm>
        </p:grpSpPr>
        <p:sp>
          <p:nvSpPr>
            <p:cNvPr id="20" name="Zaoblený obdélník 19"/>
            <p:cNvSpPr/>
            <p:nvPr/>
          </p:nvSpPr>
          <p:spPr>
            <a:xfrm>
              <a:off x="755576" y="1700808"/>
              <a:ext cx="2736304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899592" y="1844824"/>
              <a:ext cx="2376264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bg1"/>
                  </a:solidFill>
                </a:rPr>
                <a:t>Požadavek: dokumenty na téma biologická léčba revmatoidní artritidy</a:t>
              </a:r>
            </a:p>
            <a:p>
              <a:endParaRPr lang="cs-CZ" dirty="0"/>
            </a:p>
          </p:txBody>
        </p:sp>
      </p:grpSp>
      <p:cxnSp>
        <p:nvCxnSpPr>
          <p:cNvPr id="23" name="Přímá spojovací šipka 22"/>
          <p:cNvCxnSpPr/>
          <p:nvPr/>
        </p:nvCxnSpPr>
        <p:spPr>
          <a:xfrm>
            <a:off x="3779912" y="2420888"/>
            <a:ext cx="792088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3851920" y="3861048"/>
            <a:ext cx="7200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3851920" y="4725144"/>
            <a:ext cx="648072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69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Analýza informačního požadavku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Osobnost uživatele – faktory</a:t>
            </a:r>
          </a:p>
          <a:p>
            <a:pPr lvl="1"/>
            <a:r>
              <a:rPr lang="cs-CZ" dirty="0"/>
              <a:t>Demografické (věk, vzdělání)</a:t>
            </a:r>
          </a:p>
          <a:p>
            <a:pPr lvl="1"/>
            <a:r>
              <a:rPr lang="cs-CZ" dirty="0"/>
              <a:t>Spojené s rolí (profese)</a:t>
            </a:r>
          </a:p>
          <a:p>
            <a:pPr lvl="1"/>
            <a:r>
              <a:rPr lang="cs-CZ" dirty="0"/>
              <a:t>Prostředí</a:t>
            </a:r>
          </a:p>
          <a:p>
            <a:r>
              <a:rPr lang="cs-CZ" dirty="0"/>
              <a:t>Účel rešerše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827584" y="4797152"/>
            <a:ext cx="1224136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2483768" y="4653136"/>
            <a:ext cx="6048672" cy="1224136"/>
            <a:chOff x="755576" y="1700808"/>
            <a:chExt cx="2736304" cy="1224136"/>
          </a:xfrm>
        </p:grpSpPr>
        <p:sp>
          <p:nvSpPr>
            <p:cNvPr id="6" name="Zaoblený obdélník 5"/>
            <p:cNvSpPr/>
            <p:nvPr/>
          </p:nvSpPr>
          <p:spPr>
            <a:xfrm>
              <a:off x="755576" y="1700808"/>
              <a:ext cx="2736304" cy="122413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899592" y="2041684"/>
              <a:ext cx="23762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b="1" dirty="0">
                  <a:solidFill>
                    <a:schemeClr val="bg1"/>
                  </a:solidFill>
                </a:rPr>
                <a:t>Výběr zdroje a rešeršní strategie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4137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Objednávka rešerše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o uživateli, téma rešerše, účel, časové, jazykové a jiné vymezení, typ rešerše, forma výstupu</a:t>
            </a:r>
          </a:p>
          <a:p>
            <a:r>
              <a:rPr lang="cs-CZ" dirty="0"/>
              <a:t>Příklady</a:t>
            </a:r>
          </a:p>
          <a:p>
            <a:pPr lvl="1"/>
            <a:r>
              <a:rPr lang="cs-CZ" dirty="0">
                <a:hlinkClick r:id="rId2"/>
              </a:rPr>
              <a:t>https://www.techlib.cz/cs/2988-objednavka-reserse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https://nlk.cz/2016/10/objednavka-reserse/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https://www.nkp.cz/sluzby/res</a:t>
            </a:r>
            <a:endParaRPr lang="cs-CZ" dirty="0"/>
          </a:p>
          <a:p>
            <a:pPr lvl="1"/>
            <a:r>
              <a:rPr lang="cs-CZ" dirty="0">
                <a:hlinkClick r:id="rId5"/>
              </a:rPr>
              <a:t>https://knihovna.vse.cz/form/reserse-ext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4777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informačního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</a:t>
            </a:r>
            <a:r>
              <a:rPr lang="cs-CZ" dirty="0"/>
              <a:t>ovlivňující výběr zdroje</a:t>
            </a:r>
          </a:p>
          <a:p>
            <a:pPr lvl="1"/>
            <a:r>
              <a:rPr lang="cs-CZ" dirty="0" smtClean="0"/>
              <a:t>Téma, charakter </a:t>
            </a:r>
            <a:r>
              <a:rPr lang="cs-CZ" dirty="0"/>
              <a:t>a účel informačního požadavku</a:t>
            </a:r>
          </a:p>
          <a:p>
            <a:pPr lvl="1"/>
            <a:r>
              <a:rPr lang="cs-CZ" dirty="0"/>
              <a:t>Dostupnost </a:t>
            </a:r>
            <a:r>
              <a:rPr lang="cs-CZ" dirty="0" smtClean="0"/>
              <a:t>zdrojů</a:t>
            </a:r>
          </a:p>
          <a:p>
            <a:r>
              <a:rPr lang="cs-CZ" dirty="0" smtClean="0"/>
              <a:t>Pomůcky</a:t>
            </a:r>
            <a:endParaRPr lang="cs-CZ" dirty="0"/>
          </a:p>
          <a:p>
            <a:pPr lvl="1"/>
            <a:r>
              <a:rPr lang="cs-CZ" dirty="0"/>
              <a:t>Referenční </a:t>
            </a:r>
            <a:r>
              <a:rPr lang="cs-CZ" dirty="0" smtClean="0"/>
              <a:t>příručky</a:t>
            </a:r>
            <a:endParaRPr lang="cs-CZ" dirty="0"/>
          </a:p>
          <a:p>
            <a:pPr lvl="1"/>
            <a:r>
              <a:rPr lang="cs-CZ" b="1" dirty="0"/>
              <a:t>Databáze </a:t>
            </a:r>
            <a:r>
              <a:rPr lang="cs-CZ" b="1" dirty="0" smtClean="0"/>
              <a:t>databází, dokumentace </a:t>
            </a:r>
            <a:r>
              <a:rPr lang="cs-CZ" b="1" dirty="0" err="1"/>
              <a:t>dtb</a:t>
            </a:r>
            <a:r>
              <a:rPr lang="cs-CZ" b="1" dirty="0"/>
              <a:t>. center, dokumentace zprostředkovatelů, dokumentace knihoven </a:t>
            </a:r>
            <a:endParaRPr lang="cs-CZ" b="1" dirty="0" smtClean="0"/>
          </a:p>
          <a:p>
            <a:pPr lvl="1"/>
            <a:r>
              <a:rPr lang="cs-CZ" dirty="0" smtClean="0"/>
              <a:t>Automatizovaná podpora/umělá </a:t>
            </a:r>
            <a:r>
              <a:rPr lang="cs-CZ" dirty="0"/>
              <a:t>inteligence</a:t>
            </a:r>
          </a:p>
        </p:txBody>
      </p:sp>
    </p:spTree>
    <p:extLst>
      <p:ext uri="{BB962C8B-B14F-4D97-AF65-F5344CB8AC3E}">
        <p14:creationId xmlns:p14="http://schemas.microsoft.com/office/powerpoint/2010/main" val="60046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 zdrojů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971600" y="1556792"/>
            <a:ext cx="7272808" cy="720080"/>
            <a:chOff x="971600" y="1556792"/>
            <a:chExt cx="7272808" cy="720080"/>
          </a:xfrm>
          <a:solidFill>
            <a:srgbClr val="92D050"/>
          </a:solidFill>
        </p:grpSpPr>
        <p:sp>
          <p:nvSpPr>
            <p:cNvPr id="7" name="Zaoblený obdélník 6"/>
            <p:cNvSpPr/>
            <p:nvPr/>
          </p:nvSpPr>
          <p:spPr>
            <a:xfrm>
              <a:off x="971600" y="1556792"/>
              <a:ext cx="7272808" cy="720080"/>
            </a:xfrm>
            <a:prstGeom prst="round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1187624" y="1628800"/>
              <a:ext cx="6768752" cy="523220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dirty="0"/>
                <a:t>Volně dostupné zdroje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971600" y="2636912"/>
            <a:ext cx="7272808" cy="720080"/>
            <a:chOff x="971600" y="1556792"/>
            <a:chExt cx="7272808" cy="720080"/>
          </a:xfrm>
          <a:solidFill>
            <a:srgbClr val="92D050"/>
          </a:solidFill>
        </p:grpSpPr>
        <p:sp>
          <p:nvSpPr>
            <p:cNvPr id="11" name="Zaoblený obdélník 10"/>
            <p:cNvSpPr/>
            <p:nvPr/>
          </p:nvSpPr>
          <p:spPr>
            <a:xfrm>
              <a:off x="971600" y="1556792"/>
              <a:ext cx="7272808" cy="720080"/>
            </a:xfrm>
            <a:prstGeom prst="roundRect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1187624" y="1628800"/>
              <a:ext cx="6768752" cy="523220"/>
            </a:xfrm>
            <a:prstGeom prst="rect">
              <a:avLst/>
            </a:prstGeom>
            <a:solidFill>
              <a:srgbClr val="FF3300"/>
            </a:solidFill>
            <a:ln>
              <a:solidFill>
                <a:srgbClr val="FF33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800" dirty="0"/>
                <a:t>Placené zdroje</a:t>
              </a: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1043608" y="3645024"/>
            <a:ext cx="3384376" cy="3024336"/>
            <a:chOff x="1043608" y="3645024"/>
            <a:chExt cx="3384376" cy="2808312"/>
          </a:xfrm>
        </p:grpSpPr>
        <p:sp>
          <p:nvSpPr>
            <p:cNvPr id="13" name="Zaoblený obdélník 12"/>
            <p:cNvSpPr/>
            <p:nvPr/>
          </p:nvSpPr>
          <p:spPr>
            <a:xfrm>
              <a:off x="1043608" y="3645024"/>
              <a:ext cx="3384376" cy="28083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1259632" y="3933056"/>
              <a:ext cx="2952328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chemeClr val="bg1"/>
                  </a:solidFill>
                </a:rPr>
                <a:t>Předplacené zdroje</a:t>
              </a:r>
            </a:p>
            <a:p>
              <a:pPr>
                <a:buFont typeface="Arial" pitchFamily="34" charset="0"/>
                <a:buChar char="•"/>
              </a:pPr>
              <a:r>
                <a:rPr lang="cs-CZ" dirty="0"/>
                <a:t>Obvykle konsorciální licence nebo individuální nákup</a:t>
              </a:r>
            </a:p>
            <a:p>
              <a:pPr>
                <a:buFont typeface="Arial" pitchFamily="34" charset="0"/>
                <a:buChar char="•"/>
              </a:pPr>
              <a:r>
                <a:rPr lang="cs-CZ" dirty="0"/>
                <a:t>Knihovny, univerzity, nemocnice, firmy</a:t>
              </a:r>
            </a:p>
            <a:p>
              <a:pPr>
                <a:buFont typeface="Arial" pitchFamily="34" charset="0"/>
                <a:buChar char="•"/>
              </a:pPr>
              <a:r>
                <a:rPr lang="cs-CZ" dirty="0"/>
                <a:t>Jednotlivé databáze podle zaměření organizace</a:t>
              </a:r>
            </a:p>
            <a:p>
              <a:pPr>
                <a:buFont typeface="Arial" pitchFamily="34" charset="0"/>
                <a:buChar char="•"/>
              </a:pPr>
              <a:r>
                <a:rPr lang="cs-CZ" dirty="0"/>
                <a:t>Neomezený přístup</a:t>
              </a: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4932040" y="3645024"/>
            <a:ext cx="3384376" cy="3168352"/>
            <a:chOff x="1043608" y="3645024"/>
            <a:chExt cx="3384376" cy="2923459"/>
          </a:xfrm>
        </p:grpSpPr>
        <p:sp>
          <p:nvSpPr>
            <p:cNvPr id="20" name="Zaoblený obdélník 19"/>
            <p:cNvSpPr/>
            <p:nvPr/>
          </p:nvSpPr>
          <p:spPr>
            <a:xfrm>
              <a:off x="1043608" y="3645024"/>
              <a:ext cx="3384376" cy="280831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1259632" y="3706161"/>
              <a:ext cx="2952328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 err="1">
                  <a:solidFill>
                    <a:schemeClr val="bg1"/>
                  </a:solidFill>
                </a:rPr>
                <a:t>Pay</a:t>
              </a:r>
              <a:r>
                <a:rPr lang="cs-CZ" b="1" dirty="0">
                  <a:solidFill>
                    <a:schemeClr val="bg1"/>
                  </a:solidFill>
                </a:rPr>
                <a:t>-as-</a:t>
              </a:r>
              <a:r>
                <a:rPr lang="cs-CZ" b="1" dirty="0" err="1">
                  <a:solidFill>
                    <a:schemeClr val="bg1"/>
                  </a:solidFill>
                </a:rPr>
                <a:t>you</a:t>
              </a:r>
              <a:r>
                <a:rPr lang="cs-CZ" b="1" dirty="0">
                  <a:solidFill>
                    <a:schemeClr val="bg1"/>
                  </a:solidFill>
                </a:rPr>
                <a:t>-go</a:t>
              </a:r>
            </a:p>
            <a:p>
              <a:pPr>
                <a:buFont typeface="Arial" pitchFamily="34" charset="0"/>
                <a:buChar char="•"/>
              </a:pPr>
              <a:r>
                <a:rPr lang="cs-CZ" dirty="0"/>
                <a:t>Databázová centra, producenti</a:t>
              </a:r>
            </a:p>
            <a:p>
              <a:pPr>
                <a:buFont typeface="Arial" pitchFamily="34" charset="0"/>
                <a:buChar char="•"/>
              </a:pPr>
              <a:r>
                <a:rPr lang="cs-CZ" dirty="0"/>
                <a:t>Platba za čas připojení, vstup do databáze, zobrazení dokumentu (záznamu, fulltextu), dodání dokumentu aj.</a:t>
              </a:r>
            </a:p>
            <a:p>
              <a:pPr>
                <a:buFont typeface="Arial" pitchFamily="34" charset="0"/>
                <a:buChar char="•"/>
              </a:pPr>
              <a:r>
                <a:rPr lang="cs-CZ" dirty="0"/>
                <a:t>Přístup do všech databází v DBC.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9004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3" ma:contentTypeDescription="Vytvoří nový dokument" ma:contentTypeScope="" ma:versionID="083a9eae108a596f0fb7f5fbe9c68851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1f5ffe850e8d1cd6500f79216426dc81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E8FFAF-3D32-4C79-A46A-CA1FFA935B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742597-A4F0-42E5-BEBA-4727D9A4D5B2}">
  <ds:schemaRefs>
    <ds:schemaRef ds:uri="http://purl.org/dc/terms/"/>
    <ds:schemaRef ds:uri="ad9319be-0f24-4bac-9f91-d45c695379bf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04154ce8-de10-43e5-bac2-7607c4efa263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11AFFC1-D5CA-4568-89FC-CD08DE5A3F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3372</TotalTime>
  <Words>972</Words>
  <Application>Microsoft Office PowerPoint</Application>
  <PresentationFormat>Předvádění na obrazovce (4:3)</PresentationFormat>
  <Paragraphs>193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Corbel</vt:lpstr>
      <vt:lpstr>Wingdings</vt:lpstr>
      <vt:lpstr>Wingdings 2</vt:lpstr>
      <vt:lpstr>Wingdings 3</vt:lpstr>
      <vt:lpstr>Modul</vt:lpstr>
      <vt:lpstr>Bibliografické rešeršní služby</vt:lpstr>
      <vt:lpstr>Rešeršní proces</vt:lpstr>
      <vt:lpstr>Informační potřeby</vt:lpstr>
      <vt:lpstr>Informační potřeba a informační požadavek</vt:lpstr>
      <vt:lpstr>Analýza informačního požadavku</vt:lpstr>
      <vt:lpstr>Analýza informačního požadavku</vt:lpstr>
      <vt:lpstr>Objednávka rešerše</vt:lpstr>
      <vt:lpstr>Výběr informačního zdroje</vt:lpstr>
      <vt:lpstr>Dostupnost zdrojů</vt:lpstr>
      <vt:lpstr>Referenční příručky</vt:lpstr>
      <vt:lpstr>Referenční příručky</vt:lpstr>
      <vt:lpstr>Databáze databází (DBDB)</vt:lpstr>
      <vt:lpstr>Databáze databází (DBDB) - historie</vt:lpstr>
      <vt:lpstr>Gale Directory of Databases</vt:lpstr>
      <vt:lpstr>Typy záznamů v DBDB</vt:lpstr>
      <vt:lpstr>Obsah záznamů v DBDB</vt:lpstr>
      <vt:lpstr>Dokumentace databázových center</vt:lpstr>
      <vt:lpstr>Dokumentace databázových center</vt:lpstr>
      <vt:lpstr>Dokumentace databázových center</vt:lpstr>
      <vt:lpstr>Katalogy zprostředkovatelů a prodejců</vt:lpstr>
      <vt:lpstr>Portály e-zdrojů</vt:lpstr>
      <vt:lpstr>LibGuides</vt:lpstr>
      <vt:lpstr>Typologie zpracovávaných databází</vt:lpstr>
      <vt:lpstr>„Interní“ typologie EIZ/databází</vt:lpstr>
      <vt:lpstr>„Interní“ typologie EIZ/databází</vt:lpstr>
      <vt:lpstr>Volba informačního zdroje</vt:lpstr>
      <vt:lpstr>Databáze pro obor INSK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 pro pedagogy</dc:title>
  <dc:creator>oookka</dc:creator>
  <cp:lastModifiedBy>Jarolímková, Adéla</cp:lastModifiedBy>
  <cp:revision>132</cp:revision>
  <dcterms:created xsi:type="dcterms:W3CDTF">2016-07-18T11:14:05Z</dcterms:created>
  <dcterms:modified xsi:type="dcterms:W3CDTF">2021-08-23T08:37:19Z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