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4.jpg" ContentType="image/jpeg"/>
  <Override PartName="/ppt/media/image5.jpg" ContentType="image/jpeg"/>
  <Override PartName="/ppt/media/image11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0"/>
  </p:handoutMasterIdLst>
  <p:sldIdLst>
    <p:sldId id="256" r:id="rId2"/>
    <p:sldId id="299" r:id="rId3"/>
    <p:sldId id="285" r:id="rId4"/>
    <p:sldId id="257" r:id="rId5"/>
    <p:sldId id="267" r:id="rId6"/>
    <p:sldId id="290" r:id="rId7"/>
    <p:sldId id="258" r:id="rId8"/>
    <p:sldId id="458" r:id="rId9"/>
    <p:sldId id="283" r:id="rId10"/>
    <p:sldId id="287" r:id="rId11"/>
    <p:sldId id="456" r:id="rId12"/>
    <p:sldId id="270" r:id="rId13"/>
    <p:sldId id="291" r:id="rId14"/>
    <p:sldId id="260" r:id="rId15"/>
    <p:sldId id="454" r:id="rId16"/>
    <p:sldId id="459" r:id="rId17"/>
    <p:sldId id="461" r:id="rId18"/>
    <p:sldId id="273" r:id="rId19"/>
    <p:sldId id="272" r:id="rId20"/>
    <p:sldId id="292" r:id="rId21"/>
    <p:sldId id="264" r:id="rId22"/>
    <p:sldId id="278" r:id="rId23"/>
    <p:sldId id="277" r:id="rId24"/>
    <p:sldId id="279" r:id="rId25"/>
    <p:sldId id="462" r:id="rId26"/>
    <p:sldId id="286" r:id="rId27"/>
    <p:sldId id="457" r:id="rId28"/>
    <p:sldId id="455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22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320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B9FB23-C0E3-4D3B-BE5C-7451EEE4CB5B}" type="datetimeFigureOut">
              <a:rPr lang="en-US" smtClean="0"/>
              <a:t>4/19/2021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16961B-CFB5-4561-AC15-2369D852C7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8765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543C6-702B-490B-A819-3B9D77FD7C0A}" type="datetimeFigureOut">
              <a:rPr lang="en-US" smtClean="0"/>
              <a:t>4/19/2021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7F4B4-A23A-4692-BD5F-A762ED3FD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115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543C6-702B-490B-A819-3B9D77FD7C0A}" type="datetimeFigureOut">
              <a:rPr lang="en-US" smtClean="0"/>
              <a:t>4/19/2021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7F4B4-A23A-4692-BD5F-A762ED3FD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676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543C6-702B-490B-A819-3B9D77FD7C0A}" type="datetimeFigureOut">
              <a:rPr lang="en-US" smtClean="0"/>
              <a:t>4/19/2021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7F4B4-A23A-4692-BD5F-A762ED3FD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526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543C6-702B-490B-A819-3B9D77FD7C0A}" type="datetimeFigureOut">
              <a:rPr lang="en-US" smtClean="0"/>
              <a:t>4/19/2021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7F4B4-A23A-4692-BD5F-A762ED3FD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318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543C6-702B-490B-A819-3B9D77FD7C0A}" type="datetimeFigureOut">
              <a:rPr lang="en-US" smtClean="0"/>
              <a:t>4/19/2021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7F4B4-A23A-4692-BD5F-A762ED3FD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690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543C6-702B-490B-A819-3B9D77FD7C0A}" type="datetimeFigureOut">
              <a:rPr lang="en-US" smtClean="0"/>
              <a:t>4/19/2021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7F4B4-A23A-4692-BD5F-A762ED3FD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634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543C6-702B-490B-A819-3B9D77FD7C0A}" type="datetimeFigureOut">
              <a:rPr lang="en-US" smtClean="0"/>
              <a:t>4/19/2021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7F4B4-A23A-4692-BD5F-A762ED3FD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348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543C6-702B-490B-A819-3B9D77FD7C0A}" type="datetimeFigureOut">
              <a:rPr lang="en-US" smtClean="0"/>
              <a:t>4/19/2021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7F4B4-A23A-4692-BD5F-A762ED3FD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542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543C6-702B-490B-A819-3B9D77FD7C0A}" type="datetimeFigureOut">
              <a:rPr lang="en-US" smtClean="0"/>
              <a:t>4/19/2021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7F4B4-A23A-4692-BD5F-A762ED3FD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614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543C6-702B-490B-A819-3B9D77FD7C0A}" type="datetimeFigureOut">
              <a:rPr lang="en-US" smtClean="0"/>
              <a:t>4/19/2021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7F4B4-A23A-4692-BD5F-A762ED3FD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641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543C6-702B-490B-A819-3B9D77FD7C0A}" type="datetimeFigureOut">
              <a:rPr lang="en-US" smtClean="0"/>
              <a:t>4/19/2021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7F4B4-A23A-4692-BD5F-A762ED3FD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72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543C6-702B-490B-A819-3B9D77FD7C0A}" type="datetimeFigureOut">
              <a:rPr lang="en-US" smtClean="0"/>
              <a:t>4/19/2021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37F4B4-A23A-4692-BD5F-A762ED3FD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00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bit.ly/&#352;ikanov&#225;n&#237;_na_&#353;kol&#225;ch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edu.ceskatelevize.cz/video/7126-promena-z-chlapce-na-divku?vsrc=vyhledavani&amp;vsrcid=transgender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vcr.cz/cs/o-nas/aktuality/AUDIO-Sikana-v-ceskych-skolach-poradna-pro-rodice-a-finska-cesta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jpg"/><Relationship Id="rId1" Type="http://schemas.microsoft.com/office/2007/relationships/media" Target="../media/media1.jp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954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cs-CZ" sz="6000" b="1" dirty="0"/>
              <a:t> </a:t>
            </a:r>
            <a:br>
              <a:rPr lang="cs-CZ" sz="6000" b="1" dirty="0"/>
            </a:br>
            <a:r>
              <a:rPr lang="cs-CZ" sz="6000" b="1" dirty="0"/>
              <a:t>Šikanování ve škole</a:t>
            </a:r>
            <a:endParaRPr lang="en-US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209800"/>
          </a:xfrm>
        </p:spPr>
        <p:txBody>
          <a:bodyPr>
            <a:normAutofit fontScale="62500" lnSpcReduction="20000"/>
          </a:bodyPr>
          <a:lstStyle/>
          <a:p>
            <a:r>
              <a:rPr lang="cs-CZ" dirty="0">
                <a:solidFill>
                  <a:schemeClr val="tx1"/>
                </a:solidFill>
              </a:rPr>
              <a:t>13. 4. 2021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r>
              <a:rPr lang="cs-CZ" b="1" dirty="0">
                <a:solidFill>
                  <a:schemeClr val="tx1"/>
                </a:solidFill>
              </a:rPr>
              <a:t>Sociální psychologie </a:t>
            </a:r>
            <a:r>
              <a:rPr lang="cs-CZ" b="1">
                <a:solidFill>
                  <a:schemeClr val="tx1"/>
                </a:solidFill>
              </a:rPr>
              <a:t>pro pedagogy</a:t>
            </a:r>
            <a:endParaRPr lang="cs-CZ" b="1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Katedra pedagogiky, Pedagogická fakulta UK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PhDr. Lenka Kollerová, </a:t>
            </a:r>
            <a:r>
              <a:rPr lang="cs-CZ" dirty="0" err="1">
                <a:solidFill>
                  <a:schemeClr val="tx1"/>
                </a:solidFill>
              </a:rPr>
              <a:t>Ph.D</a:t>
            </a:r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lenka.kollerova@pedf.cuni.cz</a:t>
            </a:r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42125979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Příčiny šikany: Chladná agrese</a:t>
            </a:r>
            <a:endParaRPr lang="en-US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„chladná“ agrese</a:t>
            </a:r>
            <a:endParaRPr lang="en-US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4"/>
            <a:ext cx="3810000" cy="430212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tzv. instrumentální = zacílená, agrese je prostředkem k dosažení cíle:</a:t>
            </a:r>
          </a:p>
          <a:p>
            <a:pPr>
              <a:buFontTx/>
              <a:buChar char="-"/>
            </a:pPr>
            <a:r>
              <a:rPr lang="cs-CZ" b="1" u="sng" dirty="0"/>
              <a:t>moci</a:t>
            </a:r>
            <a:r>
              <a:rPr lang="cs-CZ" u="sng" dirty="0"/>
              <a:t> (postavení v kolektivu</a:t>
            </a:r>
            <a:r>
              <a:rPr lang="cs-CZ" dirty="0"/>
              <a:t>)</a:t>
            </a:r>
          </a:p>
          <a:p>
            <a:pPr>
              <a:buFontTx/>
              <a:buChar char="-"/>
            </a:pPr>
            <a:r>
              <a:rPr lang="cs-CZ" b="1" dirty="0"/>
              <a:t>přízně</a:t>
            </a:r>
            <a:r>
              <a:rPr lang="cs-CZ" dirty="0"/>
              <a:t> (kamarádství jiného spolužáka</a:t>
            </a:r>
          </a:p>
          <a:p>
            <a:pPr>
              <a:buFontTx/>
              <a:buChar char="-"/>
            </a:pPr>
            <a:r>
              <a:rPr lang="cs-CZ" b="1" dirty="0"/>
              <a:t>zisku</a:t>
            </a:r>
            <a:r>
              <a:rPr lang="cs-CZ" dirty="0"/>
              <a:t> (svačin, peněz …)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Potřeba je především </a:t>
            </a:r>
            <a:r>
              <a:rPr lang="cs-CZ" b="1" dirty="0"/>
              <a:t>nastavovat pravidla, žáky morálně zcitlivovat a přesvědčit je, že se jim agrese nevyplatí.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2819400"/>
            <a:ext cx="4657725" cy="2514600"/>
          </a:xfrm>
        </p:spPr>
      </p:pic>
    </p:spTree>
    <p:extLst>
      <p:ext uri="{BB962C8B-B14F-4D97-AF65-F5344CB8AC3E}">
        <p14:creationId xmlns:p14="http://schemas.microsoft.com/office/powerpoint/2010/main" val="1345249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236E69-B972-425A-B570-AE9BAD1EC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534400" cy="1143000"/>
          </a:xfrm>
        </p:spPr>
        <p:txBody>
          <a:bodyPr>
            <a:noAutofit/>
          </a:bodyPr>
          <a:lstStyle/>
          <a:p>
            <a:pPr algn="l"/>
            <a:r>
              <a:rPr lang="cs-CZ" sz="2800" dirty="0"/>
              <a:t>Otázka studentů: </a:t>
            </a:r>
            <a:br>
              <a:rPr lang="cs-CZ" sz="2800" dirty="0"/>
            </a:br>
            <a:r>
              <a:rPr lang="cs-CZ" sz="2800" dirty="0"/>
              <a:t>Jaký vliv má domácí prostředí na vznik agresivity ve škole? </a:t>
            </a:r>
            <a:endParaRPr lang="en-US" sz="2800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5F66468-9470-4074-BE15-1608630CC3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Rodina jako zdroj frustrace a ohrožení </a:t>
            </a:r>
            <a:r>
              <a:rPr lang="cs-CZ" b="0" dirty="0"/>
              <a:t>(vedoucích k horké agresi)</a:t>
            </a:r>
            <a:endParaRPr lang="en-US" b="0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5590226B-D1B6-4045-A3B1-FA187C8352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11214" y="2490787"/>
            <a:ext cx="4187825" cy="440848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/>
              <a:t>Děti, které vyrůstají v prostředí, které pro ně není dostatečně fyzicky či emočně bezpečné, mohou získat:</a:t>
            </a:r>
          </a:p>
          <a:p>
            <a:pPr marL="0" indent="0">
              <a:buNone/>
            </a:pPr>
            <a:endParaRPr lang="cs-CZ" dirty="0"/>
          </a:p>
          <a:p>
            <a:pPr marL="457200" indent="-457200">
              <a:buAutoNum type="arabicParenBoth"/>
            </a:pPr>
            <a:r>
              <a:rPr lang="cs-CZ" dirty="0"/>
              <a:t>sníženou </a:t>
            </a:r>
            <a:r>
              <a:rPr lang="cs-CZ" b="1" dirty="0"/>
              <a:t>frustrační toleranci </a:t>
            </a:r>
            <a:r>
              <a:rPr lang="cs-CZ" dirty="0"/>
              <a:t>(méně toho vydrží). Agrese je přirozenou reakcí na frustraci,</a:t>
            </a:r>
          </a:p>
          <a:p>
            <a:pPr marL="457200" indent="-457200">
              <a:buAutoNum type="arabicParenBoth"/>
            </a:pPr>
            <a:endParaRPr lang="cs-CZ" dirty="0"/>
          </a:p>
          <a:p>
            <a:pPr marL="457200" indent="-457200">
              <a:buAutoNum type="arabicParenBoth"/>
            </a:pPr>
            <a:r>
              <a:rPr lang="cs-CZ" dirty="0"/>
              <a:t>či pokřivený způsob </a:t>
            </a:r>
            <a:r>
              <a:rPr lang="cs-CZ" b="1" dirty="0"/>
              <a:t>zpracování sociálních informací. </a:t>
            </a:r>
            <a:r>
              <a:rPr lang="cs-CZ" dirty="0"/>
              <a:t>Ve svém okolí přeceňují náznaky ohrožení a podceňují pozitivní signály. Agrese je přirozenou reakcí na pocit ohrožení.  </a:t>
            </a:r>
            <a:endParaRPr lang="en-US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51868BC-1978-4C27-BEFB-9ADAB16F84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Rodiče či sourozenec jako agresivní vzor </a:t>
            </a:r>
            <a:r>
              <a:rPr lang="cs-CZ" b="0" dirty="0"/>
              <a:t>(vedoucí k chladné agresi)</a:t>
            </a:r>
            <a:endParaRPr lang="en-US" dirty="0"/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7570568D-4BD6-485B-9101-7354B84BD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5025" y="2490787"/>
            <a:ext cx="4187825" cy="445452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/>
              <a:t>Dítě může agresivním chováním ve škole jen </a:t>
            </a:r>
            <a:r>
              <a:rPr lang="cs-CZ" b="1" dirty="0"/>
              <a:t>napodobovat</a:t>
            </a:r>
            <a:r>
              <a:rPr lang="cs-CZ" dirty="0"/>
              <a:t> to, co vidí doma (např. že někoho křikem k něčemu nutit je v pořádku).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Velká část sociálního učení probíhá pozorováním a přejímáním vzorců chování rodičů či sourozenců.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Důležité jsou činy, ne slova, protože dítě druhé neustále pozoruje a napodobuje. Když např. rodič na dítě křičí a nadává mu, že nemá sourozence mlátit, tak to je velmi rozporuplný výchovný počin, co se týká agrese.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1561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Jaké může mít šikana následky?</a:t>
            </a:r>
            <a:endParaRPr lang="en-US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b="1" dirty="0"/>
              <a:t>Pro agresory:</a:t>
            </a:r>
          </a:p>
          <a:p>
            <a:pPr>
              <a:buFontTx/>
              <a:buChar char="-"/>
            </a:pPr>
            <a:r>
              <a:rPr lang="cs-CZ" sz="2400" dirty="0"/>
              <a:t>budoucí zvýšené agresivní či vůbec delikventní chování</a:t>
            </a:r>
          </a:p>
          <a:p>
            <a:pPr>
              <a:buFontTx/>
              <a:buChar char="-"/>
            </a:pPr>
            <a:r>
              <a:rPr lang="cs-CZ" sz="2400" b="1" dirty="0"/>
              <a:t>vyčlenění ze skupiny, odmítání vrstevníky</a:t>
            </a:r>
          </a:p>
          <a:p>
            <a:pPr>
              <a:buFontTx/>
              <a:buChar char="-"/>
            </a:pPr>
            <a:r>
              <a:rPr lang="cs-CZ" sz="2400" dirty="0"/>
              <a:t>narušený vývoj </a:t>
            </a:r>
          </a:p>
          <a:p>
            <a:pPr marL="0" indent="0">
              <a:buNone/>
            </a:pPr>
            <a:endParaRPr lang="cs-CZ" sz="2400" b="1" dirty="0"/>
          </a:p>
          <a:p>
            <a:pPr marL="0" indent="0">
              <a:buNone/>
            </a:pPr>
            <a:r>
              <a:rPr lang="cs-CZ" sz="2400" b="1" dirty="0"/>
              <a:t>Pro svědky a třídu/školu jako celek:</a:t>
            </a:r>
          </a:p>
          <a:p>
            <a:pPr>
              <a:buFontTx/>
              <a:buChar char="-"/>
            </a:pPr>
            <a:r>
              <a:rPr lang="cs-CZ" sz="2400" dirty="0"/>
              <a:t>strach, úzkost, depresivní symptomy</a:t>
            </a:r>
          </a:p>
          <a:p>
            <a:pPr>
              <a:buFontTx/>
              <a:buChar char="-"/>
            </a:pPr>
            <a:endParaRPr lang="cs-CZ" sz="2400" dirty="0"/>
          </a:p>
          <a:p>
            <a:pPr>
              <a:buFontTx/>
              <a:buChar char="-"/>
            </a:pPr>
            <a:r>
              <a:rPr lang="cs-CZ" sz="2400" dirty="0"/>
              <a:t>toxické klima (ve škole není bezpečno/ děti se tam necítí dobře/ děti se učí přidávat se na stranu šikanujících či mlčet, aby přežily bez úhony či aby měly dobré postavení mezi druhými)</a:t>
            </a:r>
          </a:p>
          <a:p>
            <a:pPr>
              <a:buFontTx/>
              <a:buChar char="-"/>
            </a:pPr>
            <a:endParaRPr lang="cs-CZ" sz="2400" dirty="0"/>
          </a:p>
          <a:p>
            <a:pPr>
              <a:buFontTx/>
              <a:buChar char="-"/>
            </a:pPr>
            <a:endParaRPr lang="cs-CZ" sz="2400" dirty="0"/>
          </a:p>
          <a:p>
            <a:pPr>
              <a:buFontTx/>
              <a:buChar char="-"/>
            </a:pP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546280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686800" cy="1143000"/>
          </a:xfrm>
        </p:spPr>
        <p:txBody>
          <a:bodyPr>
            <a:noAutofit/>
          </a:bodyPr>
          <a:lstStyle/>
          <a:p>
            <a:r>
              <a:rPr lang="cs-CZ" sz="3200" b="1" dirty="0"/>
              <a:t>Zhruba 1/5 žáků 7. tříd  </a:t>
            </a:r>
            <a:br>
              <a:rPr lang="cs-CZ" sz="3200" b="1" dirty="0"/>
            </a:br>
            <a:r>
              <a:rPr lang="cs-CZ" sz="3200" b="1" dirty="0"/>
              <a:t>se min. někdy bojí, že budou šikanováni (N = 699)</a:t>
            </a:r>
            <a:endParaRPr lang="en-US" sz="32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762" y="1600199"/>
            <a:ext cx="6590348" cy="5280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53012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Jaké může mít šikana následky?</a:t>
            </a:r>
            <a:endParaRPr lang="en-US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/>
              <a:t>Pro oběti:</a:t>
            </a:r>
          </a:p>
          <a:p>
            <a:pPr>
              <a:buFontTx/>
              <a:buChar char="-"/>
            </a:pPr>
            <a:r>
              <a:rPr lang="cs-CZ" sz="2400" dirty="0"/>
              <a:t>strach a úzkost</a:t>
            </a:r>
          </a:p>
          <a:p>
            <a:pPr>
              <a:buFontTx/>
              <a:buChar char="-"/>
            </a:pPr>
            <a:endParaRPr lang="cs-CZ" sz="2400" dirty="0"/>
          </a:p>
          <a:p>
            <a:pPr>
              <a:buFontTx/>
              <a:buChar char="-"/>
            </a:pPr>
            <a:r>
              <a:rPr lang="cs-CZ" sz="2400" dirty="0"/>
              <a:t>deprese: smutek, ztráta energie, nevýkonnost, snížené sebehodnocení</a:t>
            </a:r>
          </a:p>
          <a:p>
            <a:pPr>
              <a:buFontTx/>
              <a:buChar char="-"/>
            </a:pPr>
            <a:endParaRPr lang="cs-CZ" sz="2400" dirty="0"/>
          </a:p>
          <a:p>
            <a:pPr>
              <a:buFontTx/>
              <a:buChar char="-"/>
            </a:pPr>
            <a:r>
              <a:rPr lang="cs-CZ" sz="2400" dirty="0"/>
              <a:t>frustrace, vztek, agrese jako reakce na ubližování</a:t>
            </a:r>
          </a:p>
          <a:p>
            <a:pPr>
              <a:buFontTx/>
              <a:buChar char="-"/>
            </a:pPr>
            <a:endParaRPr lang="cs-CZ" sz="2400" dirty="0"/>
          </a:p>
          <a:p>
            <a:pPr>
              <a:buFontTx/>
              <a:buChar char="-"/>
            </a:pPr>
            <a:r>
              <a:rPr lang="cs-CZ" sz="2400" b="1" dirty="0"/>
              <a:t>vyčlenění ze skupiny, odmítání vrstevníky</a:t>
            </a:r>
          </a:p>
          <a:p>
            <a:pPr>
              <a:buFontTx/>
              <a:buChar char="-"/>
            </a:pPr>
            <a:endParaRPr lang="cs-CZ" sz="2400" dirty="0"/>
          </a:p>
          <a:p>
            <a:pPr>
              <a:buFontTx/>
              <a:buChar char="-"/>
            </a:pPr>
            <a:r>
              <a:rPr lang="cs-CZ" sz="2400" dirty="0"/>
              <a:t>potíže s navázáním důvěry v budoucích vztazích</a:t>
            </a:r>
          </a:p>
          <a:p>
            <a:pPr>
              <a:buFontTx/>
              <a:buChar char="-"/>
            </a:pPr>
            <a:endParaRPr lang="cs-CZ" sz="2400" dirty="0"/>
          </a:p>
          <a:p>
            <a:pPr>
              <a:buFontTx/>
              <a:buChar char="-"/>
            </a:pPr>
            <a:endParaRPr lang="cs-CZ" sz="2400" dirty="0"/>
          </a:p>
          <a:p>
            <a:pPr>
              <a:buFontTx/>
              <a:buChar char="-"/>
            </a:pP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6645327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6">
                    <a:lumMod val="75000"/>
                  </a:schemeClr>
                </a:solidFill>
              </a:rPr>
              <a:t>Brožura o šikaně ke stažení zdarma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628650" y="2125267"/>
            <a:ext cx="5943051" cy="311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indent="0" defTabSz="6858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cs-CZ" altLang="cs-CZ" sz="1800" dirty="0"/>
          </a:p>
          <a:p>
            <a:pPr marL="0" indent="0" defTabSz="6858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sz="1800" dirty="0"/>
              <a:t>Academia vydala v rámci edice </a:t>
            </a:r>
            <a:r>
              <a:rPr lang="cs-CZ" altLang="cs-CZ" sz="1800" i="1" dirty="0"/>
              <a:t>Věda kolem nás </a:t>
            </a:r>
            <a:r>
              <a:rPr lang="cs-CZ" altLang="cs-CZ" sz="1800" dirty="0"/>
              <a:t>brožuru </a:t>
            </a:r>
          </a:p>
          <a:p>
            <a:pPr marL="0" indent="0" defTabSz="6858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sz="1800" b="1" dirty="0"/>
              <a:t>Šikanování na školách.</a:t>
            </a:r>
          </a:p>
          <a:p>
            <a:pPr marL="0" indent="0" defTabSz="6858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cs-CZ" altLang="cs-CZ" sz="1800" dirty="0"/>
          </a:p>
          <a:p>
            <a:pPr marL="0" indent="0" defTabSz="6858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sz="1800" dirty="0"/>
              <a:t>Autorkami jsou L. Kollerová, A. Pospíšilová a P. Janošová z Psychologického ústavu AV ČR.</a:t>
            </a:r>
          </a:p>
          <a:p>
            <a:pPr marL="0" indent="0" defTabSz="6858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cs-CZ" altLang="cs-CZ" sz="1800" dirty="0"/>
          </a:p>
          <a:p>
            <a:pPr marL="0" indent="0" defTabSz="6858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sz="1800" dirty="0"/>
              <a:t>Stáhněte si brožurku zde:</a:t>
            </a:r>
          </a:p>
          <a:p>
            <a:pPr marL="0" indent="0" defTabSz="6858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cs-CZ" altLang="cs-CZ" sz="1800" dirty="0"/>
          </a:p>
          <a:p>
            <a:pPr marL="0" indent="0" defTabSz="6858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cs-CZ" altLang="cs-CZ" sz="1800" dirty="0"/>
          </a:p>
          <a:p>
            <a:pPr marL="0" indent="0" defTabSz="6858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sz="1800" dirty="0"/>
              <a:t> </a:t>
            </a:r>
            <a:r>
              <a:rPr lang="cs-CZ" altLang="cs-CZ" sz="1800" dirty="0">
                <a:hlinkClick r:id="rId2"/>
              </a:rPr>
              <a:t>https://bit.ly/</a:t>
            </a:r>
            <a:r>
              <a:rPr lang="cs-CZ" altLang="cs-CZ" sz="1800" dirty="0" err="1">
                <a:hlinkClick r:id="rId2"/>
              </a:rPr>
              <a:t>Šikanování_na_školách</a:t>
            </a:r>
            <a:endParaRPr lang="cs-CZ" altLang="cs-CZ" sz="1800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8730" y="2203509"/>
            <a:ext cx="2585270" cy="3752810"/>
          </a:xfrm>
          <a:prstGeom prst="rect">
            <a:avLst/>
          </a:prstGeom>
        </p:spPr>
      </p:pic>
      <p:pic>
        <p:nvPicPr>
          <p:cNvPr id="1025" name="Picture 1" descr="profile_mask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leardo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7144" cy="7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88597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3BC12F98-A408-4F66-AE6D-3511559E0C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67271"/>
            <a:ext cx="9144000" cy="4905375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A80CC257-0516-411B-B420-0A2E2F13F088}"/>
              </a:ext>
            </a:extLst>
          </p:cNvPr>
          <p:cNvSpPr txBox="1"/>
          <p:nvPr/>
        </p:nvSpPr>
        <p:spPr>
          <a:xfrm>
            <a:off x="304800" y="5105400"/>
            <a:ext cx="8534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Proč jsou častěji šikanovány děti ze skupin, které jsou společností marginalizovány</a:t>
            </a:r>
          </a:p>
          <a:p>
            <a:endParaRPr lang="cs-CZ" dirty="0"/>
          </a:p>
          <a:p>
            <a:r>
              <a:rPr lang="cs-CZ" dirty="0"/>
              <a:t>Protože šikanující si vybírají jako svůj terč děti s horším postavením v kolektivu, aby minimalizovali svoje </a:t>
            </a:r>
            <a:r>
              <a:rPr lang="cs-CZ" b="1" dirty="0"/>
              <a:t>sociální rizika </a:t>
            </a:r>
            <a:r>
              <a:rPr lang="cs-CZ" dirty="0"/>
              <a:t>spojení s agresí – riziko protiútoku ze strany ostatních a riziko ztráty postavení mezi ostatními.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0009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6F9129-4081-4970-B0B9-1A1B3A1BC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n-US" dirty="0"/>
            </a:br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2AB0188-8652-4C40-A6CD-E63FA5D491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2" y="914401"/>
            <a:ext cx="7964487" cy="3492500"/>
          </a:xfrm>
        </p:spPr>
        <p:txBody>
          <a:bodyPr>
            <a:normAutofit fontScale="92500" lnSpcReduction="10000"/>
          </a:bodyPr>
          <a:lstStyle/>
          <a:p>
            <a:r>
              <a:rPr lang="cs-CZ" sz="28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ROLE ŠKOLY</a:t>
            </a:r>
          </a:p>
          <a:p>
            <a:r>
              <a:rPr lang="cs-CZ" sz="28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  <a:p>
            <a:r>
              <a:rPr lang="cs-CZ" sz="28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 prevenci:</a:t>
            </a:r>
          </a:p>
          <a:p>
            <a:r>
              <a:rPr lang="cs-CZ" sz="28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Jak může škola pomoci, aby se šikana neobjevila?</a:t>
            </a:r>
          </a:p>
          <a:p>
            <a:endParaRPr lang="cs-CZ" sz="2800" b="1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cs-CZ" sz="28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 intervenci:</a:t>
            </a:r>
          </a:p>
          <a:p>
            <a:r>
              <a:rPr lang="cs-CZ" sz="28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 jak může škola pomoci, aby šikana skončila a ten, kdo se stal jejím terčem, se cítil lépe?</a:t>
            </a:r>
            <a:endParaRPr lang="en-US" sz="2800" b="1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2682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Odpovědnost školy</a:t>
            </a:r>
            <a:endParaRPr lang="en-US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Škola je povinna zajistit všem dětem</a:t>
            </a:r>
            <a:r>
              <a:rPr lang="cs-CZ" sz="2400" b="1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 bezpečí </a:t>
            </a:r>
            <a:r>
              <a:rPr lang="cs-CZ" sz="2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(fyzické i emocionální) a podmínky pro zdravý vývoj (např. zdravý vývoj sociálních vztahů či sebehodnocení) ...</a:t>
            </a:r>
          </a:p>
          <a:p>
            <a:pPr marL="0" indent="0">
              <a:buNone/>
            </a:pPr>
            <a:endParaRPr lang="cs-CZ" sz="24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cs-CZ" sz="2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! ... a rodiče jsou povinni poskytnout jí v tom součinnost. (Pokud tak opakovaně nečinní, škola může požádat o součinnost OSPOD). </a:t>
            </a:r>
          </a:p>
          <a:p>
            <a:pPr marL="0" indent="0">
              <a:buNone/>
            </a:pPr>
            <a:endParaRPr lang="cs-CZ" sz="24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54013" indent="0">
              <a:buNone/>
            </a:pPr>
            <a:r>
              <a:rPr lang="cs-CZ" sz="2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Důležitou součástí je odborná příprava pedagogů a jejich </a:t>
            </a:r>
            <a:r>
              <a:rPr lang="cs-CZ" sz="2400" b="1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podpora</a:t>
            </a:r>
            <a:r>
              <a:rPr lang="cs-CZ" sz="2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při řešení šikany. Za řešení je ve výsledku odpovědný ředitel. Provádí ho většinou třídní učitel ve spolupráci s metodikem prevence, výchovným poradcem, či vedením školy.</a:t>
            </a:r>
          </a:p>
          <a:p>
            <a:pPr marL="0" indent="0">
              <a:buNone/>
            </a:pPr>
            <a:endParaRPr lang="cs-CZ" sz="24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cs-CZ" sz="2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endParaRPr lang="en-US" sz="24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164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Prevence šikany ovlivňováním všech potenciálních aktérů</a:t>
            </a:r>
            <a:endParaRPr lang="en-US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8600" y="1600200"/>
            <a:ext cx="8458200" cy="48768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dirty="0"/>
              <a:t>Děti by měly vědět, že:</a:t>
            </a:r>
          </a:p>
          <a:p>
            <a:pPr>
              <a:buFontTx/>
              <a:buChar char="-"/>
            </a:pPr>
            <a:r>
              <a:rPr lang="cs-CZ" sz="2400" b="1" dirty="0"/>
              <a:t>šikana je špatná</a:t>
            </a:r>
            <a:r>
              <a:rPr lang="cs-CZ" sz="2400" dirty="0"/>
              <a:t>/trapná a učitelé to hlídají – je potřeba se takovému chování vyhýbat (nedělat to)</a:t>
            </a:r>
          </a:p>
          <a:p>
            <a:pPr>
              <a:buFontTx/>
              <a:buChar char="-"/>
            </a:pPr>
            <a:endParaRPr lang="cs-CZ" sz="2400" dirty="0"/>
          </a:p>
          <a:p>
            <a:pPr>
              <a:buFontTx/>
              <a:buChar char="-"/>
            </a:pPr>
            <a:r>
              <a:rPr lang="cs-CZ" sz="2400" b="1" dirty="0"/>
              <a:t>chyba je na straně šikanujícího</a:t>
            </a:r>
            <a:r>
              <a:rPr lang="cs-CZ" sz="2400" dirty="0"/>
              <a:t>, ne šikanovaného (oběti by se neměly obviňovat)</a:t>
            </a:r>
          </a:p>
          <a:p>
            <a:pPr>
              <a:buFontTx/>
              <a:buChar char="-"/>
            </a:pPr>
            <a:endParaRPr lang="cs-CZ" sz="2400" dirty="0"/>
          </a:p>
          <a:p>
            <a:pPr>
              <a:buFontTx/>
              <a:buChar char="-"/>
            </a:pPr>
            <a:r>
              <a:rPr lang="cs-CZ" sz="2400" dirty="0"/>
              <a:t>když je někomu ubližováno, je dobré </a:t>
            </a:r>
            <a:r>
              <a:rPr lang="cs-CZ" sz="2400" b="1" dirty="0"/>
              <a:t>se svěřit dospělým </a:t>
            </a:r>
            <a:r>
              <a:rPr lang="cs-CZ" sz="2400" dirty="0"/>
              <a:t>– učitelům/rodičům, kamarádovi (vyhledat pomoc)</a:t>
            </a:r>
          </a:p>
          <a:p>
            <a:pPr>
              <a:buFontTx/>
              <a:buChar char="-"/>
            </a:pPr>
            <a:endParaRPr lang="cs-CZ" sz="2400" dirty="0"/>
          </a:p>
          <a:p>
            <a:pPr>
              <a:buFontTx/>
              <a:buChar char="-"/>
            </a:pPr>
            <a:r>
              <a:rPr lang="cs-CZ" sz="2400" dirty="0"/>
              <a:t>když je někomu ubližováno, </a:t>
            </a:r>
            <a:r>
              <a:rPr lang="cs-CZ" sz="2400" b="1" dirty="0"/>
              <a:t>ostatní by mu neměli dělat vděčné publikum, </a:t>
            </a:r>
            <a:r>
              <a:rPr lang="cs-CZ" sz="2400" dirty="0"/>
              <a:t>případně se mohou přidat na stranu oběti</a:t>
            </a:r>
          </a:p>
          <a:p>
            <a:pPr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7580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Šikanování mezi dětmi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528" y="1600200"/>
            <a:ext cx="6788944" cy="4525963"/>
          </a:xfrm>
        </p:spPr>
      </p:pic>
    </p:spTree>
    <p:extLst>
      <p:ext uri="{BB962C8B-B14F-4D97-AF65-F5344CB8AC3E}">
        <p14:creationId xmlns:p14="http://schemas.microsoft.com/office/powerpoint/2010/main" val="36899056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Chybějící vděčné publikum šikanu často zeslabí</a:t>
            </a:r>
            <a:endParaRPr lang="en-US" b="1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41428201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Prevence a monitoring: 2 typy škol </a:t>
            </a:r>
            <a:br>
              <a:rPr lang="cs-CZ" b="1" dirty="0"/>
            </a:br>
            <a:endParaRPr lang="en-US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/>
              <a:t>Školy, které se točí v začarovaném kruhu</a:t>
            </a:r>
          </a:p>
          <a:p>
            <a:pPr marL="0" indent="0">
              <a:buNone/>
            </a:pPr>
            <a:endParaRPr lang="cs-CZ" dirty="0"/>
          </a:p>
          <a:p>
            <a:pPr>
              <a:buFontTx/>
              <a:buChar char="-"/>
            </a:pPr>
            <a:r>
              <a:rPr lang="cs-CZ" dirty="0"/>
              <a:t>Řeší problémy, až když nastanou.</a:t>
            </a:r>
          </a:p>
          <a:p>
            <a:pPr>
              <a:buFontTx/>
              <a:buChar char="-"/>
            </a:pPr>
            <a:endParaRPr lang="cs-CZ" dirty="0"/>
          </a:p>
          <a:p>
            <a:pPr>
              <a:buFontTx/>
              <a:buChar char="-"/>
            </a:pPr>
            <a:r>
              <a:rPr lang="cs-CZ" dirty="0"/>
              <a:t>Situaci nemonitorují.</a:t>
            </a:r>
          </a:p>
          <a:p>
            <a:pPr>
              <a:buFontTx/>
              <a:buChar char="-"/>
            </a:pPr>
            <a:endParaRPr lang="cs-CZ" dirty="0"/>
          </a:p>
          <a:p>
            <a:pPr>
              <a:buFontTx/>
              <a:buChar char="-"/>
            </a:pPr>
            <a:r>
              <a:rPr lang="cs-CZ" dirty="0"/>
              <a:t>Prevence probíhá jen v některých třídách.</a:t>
            </a:r>
            <a:endParaRPr lang="en-US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/>
              <a:t>Školy, které efektivně čelí šikaně</a:t>
            </a:r>
          </a:p>
          <a:p>
            <a:pPr marL="0" indent="0">
              <a:buNone/>
            </a:pPr>
            <a:endParaRPr lang="cs-CZ" b="1" dirty="0"/>
          </a:p>
          <a:p>
            <a:pPr>
              <a:buFontTx/>
              <a:buChar char="-"/>
            </a:pPr>
            <a:r>
              <a:rPr lang="cs-CZ" dirty="0"/>
              <a:t>Aktivně </a:t>
            </a:r>
            <a:r>
              <a:rPr lang="cs-CZ" b="1" dirty="0"/>
              <a:t>předcházejí</a:t>
            </a:r>
            <a:r>
              <a:rPr lang="cs-CZ" dirty="0"/>
              <a:t> šikaně.</a:t>
            </a:r>
          </a:p>
          <a:p>
            <a:pPr>
              <a:buFontTx/>
              <a:buChar char="-"/>
            </a:pPr>
            <a:endParaRPr lang="cs-CZ" dirty="0"/>
          </a:p>
          <a:p>
            <a:pPr>
              <a:buFontTx/>
              <a:buChar char="-"/>
            </a:pPr>
            <a:r>
              <a:rPr lang="cs-CZ" dirty="0"/>
              <a:t>Situaci průběžně </a:t>
            </a:r>
            <a:r>
              <a:rPr lang="cs-CZ" b="1" dirty="0"/>
              <a:t>monitorují.</a:t>
            </a:r>
          </a:p>
          <a:p>
            <a:pPr>
              <a:buFontTx/>
              <a:buChar char="-"/>
            </a:pPr>
            <a:endParaRPr lang="cs-CZ" b="1" dirty="0"/>
          </a:p>
          <a:p>
            <a:pPr>
              <a:buFontTx/>
              <a:buChar char="-"/>
            </a:pPr>
            <a:r>
              <a:rPr lang="cs-CZ" dirty="0"/>
              <a:t>Prevence probíhá na úrovni </a:t>
            </a:r>
            <a:r>
              <a:rPr lang="cs-CZ" b="1" dirty="0"/>
              <a:t>celé školy.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487629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533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Řešení šikany – mapování a plánování</a:t>
            </a:r>
            <a:br>
              <a:rPr lang="cs-CZ" b="1" dirty="0"/>
            </a:br>
            <a:r>
              <a:rPr lang="cs-CZ" b="1" dirty="0"/>
              <a:t>2 typy škol </a:t>
            </a:r>
            <a:br>
              <a:rPr lang="cs-CZ" b="1" dirty="0"/>
            </a:br>
            <a:endParaRPr lang="en-US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/>
              <a:t>Školy, které se točí v začarovaném kruhu</a:t>
            </a:r>
          </a:p>
          <a:p>
            <a:pPr marL="0" indent="0">
              <a:buNone/>
            </a:pPr>
            <a:endParaRPr lang="cs-CZ" dirty="0"/>
          </a:p>
          <a:p>
            <a:pPr>
              <a:buFontTx/>
              <a:buChar char="-"/>
            </a:pPr>
            <a:r>
              <a:rPr lang="cs-CZ" dirty="0"/>
              <a:t>Nejednají nebo jednají zbrkle, aniž by situaci zmapovali a zvážili. Často ani neinformují vedení školy.</a:t>
            </a:r>
            <a:endParaRPr lang="en-US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114800" y="1600200"/>
            <a:ext cx="5029200" cy="43735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/>
              <a:t>Školy, které efektivně čelí šikaně</a:t>
            </a:r>
          </a:p>
          <a:p>
            <a:pPr marL="0" indent="0">
              <a:buNone/>
            </a:pPr>
            <a:endParaRPr lang="cs-CZ" b="1" dirty="0"/>
          </a:p>
          <a:p>
            <a:pPr>
              <a:buFontTx/>
              <a:buChar char="-"/>
            </a:pPr>
            <a:r>
              <a:rPr lang="cs-CZ" dirty="0"/>
              <a:t>Situaci </a:t>
            </a:r>
            <a:r>
              <a:rPr lang="cs-CZ" b="1" dirty="0"/>
              <a:t>zmapují </a:t>
            </a:r>
            <a:r>
              <a:rPr lang="cs-CZ" dirty="0"/>
              <a:t>pozorováním a </a:t>
            </a:r>
            <a:r>
              <a:rPr lang="cs-CZ" b="1" dirty="0"/>
              <a:t>INDIVIDUÁLNÍMI rozhovory </a:t>
            </a:r>
            <a:r>
              <a:rPr lang="cs-CZ" dirty="0"/>
              <a:t>se žáky/rodiči/kolegy.</a:t>
            </a:r>
          </a:p>
          <a:p>
            <a:pPr>
              <a:buFontTx/>
              <a:buChar char="-"/>
            </a:pPr>
            <a:endParaRPr lang="cs-CZ" dirty="0"/>
          </a:p>
          <a:p>
            <a:pPr>
              <a:buFontTx/>
              <a:buChar char="-"/>
            </a:pPr>
            <a:r>
              <a:rPr lang="cs-CZ" b="1" dirty="0"/>
              <a:t>Naplánují kroky k řešení ve spolupráci </a:t>
            </a:r>
            <a:r>
              <a:rPr lang="cs-CZ" dirty="0"/>
              <a:t>s vedením školy, často i s metodikem prevence/výchovným poradcem</a:t>
            </a:r>
            <a:r>
              <a:rPr lang="cs-CZ" b="1" dirty="0"/>
              <a:t>. </a:t>
            </a:r>
            <a:r>
              <a:rPr lang="cs-CZ" dirty="0"/>
              <a:t>Provádějí </a:t>
            </a:r>
            <a:r>
              <a:rPr lang="cs-CZ" b="1" dirty="0"/>
              <a:t>zápisy</a:t>
            </a:r>
            <a:r>
              <a:rPr lang="cs-CZ" dirty="0"/>
              <a:t>.</a:t>
            </a:r>
            <a:endParaRPr lang="cs-CZ" b="1" dirty="0"/>
          </a:p>
          <a:p>
            <a:pPr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48110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Řešení šikany – jednání</a:t>
            </a:r>
            <a:br>
              <a:rPr lang="cs-CZ" b="1" dirty="0"/>
            </a:br>
            <a:r>
              <a:rPr lang="cs-CZ" b="1" dirty="0"/>
              <a:t>2 typy škol </a:t>
            </a:r>
            <a:br>
              <a:rPr lang="cs-CZ" b="1" dirty="0"/>
            </a:br>
            <a:endParaRPr lang="en-US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b="1" dirty="0"/>
              <a:t>Školy, které se točí v začarovaném kruhu</a:t>
            </a:r>
          </a:p>
          <a:p>
            <a:pPr marL="0" indent="0">
              <a:buNone/>
            </a:pPr>
            <a:endParaRPr lang="cs-CZ" dirty="0"/>
          </a:p>
          <a:p>
            <a:pPr>
              <a:buFontTx/>
              <a:buChar char="-"/>
            </a:pPr>
            <a:r>
              <a:rPr lang="cs-CZ" dirty="0"/>
              <a:t>Situaci řeší ve třídě před všemi či v kabinetu v konfrontaci agresora a oběti.</a:t>
            </a:r>
          </a:p>
          <a:p>
            <a:pPr>
              <a:buFontTx/>
              <a:buChar char="-"/>
            </a:pPr>
            <a:endParaRPr lang="cs-CZ" dirty="0"/>
          </a:p>
          <a:p>
            <a:pPr>
              <a:buFontTx/>
              <a:buChar char="-"/>
            </a:pPr>
            <a:r>
              <a:rPr lang="cs-CZ" dirty="0"/>
              <a:t>Komunikují se všemi žáky i rodiči stejně: vyjednávají. </a:t>
            </a:r>
          </a:p>
          <a:p>
            <a:pPr>
              <a:buFontTx/>
              <a:buChar char="-"/>
            </a:pPr>
            <a:endParaRPr lang="cs-CZ" dirty="0"/>
          </a:p>
          <a:p>
            <a:pPr>
              <a:buFontTx/>
              <a:buChar char="-"/>
            </a:pPr>
            <a:r>
              <a:rPr lang="cs-CZ" dirty="0"/>
              <a:t>V případě žáků, kteří šikanují a současně jsou šikanováni často reagují jen na jednu polovinu problému.</a:t>
            </a:r>
            <a:endParaRPr lang="en-US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51054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b="1" dirty="0"/>
              <a:t>Školy, které efektivně čelí šikaně</a:t>
            </a:r>
          </a:p>
          <a:p>
            <a:pPr>
              <a:spcAft>
                <a:spcPts val="600"/>
              </a:spcAft>
              <a:buFontTx/>
              <a:buChar char="-"/>
            </a:pPr>
            <a:endParaRPr lang="cs-CZ" dirty="0"/>
          </a:p>
          <a:p>
            <a:pPr>
              <a:spcAft>
                <a:spcPts val="600"/>
              </a:spcAft>
              <a:buFontTx/>
              <a:buChar char="-"/>
            </a:pPr>
            <a:r>
              <a:rPr lang="cs-CZ" dirty="0"/>
              <a:t>Situaci řeší </a:t>
            </a:r>
            <a:r>
              <a:rPr lang="cs-CZ" b="1" dirty="0"/>
              <a:t>INDIVIDUÁLNÍMI rozhovory.</a:t>
            </a:r>
          </a:p>
          <a:p>
            <a:pPr>
              <a:spcAft>
                <a:spcPts val="600"/>
              </a:spcAft>
              <a:buFontTx/>
              <a:buChar char="-"/>
            </a:pPr>
            <a:r>
              <a:rPr lang="cs-CZ" dirty="0"/>
              <a:t>Šikanované děti a jejich rodiče především </a:t>
            </a:r>
            <a:r>
              <a:rPr lang="cs-CZ" b="1" dirty="0"/>
              <a:t>PODPORUJÍ</a:t>
            </a:r>
            <a:r>
              <a:rPr lang="cs-CZ" dirty="0"/>
              <a:t> </a:t>
            </a:r>
          </a:p>
          <a:p>
            <a:pPr>
              <a:spcAft>
                <a:spcPts val="600"/>
              </a:spcAft>
              <a:buFontTx/>
              <a:buChar char="-"/>
            </a:pPr>
            <a:r>
              <a:rPr lang="cs-CZ" dirty="0"/>
              <a:t>Po šikanujících žácích a jejich rodičích především </a:t>
            </a:r>
            <a:r>
              <a:rPr lang="cs-CZ" b="1" dirty="0"/>
              <a:t>POŽADUJÍ </a:t>
            </a:r>
            <a:r>
              <a:rPr lang="cs-CZ" dirty="0"/>
              <a:t>NÁPRAVU </a:t>
            </a:r>
          </a:p>
          <a:p>
            <a:pPr>
              <a:spcAft>
                <a:spcPts val="600"/>
              </a:spcAft>
              <a:buFontTx/>
              <a:buChar char="-"/>
            </a:pPr>
            <a:r>
              <a:rPr lang="cs-CZ" dirty="0"/>
              <a:t>Dětem, které šikanují a jsou šikanovány </a:t>
            </a:r>
            <a:r>
              <a:rPr lang="cs-CZ" b="1" dirty="0"/>
              <a:t>poskytují dostatek podpory i struktury</a:t>
            </a:r>
            <a:r>
              <a:rPr lang="cs-CZ" dirty="0"/>
              <a:t>.</a:t>
            </a:r>
          </a:p>
          <a:p>
            <a:pPr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5955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Co se třídou po intervenci?</a:t>
            </a:r>
            <a:br>
              <a:rPr lang="cs-CZ" b="1" dirty="0"/>
            </a:br>
            <a:r>
              <a:rPr lang="cs-CZ" b="1" dirty="0"/>
              <a:t>2 typy škol </a:t>
            </a:r>
            <a:br>
              <a:rPr lang="cs-CZ" b="1" dirty="0"/>
            </a:br>
            <a:endParaRPr lang="en-US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/>
              <a:t>Školy, které se točí v začarovaném kruhu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- Obvykle nedělají žádné další kroky.</a:t>
            </a:r>
            <a:endParaRPr lang="en-US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768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/>
              <a:t>Školy, které efektivně čelí šikaně</a:t>
            </a:r>
          </a:p>
          <a:p>
            <a:pPr marL="0" indent="0">
              <a:buNone/>
            </a:pPr>
            <a:endParaRPr lang="cs-CZ" b="1" dirty="0"/>
          </a:p>
          <a:p>
            <a:pPr>
              <a:buFontTx/>
              <a:buChar char="-"/>
            </a:pPr>
            <a:r>
              <a:rPr lang="cs-CZ" b="1" dirty="0"/>
              <a:t>MONITORUJÍ</a:t>
            </a:r>
            <a:r>
              <a:rPr lang="cs-CZ" dirty="0"/>
              <a:t> úspěšnost intervence a další vývoj.</a:t>
            </a:r>
          </a:p>
          <a:p>
            <a:pPr>
              <a:buFontTx/>
              <a:buChar char="-"/>
            </a:pPr>
            <a:endParaRPr lang="cs-CZ" dirty="0"/>
          </a:p>
          <a:p>
            <a:pPr>
              <a:buFontTx/>
              <a:buChar char="-"/>
            </a:pPr>
            <a:r>
              <a:rPr lang="cs-CZ" dirty="0"/>
              <a:t>S kolektivem dál </a:t>
            </a:r>
            <a:r>
              <a:rPr lang="cs-CZ" b="1" dirty="0"/>
              <a:t>PRACUJÍ</a:t>
            </a:r>
            <a:r>
              <a:rPr lang="cs-CZ" dirty="0"/>
              <a:t> (např. v třídnických hod. na výletech), aby podpořili bezpečí = dodržování pravidel a dobré vztahy = vstřícnost/přátelství.</a:t>
            </a:r>
          </a:p>
          <a:p>
            <a:pPr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2586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3BC12F98-A408-4F66-AE6D-3511559E0C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-228600"/>
            <a:ext cx="9144000" cy="4905375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A80CC257-0516-411B-B420-0A2E2F13F088}"/>
              </a:ext>
            </a:extLst>
          </p:cNvPr>
          <p:cNvSpPr txBox="1"/>
          <p:nvPr/>
        </p:nvSpPr>
        <p:spPr>
          <a:xfrm>
            <a:off x="304800" y="4572000"/>
            <a:ext cx="8077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https://edu.ceskatelevize.cz/video/7126-promena-z-chlapce-na-divku?vsrc=vyhledavani&amp;vsrcid=transgender</a:t>
            </a:r>
            <a:endParaRPr lang="cs-CZ" dirty="0"/>
          </a:p>
          <a:p>
            <a:endParaRPr lang="cs-CZ" dirty="0"/>
          </a:p>
          <a:p>
            <a:r>
              <a:rPr lang="cs-CZ" dirty="0"/>
              <a:t>Zkuste se vžít do situace Dany: </a:t>
            </a:r>
          </a:p>
          <a:p>
            <a:r>
              <a:rPr lang="cs-CZ" dirty="0"/>
              <a:t>Je jí 15. Prochází přeměnou v dívku. Potýká se s diskriminací a šikanou ze strany vrstevníků kvůli své pohlavní identitě. Současně se potýká s řadou psychických potíží. </a:t>
            </a:r>
          </a:p>
          <a:p>
            <a:endParaRPr lang="cs-CZ" dirty="0"/>
          </a:p>
          <a:p>
            <a:r>
              <a:rPr lang="cs-CZ" dirty="0"/>
              <a:t>Co v takové situaci Dany potřebuje cítit či slyšet ze strany třídního učitele?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7139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62050"/>
          </a:xfrm>
        </p:spPr>
        <p:txBody>
          <a:bodyPr>
            <a:normAutofit/>
          </a:bodyPr>
          <a:lstStyle/>
          <a:p>
            <a:r>
              <a:rPr lang="cs-CZ" sz="4000" dirty="0"/>
              <a:t>Nenechme se pomalu uvařit</a:t>
            </a:r>
            <a:endParaRPr lang="en-US" sz="4000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1508760"/>
            <a:ext cx="5120640" cy="3840480"/>
          </a:xfr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5194300"/>
          </a:xfrm>
        </p:spPr>
        <p:txBody>
          <a:bodyPr>
            <a:normAutofit/>
          </a:bodyPr>
          <a:lstStyle/>
          <a:p>
            <a:r>
              <a:rPr lang="cs-CZ" sz="2400" dirty="0"/>
              <a:t>Náhlý výbuch agrese žáci i učitelé snadno zaznamenají a často zasáhnou.</a:t>
            </a:r>
          </a:p>
          <a:p>
            <a:endParaRPr lang="cs-CZ" sz="2400" dirty="0"/>
          </a:p>
          <a:p>
            <a:r>
              <a:rPr lang="cs-CZ" sz="2400" dirty="0"/>
              <a:t>Nicméně šikana většinou narůstá </a:t>
            </a:r>
            <a:r>
              <a:rPr lang="cs-CZ" sz="2400" b="1" dirty="0"/>
              <a:t>pozvolna</a:t>
            </a:r>
            <a:r>
              <a:rPr lang="cs-CZ" sz="2400" dirty="0"/>
              <a:t>, takže si na ni žáci i učitelé postupně zvykají, považují ji na za normální  a zasahují méně.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745779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E1B9C3-7EEC-4F8E-83DE-AE7D7FC33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cs-CZ" sz="2400" dirty="0"/>
              <a:t>Otázka studentů: </a:t>
            </a:r>
            <a:br>
              <a:rPr lang="cs-CZ" sz="2400" dirty="0"/>
            </a:br>
            <a:r>
              <a:rPr lang="cs-CZ" sz="2400" dirty="0"/>
              <a:t>Jak může škola napravit dysfunkční vzorce chování přejaté z rodiny?</a:t>
            </a:r>
            <a:br>
              <a:rPr lang="cs-CZ" sz="2400" dirty="0"/>
            </a:br>
            <a:r>
              <a:rPr lang="cs-CZ" sz="2400" dirty="0"/>
              <a:t>Pokud jde o agresivní vzorce chování ....</a:t>
            </a:r>
            <a:endParaRPr lang="en-US" sz="2400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46DCFFD-3108-414D-88CB-C2117733DF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6896" y="1946197"/>
            <a:ext cx="4045104" cy="894556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Škola může pomoci tím, že naplňuje POTŘEBY dítěte.</a:t>
            </a:r>
            <a:endParaRPr lang="en-US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FB5CC738-5D21-4A02-9831-AD457C3AC0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634020"/>
            <a:ext cx="4040188" cy="395128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Děti se často zlepší, když zažívají ve škole: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  <a:p>
            <a:pPr>
              <a:buFontTx/>
              <a:buChar char="-"/>
            </a:pPr>
            <a:r>
              <a:rPr lang="cs-CZ" dirty="0"/>
              <a:t>BEZPEČÍ – fyzicky i emocionálně</a:t>
            </a:r>
          </a:p>
          <a:p>
            <a:pPr>
              <a:buFontTx/>
              <a:buChar char="-"/>
            </a:pPr>
            <a:r>
              <a:rPr lang="cs-CZ" dirty="0"/>
              <a:t>PŘIJETÍ A OCENĚNÍ</a:t>
            </a:r>
          </a:p>
          <a:p>
            <a:pPr>
              <a:buFontTx/>
              <a:buChar char="-"/>
            </a:pPr>
            <a:r>
              <a:rPr lang="cs-CZ" dirty="0"/>
              <a:t>PODNĚTNÉ PROSTŘEDÍ – učivo, vrstevníci, dospělí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9CCB67B9-93A9-4150-B473-00B43C5A51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43349" y="1979931"/>
            <a:ext cx="4009820" cy="827087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Škola může pomoci tím, že je zdrojem vhodných VZORŮ a NOREM.</a:t>
            </a:r>
            <a:endParaRPr lang="en-US" dirty="0"/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5D73D064-2612-4A20-889A-1AB1558A19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68737" y="2632074"/>
            <a:ext cx="4041775" cy="395128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Děti se často zlepší, když mají pozitivní vzory a když poznají, že jejich chování není „in“, tj. je v rozporu s třídními normami (nevyplatí se jim). </a:t>
            </a:r>
          </a:p>
        </p:txBody>
      </p:sp>
    </p:spTree>
    <p:extLst>
      <p:ext uri="{BB962C8B-B14F-4D97-AF65-F5344CB8AC3E}">
        <p14:creationId xmlns:p14="http://schemas.microsoft.com/office/powerpoint/2010/main" val="18610835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D75B3C-F687-44F6-B0E8-8BAAA16FB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err="1">
                <a:latin typeface="+mn-lt"/>
              </a:rPr>
              <a:t>Podcast</a:t>
            </a:r>
            <a:r>
              <a:rPr lang="cs-CZ" dirty="0">
                <a:latin typeface="+mn-lt"/>
              </a:rPr>
              <a:t> o šikaně</a:t>
            </a:r>
            <a:endParaRPr lang="en-US" dirty="0">
              <a:latin typeface="+mn-lt"/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E1F668E-E4C8-4D96-AB60-E5F2BC95A4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en-US" dirty="0">
                <a:hlinkClick r:id="rId2"/>
              </a:rPr>
              <a:t>https://www.avcr.cz/cs/o-nas/aktuality/AUDIO-Sikana-v-ceskych-skolach-poradna-pro-rodice-a-finska-cesta/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390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Špička ledovce</a:t>
            </a:r>
            <a:endParaRPr lang="en-US" sz="3600" dirty="0"/>
          </a:p>
        </p:txBody>
      </p:sp>
      <p:pic>
        <p:nvPicPr>
          <p:cNvPr id="5" name="ledovec.jpg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575050" y="479425"/>
            <a:ext cx="5111750" cy="5440363"/>
          </a:xfr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cs-CZ" dirty="0"/>
          </a:p>
          <a:p>
            <a:r>
              <a:rPr lang="cs-CZ" sz="2400" dirty="0"/>
              <a:t>Podle dětí se dospělí (učitelé/rodiče) dozví přibližně jen 1/3 až 1/2 závažných případů šikany.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78753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Co je šikana?</a:t>
            </a:r>
            <a:endParaRPr lang="en-US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dirty="0"/>
              <a:t>Šikana je typem agrese. Agrese je chování, jehož cílem je ublížit druhému.</a:t>
            </a:r>
          </a:p>
          <a:p>
            <a:pPr>
              <a:buFontTx/>
              <a:buChar char="-"/>
            </a:pPr>
            <a:endParaRPr lang="cs-CZ" dirty="0"/>
          </a:p>
          <a:p>
            <a:pPr>
              <a:buFontTx/>
              <a:buChar char="-"/>
            </a:pPr>
            <a:r>
              <a:rPr lang="cs-CZ" dirty="0"/>
              <a:t>Šikana se vyznačuje 2 znaky:</a:t>
            </a:r>
          </a:p>
          <a:p>
            <a:pPr marL="0" indent="0">
              <a:buNone/>
            </a:pPr>
            <a:endParaRPr lang="cs-CZ" dirty="0"/>
          </a:p>
          <a:p>
            <a:pPr marL="800100"/>
            <a:r>
              <a:rPr lang="cs-CZ" dirty="0"/>
              <a:t> OPAKOVANOSTÍ</a:t>
            </a:r>
          </a:p>
          <a:p>
            <a:pPr marL="800100"/>
            <a:r>
              <a:rPr lang="cs-CZ" dirty="0"/>
              <a:t> NEROVNOVÁHOU SIL = pro terč šikany je obtížné se bránit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007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Jak bývají děti šikanovány?</a:t>
            </a:r>
            <a:endParaRPr lang="en-US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50292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b="1" dirty="0"/>
              <a:t>Obvykle více způsoby současně. </a:t>
            </a:r>
            <a:r>
              <a:rPr lang="cs-CZ" sz="2400" dirty="0"/>
              <a:t> </a:t>
            </a:r>
          </a:p>
          <a:p>
            <a:pPr marL="0" indent="0">
              <a:buNone/>
            </a:pPr>
            <a:r>
              <a:rPr lang="cs-CZ" sz="2400" b="1" dirty="0"/>
              <a:t>Nejčastější způsoby:</a:t>
            </a:r>
          </a:p>
          <a:p>
            <a:pPr>
              <a:spcAft>
                <a:spcPts val="600"/>
              </a:spcAft>
              <a:buFontTx/>
              <a:buChar char="-"/>
            </a:pPr>
            <a:r>
              <a:rPr lang="cs-CZ" sz="2400" dirty="0"/>
              <a:t>nadávání, nepříjemné přezdívky, zesměšňování/ponižování (uvádí cca 3/4 obětí)</a:t>
            </a:r>
          </a:p>
          <a:p>
            <a:pPr>
              <a:spcAft>
                <a:spcPts val="600"/>
              </a:spcAft>
              <a:buFontTx/>
              <a:buChar char="-"/>
            </a:pPr>
            <a:r>
              <a:rPr lang="cs-CZ" sz="2400" dirty="0"/>
              <a:t>pomluvy, lži, intriky (uvádí více než 1/3  obětí)</a:t>
            </a:r>
          </a:p>
          <a:p>
            <a:pPr>
              <a:spcAft>
                <a:spcPts val="600"/>
              </a:spcAft>
              <a:buFontTx/>
              <a:buChar char="-"/>
            </a:pPr>
            <a:r>
              <a:rPr lang="cs-CZ" sz="2400" b="1" dirty="0"/>
              <a:t>vyčleňování, ignorování, odmítání (uvádí 1/3 obětí)</a:t>
            </a:r>
          </a:p>
          <a:p>
            <a:pPr>
              <a:spcAft>
                <a:spcPts val="600"/>
              </a:spcAft>
              <a:buFontTx/>
              <a:buChar char="-"/>
            </a:pPr>
            <a:r>
              <a:rPr lang="cs-CZ" sz="2400" dirty="0"/>
              <a:t>mlácení, kopání, vyhrožování fyzickým násilím (uvádí necelá 1/3 obětí)</a:t>
            </a:r>
          </a:p>
          <a:p>
            <a:pPr>
              <a:spcAft>
                <a:spcPts val="600"/>
              </a:spcAft>
              <a:buFontTx/>
              <a:buChar char="-"/>
            </a:pPr>
            <a:r>
              <a:rPr lang="cs-CZ" sz="2400" dirty="0"/>
              <a:t>poškozování či braní věcí, braní peněž (uvádí necelých 10 % obětí)</a:t>
            </a:r>
          </a:p>
          <a:p>
            <a:pPr>
              <a:spcAft>
                <a:spcPts val="600"/>
              </a:spcAft>
              <a:buFontTx/>
              <a:buChar char="-"/>
            </a:pPr>
            <a:r>
              <a:rPr lang="cs-CZ" sz="2400" dirty="0" err="1"/>
              <a:t>kyberšikana</a:t>
            </a:r>
            <a:r>
              <a:rPr lang="cs-CZ" sz="2400" dirty="0"/>
              <a:t> (tj. jakákoliv šikana v online prostředí)</a:t>
            </a:r>
          </a:p>
          <a:p>
            <a:pPr>
              <a:spcAft>
                <a:spcPts val="600"/>
              </a:spcAft>
              <a:buFontTx/>
              <a:buChar char="-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99021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Zhruba 1/3 žáků 7. tříd  </a:t>
            </a:r>
            <a:br>
              <a:rPr lang="cs-CZ" b="1" dirty="0"/>
            </a:br>
            <a:r>
              <a:rPr lang="cs-CZ" b="1" dirty="0"/>
              <a:t>vídá šikanu (N = 699)</a:t>
            </a:r>
            <a:endParaRPr lang="en-US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752600"/>
            <a:ext cx="5991225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88741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Kolik % dětí se stává jejím terčem?</a:t>
            </a:r>
            <a:endParaRPr lang="en-US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cs-CZ" sz="2400" dirty="0"/>
              <a:t>Každé čtvrtletí se terčem šikany stává průměrně </a:t>
            </a:r>
            <a:r>
              <a:rPr lang="cs-CZ" sz="2400" b="1" dirty="0"/>
              <a:t>každé 10. dítě, </a:t>
            </a:r>
            <a:r>
              <a:rPr lang="cs-CZ" sz="2400" dirty="0"/>
              <a:t>a to </a:t>
            </a:r>
            <a:r>
              <a:rPr lang="cs-CZ" sz="2400" b="1" dirty="0"/>
              <a:t>2-3x měsíčně či častěji.</a:t>
            </a:r>
          </a:p>
          <a:p>
            <a:pPr>
              <a:buFontTx/>
              <a:buChar char="-"/>
            </a:pPr>
            <a:endParaRPr lang="cs-CZ" sz="2400" dirty="0"/>
          </a:p>
          <a:p>
            <a:pPr>
              <a:buFontTx/>
              <a:buChar char="-"/>
            </a:pPr>
            <a:r>
              <a:rPr lang="cs-CZ" sz="2400" dirty="0"/>
              <a:t>Procenta výskytu </a:t>
            </a:r>
            <a:r>
              <a:rPr lang="cs-CZ" sz="2400" b="1" dirty="0"/>
              <a:t>se liší mezi jednotlivými třídami a školami</a:t>
            </a:r>
            <a:r>
              <a:rPr lang="cs-CZ" sz="2400" dirty="0"/>
              <a:t>. </a:t>
            </a:r>
          </a:p>
          <a:p>
            <a:pPr>
              <a:buFontTx/>
              <a:buChar char="-"/>
            </a:pPr>
            <a:endParaRPr lang="cs-CZ" sz="2400" dirty="0"/>
          </a:p>
          <a:p>
            <a:pPr>
              <a:buFontTx/>
              <a:buChar char="-"/>
            </a:pPr>
            <a:r>
              <a:rPr lang="cs-CZ" sz="2400" dirty="0"/>
              <a:t>Zajímá nás závažnost šikany, nejen celková čísla. </a:t>
            </a:r>
            <a:r>
              <a:rPr lang="cs-CZ" sz="2400" b="1" dirty="0"/>
              <a:t>Ve třídách, kde je méně obětí, bývá šikana často závažnější</a:t>
            </a:r>
            <a:r>
              <a:rPr lang="cs-CZ" sz="2400" dirty="0"/>
              <a:t> – více koncentrovaná na jedno či dvě děti a hůře rozpoznatelná, protože jde často o ty nejodmítanější děti, které nemají důvěru ani zastání (často ani u učitelů).</a:t>
            </a:r>
          </a:p>
          <a:p>
            <a:pPr>
              <a:buFontTx/>
              <a:buChar char="-"/>
            </a:pPr>
            <a:endParaRPr lang="cs-CZ" sz="2400" dirty="0"/>
          </a:p>
          <a:p>
            <a:pPr>
              <a:buFontTx/>
              <a:buChar char="-"/>
            </a:pPr>
            <a:r>
              <a:rPr lang="cs-CZ" sz="2400" b="1" dirty="0"/>
              <a:t>Terčem šikany se často stávají vyčleňované děti, protože napadat je není tolik riskantní.</a:t>
            </a:r>
          </a:p>
          <a:p>
            <a:pPr marL="0" indent="0">
              <a:buNone/>
            </a:pPr>
            <a:endParaRPr lang="cs-CZ" dirty="0"/>
          </a:p>
          <a:p>
            <a:pPr>
              <a:buFontTx/>
              <a:buChar char="-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99990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088482-EFB8-49B2-B10E-3900C6682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2800" dirty="0">
              <a:latin typeface="+mn-lt"/>
            </a:endParaRP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4DFDA95-DA03-4FCD-89CC-A3DF8D0F0C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cs-CZ" sz="2400" dirty="0">
                <a:solidFill>
                  <a:schemeClr val="tx1"/>
                </a:solidFill>
              </a:rPr>
              <a:t>???</a:t>
            </a:r>
          </a:p>
          <a:p>
            <a:r>
              <a:rPr lang="cs-CZ" sz="2400" dirty="0">
                <a:solidFill>
                  <a:schemeClr val="tx1"/>
                </a:solidFill>
              </a:rPr>
              <a:t>Představte si nějaký incident šikany na školní chodbě,  např. že někdo někomu shodí tašku z ramene a řekne něco sprostého.</a:t>
            </a:r>
          </a:p>
          <a:p>
            <a:endParaRPr lang="cs-CZ" sz="2400" dirty="0">
              <a:solidFill>
                <a:schemeClr val="tx1"/>
              </a:solidFill>
            </a:endParaRPr>
          </a:p>
          <a:p>
            <a:r>
              <a:rPr lang="cs-CZ" sz="2400" dirty="0">
                <a:solidFill>
                  <a:schemeClr val="tx1"/>
                </a:solidFill>
              </a:rPr>
              <a:t>Jak se tváří ten agresor ve vaší představě? Co cítí? Proč to dělá?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87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Příčiny šikany: Horká agrese</a:t>
            </a:r>
            <a:endParaRPr lang="en-US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„horká“ agrese</a:t>
            </a:r>
            <a:endParaRPr lang="en-US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tzv. impulsivní = agrese, která vzniká z:</a:t>
            </a:r>
          </a:p>
          <a:p>
            <a:pPr>
              <a:buFontTx/>
              <a:buChar char="-"/>
            </a:pPr>
            <a:r>
              <a:rPr lang="cs-CZ" dirty="0"/>
              <a:t>nedostatečné regulace </a:t>
            </a:r>
            <a:r>
              <a:rPr lang="cs-CZ" b="1" dirty="0"/>
              <a:t>vzteku</a:t>
            </a:r>
          </a:p>
          <a:p>
            <a:pPr>
              <a:buFontTx/>
              <a:buChar char="-"/>
            </a:pPr>
            <a:r>
              <a:rPr lang="cs-CZ" dirty="0"/>
              <a:t>reakce na </a:t>
            </a:r>
            <a:r>
              <a:rPr lang="cs-CZ" b="1" dirty="0"/>
              <a:t>frustraci</a:t>
            </a:r>
            <a:r>
              <a:rPr lang="cs-CZ" dirty="0"/>
              <a:t> (např. z toho, že je člověk odmítán nebo terčem agrese)</a:t>
            </a:r>
          </a:p>
          <a:p>
            <a:pPr>
              <a:buFontTx/>
              <a:buChar char="-"/>
            </a:pPr>
            <a:r>
              <a:rPr lang="cs-CZ" dirty="0"/>
              <a:t>často spojeno s špatnou orientací ve vztazích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Potřeba je především </a:t>
            </a:r>
            <a:r>
              <a:rPr lang="cs-CZ" b="1" dirty="0"/>
              <a:t>podpora, ale i pravidla a trénink  sebeovládání.</a:t>
            </a:r>
            <a:endParaRPr lang="en-US" b="1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916" y="2514600"/>
            <a:ext cx="4080510" cy="2898458"/>
          </a:xfrm>
        </p:spPr>
      </p:pic>
    </p:spTree>
    <p:extLst>
      <p:ext uri="{BB962C8B-B14F-4D97-AF65-F5344CB8AC3E}">
        <p14:creationId xmlns:p14="http://schemas.microsoft.com/office/powerpoint/2010/main" val="398017947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953</TotalTime>
  <Words>1654</Words>
  <Application>Microsoft Office PowerPoint</Application>
  <PresentationFormat>Předvádění na obrazovce (4:3)</PresentationFormat>
  <Paragraphs>206</Paragraphs>
  <Slides>28</Slides>
  <Notes>0</Notes>
  <HiddenSlides>0</HiddenSlides>
  <MMClips>1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Motiv systému Office</vt:lpstr>
      <vt:lpstr>  Šikanování ve škole</vt:lpstr>
      <vt:lpstr>Šikanování mezi dětmi</vt:lpstr>
      <vt:lpstr>Špička ledovce</vt:lpstr>
      <vt:lpstr>Co je šikana?</vt:lpstr>
      <vt:lpstr>Jak bývají děti šikanovány?</vt:lpstr>
      <vt:lpstr>Zhruba 1/3 žáků 7. tříd   vídá šikanu (N = 699)</vt:lpstr>
      <vt:lpstr>Kolik % dětí se stává jejím terčem?</vt:lpstr>
      <vt:lpstr>Prezentace aplikace PowerPoint</vt:lpstr>
      <vt:lpstr>Příčiny šikany: Horká agrese</vt:lpstr>
      <vt:lpstr>Příčiny šikany: Chladná agrese</vt:lpstr>
      <vt:lpstr>Otázka studentů:  Jaký vliv má domácí prostředí na vznik agresivity ve škole? </vt:lpstr>
      <vt:lpstr>Jaké může mít šikana následky?</vt:lpstr>
      <vt:lpstr>Zhruba 1/5 žáků 7. tříd   se min. někdy bojí, že budou šikanováni (N = 699)</vt:lpstr>
      <vt:lpstr>Jaké může mít šikana následky?</vt:lpstr>
      <vt:lpstr>Brožura o šikaně ke stažení zdarma</vt:lpstr>
      <vt:lpstr>Prezentace aplikace PowerPoint</vt:lpstr>
      <vt:lpstr> </vt:lpstr>
      <vt:lpstr>Odpovědnost školy</vt:lpstr>
      <vt:lpstr>Prevence šikany ovlivňováním všech potenciálních aktérů</vt:lpstr>
      <vt:lpstr>Chybějící vděčné publikum šikanu často zeslabí</vt:lpstr>
      <vt:lpstr>Prevence a monitoring: 2 typy škol  </vt:lpstr>
      <vt:lpstr>Řešení šikany – mapování a plánování 2 typy škol  </vt:lpstr>
      <vt:lpstr>Řešení šikany – jednání 2 typy škol  </vt:lpstr>
      <vt:lpstr>Co se třídou po intervenci? 2 typy škol  </vt:lpstr>
      <vt:lpstr>Prezentace aplikace PowerPoint</vt:lpstr>
      <vt:lpstr>Nenechme se pomalu uvařit</vt:lpstr>
      <vt:lpstr>Otázka studentů:  Jak může škola napravit dysfunkční vzorce chování přejaté z rodiny? Pokud jde o agresivní vzorce chování ....</vt:lpstr>
      <vt:lpstr>Podcast o šikaně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Prevence a řešení šikany:</dc:title>
  <dc:creator>franova</dc:creator>
  <cp:lastModifiedBy>Lenka Kollerová</cp:lastModifiedBy>
  <cp:revision>109</cp:revision>
  <dcterms:created xsi:type="dcterms:W3CDTF">2017-01-17T15:15:07Z</dcterms:created>
  <dcterms:modified xsi:type="dcterms:W3CDTF">2021-04-19T13:56:58Z</dcterms:modified>
</cp:coreProperties>
</file>