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29" r:id="rId3"/>
    <p:sldId id="325" r:id="rId4"/>
    <p:sldId id="327" r:id="rId5"/>
    <p:sldId id="326" r:id="rId6"/>
    <p:sldId id="328" r:id="rId7"/>
    <p:sldId id="331" r:id="rId8"/>
    <p:sldId id="257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10" r:id="rId18"/>
    <p:sldId id="335" r:id="rId19"/>
    <p:sldId id="309" r:id="rId20"/>
    <p:sldId id="333" r:id="rId21"/>
    <p:sldId id="334" r:id="rId22"/>
  </p:sldIdLst>
  <p:sldSz cx="12192000" cy="6858000"/>
  <p:notesSz cx="6858000" cy="9144000"/>
  <p:custDataLst>
    <p:tags r:id="rId2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2" y="2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4ACE0-49B8-4C4D-BB4A-FDCBDB8AA7E9}" type="datetimeFigureOut">
              <a:rPr lang="cs-CZ" smtClean="0"/>
              <a:pPr/>
              <a:t>17.04.2023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16FE3-B11A-48DE-B5B1-C1BB05B2F9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847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35A1B9-0DC3-4011-B797-C94184B302A3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09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309251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cs-CZ" altLang="cs-CZ"/>
              <a:t>zdroj: Holzbachová, Dějiny společenských teorií</a:t>
            </a:r>
          </a:p>
          <a:p>
            <a:pPr>
              <a:spcBef>
                <a:spcPct val="0"/>
              </a:spcBef>
            </a:pPr>
            <a:endParaRPr lang="cs-CZ" altLang="cs-CZ"/>
          </a:p>
        </p:txBody>
      </p:sp>
      <p:sp>
        <p:nvSpPr>
          <p:cNvPr id="2765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E0D25B88-9114-4468-BF29-15E3E1240E16}" type="slidenum">
              <a:rPr lang="cs-CZ" altLang="cs-CZ" sz="1200">
                <a:latin typeface="Calibri" panose="020F0502020204030204" pitchFamily="34" charset="0"/>
                <a:cs typeface="Arial" panose="020B0604020202020204" pitchFamily="34" charset="0"/>
              </a:rPr>
              <a:pPr algn="r"/>
              <a:t>9</a:t>
            </a:fld>
            <a:endParaRPr lang="cs-CZ" altLang="cs-CZ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195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47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45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12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3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38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17.04.2023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23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17.04.2023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48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17.04.2023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32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17.04.2023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38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17.04.2023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16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1A30-5693-4AF2-A14B-FA95DCCD6700}" type="datetimeFigureOut">
              <a:rPr lang="cs-CZ" smtClean="0"/>
              <a:pPr/>
              <a:t>17.04.2023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43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A1A30-5693-4AF2-A14B-FA95DCCD6700}" type="datetimeFigureOut">
              <a:rPr lang="cs-CZ" smtClean="0"/>
              <a:pPr/>
              <a:t>17.04.2023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32E0F-339A-4588-8FC4-D21811DA6F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75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Autonomie, sebe-určení, autenticita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Ondřej Švec</a:t>
            </a:r>
          </a:p>
          <a:p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6249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97150" y="168677"/>
            <a:ext cx="11398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3000" dirty="0">
                <a:ea typeface="Times New Roman" panose="02020603050405020304" pitchFamily="18" charset="0"/>
              </a:rPr>
              <a:t>Mravní osoba nerespektuje nic jiného než svou vlastní legislativní moc. </a:t>
            </a:r>
          </a:p>
          <a:p>
            <a:pPr algn="just">
              <a:spcAft>
                <a:spcPts val="0"/>
              </a:spcAft>
            </a:pPr>
            <a:r>
              <a:rPr lang="cs-CZ" b="1" dirty="0">
                <a:ea typeface="Times New Roman" panose="02020603050405020304" pitchFamily="18" charset="0"/>
              </a:rPr>
              <a:t> </a:t>
            </a:r>
            <a:endParaRPr lang="cs-CZ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cs-CZ" sz="2400" b="1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400" b="1" dirty="0">
                <a:ea typeface="Times New Roman" panose="02020603050405020304" pitchFamily="18" charset="0"/>
              </a:rPr>
              <a:t>Autonomie</a:t>
            </a:r>
            <a:r>
              <a:rPr lang="cs-CZ" sz="2400" dirty="0">
                <a:ea typeface="Times New Roman" panose="02020603050405020304" pitchFamily="18" charset="0"/>
              </a:rPr>
              <a:t>: jedinec sám je zákonodárcem pravidel, jimiž se chce řídit ve svém jednání, to jej také činí zodpovědným za vlastní volbu. </a:t>
            </a:r>
          </a:p>
          <a:p>
            <a:pPr algn="just">
              <a:spcAft>
                <a:spcPts val="0"/>
              </a:spcAft>
            </a:pPr>
            <a:endParaRPr lang="cs-CZ" sz="2400" dirty="0"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a typeface="Times New Roman" panose="02020603050405020304" pitchFamily="18" charset="0"/>
              </a:rPr>
              <a:t>jedině autonomně jednající člověk si zasluhuje úcty</a:t>
            </a:r>
          </a:p>
          <a:p>
            <a:pPr algn="just">
              <a:spcAft>
                <a:spcPts val="0"/>
              </a:spcAft>
            </a:pPr>
            <a:endParaRPr lang="cs-CZ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400" dirty="0">
                <a:ea typeface="Times New Roman" panose="02020603050405020304" pitchFamily="18" charset="0"/>
              </a:rPr>
              <a:t>	</a:t>
            </a:r>
            <a:r>
              <a:rPr lang="cs-CZ" sz="2400" dirty="0">
                <a:solidFill>
                  <a:srgbClr val="FF0000"/>
                </a:solidFill>
                <a:ea typeface="Times New Roman" panose="02020603050405020304" pitchFamily="18" charset="0"/>
              </a:rPr>
              <a:t>x</a:t>
            </a:r>
          </a:p>
          <a:p>
            <a:pPr algn="just">
              <a:spcAft>
                <a:spcPts val="0"/>
              </a:spcAft>
            </a:pPr>
            <a:endParaRPr lang="cs-CZ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400" b="1" dirty="0">
                <a:ea typeface="Times New Roman" panose="02020603050405020304" pitchFamily="18" charset="0"/>
              </a:rPr>
              <a:t>Heteronomie</a:t>
            </a:r>
            <a:r>
              <a:rPr lang="cs-CZ" sz="2400" dirty="0">
                <a:ea typeface="Times New Roman" panose="02020603050405020304" pitchFamily="18" charset="0"/>
              </a:rPr>
              <a:t>: spočívající zejména v podřízení vůle imperativům smyslovosti  - je lichá a ošidná, jelikož morálce vnucuje princip, který je vůči ní (vůči rozumu) vnější. </a:t>
            </a: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cs-CZ" sz="2400" dirty="0"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a typeface="Times New Roman" panose="02020603050405020304" pitchFamily="18" charset="0"/>
              </a:rPr>
              <a:t>jednání ze strachu, nenávisti, vášní, z naděje na odměnu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ea typeface="Times New Roman" panose="02020603050405020304" pitchFamily="18" charset="0"/>
              </a:rPr>
              <a:t>člověk stojí vně zákona, není svobodný, bez úcty k sobě samému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400" dirty="0">
              <a:effectLst/>
              <a:ea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6903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Kategorický vs. hypotetický imperativ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Kategorický imperativ říká:</a:t>
            </a:r>
          </a:p>
          <a:p>
            <a:pPr algn="ctr">
              <a:buNone/>
              <a:defRPr/>
            </a:pPr>
            <a:r>
              <a:rPr lang="cs-CZ" i="1" dirty="0"/>
              <a:t>„Toto musíš udělat!“</a:t>
            </a:r>
          </a:p>
          <a:p>
            <a:pPr>
              <a:defRPr/>
            </a:pPr>
            <a:r>
              <a:rPr lang="cs-CZ" b="1" dirty="0"/>
              <a:t>Hypotetický imperativ říká:</a:t>
            </a:r>
          </a:p>
          <a:p>
            <a:pPr algn="ctr">
              <a:buNone/>
              <a:defRPr/>
            </a:pPr>
            <a:r>
              <a:rPr lang="cs-CZ" i="1" dirty="0"/>
              <a:t>„Dělej něco, abys dosáhl něčeho.“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Hypotetický imperativ je obsahový a podmíněný.</a:t>
            </a:r>
          </a:p>
          <a:p>
            <a:pPr marL="0" indent="0">
              <a:buNone/>
              <a:defRPr/>
            </a:pPr>
            <a:r>
              <a:rPr lang="cs-CZ" dirty="0"/>
              <a:t>x</a:t>
            </a:r>
          </a:p>
          <a:p>
            <a:pPr>
              <a:defRPr/>
            </a:pPr>
            <a:r>
              <a:rPr lang="cs-CZ" dirty="0"/>
              <a:t>Kategorický imperativ je formální a nepodmíněný.</a:t>
            </a:r>
          </a:p>
          <a:p>
            <a:pPr marL="0" indent="0">
              <a:buNone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8870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cs-CZ" dirty="0"/>
              <a:t>2 formulace mravního kategorického imperativu</a:t>
            </a:r>
          </a:p>
        </p:txBody>
      </p:sp>
      <p:sp>
        <p:nvSpPr>
          <p:cNvPr id="542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cs-CZ" altLang="cs-CZ" sz="2600" dirty="0"/>
          </a:p>
          <a:p>
            <a:endParaRPr lang="cs-CZ" altLang="cs-CZ" sz="2600" dirty="0"/>
          </a:p>
          <a:p>
            <a:r>
              <a:rPr lang="cs-CZ" altLang="cs-CZ" sz="2600" dirty="0"/>
              <a:t>jednej podle té maximy, o níž můžeš zároveň chtít, aby se stala obecným zákonem</a:t>
            </a:r>
          </a:p>
          <a:p>
            <a:pPr marL="457200" lvl="1" indent="0">
              <a:buNone/>
            </a:pPr>
            <a:endParaRPr lang="cs-CZ" altLang="cs-CZ" sz="2200" dirty="0"/>
          </a:p>
          <a:p>
            <a:r>
              <a:rPr lang="cs-CZ" altLang="cs-CZ" sz="2600" dirty="0"/>
              <a:t>jednej tak, abys používal lidství jak ve své osobě, tak i v osobě každého druhého vždy zároveň jako účel a nikdy pouze jako prostředek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3037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Co je to maxima?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1480">
              <a:buFont typeface="Wingdings"/>
              <a:buChar char=""/>
              <a:defRPr/>
            </a:pPr>
            <a:r>
              <a:rPr lang="cs-CZ" dirty="0"/>
              <a:t>maxima = krátká věta morálního obsahu, např.:</a:t>
            </a:r>
          </a:p>
          <a:p>
            <a:pPr marL="740664" lvl="1">
              <a:buFont typeface="Wingdings"/>
              <a:buChar char=""/>
              <a:defRPr/>
            </a:pPr>
            <a:r>
              <a:rPr lang="cs-CZ" dirty="0"/>
              <a:t>nikdy nelži </a:t>
            </a:r>
          </a:p>
          <a:p>
            <a:pPr marL="740664" lvl="1">
              <a:buFont typeface="Wingdings"/>
              <a:buChar char=""/>
              <a:defRPr/>
            </a:pPr>
            <a:r>
              <a:rPr lang="cs-CZ" dirty="0"/>
              <a:t>lži, pokud z toho budeš mít prospěch</a:t>
            </a:r>
          </a:p>
          <a:p>
            <a:pPr marL="740664" lvl="1">
              <a:buFont typeface="Wingdings"/>
              <a:buChar char=""/>
              <a:defRPr/>
            </a:pPr>
            <a:r>
              <a:rPr lang="cs-CZ" dirty="0"/>
              <a:t>před jízdou autem nikdy nepít alkohol</a:t>
            </a:r>
          </a:p>
          <a:p>
            <a:pPr marL="740664" lvl="1">
              <a:buFont typeface="Wingdings"/>
              <a:buChar char=""/>
              <a:defRPr/>
            </a:pPr>
            <a:r>
              <a:rPr lang="cs-CZ" dirty="0"/>
              <a:t>škodit spolupracovníkům, slouží-li to vlastní kariéře</a:t>
            </a:r>
          </a:p>
          <a:p>
            <a:pPr marL="411480">
              <a:buFont typeface="Wingdings"/>
              <a:buChar char=""/>
              <a:defRPr/>
            </a:pPr>
            <a:r>
              <a:rPr lang="cs-CZ" dirty="0"/>
              <a:t>maximy jsou tedy všeobecná pravidla jednání, jimiž se běžně řídíme ve svém chování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717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b="1" dirty="0"/>
              <a:t>Mravní kategorický imperativ se zakládá na následujícím kalkulu: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před každým jednáním je třeba zkoumat, zda si lze představit zemi, ve které by se všichni lidé touto maximou řídili</a:t>
            </a:r>
          </a:p>
          <a:p>
            <a:r>
              <a:rPr lang="cs-CZ" altLang="cs-CZ" dirty="0"/>
              <a:t>musíme se tedy ptát: </a:t>
            </a:r>
          </a:p>
          <a:p>
            <a:pPr lvl="1"/>
            <a:r>
              <a:rPr lang="cs-CZ" altLang="cs-CZ" dirty="0"/>
              <a:t>Je tato má maxima jednání možná jako obecný zákon?</a:t>
            </a:r>
          </a:p>
          <a:p>
            <a:pPr lvl="1"/>
            <a:r>
              <a:rPr lang="cs-CZ" altLang="cs-CZ" dirty="0"/>
              <a:t>Byla by nerozporně konzistentní, kdyby byla obecným zákonem?</a:t>
            </a:r>
          </a:p>
          <a:p>
            <a:pPr lvl="1"/>
            <a:r>
              <a:rPr lang="cs-CZ" altLang="cs-CZ" dirty="0"/>
              <a:t>Mohu rozumně chtít stav, ve kterém by byla obecným zákonem?</a:t>
            </a:r>
          </a:p>
          <a:p>
            <a:pPr lvl="1"/>
            <a:r>
              <a:rPr lang="cs-CZ" altLang="cs-CZ" dirty="0"/>
              <a:t>např. j</a:t>
            </a:r>
            <a:r>
              <a:rPr lang="cs-CZ" dirty="0"/>
              <a:t>e-li mi v daném okamžiku zatěžko říci pravdu, mám se ptát: lze požadovat, aby všichni lidé učinili svým principem lhaní?</a:t>
            </a:r>
            <a:endParaRPr lang="cs-CZ" b="1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430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Formalismus Kantovy morálky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>
              <a:lnSpc>
                <a:spcPct val="100000"/>
              </a:lnSpc>
              <a:buFont typeface="Wingdings"/>
              <a:buChar char=""/>
              <a:defRPr/>
            </a:pPr>
            <a:r>
              <a:rPr lang="cs-CZ" dirty="0"/>
              <a:t>Kategorický imperativ nepřihlíží k tomu, zda jsou materiální následky mého konkrétního činu škodlivé či prospěšné, ale pouze k tomu, zda princip, kterým se řídím, připouští univerzalizaci, obecnou platnost pro všechny lidi. </a:t>
            </a:r>
          </a:p>
          <a:p>
            <a:pPr marL="411480">
              <a:lnSpc>
                <a:spcPct val="100000"/>
              </a:lnSpc>
              <a:buFont typeface="Wingdings"/>
              <a:buChar char=""/>
              <a:defRPr/>
            </a:pPr>
            <a:r>
              <a:rPr lang="cs-CZ" dirty="0"/>
              <a:t>Kantova etika je „formalistická“ neboť ukazuje pouze, jakou </a:t>
            </a:r>
            <a:r>
              <a:rPr lang="cs-CZ" b="1" dirty="0"/>
              <a:t>formu</a:t>
            </a:r>
            <a:r>
              <a:rPr lang="cs-CZ" dirty="0"/>
              <a:t> má morální zásada mít, a nikoli, jaký má vnitřní obsah. Jinými slovy, </a:t>
            </a:r>
            <a:r>
              <a:rPr lang="cs-CZ" b="1" dirty="0"/>
              <a:t>kritéria kategorického imperativu se nevztahují k žádnému konkrétnímu obsahu či cíli jednání, ale pouze k našemu svědomí.</a:t>
            </a:r>
          </a:p>
          <a:p>
            <a:pPr marL="411480">
              <a:buFont typeface="Wingdings"/>
              <a:buChar char=""/>
              <a:defRPr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473936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instrumentalizace sebe sama i druhého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322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cs-CZ" altLang="cs-CZ" dirty="0"/>
              <a:t>„jednej tak, abys používal lidství jak ve své osobě, tak i v osobě každého druhého vždy zároveň jako účel a nikdy pouze jako prostředek“</a:t>
            </a:r>
          </a:p>
          <a:p>
            <a:pPr>
              <a:lnSpc>
                <a:spcPct val="110000"/>
              </a:lnSpc>
            </a:pPr>
            <a:endParaRPr lang="cs-CZ" altLang="cs-CZ" dirty="0"/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	Nemohu ani v sobě, ani v nikom jiném potlačovat lidství 	(schopnost rozhodovat se svobodně, sám v souladu s rozumem) 	kvůli dosažení vlastního či cizího prospěchu.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	Nemohu ani sebe, ani druhého proměnit v pouhý prostředek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	</a:t>
            </a:r>
            <a:r>
              <a:rPr lang="cs-CZ" sz="2400" dirty="0"/>
              <a:t>Příklady: 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dirty="0"/>
              <a:t>nemohu křivě svědčit, protože to po mě požaduje nadřízený (nerespektuji, že jsem účelem o sobě)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dirty="0"/>
              <a:t>stejně tak nemohu nikoho jiného nutit křivě svědčit (nerespektuji, že druhý je účelem o sobě)</a:t>
            </a:r>
            <a:endParaRPr lang="cs-CZ" alt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5162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Nadpis 3"/>
          <p:cNvSpPr>
            <a:spLocks noGrp="1"/>
          </p:cNvSpPr>
          <p:nvPr>
            <p:ph type="title"/>
          </p:nvPr>
        </p:nvSpPr>
        <p:spPr>
          <a:xfrm>
            <a:off x="1981200" y="512763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lang="cs-CZ" dirty="0"/>
              <a:t>Kant vs. utilitarismus</a:t>
            </a:r>
          </a:p>
        </p:txBody>
      </p:sp>
      <p:sp>
        <p:nvSpPr>
          <p:cNvPr id="64515" name="Zástupný symbol pro obsah 4"/>
          <p:cNvSpPr>
            <a:spLocks noGrp="1"/>
          </p:cNvSpPr>
          <p:nvPr>
            <p:ph sz="half" idx="1"/>
          </p:nvPr>
        </p:nvSpPr>
        <p:spPr>
          <a:xfrm>
            <a:off x="6622742" y="1748271"/>
            <a:ext cx="4318741" cy="4945492"/>
          </a:xfrm>
        </p:spPr>
        <p:txBody>
          <a:bodyPr>
            <a:normAutofit fontScale="70000" lnSpcReduction="20000"/>
          </a:bodyPr>
          <a:lstStyle/>
          <a:p>
            <a:pPr marL="0" indent="0" algn="ctr" eaLnBrk="1" hangingPunct="1">
              <a:buNone/>
            </a:pPr>
            <a:r>
              <a:rPr lang="cs-CZ" altLang="cs-CZ" dirty="0">
                <a:solidFill>
                  <a:srgbClr val="FF0000"/>
                </a:solidFill>
              </a:rPr>
              <a:t>utilitarismus</a:t>
            </a:r>
            <a:endParaRPr lang="cs-CZ" altLang="cs-CZ" dirty="0"/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r>
              <a:rPr lang="cs-CZ" altLang="cs-CZ" dirty="0"/>
              <a:t>hodnota jednání závisí výlučně na </a:t>
            </a:r>
            <a:r>
              <a:rPr lang="cs-CZ" altLang="cs-CZ" u="sng" dirty="0"/>
              <a:t>důsledcích </a:t>
            </a:r>
            <a:r>
              <a:rPr lang="cs-CZ" altLang="cs-CZ" dirty="0"/>
              <a:t>jednání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člověk se má rozhodovat dle toho, zda z jeho jednání plyne co největší štěstí co největšího počtu: </a:t>
            </a:r>
          </a:p>
          <a:p>
            <a:pPr marL="0" lvl="1" indent="0">
              <a:spcBef>
                <a:spcPts val="1000"/>
              </a:spcBef>
              <a:buNone/>
            </a:pPr>
            <a:endParaRPr lang="cs-CZ" altLang="cs-CZ" dirty="0"/>
          </a:p>
          <a:p>
            <a:pPr marL="228600" lvl="1">
              <a:spcBef>
                <a:spcPts val="1000"/>
              </a:spcBef>
            </a:pPr>
            <a:r>
              <a:rPr lang="cs-CZ" altLang="cs-CZ" dirty="0"/>
              <a:t>„</a:t>
            </a:r>
            <a:r>
              <a:rPr lang="cs-CZ" dirty="0"/>
              <a:t>morálně správné jednání je to, co způsobí co největší množství dobra co největšímu počtu lidí“ j. </a:t>
            </a:r>
            <a:r>
              <a:rPr lang="cs-CZ" dirty="0" err="1"/>
              <a:t>Bentham</a:t>
            </a:r>
            <a:r>
              <a:rPr lang="cs-CZ" dirty="0"/>
              <a:t>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z krajního utilitarismu však plyne nebezpečná zásada, podle níž účel světí prostředky</a:t>
            </a:r>
          </a:p>
        </p:txBody>
      </p:sp>
      <p:sp>
        <p:nvSpPr>
          <p:cNvPr id="64516" name="Zástupný symbol pro obsah 5"/>
          <p:cNvSpPr>
            <a:spLocks noGrp="1"/>
          </p:cNvSpPr>
          <p:nvPr>
            <p:ph sz="half" idx="2"/>
          </p:nvPr>
        </p:nvSpPr>
        <p:spPr>
          <a:xfrm>
            <a:off x="1090900" y="1748271"/>
            <a:ext cx="4546419" cy="4945492"/>
          </a:xfrm>
        </p:spPr>
        <p:txBody>
          <a:bodyPr>
            <a:normAutofit fontScale="70000" lnSpcReduction="20000"/>
          </a:bodyPr>
          <a:lstStyle/>
          <a:p>
            <a:pPr marL="0" indent="0" eaLnBrk="1" hangingPunct="1">
              <a:buNone/>
            </a:pPr>
            <a:r>
              <a:rPr lang="cs-CZ" altLang="cs-CZ" dirty="0">
                <a:solidFill>
                  <a:srgbClr val="FF0000"/>
                </a:solidFill>
              </a:rPr>
              <a:t>	    deontologie</a:t>
            </a:r>
          </a:p>
          <a:p>
            <a:pPr marL="0" indent="0" eaLnBrk="1" hangingPunct="1">
              <a:buNone/>
            </a:pPr>
            <a:endParaRPr lang="cs-CZ" altLang="cs-CZ" dirty="0">
              <a:solidFill>
                <a:srgbClr val="FF0000"/>
              </a:solidFill>
            </a:endParaRPr>
          </a:p>
          <a:p>
            <a:r>
              <a:rPr lang="cs-CZ" altLang="cs-CZ" dirty="0"/>
              <a:t>hodnota jednání závisí výlučně na </a:t>
            </a:r>
            <a:r>
              <a:rPr lang="cs-CZ" altLang="cs-CZ" u="sng" dirty="0"/>
              <a:t>způsobu</a:t>
            </a:r>
            <a:r>
              <a:rPr lang="cs-CZ" altLang="cs-CZ" dirty="0"/>
              <a:t> jednání</a:t>
            </a:r>
          </a:p>
          <a:p>
            <a:endParaRPr lang="cs-CZ" b="1" dirty="0"/>
          </a:p>
          <a:p>
            <a:r>
              <a:rPr lang="cs-CZ" b="1" dirty="0"/>
              <a:t>„Morální hodnota jednání nezáleží tedy v následcích, které se z něho očekávají“</a:t>
            </a:r>
            <a:r>
              <a:rPr lang="cs-CZ" dirty="0"/>
              <a:t> (Kant, </a:t>
            </a:r>
            <a:r>
              <a:rPr lang="cs-CZ" i="1" dirty="0"/>
              <a:t>Základy metafyziky mravů.</a:t>
            </a:r>
            <a:r>
              <a:rPr lang="cs-CZ" dirty="0"/>
              <a:t> Praha 1990, str. 64.)</a:t>
            </a:r>
            <a:endParaRPr lang="cs-CZ" b="1" dirty="0"/>
          </a:p>
          <a:p>
            <a:endParaRPr lang="cs-CZ" altLang="cs-CZ" dirty="0"/>
          </a:p>
          <a:p>
            <a:pPr eaLnBrk="1" hangingPunct="1"/>
            <a:r>
              <a:rPr lang="cs-CZ" altLang="cs-CZ" dirty="0"/>
              <a:t>samotný čin je buď dobrý či špatný, nemůže být obojím zároveň </a:t>
            </a:r>
          </a:p>
          <a:p>
            <a:pPr eaLnBrk="1" hangingPunct="1"/>
            <a:endParaRPr lang="cs-CZ" altLang="cs-CZ" dirty="0"/>
          </a:p>
          <a:p>
            <a:endParaRPr lang="cs-CZ" dirty="0"/>
          </a:p>
          <a:p>
            <a:r>
              <a:rPr lang="cs-CZ" dirty="0"/>
              <a:t>člověk se má rozhodovat a jednat podle pevných zásad povinnosti</a:t>
            </a:r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620389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John </a:t>
            </a:r>
            <a:r>
              <a:rPr lang="cs-CZ" dirty="0" err="1"/>
              <a:t>Stuart</a:t>
            </a:r>
            <a:r>
              <a:rPr lang="cs-CZ" dirty="0"/>
              <a:t> </a:t>
            </a:r>
            <a:r>
              <a:rPr lang="cs-CZ" dirty="0" err="1"/>
              <a:t>Mill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Clr>
                <a:srgbClr val="80379B"/>
              </a:buClr>
              <a:buNone/>
            </a:pPr>
            <a:r>
              <a:rPr lang="cs-CZ" dirty="0"/>
              <a:t>„Je nezpochybnitelné, že osoba, jejíž kapacity potěšení jsou nízké, je bude mít nejsnáze uspokojitelné; a vysokými kapacitami obdařený člověk bude cítit, že všechno štěstí, které hledá, všechno štěstí tohoto světa je nedokonalé. Ale naučí se snést nedokonalosti, jsou-li jen trochu snesitelné, a nebude závidět bytosti, která si je nedokonalostí nevědoma. </a:t>
            </a:r>
            <a:r>
              <a:rPr lang="cs-CZ" b="1" dirty="0"/>
              <a:t>Je lepší být nespokojeným člověkem než spokojeným prasetem; lepší být nespokojeným </a:t>
            </a:r>
            <a:r>
              <a:rPr lang="cs-CZ" b="1" dirty="0" err="1"/>
              <a:t>Sókratem</a:t>
            </a:r>
            <a:r>
              <a:rPr lang="cs-CZ" b="1" dirty="0"/>
              <a:t> než spokojeným hlupákem</a:t>
            </a:r>
            <a:r>
              <a:rPr lang="cs-CZ" dirty="0"/>
              <a:t>. A pokud je hlupák nebo prase opačného mínění, pak jen proto, že znají pouze svůj pohled na otázku.“</a:t>
            </a:r>
          </a:p>
          <a:p>
            <a:pPr marL="0" indent="0" algn="r">
              <a:buClr>
                <a:srgbClr val="80379B"/>
              </a:buClr>
              <a:buNone/>
            </a:pPr>
            <a:r>
              <a:rPr lang="cs-CZ" dirty="0"/>
              <a:t>(John </a:t>
            </a:r>
            <a:r>
              <a:rPr lang="cs-CZ" dirty="0" err="1"/>
              <a:t>Stuart</a:t>
            </a:r>
            <a:r>
              <a:rPr lang="cs-CZ" dirty="0"/>
              <a:t> </a:t>
            </a:r>
            <a:r>
              <a:rPr lang="cs-CZ" dirty="0" err="1"/>
              <a:t>Mill</a:t>
            </a:r>
            <a:r>
              <a:rPr lang="cs-CZ" dirty="0"/>
              <a:t>, </a:t>
            </a:r>
            <a:r>
              <a:rPr lang="cs-CZ" i="1" dirty="0"/>
              <a:t>Utilitarismus</a:t>
            </a:r>
            <a:r>
              <a:rPr lang="cs-CZ" dirty="0"/>
              <a:t>, 1863)</a:t>
            </a:r>
          </a:p>
          <a:p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„jediný důvod, proč je možno důvodně použít moc vůči členu lidské civilizované komunity proti jeho vůli, je prevence poškození ostatních.“ (</a:t>
            </a:r>
            <a:r>
              <a:rPr lang="cs-CZ" dirty="0"/>
              <a:t>John </a:t>
            </a:r>
            <a:r>
              <a:rPr lang="cs-CZ" dirty="0" err="1"/>
              <a:t>Stuart</a:t>
            </a:r>
            <a:r>
              <a:rPr lang="cs-CZ" dirty="0"/>
              <a:t> </a:t>
            </a:r>
            <a:r>
              <a:rPr lang="cs-CZ" dirty="0" err="1"/>
              <a:t>Mill</a:t>
            </a:r>
            <a:r>
              <a:rPr lang="cs-CZ" dirty="0"/>
              <a:t>, </a:t>
            </a:r>
            <a:r>
              <a:rPr lang="cs-CZ" i="1" dirty="0"/>
              <a:t>On </a:t>
            </a:r>
            <a:r>
              <a:rPr lang="cs-CZ" i="1" dirty="0" err="1"/>
              <a:t>Liberty</a:t>
            </a:r>
            <a:r>
              <a:rPr lang="cs-CZ" i="1" dirty="0"/>
              <a:t> , </a:t>
            </a:r>
            <a:r>
              <a:rPr lang="cs-CZ" dirty="0"/>
              <a:t>1859, s. 223–4)</a:t>
            </a: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Pro </a:t>
            </a:r>
            <a:r>
              <a:rPr lang="cs-CZ" altLang="cs-CZ" dirty="0" err="1"/>
              <a:t>Milla</a:t>
            </a:r>
            <a:r>
              <a:rPr lang="cs-CZ" altLang="cs-CZ" dirty="0"/>
              <a:t> to byl politický princip, avšak stal se morálním principem: pokud to nepoškodí ostatní, můžeme si dělat, co chceme.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9461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sz="4200" dirty="0"/>
              <a:t>Kritické zhodnocení Kantovy praktické filosofie</a:t>
            </a:r>
          </a:p>
        </p:txBody>
      </p:sp>
      <p:sp>
        <p:nvSpPr>
          <p:cNvPr id="65539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dirty="0"/>
              <a:t>Výjimečnost Kantovy praktické filosofie činí jeho etiku příliš rigidní pro běžný život. Konkrétní situace z reálného života jsou příliš různorodé na to, abychom pro ně mohli vytvářet pravidla, která by nás mohla vést za všech okolností.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Kantova snaha na převedení otázky „co mám dělat?“ do podoby racionálního kalkulu ignoruje situovanost a nejednoznačnost požadavků, které jsou na nás v konkrétním, singulárním případě kladeny.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dirty="0"/>
              <a:t>Spíše duch zákona či pravidla než jeho litera představuje vodítko pro racionální mravní rozhodnutí či posouzení.</a:t>
            </a:r>
          </a:p>
          <a:p>
            <a:pPr eaLnBrk="1" hangingPunct="1"/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232857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Nová metaforika soustředěná okolo „já“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291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Descartes: jistota vlastní existence = </a:t>
            </a:r>
            <a:r>
              <a:rPr lang="cs-CZ" dirty="0" err="1"/>
              <a:t>archimedovský</a:t>
            </a:r>
            <a:r>
              <a:rPr lang="cs-CZ" dirty="0"/>
              <a:t> bod</a:t>
            </a:r>
          </a:p>
          <a:p>
            <a:r>
              <a:rPr lang="cs-CZ" dirty="0"/>
              <a:t>Locke: sebe-vědomí, osobní identita, </a:t>
            </a:r>
            <a:r>
              <a:rPr lang="cs-CZ" dirty="0" err="1"/>
              <a:t>the</a:t>
            </a:r>
            <a:r>
              <a:rPr lang="cs-CZ" dirty="0"/>
              <a:t> „</a:t>
            </a:r>
            <a:r>
              <a:rPr lang="cs-CZ" dirty="0" err="1"/>
              <a:t>self</a:t>
            </a:r>
            <a:r>
              <a:rPr lang="cs-CZ" dirty="0"/>
              <a:t>“ (vlastní já)</a:t>
            </a:r>
          </a:p>
          <a:p>
            <a:r>
              <a:rPr lang="cs-CZ" dirty="0"/>
              <a:t>Rousseau: sebe-láska, „sentiment de l</a:t>
            </a:r>
            <a:r>
              <a:rPr lang="fr-FR" dirty="0"/>
              <a:t>’existence</a:t>
            </a:r>
            <a:r>
              <a:rPr lang="cs-CZ" dirty="0"/>
              <a:t>“</a:t>
            </a:r>
          </a:p>
          <a:p>
            <a:r>
              <a:rPr lang="cs-CZ" dirty="0"/>
              <a:t>Kant: autonomie, sebeurčení, jedinec jako „účel o sobě“ (nikoli „pouhý prostředek“)</a:t>
            </a:r>
          </a:p>
          <a:p>
            <a:r>
              <a:rPr lang="cs-CZ" dirty="0"/>
              <a:t>Romantismus: „věrnost sobě samému“, požadavek „být sebou“.</a:t>
            </a:r>
          </a:p>
          <a:p>
            <a:pPr marL="0" indent="0">
              <a:buNone/>
            </a:pPr>
            <a:r>
              <a:rPr lang="cs-CZ" dirty="0"/>
              <a:t>To jsou zdroje typicky moderní myšlenky, podle níž má každá osoba svou vlastní míru, svůj vlastní originální způsob, jak být člověkem. Nikdo není pouhou funkcí nějakého předem daného, určujícího a nezměnitelného </a:t>
            </a:r>
            <a:r>
              <a:rPr lang="cs-CZ" dirty="0" err="1"/>
              <a:t>obecna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Z toho vyplývá, že každý musí svými prostředky odhalit, co znamená </a:t>
            </a:r>
            <a:r>
              <a:rPr lang="cs-CZ" i="1" dirty="0"/>
              <a:t>být sebou</a:t>
            </a:r>
            <a:r>
              <a:rPr lang="cs-CZ" dirty="0"/>
              <a:t>: odtud také </a:t>
            </a:r>
            <a:r>
              <a:rPr lang="cs-CZ" i="1" dirty="0"/>
              <a:t>autenticita</a:t>
            </a:r>
            <a:r>
              <a:rPr lang="cs-CZ" dirty="0"/>
              <a:t> jako ústřední pojem existenciální filosofie 20. stol.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6373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u="sng" dirty="0"/>
              <a:t>Autonomie vs. autenticita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1) v Kantově pojetí vede uplatnění autonomie v praxi k odhalení universálních principů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200" dirty="0"/>
              <a:t>X</a:t>
            </a:r>
          </a:p>
          <a:p>
            <a:r>
              <a:rPr lang="cs-CZ" dirty="0"/>
              <a:t>důraz na osobitost a na to, co je v každém z nás singulární (např. u Herdera) </a:t>
            </a:r>
          </a:p>
          <a:p>
            <a:endParaRPr lang="cs-CZ" dirty="0"/>
          </a:p>
          <a:p>
            <a:pPr marL="265113" indent="-265113">
              <a:buNone/>
            </a:pPr>
            <a:r>
              <a:rPr lang="cs-CZ" dirty="0"/>
              <a:t>2) Rozumová složka musí podle Kanta převládnout nad sklony a citem, má-li se jedinec  rozhodovat autonomně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600" dirty="0"/>
              <a:t>X</a:t>
            </a:r>
            <a:endParaRPr lang="cs-CZ" dirty="0"/>
          </a:p>
          <a:p>
            <a:r>
              <a:rPr lang="cs-CZ" dirty="0"/>
              <a:t>Pojem autenticity zdůrazňuje, že dobrý i mravný život jedince tkví v harmonickém rozvinutí jeho citů, emocí a vášní. </a:t>
            </a:r>
          </a:p>
          <a:p>
            <a:endParaRPr lang="cs-CZ" dirty="0"/>
          </a:p>
          <a:p>
            <a:pPr marL="265113" indent="-265113">
              <a:buNone/>
            </a:pPr>
            <a:r>
              <a:rPr lang="cs-CZ" dirty="0"/>
              <a:t>3) Autonomní morálka je „přísnější“, založená na požadavcích a uznání vlastních povinností vůči celku</a:t>
            </a:r>
          </a:p>
          <a:p>
            <a:pPr marL="0" indent="0">
              <a:buNone/>
            </a:pPr>
            <a:r>
              <a:rPr lang="cs-CZ" sz="2600" dirty="0"/>
              <a:t>	X</a:t>
            </a:r>
          </a:p>
          <a:p>
            <a:r>
              <a:rPr lang="cs-CZ" dirty="0"/>
              <a:t>Autentický jedinec chce být především věrný sobě samému a dožaduje se vlastních práv na sebeurčení v protikladu s požadavky na konformitu.</a:t>
            </a:r>
          </a:p>
          <a:p>
            <a:pPr marL="0" indent="0">
              <a:buNone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2206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Tři neduhy moderny dle Charlese </a:t>
            </a:r>
            <a:r>
              <a:rPr lang="cs-CZ" b="1" u="sng" dirty="0" err="1"/>
              <a:t>Taylora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1) individualismus</a:t>
            </a:r>
          </a:p>
          <a:p>
            <a:pPr marL="0" indent="0">
              <a:buNone/>
            </a:pPr>
            <a:r>
              <a:rPr lang="cs-CZ" dirty="0"/>
              <a:t>2) instrumentalismus </a:t>
            </a:r>
          </a:p>
          <a:p>
            <a:pPr marL="0" indent="0">
              <a:buNone/>
            </a:pPr>
            <a:r>
              <a:rPr lang="cs-CZ" dirty="0"/>
              <a:t>3) ztráta svobody v politické rovině.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cf</a:t>
            </a:r>
            <a:r>
              <a:rPr lang="cs-CZ" dirty="0"/>
              <a:t>. Ch. </a:t>
            </a:r>
            <a:r>
              <a:rPr lang="cs-CZ" dirty="0" err="1"/>
              <a:t>Taylor</a:t>
            </a:r>
            <a:r>
              <a:rPr lang="cs-CZ" dirty="0"/>
              <a:t>: </a:t>
            </a:r>
            <a:r>
              <a:rPr lang="cs-CZ" i="1" dirty="0"/>
              <a:t>The </a:t>
            </a:r>
            <a:r>
              <a:rPr lang="cs-CZ" i="1" dirty="0" err="1"/>
              <a:t>malaise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modernity</a:t>
            </a:r>
            <a:r>
              <a:rPr lang="cs-CZ" dirty="0"/>
              <a:t>, Concord, Ontario: </a:t>
            </a:r>
            <a:r>
              <a:rPr lang="cs-CZ" dirty="0" err="1"/>
              <a:t>Anansi</a:t>
            </a:r>
            <a:r>
              <a:rPr lang="cs-CZ" dirty="0"/>
              <a:t>, 1991</a:t>
            </a:r>
          </a:p>
          <a:p>
            <a:r>
              <a:rPr lang="cs-CZ" dirty="0"/>
              <a:t>Ch. </a:t>
            </a:r>
            <a:r>
              <a:rPr lang="cs-CZ" dirty="0" err="1"/>
              <a:t>Taylor</a:t>
            </a:r>
            <a:r>
              <a:rPr lang="cs-CZ" dirty="0"/>
              <a:t>: </a:t>
            </a:r>
            <a:r>
              <a:rPr lang="cs-CZ" i="1" dirty="0"/>
              <a:t>Etika autenticity</a:t>
            </a:r>
            <a:r>
              <a:rPr lang="cs-CZ" dirty="0"/>
              <a:t>, Filozofia, Praha, 2001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5281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Autonomie poznávacího já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Descartes:</a:t>
            </a:r>
            <a:endParaRPr lang="cs-CZ" dirty="0"/>
          </a:p>
          <a:p>
            <a:r>
              <a:rPr lang="cs-CZ" dirty="0"/>
              <a:t>matematická evidence = zdroj jistoty</a:t>
            </a:r>
          </a:p>
          <a:p>
            <a:r>
              <a:rPr lang="cs-CZ" dirty="0"/>
              <a:t>„cogito, sum“ je pravda, který odpovídá požadavku nezpochybnitelné evidence. </a:t>
            </a:r>
          </a:p>
          <a:p>
            <a:r>
              <a:rPr lang="cs-CZ" dirty="0"/>
              <a:t>Sebe-jistota „cogito“ je zároveň důkaz toho, že pravda nemusí být zjevená či přejatá z tradice. </a:t>
            </a:r>
          </a:p>
          <a:p>
            <a:r>
              <a:rPr lang="cs-CZ" dirty="0"/>
              <a:t>Cogito-sum se stává manifestací lidské poznávací autonomie. Je to doklad toho, že člověk může sám ze sebe dospět k pravdám, aniž by se opíral o dědictví a autoritu tradice.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2532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Individualismus v politicko-sociální sféře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9346"/>
          </a:xfrm>
        </p:spPr>
        <p:txBody>
          <a:bodyPr>
            <a:normAutofit fontScale="92500"/>
          </a:bodyPr>
          <a:lstStyle/>
          <a:p>
            <a:r>
              <a:rPr lang="cs-CZ" dirty="0" err="1"/>
              <a:t>Lockův</a:t>
            </a:r>
            <a:r>
              <a:rPr lang="cs-CZ" dirty="0"/>
              <a:t> politický individualismus, který se snaží dát osobě a její vůli přednost před </a:t>
            </a:r>
            <a:r>
              <a:rPr lang="cs-CZ" dirty="0" smtClean="0"/>
              <a:t>kolektivními </a:t>
            </a:r>
            <a:r>
              <a:rPr lang="cs-CZ" dirty="0"/>
              <a:t>závazky (viz přednáška o „společenské smlouvě“)</a:t>
            </a:r>
          </a:p>
          <a:p>
            <a:r>
              <a:rPr lang="cs-CZ" dirty="0"/>
              <a:t>Nový způsob vládnutí </a:t>
            </a:r>
            <a:r>
              <a:rPr lang="cs-CZ" dirty="0" smtClean="0"/>
              <a:t>– liberalismus: nechat </a:t>
            </a:r>
            <a:r>
              <a:rPr lang="cs-CZ" dirty="0"/>
              <a:t>jedince, aby vládnul sám sobě. </a:t>
            </a:r>
          </a:p>
          <a:p>
            <a:r>
              <a:rPr lang="cs-CZ" dirty="0"/>
              <a:t>Neviditelná ruka (trhu) zabezpečí, že následování osobního štěstí bude ku prospěchu všech. </a:t>
            </a:r>
          </a:p>
          <a:p>
            <a:r>
              <a:rPr lang="cs-CZ" dirty="0"/>
              <a:t>Přednosti individualistického východiska: </a:t>
            </a:r>
          </a:p>
          <a:p>
            <a:pPr lvl="1"/>
            <a:r>
              <a:rPr lang="cs-CZ" dirty="0"/>
              <a:t>systém, který nezávisí ve svém fungování na tom, zda jsme našli dost dobrých lidí, kteří by jej řídili. </a:t>
            </a:r>
          </a:p>
          <a:p>
            <a:pPr lvl="1"/>
            <a:r>
              <a:rPr lang="cs-CZ" dirty="0"/>
              <a:t>systém, v němž lidé přispívají k blahu </a:t>
            </a:r>
            <a:r>
              <a:rPr lang="cs-CZ" dirty="0" smtClean="0"/>
              <a:t>všech </a:t>
            </a:r>
            <a:r>
              <a:rPr lang="cs-CZ" dirty="0"/>
              <a:t>vedeni svými reálnými </a:t>
            </a:r>
            <a:r>
              <a:rPr lang="cs-CZ" dirty="0" smtClean="0"/>
              <a:t>motivy, </a:t>
            </a:r>
            <a:r>
              <a:rPr lang="cs-CZ" dirty="0"/>
              <a:t>bez podmínky nějaké centrálně řízené morální </a:t>
            </a:r>
            <a:r>
              <a:rPr lang="cs-CZ" dirty="0" smtClean="0"/>
              <a:t>(pře)výchovy </a:t>
            </a:r>
            <a:r>
              <a:rPr lang="cs-CZ" dirty="0"/>
              <a:t>či povinně sdílené ideologie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476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Rousseau : „</a:t>
            </a:r>
            <a:r>
              <a:rPr lang="cs-CZ" u="sng" dirty="0" err="1"/>
              <a:t>le</a:t>
            </a:r>
            <a:r>
              <a:rPr lang="cs-CZ" u="sng" dirty="0"/>
              <a:t> sentiment de l</a:t>
            </a:r>
            <a:r>
              <a:rPr lang="fr-FR" u="sng" dirty="0"/>
              <a:t>’existence</a:t>
            </a:r>
            <a:r>
              <a:rPr lang="cs-CZ" u="sng" dirty="0"/>
              <a:t>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Morálka má svůj „vnitřní hlas“, naslouchat mu znamená následovat hlas přírody v nás samých. </a:t>
            </a:r>
          </a:p>
          <a:p>
            <a:pPr marL="0" indent="0">
              <a:buNone/>
            </a:pPr>
            <a:r>
              <a:rPr lang="cs-CZ" dirty="0"/>
              <a:t>Tento hlas je často přehlušen společenskými konvencemi, vášněmi vyvolanými naší závislostí na druhých.</a:t>
            </a:r>
          </a:p>
          <a:p>
            <a:pPr marL="0" indent="0">
              <a:buNone/>
            </a:pPr>
            <a:r>
              <a:rPr lang="cs-CZ" dirty="0"/>
              <a:t>Ke spáse dojdeme jen obnovením autentického morálního spojení se sebou samými.</a:t>
            </a:r>
          </a:p>
          <a:p>
            <a:pPr marL="0" indent="0">
              <a:buNone/>
            </a:pPr>
            <a:r>
              <a:rPr lang="cs-CZ" dirty="0"/>
              <a:t>Toto spojení se sebou samým označuje Rousseau jako „sentiment de </a:t>
            </a:r>
            <a:r>
              <a:rPr lang="fr-FR" dirty="0"/>
              <a:t>l’existence</a:t>
            </a:r>
            <a:r>
              <a:rPr lang="cs-CZ" dirty="0"/>
              <a:t>“ (pocit bytí).</a:t>
            </a:r>
          </a:p>
          <a:p>
            <a:pPr marL="0" indent="0">
              <a:buNone/>
            </a:pPr>
            <a:r>
              <a:rPr lang="cs-CZ" dirty="0"/>
              <a:t>Jsem svobodný, pokud o tom, co se mě týká, rozhoduji svébytně a nejsem přitom formován vnějšími vlivy.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03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/>
              <a:t>Nový pedagogický ideál uzpůsobený požadavkům sebeurčení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/>
              <a:t>Cíle výchovy dle Rousseaua: </a:t>
            </a:r>
            <a:endParaRPr lang="cs-CZ" dirty="0"/>
          </a:p>
          <a:p>
            <a:pPr lvl="0"/>
            <a:r>
              <a:rPr lang="cs-CZ" dirty="0"/>
              <a:t>dosažení plného rozvoje, vedoucího k vyváženému a harmonickému životu</a:t>
            </a:r>
          </a:p>
          <a:p>
            <a:pPr lvl="0"/>
            <a:r>
              <a:rPr lang="cs-CZ" dirty="0"/>
              <a:t>má žáka naučit, jak žít svůj život pod vedením autonomie</a:t>
            </a:r>
          </a:p>
          <a:p>
            <a:pPr marL="0" lvl="0" indent="0">
              <a:buNone/>
            </a:pPr>
            <a:endParaRPr lang="cs-CZ" u="sng" dirty="0"/>
          </a:p>
          <a:p>
            <a:pPr marL="0" lvl="0" indent="0">
              <a:buNone/>
            </a:pPr>
            <a:r>
              <a:rPr lang="cs-CZ" u="sng" dirty="0"/>
              <a:t>Metody výchovy dle Rousseaua:</a:t>
            </a:r>
          </a:p>
          <a:p>
            <a:r>
              <a:rPr lang="cs-CZ" sz="2200" dirty="0"/>
              <a:t>Rané dětství do 2 let: ponechat svobodu, dbát na tělesný rozvoj.</a:t>
            </a:r>
          </a:p>
          <a:p>
            <a:pPr lvl="1"/>
            <a:r>
              <a:rPr lang="cs-CZ" sz="2200" dirty="0"/>
              <a:t>Nebalit dítě do povijanu!</a:t>
            </a:r>
          </a:p>
          <a:p>
            <a:r>
              <a:rPr lang="cs-CZ" sz="2200" dirty="0"/>
              <a:t>Dětskost do 12 let: rozvinout u dítěte schopnost sebe-regulované svobody. Dítě netrestat, nechť samo trpí následky svých činů</a:t>
            </a:r>
          </a:p>
          <a:p>
            <a:r>
              <a:rPr lang="cs-CZ" sz="2200" dirty="0"/>
              <a:t>Dospívání do 15 let : období vzdělávání, práce a samostudia.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8614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Výchova k sebe-určení a nezávislosti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„Myslíme pouze na to, abychom  uchránili dítě, to není dosti, musíme je učiti, aby se uchránilo samo, až vyroste,  aby snášelo rány osudu, aby opovrhovalo hojností i nedostatkem, aby mohlo žíti</a:t>
            </a:r>
            <a:r>
              <a:rPr lang="cs-CZ" dirty="0" smtClean="0"/>
              <a:t>, kdyby </a:t>
            </a:r>
            <a:r>
              <a:rPr lang="cs-CZ" dirty="0"/>
              <a:t>toho  bylo  třeba</a:t>
            </a:r>
            <a:r>
              <a:rPr lang="cs-CZ" dirty="0" smtClean="0"/>
              <a:t>, na ledech </a:t>
            </a:r>
            <a:r>
              <a:rPr lang="cs-CZ" dirty="0"/>
              <a:t>islandských, nebo na palčivých skalách  </a:t>
            </a:r>
            <a:r>
              <a:rPr lang="cs-CZ" dirty="0" err="1"/>
              <a:t>maltanských</a:t>
            </a:r>
            <a:r>
              <a:rPr lang="cs-CZ" dirty="0"/>
              <a:t>.“ </a:t>
            </a:r>
          </a:p>
          <a:p>
            <a:pPr marL="0" indent="0">
              <a:buNone/>
            </a:pPr>
            <a:r>
              <a:rPr lang="cs-CZ" dirty="0"/>
              <a:t>				(</a:t>
            </a:r>
            <a:r>
              <a:rPr lang="cs-CZ" i="1" dirty="0"/>
              <a:t>Emil čili o vychování</a:t>
            </a:r>
            <a:r>
              <a:rPr lang="cs-CZ" dirty="0"/>
              <a:t>, s. 56.)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0138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Osvícenský ideál dle Kanta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907589"/>
            <a:ext cx="10713719" cy="4269373"/>
          </a:xfrm>
        </p:spPr>
        <p:txBody>
          <a:bodyPr>
            <a:noAutofit/>
          </a:bodyPr>
          <a:lstStyle/>
          <a:p>
            <a:r>
              <a:rPr lang="cs-CZ" sz="2600" dirty="0"/>
              <a:t>„Osvícenství je vykročení člověka z jeho jím samým zaviněné nesvéprávnosti [</a:t>
            </a:r>
            <a:r>
              <a:rPr lang="cs-CZ" sz="2400" dirty="0" err="1"/>
              <a:t>Unmündigkeit</a:t>
            </a:r>
            <a:r>
              <a:rPr lang="cs-CZ" sz="2400" dirty="0"/>
              <a:t>].</a:t>
            </a:r>
            <a:r>
              <a:rPr lang="cs-CZ" sz="2600" dirty="0"/>
              <a:t>“ (Kant, </a:t>
            </a:r>
            <a:r>
              <a:rPr lang="cs-CZ" sz="2600" i="1" dirty="0"/>
              <a:t>Co je osvícenství?</a:t>
            </a:r>
            <a:r>
              <a:rPr lang="cs-CZ" sz="2600" dirty="0"/>
              <a:t>)</a:t>
            </a:r>
          </a:p>
          <a:p>
            <a:endParaRPr lang="en-GB" sz="2600" dirty="0"/>
          </a:p>
          <a:p>
            <a:r>
              <a:rPr lang="cs-CZ" sz="2600" dirty="0"/>
              <a:t>Nesvéprávnost </a:t>
            </a:r>
            <a:r>
              <a:rPr lang="en-GB" sz="2600" dirty="0"/>
              <a:t>= </a:t>
            </a:r>
            <a:r>
              <a:rPr lang="cs-CZ" sz="2600" dirty="0"/>
              <a:t>„neschopnost užívat svůj rozum bez vedení jiného“. </a:t>
            </a:r>
          </a:p>
          <a:p>
            <a:endParaRPr lang="cs-CZ" sz="2600" dirty="0"/>
          </a:p>
          <a:p>
            <a:r>
              <a:rPr lang="cs-CZ" sz="2600" dirty="0"/>
              <a:t>Osvícenství  = moment emancipace lidstva, které se přestává podrobovat externí autoritě a začíná používat vlastní rozum.</a:t>
            </a:r>
          </a:p>
          <a:p>
            <a:endParaRPr lang="cs-CZ" sz="2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9726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4000" dirty="0"/>
              <a:t>Kantova morálka autonomie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692150" indent="-609600"/>
            <a:r>
              <a:rPr lang="cs-CZ" altLang="cs-CZ" sz="2500" dirty="0"/>
              <a:t>kategorie dobra a zla vychází dvou kategorií motivů chtění:</a:t>
            </a:r>
          </a:p>
          <a:p>
            <a:pPr marL="692150" indent="-609600">
              <a:buFontTx/>
              <a:buAutoNum type="alphaLcParenR"/>
            </a:pPr>
            <a:r>
              <a:rPr lang="cs-CZ" altLang="cs-CZ" sz="2500" dirty="0"/>
              <a:t>rozumové motivy, které mají povahu </a:t>
            </a:r>
            <a:r>
              <a:rPr lang="cs-CZ" altLang="cs-CZ" sz="2500" b="1" dirty="0"/>
              <a:t>imperativů</a:t>
            </a:r>
            <a:r>
              <a:rPr lang="cs-CZ" altLang="cs-CZ" sz="2500" dirty="0"/>
              <a:t> (=příkazů) – nazýváme je </a:t>
            </a:r>
            <a:r>
              <a:rPr lang="cs-CZ" altLang="cs-CZ" sz="2500" b="1" dirty="0"/>
              <a:t>povinnostmi</a:t>
            </a:r>
          </a:p>
          <a:p>
            <a:pPr marL="692150" indent="-609600">
              <a:buFontTx/>
              <a:buAutoNum type="alphaLcParenR"/>
            </a:pPr>
            <a:r>
              <a:rPr lang="cs-CZ" altLang="cs-CZ" sz="2500" dirty="0"/>
              <a:t>motivy libosti a nelibosti, které jsou v zásadě </a:t>
            </a:r>
            <a:r>
              <a:rPr lang="cs-CZ" altLang="cs-CZ" sz="2500" b="1" dirty="0"/>
              <a:t>empirické</a:t>
            </a:r>
            <a:r>
              <a:rPr lang="cs-CZ" altLang="cs-CZ" sz="2500" dirty="0"/>
              <a:t> – nazýváme je </a:t>
            </a:r>
            <a:r>
              <a:rPr lang="cs-CZ" altLang="cs-CZ" sz="2500" b="1" dirty="0"/>
              <a:t>sklony</a:t>
            </a:r>
          </a:p>
          <a:p>
            <a:pPr marL="692150" indent="-609600">
              <a:buNone/>
            </a:pPr>
            <a:r>
              <a:rPr lang="cs-CZ" altLang="cs-CZ" sz="2500" dirty="0"/>
              <a:t>	</a:t>
            </a:r>
          </a:p>
          <a:p>
            <a:pPr marL="692150" indent="-609600">
              <a:buNone/>
            </a:pPr>
            <a:r>
              <a:rPr lang="cs-CZ" altLang="cs-CZ" sz="2500" dirty="0"/>
              <a:t>	Kant nazývá jednání morálně dobrým </a:t>
            </a:r>
            <a:r>
              <a:rPr lang="cs-CZ" altLang="cs-CZ" sz="2500" b="1" dirty="0"/>
              <a:t>jedině tehdy</a:t>
            </a:r>
            <a:r>
              <a:rPr lang="cs-CZ" altLang="cs-CZ" sz="2500" dirty="0"/>
              <a:t>, když se uskutečňuje z </a:t>
            </a:r>
            <a:r>
              <a:rPr lang="cs-CZ" altLang="cs-CZ" sz="2500" b="1" dirty="0"/>
              <a:t>povinnosti</a:t>
            </a:r>
            <a:r>
              <a:rPr lang="cs-CZ" altLang="cs-CZ" sz="2500" dirty="0"/>
              <a:t>. V morálně dobrém jednání se jako motiv musí uplatnit</a:t>
            </a:r>
            <a:r>
              <a:rPr lang="cs-CZ" altLang="cs-CZ" sz="2500" b="1" dirty="0"/>
              <a:t> kategorický imperativ. </a:t>
            </a:r>
            <a:r>
              <a:rPr lang="cs-CZ" altLang="cs-CZ" sz="2500" dirty="0"/>
              <a:t>Kdo jedná morálně dobře, tedy z povinnosti, nesleduje žádnou výhodu, ale je poslušný kategorického (= vždy platného, ničím nepodmíněného) charakteru rozumového poznání.</a:t>
            </a:r>
            <a:endParaRPr lang="cs-CZ" altLang="cs-CZ" sz="2500" b="1" dirty="0"/>
          </a:p>
          <a:p>
            <a:pPr marL="692150" indent="-609600">
              <a:buFontTx/>
              <a:buAutoNum type="alphaLcParenR"/>
            </a:pPr>
            <a:endParaRPr lang="cs-CZ" altLang="cs-CZ" sz="2500" i="1" dirty="0">
              <a:solidFill>
                <a:schemeClr val="accent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65584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09 - Autonomie - extended version[20230417164529385]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</TotalTime>
  <Words>1866</Words>
  <Application>Microsoft Office PowerPoint</Application>
  <PresentationFormat>Širokoúhlá obrazovka</PresentationFormat>
  <Paragraphs>162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Motiv Office</vt:lpstr>
      <vt:lpstr>Autonomie, sebe-určení, autenticita</vt:lpstr>
      <vt:lpstr>Nová metaforika soustředěná okolo „já“</vt:lpstr>
      <vt:lpstr>Autonomie poznávacího já</vt:lpstr>
      <vt:lpstr>Individualismus v politicko-sociální sféře</vt:lpstr>
      <vt:lpstr>Rousseau : „le sentiment de l’existence“</vt:lpstr>
      <vt:lpstr>Nový pedagogický ideál uzpůsobený požadavkům sebeurčení</vt:lpstr>
      <vt:lpstr>Výchova k sebe-určení a nezávislosti</vt:lpstr>
      <vt:lpstr>Osvícenský ideál dle Kanta</vt:lpstr>
      <vt:lpstr>Kantova morálka autonomie</vt:lpstr>
      <vt:lpstr>Prezentace aplikace PowerPoint</vt:lpstr>
      <vt:lpstr>Kategorický vs. hypotetický imperativ</vt:lpstr>
      <vt:lpstr>2 formulace mravního kategorického imperativu</vt:lpstr>
      <vt:lpstr>Co je to maxima? </vt:lpstr>
      <vt:lpstr>Mravní kategorický imperativ se zakládá na následujícím kalkulu:</vt:lpstr>
      <vt:lpstr>Formalismus Kantovy morálky</vt:lpstr>
      <vt:lpstr>Kritika instrumentalizace sebe sama i druhého</vt:lpstr>
      <vt:lpstr>Kant vs. utilitarismus</vt:lpstr>
      <vt:lpstr>John Stuart Mill</vt:lpstr>
      <vt:lpstr>Kritické zhodnocení Kantovy praktické filosofie</vt:lpstr>
      <vt:lpstr>Autonomie vs. autenticita</vt:lpstr>
      <vt:lpstr>Tři neduhy moderny dle Charlese Taylora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Ondrej Svec</dc:creator>
  <cp:lastModifiedBy>Ondrej Svec</cp:lastModifiedBy>
  <cp:revision>69</cp:revision>
  <dcterms:created xsi:type="dcterms:W3CDTF">2014-05-01T17:25:10Z</dcterms:created>
  <dcterms:modified xsi:type="dcterms:W3CDTF">2023-04-17T14:58:29Z</dcterms:modified>
</cp:coreProperties>
</file>