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4" r:id="rId4"/>
    <p:sldId id="259" r:id="rId5"/>
    <p:sldId id="260" r:id="rId6"/>
    <p:sldId id="261" r:id="rId7"/>
    <p:sldId id="262"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4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E8755CC2-2D86-4E6D-B32D-1D7D033F54BC}" type="datetimeFigureOut">
              <a:rPr lang="cs-CZ" smtClean="0"/>
              <a:t>31.01.2021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1285902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8755CC2-2D86-4E6D-B32D-1D7D033F54BC}" type="datetimeFigureOut">
              <a:rPr lang="cs-CZ" smtClean="0"/>
              <a:t>31.01.2021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2618086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8755CC2-2D86-4E6D-B32D-1D7D033F54BC}" type="datetimeFigureOut">
              <a:rPr lang="cs-CZ" smtClean="0"/>
              <a:t>31.01.2021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812053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8755CC2-2D86-4E6D-B32D-1D7D033F54BC}" type="datetimeFigureOut">
              <a:rPr lang="cs-CZ" smtClean="0"/>
              <a:t>31.01.2021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1104990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E8755CC2-2D86-4E6D-B32D-1D7D033F54BC}" type="datetimeFigureOut">
              <a:rPr lang="cs-CZ" smtClean="0"/>
              <a:t>31.01.2021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58169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E8755CC2-2D86-4E6D-B32D-1D7D033F54BC}" type="datetimeFigureOut">
              <a:rPr lang="cs-CZ" smtClean="0"/>
              <a:t>31.01.2021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2344425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E8755CC2-2D86-4E6D-B32D-1D7D033F54BC}" type="datetimeFigureOut">
              <a:rPr lang="cs-CZ" smtClean="0"/>
              <a:t>31.01.2021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1549907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E8755CC2-2D86-4E6D-B32D-1D7D033F54BC}" type="datetimeFigureOut">
              <a:rPr lang="cs-CZ" smtClean="0"/>
              <a:t>31.01.2021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203473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755CC2-2D86-4E6D-B32D-1D7D033F54BC}" type="datetimeFigureOut">
              <a:rPr lang="cs-CZ" smtClean="0"/>
              <a:t>31.01.2021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3104967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8755CC2-2D86-4E6D-B32D-1D7D033F54BC}" type="datetimeFigureOut">
              <a:rPr lang="cs-CZ" smtClean="0"/>
              <a:t>31.01.2021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1484803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E8755CC2-2D86-4E6D-B32D-1D7D033F54BC}" type="datetimeFigureOut">
              <a:rPr lang="cs-CZ" smtClean="0"/>
              <a:t>31.01.2021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044FBD9-8289-4CB0-9B54-79F82E5EE0D9}" type="slidenum">
              <a:rPr lang="cs-CZ" smtClean="0"/>
              <a:t>‹#›</a:t>
            </a:fld>
            <a:endParaRPr lang="cs-CZ"/>
          </a:p>
        </p:txBody>
      </p:sp>
    </p:spTree>
    <p:extLst>
      <p:ext uri="{BB962C8B-B14F-4D97-AF65-F5344CB8AC3E}">
        <p14:creationId xmlns:p14="http://schemas.microsoft.com/office/powerpoint/2010/main" val="3849230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55CC2-2D86-4E6D-B32D-1D7D033F54BC}" type="datetimeFigureOut">
              <a:rPr lang="cs-CZ" smtClean="0"/>
              <a:t>31.01.2021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44FBD9-8289-4CB0-9B54-79F82E5EE0D9}" type="slidenum">
              <a:rPr lang="cs-CZ" smtClean="0"/>
              <a:t>‹#›</a:t>
            </a:fld>
            <a:endParaRPr lang="cs-CZ"/>
          </a:p>
        </p:txBody>
      </p:sp>
    </p:spTree>
    <p:extLst>
      <p:ext uri="{BB962C8B-B14F-4D97-AF65-F5344CB8AC3E}">
        <p14:creationId xmlns:p14="http://schemas.microsoft.com/office/powerpoint/2010/main" val="2518393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z/url?sa=i&amp;rct=j&amp;q=&amp;esrc=s&amp;source=images&amp;cd=&amp;cad=rja&amp;uact=8&amp;docid=EahEfTvICC5nMM&amp;tbnid=wmS26uYjvJAvPM:&amp;ved=0CAUQjRw&amp;url=http://zena-in.cz/clanek/serial-o-prvni-pomoci-kdyz-ji-neposkytnete-je-to-trestne&amp;ei=dK22U7_iE-nZ4QT0loDoAw&amp;bvm=bv.70138588,d.bGE&amp;psig=AFQjCNEKdARzP3WuOLCiM3FEqumKCSOojg&amp;ust=1404567280886983"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N8TRhehlAQU#t=30"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1520" y="1700808"/>
            <a:ext cx="8424936" cy="1323439"/>
          </a:xfrm>
          <a:prstGeom prst="rect">
            <a:avLst/>
          </a:prstGeom>
          <a:noFill/>
        </p:spPr>
        <p:txBody>
          <a:bodyPr wrap="square" rtlCol="0">
            <a:spAutoFit/>
          </a:bodyPr>
          <a:lstStyle/>
          <a:p>
            <a:pPr algn="ctr"/>
            <a:r>
              <a:rPr lang="cs-CZ" sz="8000" b="1"/>
              <a:t>FIRST AID</a:t>
            </a:r>
          </a:p>
        </p:txBody>
      </p:sp>
      <p:pic>
        <p:nvPicPr>
          <p:cNvPr id="3" name="Picture 2" descr="http://zena-in.cz/media/2010/06/02/aid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3356992"/>
            <a:ext cx="4381500" cy="253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869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404664"/>
            <a:ext cx="8424936" cy="6494085"/>
          </a:xfrm>
          <a:prstGeom prst="rect">
            <a:avLst/>
          </a:prstGeom>
          <a:noFill/>
        </p:spPr>
        <p:txBody>
          <a:bodyPr wrap="square" rtlCol="0">
            <a:spAutoFit/>
          </a:bodyPr>
          <a:lstStyle/>
          <a:p>
            <a:pPr marL="514350" indent="-514350">
              <a:buAutoNum type="arabicPlain" startAt="2015"/>
            </a:pPr>
            <a:r>
              <a:rPr lang="cs-CZ" sz="3200" b="1">
                <a:solidFill>
                  <a:srgbClr val="FF0000"/>
                </a:solidFill>
              </a:rPr>
              <a:t>  FIRST AID GUIDELINES</a:t>
            </a:r>
          </a:p>
          <a:p>
            <a:r>
              <a:rPr lang="cs-CZ" sz="3200" b="1"/>
              <a:t>DEFINITION</a:t>
            </a:r>
          </a:p>
          <a:p>
            <a:endParaRPr lang="cs-CZ" sz="800" b="1"/>
          </a:p>
          <a:p>
            <a:r>
              <a:rPr lang="cs-CZ" sz="2200" b="1" i="1">
                <a:solidFill>
                  <a:srgbClr val="0070C0"/>
                </a:solidFill>
              </a:rPr>
              <a:t>First Aid is defined as helping behaviours and initial care provided for acute illness or injury. First Aid can be initiated by anyone in any situation.</a:t>
            </a:r>
          </a:p>
          <a:p>
            <a:endParaRPr lang="cs-CZ" sz="2200" b="1" i="1">
              <a:solidFill>
                <a:srgbClr val="0070C0"/>
              </a:solidFill>
            </a:endParaRPr>
          </a:p>
          <a:p>
            <a:r>
              <a:rPr lang="cs-CZ" sz="2200" b="1"/>
              <a:t>FA goals:</a:t>
            </a:r>
          </a:p>
          <a:p>
            <a:pPr marL="342900" indent="-342900">
              <a:buFont typeface="Arial" panose="020B0604020202020204" pitchFamily="34" charset="0"/>
              <a:buChar char="•"/>
            </a:pPr>
            <a:r>
              <a:rPr lang="cs-CZ" sz="2200"/>
              <a:t>preserve life</a:t>
            </a:r>
          </a:p>
          <a:p>
            <a:pPr marL="342900" indent="-342900">
              <a:buFont typeface="Arial" panose="020B0604020202020204" pitchFamily="34" charset="0"/>
              <a:buChar char="•"/>
            </a:pPr>
            <a:r>
              <a:rPr lang="cs-CZ" sz="2200"/>
              <a:t>alleviate suffering</a:t>
            </a:r>
          </a:p>
          <a:p>
            <a:pPr marL="342900" indent="-342900">
              <a:buFont typeface="Arial" panose="020B0604020202020204" pitchFamily="34" charset="0"/>
              <a:buChar char="•"/>
            </a:pPr>
            <a:r>
              <a:rPr lang="cs-CZ" sz="2200"/>
              <a:t>prevent further illness or injury</a:t>
            </a:r>
          </a:p>
          <a:p>
            <a:pPr marL="342900" indent="-342900">
              <a:buFont typeface="Arial" panose="020B0604020202020204" pitchFamily="34" charset="0"/>
              <a:buChar char="•"/>
            </a:pPr>
            <a:r>
              <a:rPr lang="cs-CZ" sz="2200"/>
              <a:t>promote recovery</a:t>
            </a:r>
          </a:p>
          <a:p>
            <a:pPr marL="342900" indent="-342900">
              <a:buFont typeface="Arial" panose="020B0604020202020204" pitchFamily="34" charset="0"/>
              <a:buChar char="•"/>
            </a:pPr>
            <a:endParaRPr lang="cs-CZ" sz="2200"/>
          </a:p>
          <a:p>
            <a:r>
              <a:rPr lang="cs-CZ" sz="2200" b="1"/>
              <a:t>Types of FA:</a:t>
            </a:r>
          </a:p>
          <a:p>
            <a:pPr marL="342900" indent="-342900">
              <a:buFont typeface="Courier New" panose="02070309020205020404" pitchFamily="49" charset="0"/>
              <a:buChar char="o"/>
            </a:pPr>
            <a:r>
              <a:rPr lang="cs-CZ" sz="2200"/>
              <a:t>technical</a:t>
            </a:r>
          </a:p>
          <a:p>
            <a:pPr marL="342900" indent="-342900">
              <a:buFont typeface="Courier New" panose="02070309020205020404" pitchFamily="49" charset="0"/>
              <a:buChar char="o"/>
            </a:pPr>
            <a:r>
              <a:rPr lang="cs-CZ" sz="2200"/>
              <a:t>basic/lay/pre-medical</a:t>
            </a:r>
          </a:p>
          <a:p>
            <a:pPr marL="342900" indent="-342900">
              <a:buFont typeface="Courier New" panose="02070309020205020404" pitchFamily="49" charset="0"/>
              <a:buChar char="o"/>
            </a:pPr>
            <a:r>
              <a:rPr lang="cs-CZ" sz="2200"/>
              <a:t>advanced/professional/medical</a:t>
            </a:r>
          </a:p>
          <a:p>
            <a:pPr marL="457200" indent="-457200">
              <a:buAutoNum type="arabicPlain" startAt="2015"/>
            </a:pPr>
            <a:endParaRPr lang="cs-CZ" sz="2200"/>
          </a:p>
        </p:txBody>
      </p:sp>
    </p:spTree>
    <p:extLst>
      <p:ext uri="{BB962C8B-B14F-4D97-AF65-F5344CB8AC3E}">
        <p14:creationId xmlns:p14="http://schemas.microsoft.com/office/powerpoint/2010/main" val="47782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215516" y="305068"/>
            <a:ext cx="8712968" cy="6247864"/>
          </a:xfrm>
          <a:prstGeom prst="rect">
            <a:avLst/>
          </a:prstGeom>
          <a:noFill/>
        </p:spPr>
        <p:txBody>
          <a:bodyPr wrap="square" rtlCol="0">
            <a:spAutoFit/>
          </a:bodyPr>
          <a:lstStyle/>
          <a:p>
            <a:r>
              <a:rPr lang="cs-CZ" sz="3000" b="1" dirty="0"/>
              <a:t>PRÁVNÍ ASPEKTY NEPOSKYTNUTÍ PP</a:t>
            </a:r>
          </a:p>
          <a:p>
            <a:endParaRPr lang="cs-CZ" sz="2000" dirty="0"/>
          </a:p>
          <a:p>
            <a:r>
              <a:rPr lang="cs-CZ" sz="2000" b="1" dirty="0">
                <a:solidFill>
                  <a:srgbClr val="0070C0"/>
                </a:solidFill>
              </a:rPr>
              <a:t>§ 150 Neposkytnutí první pomoci</a:t>
            </a:r>
          </a:p>
          <a:p>
            <a:pPr marL="342900" indent="-342900">
              <a:buFont typeface="Arial" panose="020B0604020202020204" pitchFamily="34" charset="0"/>
              <a:buChar char="•"/>
            </a:pPr>
            <a:endParaRPr lang="cs-CZ" sz="2000" dirty="0"/>
          </a:p>
          <a:p>
            <a:pPr marL="342900" indent="-342900">
              <a:buFont typeface="Wingdings" panose="05000000000000000000" pitchFamily="2" charset="2"/>
              <a:buChar char="§"/>
            </a:pPr>
            <a:r>
              <a:rPr lang="cs-CZ" sz="2000" dirty="0"/>
              <a:t>Kdo osobě, která je v nebezpečí smrti nebo jeví známky vážné poruchy zdraví nebo jiného vážného onemocnění, neposkytne potřebnou pomoc, ač tak může učinit bez nebezpečí pro sebe nebo jiného, bude potrestán odnětím svobody až na dvě léta.</a:t>
            </a:r>
          </a:p>
          <a:p>
            <a:pPr marL="342900" indent="-342900">
              <a:buFont typeface="Wingdings" panose="05000000000000000000" pitchFamily="2" charset="2"/>
              <a:buChar char="§"/>
            </a:pPr>
            <a:r>
              <a:rPr lang="cs-CZ" sz="2000" dirty="0"/>
              <a:t>Kdo osobě, která je v nebezpečí smrti nebo jeví známky vážné poruchy zdraví nebo vážného onemocnění, neposkytne potřenou pomoc, ač je podle povahy svého zaměstnaní povinen takovou pomoc poskytnout, bude potrestán odnětím svobody až na tři léta nebo zákazem činnosti.</a:t>
            </a:r>
          </a:p>
          <a:p>
            <a:endParaRPr lang="cs-CZ" sz="2000" dirty="0"/>
          </a:p>
          <a:p>
            <a:r>
              <a:rPr lang="cs-CZ" sz="2000" b="1" dirty="0">
                <a:solidFill>
                  <a:srgbClr val="0070C0"/>
                </a:solidFill>
              </a:rPr>
              <a:t>§ 151 Neposkytnutí pomoci řidičem dopravního prostředku</a:t>
            </a:r>
          </a:p>
          <a:p>
            <a:pPr marL="342900" indent="-342900">
              <a:buFont typeface="Arial" panose="020B0604020202020204" pitchFamily="34" charset="0"/>
              <a:buChar char="•"/>
            </a:pPr>
            <a:endParaRPr lang="cs-CZ" sz="2000" dirty="0"/>
          </a:p>
          <a:p>
            <a:pPr marL="342900" indent="-342900">
              <a:buFont typeface="Wingdings" panose="05000000000000000000" pitchFamily="2" charset="2"/>
              <a:buChar char="§"/>
            </a:pPr>
            <a:r>
              <a:rPr lang="cs-CZ" sz="2000" dirty="0"/>
              <a:t>Řidič dopravního prostředku, který po dopravní nehodě, na níž měl účast, neposkytne osobě, která při nehodě utrpěla újmu na zdraví, potřebnou pomoc, ač tak může učinit bez nebezpečí pro sebe nebo jiného, bude potrestán odnětím svobody až na pět let nebo zákazem činnosti.</a:t>
            </a:r>
          </a:p>
        </p:txBody>
      </p:sp>
    </p:spTree>
    <p:extLst>
      <p:ext uri="{BB962C8B-B14F-4D97-AF65-F5344CB8AC3E}">
        <p14:creationId xmlns:p14="http://schemas.microsoft.com/office/powerpoint/2010/main" val="379892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23528" y="476672"/>
            <a:ext cx="8424936" cy="5816977"/>
          </a:xfrm>
          <a:prstGeom prst="rect">
            <a:avLst/>
          </a:prstGeom>
          <a:noFill/>
        </p:spPr>
        <p:txBody>
          <a:bodyPr wrap="square" rtlCol="0">
            <a:spAutoFit/>
          </a:bodyPr>
          <a:lstStyle/>
          <a:p>
            <a:r>
              <a:rPr lang="cs-CZ" sz="3200" b="1"/>
              <a:t>EMERGENCY ACTION STEPS</a:t>
            </a:r>
          </a:p>
          <a:p>
            <a:r>
              <a:rPr lang="cs-CZ" sz="2200" b="1">
                <a:solidFill>
                  <a:srgbClr val="0070C0"/>
                </a:solidFill>
              </a:rPr>
              <a:t>1. Asses the situation</a:t>
            </a:r>
          </a:p>
          <a:p>
            <a:pPr marL="342900" indent="-342900">
              <a:buFont typeface="Arial" panose="020B0604020202020204" pitchFamily="34" charset="0"/>
              <a:buChar char="•"/>
            </a:pPr>
            <a:r>
              <a:rPr lang="cs-CZ" sz="2200" b="1"/>
              <a:t>Is the scene safe?</a:t>
            </a:r>
          </a:p>
          <a:p>
            <a:pPr marL="342900" indent="-342900">
              <a:buFont typeface="Arial" panose="020B0604020202020204" pitchFamily="34" charset="0"/>
              <a:buChar char="•"/>
            </a:pPr>
            <a:r>
              <a:rPr lang="cs-CZ" sz="2200"/>
              <a:t>What happened?</a:t>
            </a:r>
          </a:p>
          <a:p>
            <a:pPr marL="342900" indent="-342900">
              <a:buFont typeface="Arial" panose="020B0604020202020204" pitchFamily="34" charset="0"/>
              <a:buChar char="•"/>
            </a:pPr>
            <a:r>
              <a:rPr lang="cs-CZ" sz="2200"/>
              <a:t>How many victims?</a:t>
            </a:r>
          </a:p>
          <a:p>
            <a:pPr marL="342900" indent="-342900">
              <a:buFont typeface="Arial" panose="020B0604020202020204" pitchFamily="34" charset="0"/>
              <a:buChar char="•"/>
            </a:pPr>
            <a:r>
              <a:rPr lang="cs-CZ" sz="2200"/>
              <a:t>Any bystanders available to help?</a:t>
            </a:r>
          </a:p>
          <a:p>
            <a:r>
              <a:rPr lang="cs-CZ" sz="2200" b="1">
                <a:solidFill>
                  <a:srgbClr val="0070C0"/>
                </a:solidFill>
              </a:rPr>
              <a:t>2. Asses the health condition</a:t>
            </a:r>
          </a:p>
          <a:p>
            <a:pPr marL="342900" indent="-342900">
              <a:buFont typeface="Arial" panose="020B0604020202020204" pitchFamily="34" charset="0"/>
              <a:buChar char="•"/>
            </a:pPr>
            <a:r>
              <a:rPr lang="cs-CZ" sz="2200" b="1"/>
              <a:t>Life-threatening</a:t>
            </a:r>
          </a:p>
          <a:p>
            <a:pPr marL="342900" indent="-342900">
              <a:buFont typeface="Arial" panose="020B0604020202020204" pitchFamily="34" charset="0"/>
              <a:buChar char="•"/>
            </a:pPr>
            <a:r>
              <a:rPr lang="cs-CZ" sz="2200" b="1"/>
              <a:t>Non life-threatening</a:t>
            </a:r>
          </a:p>
          <a:p>
            <a:r>
              <a:rPr lang="cs-CZ" sz="2200" b="1">
                <a:solidFill>
                  <a:srgbClr val="0070C0"/>
                </a:solidFill>
              </a:rPr>
              <a:t>3. Call emergency (EMS)</a:t>
            </a:r>
          </a:p>
          <a:p>
            <a:pPr marL="342900" indent="-342900">
              <a:buFont typeface="Arial" panose="020B0604020202020204" pitchFamily="34" charset="0"/>
              <a:buChar char="•"/>
            </a:pPr>
            <a:r>
              <a:rPr lang="cs-CZ" sz="2200" b="1"/>
              <a:t>Ambulance</a:t>
            </a:r>
            <a:r>
              <a:rPr lang="cs-CZ" sz="2200"/>
              <a:t>		</a:t>
            </a:r>
            <a:r>
              <a:rPr lang="cs-CZ" sz="2200" b="1"/>
              <a:t>155</a:t>
            </a:r>
          </a:p>
          <a:p>
            <a:pPr marL="342900" indent="-342900">
              <a:buFont typeface="Arial" panose="020B0604020202020204" pitchFamily="34" charset="0"/>
              <a:buChar char="•"/>
            </a:pPr>
            <a:r>
              <a:rPr lang="cs-CZ" sz="2200"/>
              <a:t>Police		158</a:t>
            </a:r>
          </a:p>
          <a:p>
            <a:pPr marL="342900" indent="-342900">
              <a:buFont typeface="Arial" panose="020B0604020202020204" pitchFamily="34" charset="0"/>
              <a:buChar char="•"/>
            </a:pPr>
            <a:r>
              <a:rPr lang="cs-CZ" sz="2200"/>
              <a:t>Fire service		150</a:t>
            </a:r>
          </a:p>
          <a:p>
            <a:pPr marL="342900" indent="-342900">
              <a:buFont typeface="Arial" panose="020B0604020202020204" pitchFamily="34" charset="0"/>
              <a:buChar char="•"/>
            </a:pPr>
            <a:r>
              <a:rPr lang="cs-CZ" sz="2200" b="1"/>
              <a:t>General emergency  </a:t>
            </a:r>
            <a:r>
              <a:rPr lang="cs-CZ" sz="2200"/>
              <a:t>	</a:t>
            </a:r>
            <a:r>
              <a:rPr lang="cs-CZ" sz="2200" b="1"/>
              <a:t>112</a:t>
            </a:r>
          </a:p>
          <a:p>
            <a:r>
              <a:rPr lang="cs-CZ" sz="2200" b="1">
                <a:solidFill>
                  <a:srgbClr val="0070C0"/>
                </a:solidFill>
              </a:rPr>
              <a:t>4. Initiate care</a:t>
            </a:r>
          </a:p>
          <a:p>
            <a:endParaRPr lang="cs-CZ" sz="3200"/>
          </a:p>
        </p:txBody>
      </p:sp>
    </p:spTree>
    <p:extLst>
      <p:ext uri="{BB962C8B-B14F-4D97-AF65-F5344CB8AC3E}">
        <p14:creationId xmlns:p14="http://schemas.microsoft.com/office/powerpoint/2010/main" val="620836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404664"/>
            <a:ext cx="8424936" cy="5816977"/>
          </a:xfrm>
          <a:prstGeom prst="rect">
            <a:avLst/>
          </a:prstGeom>
          <a:noFill/>
          <a:ln>
            <a:solidFill>
              <a:schemeClr val="accent1"/>
            </a:solidFill>
          </a:ln>
        </p:spPr>
        <p:txBody>
          <a:bodyPr wrap="square" rtlCol="0">
            <a:spAutoFit/>
          </a:bodyPr>
          <a:lstStyle/>
          <a:p>
            <a:r>
              <a:rPr lang="cs-CZ" sz="3200" b="1"/>
              <a:t>ACTIVATION OF EMS (1 rescuer)</a:t>
            </a:r>
          </a:p>
          <a:p>
            <a:endParaRPr lang="cs-CZ" sz="3200" b="1"/>
          </a:p>
          <a:p>
            <a:r>
              <a:rPr lang="cs-CZ" sz="2200" b="1"/>
              <a:t>PHONE FIRST	</a:t>
            </a:r>
            <a:r>
              <a:rPr lang="cs-CZ" sz="2200" b="1">
                <a:solidFill>
                  <a:srgbClr val="0070C0"/>
                </a:solidFill>
              </a:rPr>
              <a:t>before CPR </a:t>
            </a:r>
            <a:r>
              <a:rPr lang="cs-CZ" sz="2200" b="1"/>
              <a:t>in adults</a:t>
            </a:r>
          </a:p>
          <a:p>
            <a:r>
              <a:rPr lang="cs-CZ" sz="2200" b="1"/>
              <a:t>PHONE FAST	</a:t>
            </a:r>
            <a:r>
              <a:rPr lang="cs-CZ" sz="2200" b="1">
                <a:solidFill>
                  <a:srgbClr val="0070C0"/>
                </a:solidFill>
              </a:rPr>
              <a:t>after stopping severe bleeding</a:t>
            </a:r>
          </a:p>
          <a:p>
            <a:r>
              <a:rPr lang="cs-CZ" sz="2200" b="1"/>
              <a:t>		</a:t>
            </a:r>
            <a:r>
              <a:rPr lang="cs-CZ" sz="2200" b="1">
                <a:solidFill>
                  <a:srgbClr val="0070C0"/>
                </a:solidFill>
              </a:rPr>
              <a:t>after 1 minute of CPR </a:t>
            </a:r>
            <a:r>
              <a:rPr lang="cs-CZ" sz="2200" b="1"/>
              <a:t>in children or drowning</a:t>
            </a:r>
          </a:p>
          <a:p>
            <a:endParaRPr lang="cs-CZ" sz="2200" b="1"/>
          </a:p>
          <a:p>
            <a:r>
              <a:rPr lang="cs-CZ" sz="2200" b="1"/>
              <a:t>Information for dispatcher :</a:t>
            </a:r>
          </a:p>
          <a:p>
            <a:pPr marL="342900" indent="-342900">
              <a:buFont typeface="Arial" panose="020B0604020202020204" pitchFamily="34" charset="0"/>
              <a:buChar char="•"/>
            </a:pPr>
            <a:r>
              <a:rPr lang="cs-CZ" sz="2200"/>
              <a:t>name, phone number, address or location</a:t>
            </a:r>
          </a:p>
          <a:p>
            <a:pPr marL="342900" indent="-342900">
              <a:buFont typeface="Arial" panose="020B0604020202020204" pitchFamily="34" charset="0"/>
              <a:buChar char="•"/>
            </a:pPr>
            <a:r>
              <a:rPr lang="cs-CZ" sz="2200"/>
              <a:t>what happened</a:t>
            </a:r>
          </a:p>
          <a:p>
            <a:pPr marL="342900" indent="-342900">
              <a:buFont typeface="Arial" panose="020B0604020202020204" pitchFamily="34" charset="0"/>
              <a:buChar char="•"/>
            </a:pPr>
            <a:r>
              <a:rPr lang="cs-CZ" sz="2200"/>
              <a:t>number and condition of victims</a:t>
            </a:r>
          </a:p>
          <a:p>
            <a:pPr marL="342900" indent="-342900">
              <a:buFont typeface="Arial" panose="020B0604020202020204" pitchFamily="34" charset="0"/>
              <a:buChar char="•"/>
            </a:pPr>
            <a:r>
              <a:rPr lang="cs-CZ" sz="2200"/>
              <a:t>other important information</a:t>
            </a:r>
          </a:p>
          <a:p>
            <a:pPr marL="342900" indent="-342900">
              <a:buFont typeface="Arial" panose="020B0604020202020204" pitchFamily="34" charset="0"/>
              <a:buChar char="•"/>
            </a:pPr>
            <a:r>
              <a:rPr lang="cs-CZ" sz="2200"/>
              <a:t>never hang up first</a:t>
            </a:r>
          </a:p>
          <a:p>
            <a:endParaRPr lang="cs-CZ" sz="2200"/>
          </a:p>
          <a:p>
            <a:r>
              <a:rPr lang="cs-CZ" sz="2200" b="1"/>
              <a:t>INFANT</a:t>
            </a:r>
            <a:r>
              <a:rPr lang="cs-CZ" sz="2200"/>
              <a:t> - child under 1 year</a:t>
            </a:r>
          </a:p>
          <a:p>
            <a:r>
              <a:rPr lang="cs-CZ" sz="2200" b="1"/>
              <a:t>CHILD</a:t>
            </a:r>
            <a:r>
              <a:rPr lang="cs-CZ" sz="2200"/>
              <a:t> - child between 1 year and puberty</a:t>
            </a:r>
          </a:p>
          <a:p>
            <a:endParaRPr lang="cs-CZ" sz="2200"/>
          </a:p>
        </p:txBody>
      </p:sp>
    </p:spTree>
    <p:extLst>
      <p:ext uri="{BB962C8B-B14F-4D97-AF65-F5344CB8AC3E}">
        <p14:creationId xmlns:p14="http://schemas.microsoft.com/office/powerpoint/2010/main" val="3974241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634618"/>
            <a:ext cx="8424936" cy="5816977"/>
          </a:xfrm>
          <a:prstGeom prst="rect">
            <a:avLst/>
          </a:prstGeom>
          <a:noFill/>
        </p:spPr>
        <p:txBody>
          <a:bodyPr wrap="square" rtlCol="0">
            <a:spAutoFit/>
          </a:bodyPr>
          <a:lstStyle/>
          <a:p>
            <a:r>
              <a:rPr lang="cs-CZ" sz="3200" b="1"/>
              <a:t>ASSESMENT OF HEALTH CONDITION</a:t>
            </a:r>
          </a:p>
          <a:p>
            <a:endParaRPr lang="cs-CZ" sz="2200" b="1"/>
          </a:p>
          <a:p>
            <a:r>
              <a:rPr lang="cs-CZ" sz="2200" b="1">
                <a:solidFill>
                  <a:srgbClr val="0070C0"/>
                </a:solidFill>
              </a:rPr>
              <a:t>Primary survey</a:t>
            </a:r>
          </a:p>
          <a:p>
            <a:pPr marL="342900" indent="-342900">
              <a:buFont typeface="Wingdings" panose="05000000000000000000" pitchFamily="2" charset="2"/>
              <a:buChar char="§"/>
            </a:pPr>
            <a:r>
              <a:rPr lang="cs-CZ" sz="2200"/>
              <a:t>check for </a:t>
            </a:r>
            <a:r>
              <a:rPr lang="cs-CZ" sz="2200" b="1"/>
              <a:t>danger</a:t>
            </a:r>
          </a:p>
          <a:p>
            <a:pPr marL="342900" indent="-342900">
              <a:buFont typeface="Wingdings" panose="05000000000000000000" pitchFamily="2" charset="2"/>
              <a:buChar char="§"/>
            </a:pPr>
            <a:r>
              <a:rPr lang="cs-CZ" sz="2200"/>
              <a:t>check for </a:t>
            </a:r>
            <a:r>
              <a:rPr lang="cs-CZ" sz="2200" b="1"/>
              <a:t>response</a:t>
            </a:r>
          </a:p>
          <a:p>
            <a:pPr marL="342900" indent="-342900">
              <a:buFont typeface="Wingdings" panose="05000000000000000000" pitchFamily="2" charset="2"/>
              <a:buChar char="§"/>
            </a:pPr>
            <a:r>
              <a:rPr lang="cs-CZ" sz="2200"/>
              <a:t>if unresponsive </a:t>
            </a:r>
            <a:r>
              <a:rPr lang="cs-CZ" sz="2200" b="1"/>
              <a:t>open airway </a:t>
            </a:r>
            <a:r>
              <a:rPr lang="cs-CZ" sz="2200"/>
              <a:t>and check for </a:t>
            </a:r>
            <a:r>
              <a:rPr lang="cs-CZ" sz="2200" b="1"/>
              <a:t>breatning</a:t>
            </a:r>
            <a:r>
              <a:rPr lang="cs-CZ" sz="2200"/>
              <a:t> </a:t>
            </a:r>
          </a:p>
          <a:p>
            <a:pPr marL="342900" indent="-342900">
              <a:buFont typeface="Wingdings" panose="05000000000000000000" pitchFamily="2" charset="2"/>
              <a:buChar char="§"/>
            </a:pPr>
            <a:r>
              <a:rPr lang="cs-CZ" sz="2200"/>
              <a:t>check for </a:t>
            </a:r>
            <a:r>
              <a:rPr lang="cs-CZ" sz="2200" b="1"/>
              <a:t>severe bleeding</a:t>
            </a:r>
          </a:p>
          <a:p>
            <a:pPr marL="342900" indent="-342900">
              <a:buFont typeface="Wingdings" panose="05000000000000000000" pitchFamily="2" charset="2"/>
              <a:buChar char="§"/>
            </a:pPr>
            <a:endParaRPr lang="cs-CZ" sz="2200" b="1"/>
          </a:p>
          <a:p>
            <a:r>
              <a:rPr lang="cs-CZ" sz="2200" b="1">
                <a:solidFill>
                  <a:srgbClr val="0070C0"/>
                </a:solidFill>
              </a:rPr>
              <a:t>Secondary survey</a:t>
            </a:r>
          </a:p>
          <a:p>
            <a:pPr marL="342900" indent="-342900">
              <a:buFont typeface="Wingdings" panose="05000000000000000000" pitchFamily="2" charset="2"/>
              <a:buChar char="§"/>
            </a:pPr>
            <a:r>
              <a:rPr lang="cs-CZ" sz="2200"/>
              <a:t>take history</a:t>
            </a:r>
          </a:p>
          <a:p>
            <a:pPr marL="342900" indent="-342900">
              <a:buFont typeface="Wingdings" panose="05000000000000000000" pitchFamily="2" charset="2"/>
              <a:buChar char="§"/>
            </a:pPr>
            <a:r>
              <a:rPr lang="cs-CZ" sz="2200"/>
              <a:t>ask about symptoms (pain, dizzines, fatigue, nausea)</a:t>
            </a:r>
          </a:p>
          <a:p>
            <a:pPr marL="342900" indent="-342900">
              <a:buFont typeface="Wingdings" panose="05000000000000000000" pitchFamily="2" charset="2"/>
              <a:buChar char="§"/>
            </a:pPr>
            <a:r>
              <a:rPr lang="cs-CZ" sz="2200"/>
              <a:t>look for signs (skin colour, swelling, bleeding, deformity)</a:t>
            </a:r>
          </a:p>
          <a:p>
            <a:pPr marL="342900" indent="-342900">
              <a:buFont typeface="Wingdings" panose="05000000000000000000" pitchFamily="2" charset="2"/>
              <a:buChar char="§"/>
            </a:pPr>
            <a:r>
              <a:rPr lang="cs-CZ" sz="2200"/>
              <a:t>check injury</a:t>
            </a:r>
          </a:p>
          <a:p>
            <a:pPr marL="342900" indent="-342900">
              <a:buFont typeface="Wingdings" panose="05000000000000000000" pitchFamily="2" charset="2"/>
              <a:buChar char="§"/>
            </a:pPr>
            <a:r>
              <a:rPr lang="cs-CZ" sz="2200"/>
              <a:t>head to toe examination</a:t>
            </a:r>
          </a:p>
          <a:p>
            <a:pPr marL="342900" indent="-342900">
              <a:buFont typeface="Wingdings" panose="05000000000000000000" pitchFamily="2" charset="2"/>
              <a:buChar char="§"/>
            </a:pPr>
            <a:endParaRPr lang="cs-CZ" sz="2200" b="1"/>
          </a:p>
          <a:p>
            <a:endParaRPr lang="cs-CZ" sz="3200" b="1"/>
          </a:p>
        </p:txBody>
      </p:sp>
      <p:sp>
        <p:nvSpPr>
          <p:cNvPr id="3" name="Obdélník 2"/>
          <p:cNvSpPr/>
          <p:nvPr/>
        </p:nvSpPr>
        <p:spPr>
          <a:xfrm>
            <a:off x="421829" y="5805264"/>
            <a:ext cx="4572000" cy="646331"/>
          </a:xfrm>
          <a:prstGeom prst="rect">
            <a:avLst/>
          </a:prstGeom>
        </p:spPr>
        <p:txBody>
          <a:bodyPr>
            <a:spAutoFit/>
          </a:bodyPr>
          <a:lstStyle/>
          <a:p>
            <a:r>
              <a:rPr lang="cs-CZ">
                <a:hlinkClick r:id="rId2"/>
              </a:rPr>
              <a:t>https://www.youtube.com/watch?v=N8TRhehlAQU#t=30</a:t>
            </a:r>
            <a:endParaRPr lang="cs-CZ"/>
          </a:p>
        </p:txBody>
      </p:sp>
    </p:spTree>
    <p:extLst>
      <p:ext uri="{BB962C8B-B14F-4D97-AF65-F5344CB8AC3E}">
        <p14:creationId xmlns:p14="http://schemas.microsoft.com/office/powerpoint/2010/main" val="1910675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95536" y="450532"/>
            <a:ext cx="8424936" cy="4893647"/>
          </a:xfrm>
          <a:prstGeom prst="rect">
            <a:avLst/>
          </a:prstGeom>
          <a:noFill/>
        </p:spPr>
        <p:txBody>
          <a:bodyPr wrap="square" rtlCol="0">
            <a:spAutoFit/>
          </a:bodyPr>
          <a:lstStyle/>
          <a:p>
            <a:r>
              <a:rPr lang="cs-CZ" sz="3200" b="1"/>
              <a:t>LIFE-THREATENING CONDITIONS</a:t>
            </a:r>
          </a:p>
          <a:p>
            <a:endParaRPr lang="cs-CZ" sz="3200" b="1"/>
          </a:p>
          <a:p>
            <a:pPr marL="457200" indent="-457200">
              <a:buFont typeface="Arial" panose="020B0604020202020204" pitchFamily="34" charset="0"/>
              <a:buChar char="•"/>
            </a:pPr>
            <a:r>
              <a:rPr lang="cs-CZ" sz="2800" b="1">
                <a:solidFill>
                  <a:srgbClr val="FF0000"/>
                </a:solidFill>
              </a:rPr>
              <a:t>UNCONSCIOUSNESS</a:t>
            </a:r>
          </a:p>
          <a:p>
            <a:pPr marL="457200" indent="-457200">
              <a:buFont typeface="Arial" panose="020B0604020202020204" pitchFamily="34" charset="0"/>
              <a:buChar char="•"/>
            </a:pPr>
            <a:r>
              <a:rPr lang="cs-CZ" sz="2800" b="1">
                <a:solidFill>
                  <a:srgbClr val="FF0000"/>
                </a:solidFill>
              </a:rPr>
              <a:t>RESPIRATORY ARREST (CARDIAC ARREST)</a:t>
            </a:r>
          </a:p>
          <a:p>
            <a:pPr marL="457200" indent="-457200">
              <a:buFont typeface="Arial" panose="020B0604020202020204" pitchFamily="34" charset="0"/>
              <a:buChar char="•"/>
            </a:pPr>
            <a:r>
              <a:rPr lang="cs-CZ" sz="2800" b="1">
                <a:solidFill>
                  <a:srgbClr val="FF0000"/>
                </a:solidFill>
              </a:rPr>
              <a:t>SEVERE BLEEDING</a:t>
            </a:r>
          </a:p>
          <a:p>
            <a:endParaRPr lang="cs-CZ" sz="3200" b="1">
              <a:solidFill>
                <a:srgbClr val="FF0000"/>
              </a:solidFill>
            </a:endParaRPr>
          </a:p>
          <a:p>
            <a:r>
              <a:rPr lang="cs-CZ" sz="2200"/>
              <a:t>Use all your senses while assessing victim.</a:t>
            </a:r>
          </a:p>
          <a:p>
            <a:pPr marL="342900" indent="-342900">
              <a:buFont typeface="Courier New" panose="02070309020205020404" pitchFamily="49" charset="0"/>
              <a:buChar char="o"/>
            </a:pPr>
            <a:r>
              <a:rPr lang="cs-CZ" sz="2200" b="1"/>
              <a:t>look</a:t>
            </a:r>
          </a:p>
          <a:p>
            <a:pPr marL="342900" indent="-342900">
              <a:buFont typeface="Courier New" panose="02070309020205020404" pitchFamily="49" charset="0"/>
              <a:buChar char="o"/>
            </a:pPr>
            <a:r>
              <a:rPr lang="cs-CZ" sz="2200" b="1"/>
              <a:t>listen</a:t>
            </a:r>
          </a:p>
          <a:p>
            <a:pPr marL="342900" indent="-342900">
              <a:buFont typeface="Courier New" panose="02070309020205020404" pitchFamily="49" charset="0"/>
              <a:buChar char="o"/>
            </a:pPr>
            <a:r>
              <a:rPr lang="cs-CZ" sz="2200" b="1"/>
              <a:t>feel </a:t>
            </a:r>
          </a:p>
          <a:p>
            <a:pPr marL="342900" indent="-342900">
              <a:buFont typeface="Courier New" panose="02070309020205020404" pitchFamily="49" charset="0"/>
              <a:buChar char="o"/>
            </a:pPr>
            <a:r>
              <a:rPr lang="cs-CZ" sz="2200" b="1"/>
              <a:t>smell</a:t>
            </a:r>
          </a:p>
          <a:p>
            <a:endParaRPr lang="cs-CZ" sz="2200"/>
          </a:p>
        </p:txBody>
      </p:sp>
    </p:spTree>
    <p:extLst>
      <p:ext uri="{BB962C8B-B14F-4D97-AF65-F5344CB8AC3E}">
        <p14:creationId xmlns:p14="http://schemas.microsoft.com/office/powerpoint/2010/main" val="3522528858"/>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453</Words>
  <Application>Microsoft Office PowerPoint</Application>
  <PresentationFormat>Předvádění na obrazovce (4:3)</PresentationFormat>
  <Paragraphs>82</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Arial</vt:lpstr>
      <vt:lpstr>Calibri</vt:lpstr>
      <vt:lpstr>Courier New</vt:lpstr>
      <vt:lpstr>Wingdings</vt: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Míša</dc:creator>
  <cp:lastModifiedBy>M</cp:lastModifiedBy>
  <cp:revision>24</cp:revision>
  <dcterms:created xsi:type="dcterms:W3CDTF">2016-02-13T10:05:48Z</dcterms:created>
  <dcterms:modified xsi:type="dcterms:W3CDTF">2021-01-31T10:45:22Z</dcterms:modified>
</cp:coreProperties>
</file>