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4" r:id="rId1"/>
  </p:sldMasterIdLst>
  <p:notesMasterIdLst>
    <p:notesMasterId r:id="rId88"/>
  </p:notesMasterIdLst>
  <p:sldIdLst>
    <p:sldId id="256" r:id="rId2"/>
    <p:sldId id="257" r:id="rId3"/>
    <p:sldId id="258" r:id="rId4"/>
    <p:sldId id="273" r:id="rId5"/>
    <p:sldId id="259" r:id="rId6"/>
    <p:sldId id="262" r:id="rId7"/>
    <p:sldId id="268" r:id="rId8"/>
    <p:sldId id="265" r:id="rId9"/>
    <p:sldId id="263" r:id="rId10"/>
    <p:sldId id="269" r:id="rId11"/>
    <p:sldId id="261" r:id="rId12"/>
    <p:sldId id="267" r:id="rId13"/>
    <p:sldId id="264" r:id="rId14"/>
    <p:sldId id="277" r:id="rId15"/>
    <p:sldId id="278" r:id="rId16"/>
    <p:sldId id="280" r:id="rId17"/>
    <p:sldId id="282" r:id="rId18"/>
    <p:sldId id="281" r:id="rId19"/>
    <p:sldId id="292" r:id="rId20"/>
    <p:sldId id="293" r:id="rId21"/>
    <p:sldId id="361" r:id="rId22"/>
    <p:sldId id="294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60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350" r:id="rId77"/>
    <p:sldId id="351" r:id="rId78"/>
    <p:sldId id="352" r:id="rId79"/>
    <p:sldId id="353" r:id="rId80"/>
    <p:sldId id="354" r:id="rId81"/>
    <p:sldId id="355" r:id="rId82"/>
    <p:sldId id="356" r:id="rId83"/>
    <p:sldId id="357" r:id="rId84"/>
    <p:sldId id="358" r:id="rId85"/>
    <p:sldId id="359" r:id="rId86"/>
    <p:sldId id="290" r:id="rId8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AD0F8"/>
    <a:srgbClr val="00CCFF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3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D3DEC34-BF2E-43F6-A259-281329248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21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12EB-C22D-4A94-9C99-03C49C7796D1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C3AD-8EF3-4AE5-801E-3731CBB6B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21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AED4-F2B4-4022-9947-B3293D3E38E5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D595-0314-4379-828A-C41E7186B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EF8C6A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EF8C6A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BC89-759D-451A-AB8F-2D6BCBD8FBC3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9FBF-92F1-4516-9CF3-75737241C2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617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5AA1-62EE-4ECA-86D2-F5BA519D659C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1CAB-EF3D-47D2-A3CD-ED6CAFFD8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13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EF8C6A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EF8C6A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B9FFC-06E1-4635-BB98-B1A5C3AE9C7D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E86D-956E-4886-BEB5-3567B4388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29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1749-9996-4942-85A5-DD624A30098C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89ED-2985-4FD5-A3FF-05683A04EE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94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A2DD-5B77-40C4-9114-E37589133001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7682-A525-4D43-84C8-273B1B0612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44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0253-760E-4DFE-9F62-AF81D5924B89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09CD-ED27-405A-BBCD-9AD74ECE1D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51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0" y="1371600"/>
            <a:ext cx="44958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28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90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9295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F99-7ACF-4B96-8063-98EA8E64A325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3EB7-C188-4356-B6DD-BD9B143C3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1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C826-2EE0-4677-8BEF-C78D5D0D8938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D6FA-7E45-4C62-9910-A9C113D8C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4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4F77-944D-4161-915E-ECC3D27B1A5B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2F1B-C893-445A-B29D-47A1A9E008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3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A5586-CC47-4C65-A822-8531A8184CC2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89A8-8F3B-499D-B06A-381C13A91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87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99E9-F065-4D9B-97DD-BD673BBDF7CB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D0C5-98E2-4B7B-831E-4A499F829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24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B2CC0-3884-43BE-8B7D-6FCEC40D4B7D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AAA0-9C98-4A0C-9E5A-E33B98468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2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D5F4-CE90-4CE0-BF1D-927542D0655C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9DB5-63DB-4DFA-835E-5ED59B6342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2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C2D5-7E05-4CC7-959D-054044B0CCF5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F354-7A7F-4571-92C9-826D51AD6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50A51C-CC05-49FF-8682-01CB33E6B65A}" type="datetimeFigureOut">
              <a:rPr lang="cs-CZ"/>
              <a:pPr>
                <a:defRPr/>
              </a:pPr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ED84A89-EB0B-4E9A-9574-7ADB555A9B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14" r:id="rId11"/>
    <p:sldLayoutId id="2147483909" r:id="rId12"/>
    <p:sldLayoutId id="2147483915" r:id="rId13"/>
    <p:sldLayoutId id="2147483910" r:id="rId14"/>
    <p:sldLayoutId id="2147483911" r:id="rId15"/>
    <p:sldLayoutId id="2147483912" r:id="rId16"/>
    <p:sldLayoutId id="2147483916" r:id="rId17"/>
    <p:sldLayoutId id="2147483917" r:id="rId18"/>
    <p:sldLayoutId id="2147483918" r:id="rId1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standards/marcx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bibfram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la.org/files/assets/cataloguing/icp/icp_2016-en.pd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VII/s13/icc/" TargetMode="External"/><Relationship Id="rId2" Type="http://schemas.openxmlformats.org/officeDocument/2006/relationships/hyperlink" Target="https://www.ifla.org/publications/node/11015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" TargetMode="External"/><Relationship Id="rId2" Type="http://schemas.openxmlformats.org/officeDocument/2006/relationships/hyperlink" Target="http://www.rda-jsc.org/histo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fla.org/VII/s13/icp/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full.nkp.cz/nkkr/pdf/9902/9902055.pdf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81075"/>
            <a:ext cx="7772400" cy="1143000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/>
              <a:t>Úvod do předmětu včetně dějinného vývoje</a:t>
            </a:r>
          </a:p>
        </p:txBody>
      </p:sp>
      <p:pic>
        <p:nvPicPr>
          <p:cNvPr id="9219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14738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</a:t>
            </a:r>
            <a:r>
              <a:rPr lang="cs-CZ" altLang="cs-CZ" sz="1400"/>
              <a:t>Praha </a:t>
            </a:r>
            <a:r>
              <a:rPr lang="cs-CZ" altLang="cs-CZ" sz="140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938" y="0"/>
            <a:ext cx="7543800" cy="982663"/>
          </a:xfrm>
        </p:spPr>
        <p:txBody>
          <a:bodyPr/>
          <a:lstStyle/>
          <a:p>
            <a:pPr eaLnBrk="1" hangingPunct="1"/>
            <a:r>
              <a:rPr lang="cs-CZ" altLang="cs-CZ" smtClean="0"/>
              <a:t>Ukázka - selekční údaje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188" y="1676400"/>
            <a:ext cx="7345362" cy="398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TERRACE, Vincent, 1948-</a:t>
            </a:r>
            <a:endParaRPr lang="cs-CZ" altLang="cs-CZ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Fifty years of television</a:t>
            </a: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 : guide to series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pilots / Vincent Terrace ; translated by Hugo Boss.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New York : Cornwall Books, c1991. - 864 s. 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24 cm. - Obsahuje rejstřík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I. 50 years of television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II. Television pilot programs - United States -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III. Television serials - United States - 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rgbClr val="FF3300"/>
                </a:solidFill>
                <a:latin typeface="Times New Roman" panose="02020603050405020304" pitchFamily="18" charset="0"/>
              </a:rPr>
              <a:t>IV. Boss, Hugo, 1952-</a:t>
            </a:r>
            <a:endParaRPr lang="cs-CZ" altLang="cs-CZ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63" y="1588"/>
            <a:ext cx="7543801" cy="982662"/>
          </a:xfrm>
        </p:spPr>
        <p:txBody>
          <a:bodyPr/>
          <a:lstStyle/>
          <a:p>
            <a:pPr eaLnBrk="1" hangingPunct="1"/>
            <a:r>
              <a:rPr lang="cs-CZ" altLang="cs-CZ" smtClean="0"/>
              <a:t>Druhy katalogů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543800" cy="4024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dříve: jmenný, systematický, předmětový; generální</a:t>
            </a:r>
          </a:p>
          <a:p>
            <a:pPr eaLnBrk="1" hangingPunct="1"/>
            <a:r>
              <a:rPr lang="cs-CZ" altLang="cs-CZ" sz="2800" smtClean="0"/>
              <a:t>dnes: katalog je jeden, díky selekčním údajům lze vyhledávat podle různých hledisek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836613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katalogu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604250" cy="39116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Sekundární informační zdroj obsahující soubor katalogizačních záznamů o dokumentech, které daná instituce uchovává ve svých fondech nebo které trvale nebo dočasně zpřístupňuje, vytvářený podle předem stanovených zásad a umožňující zpětné vyhledávání dokumentů (Katuščák et al. TDKIV).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83513" cy="684213"/>
          </a:xfrm>
        </p:spPr>
        <p:txBody>
          <a:bodyPr/>
          <a:lstStyle/>
          <a:p>
            <a:pPr eaLnBrk="1" hangingPunct="1"/>
            <a:r>
              <a:rPr lang="cs-CZ" altLang="cs-CZ" smtClean="0"/>
              <a:t>Předem stanovené zásady?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551656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katalogizační pravidla</a:t>
            </a:r>
          </a:p>
          <a:p>
            <a:pPr eaLnBrk="1" hangingPunct="1"/>
            <a:r>
              <a:rPr lang="cs-CZ" altLang="cs-CZ" sz="2800" smtClean="0"/>
              <a:t>ČR: AACR2R; ISBD; RDA</a:t>
            </a:r>
          </a:p>
          <a:p>
            <a:pPr eaLnBrk="1" hangingPunct="1"/>
            <a:r>
              <a:rPr lang="cs-CZ" altLang="cs-CZ" sz="2800" smtClean="0"/>
              <a:t>svět: různé katalogizační instrukce (Německo: Regeln für alphabetische Katalogisierung; Francie: AFNOR; Itálie: RICA apod.)</a:t>
            </a:r>
          </a:p>
          <a:p>
            <a:pPr eaLnBrk="1" hangingPunct="1"/>
            <a:r>
              <a:rPr lang="cs-CZ" altLang="cs-CZ" sz="2800" smtClean="0"/>
              <a:t>výměnné formáty</a:t>
            </a:r>
          </a:p>
          <a:p>
            <a:pPr eaLnBrk="1" hangingPunct="1"/>
            <a:r>
              <a:rPr lang="cs-CZ" altLang="cs-CZ" sz="2800" smtClean="0"/>
              <a:t>ČR: do 2003 UNIMARC, od 2004 MARC 21</a:t>
            </a:r>
          </a:p>
          <a:p>
            <a:pPr eaLnBrk="1" hangingPunct="1"/>
            <a:r>
              <a:rPr lang="cs-CZ" altLang="cs-CZ" sz="2800" smtClean="0"/>
              <a:t>svět: různé MARCovské formáty, neMARCovské formáty (dříve např. MAB - Německo)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642938"/>
          </a:xfrm>
        </p:spPr>
        <p:txBody>
          <a:bodyPr/>
          <a:lstStyle/>
          <a:p>
            <a:pPr eaLnBrk="1" hangingPunct="1"/>
            <a:r>
              <a:rPr lang="cs-CZ" altLang="cs-CZ" smtClean="0"/>
              <a:t>MARCovské formáty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dnes bbg. záznamy ukládány do databází do tzv. interních formátů</a:t>
            </a:r>
          </a:p>
          <a:p>
            <a:pPr eaLnBrk="1" hangingPunct="1"/>
            <a:r>
              <a:rPr lang="cs-CZ" altLang="cs-CZ" sz="2800" smtClean="0"/>
              <a:t>MARC - </a:t>
            </a:r>
            <a:r>
              <a:rPr lang="cs-CZ" altLang="cs-CZ" sz="2800" smtClean="0">
                <a:solidFill>
                  <a:srgbClr val="FF3300"/>
                </a:solidFill>
              </a:rPr>
              <a:t>ma</a:t>
            </a:r>
            <a:r>
              <a:rPr lang="cs-CZ" altLang="cs-CZ" sz="2800" smtClean="0"/>
              <a:t>chine </a:t>
            </a:r>
            <a:r>
              <a:rPr lang="cs-CZ" altLang="cs-CZ" sz="2800" smtClean="0">
                <a:solidFill>
                  <a:srgbClr val="FF3300"/>
                </a:solidFill>
              </a:rPr>
              <a:t>r</a:t>
            </a:r>
            <a:r>
              <a:rPr lang="cs-CZ" altLang="cs-CZ" sz="2800" smtClean="0"/>
              <a:t>eadable </a:t>
            </a:r>
            <a:r>
              <a:rPr lang="cs-CZ" altLang="cs-CZ" sz="2800" smtClean="0">
                <a:solidFill>
                  <a:srgbClr val="FF3300"/>
                </a:solidFill>
              </a:rPr>
              <a:t>c</a:t>
            </a:r>
            <a:r>
              <a:rPr lang="cs-CZ" altLang="cs-CZ" sz="2800" smtClean="0"/>
              <a:t>ataloguing record =&gt; strojově čitelný katalogizační záznam</a:t>
            </a:r>
          </a:p>
          <a:p>
            <a:pPr eaLnBrk="1" hangingPunct="1"/>
            <a:r>
              <a:rPr lang="cs-CZ" altLang="cs-CZ" sz="2800" smtClean="0"/>
              <a:t>komunikační formát (výměnný), může sloužit také jako interní (např. systém Aleph)</a:t>
            </a:r>
          </a:p>
          <a:p>
            <a:pPr eaLnBrk="1" hangingPunct="1"/>
            <a:r>
              <a:rPr lang="cs-CZ" altLang="cs-CZ" sz="2800" smtClean="0"/>
              <a:t>navazuje na normu ISO 2709 (přenos bibliografických dat na magnetických páskách), která určuje 4 základní části strojem čitelného záznamu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1196975"/>
          </a:xfrm>
        </p:spPr>
        <p:txBody>
          <a:bodyPr/>
          <a:lstStyle/>
          <a:p>
            <a:pPr eaLnBrk="1" hangingPunct="1"/>
            <a:r>
              <a:rPr lang="cs-CZ" altLang="cs-CZ" smtClean="0"/>
              <a:t>4 části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353425" cy="44545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návěští záznamu (leader) - pevná délka - 24 pozic</a:t>
            </a:r>
          </a:p>
          <a:p>
            <a:pPr eaLnBrk="1" hangingPunct="1"/>
            <a:r>
              <a:rPr lang="cs-CZ" altLang="cs-CZ" sz="2800" smtClean="0"/>
              <a:t>adresář záznamu - v řádkovém zobrazení se neobjevuje - série datových řetězců tvořených tagem pole, délkou pole a počáteční pozicí každého pole</a:t>
            </a:r>
          </a:p>
          <a:p>
            <a:pPr eaLnBrk="1" hangingPunct="1"/>
            <a:r>
              <a:rPr lang="cs-CZ" altLang="cs-CZ" sz="2800" smtClean="0"/>
              <a:t>proměnná pole (bibliografické údaje)</a:t>
            </a:r>
          </a:p>
          <a:p>
            <a:pPr eaLnBrk="1" hangingPunct="1"/>
            <a:r>
              <a:rPr lang="cs-CZ" altLang="cs-CZ" sz="2800" smtClean="0"/>
              <a:t>oddělovač záznamu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LDR </a:t>
            </a:r>
            <a:r>
              <a:rPr lang="cs-CZ" altLang="cs-CZ" sz="2400" smtClean="0"/>
              <a:t>*****nam##22*****#a#4500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001 </a:t>
            </a:r>
            <a:r>
              <a:rPr lang="cs-CZ" altLang="cs-CZ" sz="2400" smtClean="0"/>
              <a:t>&lt;control number&gt;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003 </a:t>
            </a:r>
            <a:r>
              <a:rPr lang="cs-CZ" altLang="cs-CZ" sz="2400" smtClean="0"/>
              <a:t>&lt;control number identifier&gt;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005 </a:t>
            </a:r>
            <a:r>
              <a:rPr lang="cs-CZ" altLang="cs-CZ" sz="2400" smtClean="0"/>
              <a:t>19920331092212.7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007</a:t>
            </a:r>
            <a:r>
              <a:rPr lang="cs-CZ" altLang="cs-CZ" sz="2400" smtClean="0"/>
              <a:t> ta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008 </a:t>
            </a:r>
            <a:r>
              <a:rPr lang="cs-CZ" altLang="cs-CZ" sz="2400" smtClean="0"/>
              <a:t>820305s1991####nyu###########001#0#eng##	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endParaRPr lang="cs-CZ" altLang="cs-CZ" sz="24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endParaRPr lang="cs-CZ" altLang="cs-CZ" sz="24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>
                <a:solidFill>
                  <a:srgbClr val="00CCFF"/>
                </a:solidFill>
              </a:rPr>
              <a:t>020</a:t>
            </a:r>
            <a:r>
              <a:rPr lang="cs-CZ" altLang="cs-CZ" sz="2400" smtClean="0">
                <a:solidFill>
                  <a:srgbClr val="FF9933"/>
                </a:solidFill>
              </a:rPr>
              <a:t> </a:t>
            </a:r>
            <a:r>
              <a:rPr lang="cs-CZ" altLang="cs-CZ" sz="2400" b="1" smtClean="0"/>
              <a:t>##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0845348116 :</a:t>
            </a:r>
            <a:r>
              <a:rPr lang="cs-CZ" altLang="cs-CZ" sz="2400" b="1" smtClean="0">
                <a:solidFill>
                  <a:srgbClr val="FF9933"/>
                </a:solidFill>
              </a:rPr>
              <a:t>$c</a:t>
            </a:r>
            <a:r>
              <a:rPr lang="cs-CZ" altLang="cs-CZ" sz="2400" smtClean="0"/>
              <a:t>$29.95 (£19.50 U.K.)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020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##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0845348205 (pbk.)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040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##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&lt;organization code&gt;</a:t>
            </a:r>
            <a:r>
              <a:rPr lang="cs-CZ" altLang="cs-CZ" sz="2400" b="1" smtClean="0"/>
              <a:t>$c</a:t>
            </a:r>
            <a:r>
              <a:rPr lang="cs-CZ" altLang="cs-CZ" sz="2400" smtClean="0"/>
              <a:t>&lt;organization code&gt;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050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14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PN1992.8.S4</a:t>
            </a:r>
            <a:r>
              <a:rPr lang="cs-CZ" altLang="cs-CZ" sz="2400" b="1" smtClean="0"/>
              <a:t>$b</a:t>
            </a:r>
            <a:r>
              <a:rPr lang="cs-CZ" altLang="cs-CZ" sz="2400" smtClean="0"/>
              <a:t>T47 1991</a:t>
            </a:r>
          </a:p>
          <a:p>
            <a:pPr eaLnBrk="1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sz="2400" b="1" smtClean="0"/>
              <a:t>082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chemeClr val="hlink"/>
                </a:solidFill>
              </a:rPr>
              <a:t>04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791.45/75/0973</a:t>
            </a:r>
            <a:r>
              <a:rPr lang="cs-CZ" altLang="cs-CZ" sz="2400" b="1" smtClean="0"/>
              <a:t>$2</a:t>
            </a:r>
            <a:r>
              <a:rPr lang="cs-CZ" altLang="cs-CZ" sz="2400" smtClean="0"/>
              <a:t>19</a:t>
            </a:r>
          </a:p>
        </p:txBody>
      </p:sp>
      <p:sp>
        <p:nvSpPr>
          <p:cNvPr id="27651" name="Oval 5"/>
          <p:cNvSpPr>
            <a:spLocks noChangeArrowheads="1"/>
          </p:cNvSpPr>
          <p:nvPr/>
        </p:nvSpPr>
        <p:spPr bwMode="auto">
          <a:xfrm>
            <a:off x="0" y="0"/>
            <a:ext cx="3733800" cy="3810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AutoShape 8"/>
          <p:cNvSpPr>
            <a:spLocks/>
          </p:cNvSpPr>
          <p:nvPr/>
        </p:nvSpPr>
        <p:spPr bwMode="auto">
          <a:xfrm>
            <a:off x="6019800" y="304800"/>
            <a:ext cx="2089150" cy="495300"/>
          </a:xfrm>
          <a:prstGeom prst="borderCallout1">
            <a:avLst>
              <a:gd name="adj1" fmla="val -20870"/>
              <a:gd name="adj2" fmla="val 94528"/>
              <a:gd name="adj3" fmla="val -20870"/>
              <a:gd name="adj4" fmla="val -105773"/>
            </a:avLst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leader - návěští</a:t>
            </a:r>
          </a:p>
        </p:txBody>
      </p:sp>
      <p:sp>
        <p:nvSpPr>
          <p:cNvPr id="27653" name="AutoShape 11"/>
          <p:cNvSpPr>
            <a:spLocks/>
          </p:cNvSpPr>
          <p:nvPr/>
        </p:nvSpPr>
        <p:spPr bwMode="auto">
          <a:xfrm>
            <a:off x="4876800" y="1135063"/>
            <a:ext cx="4038600" cy="495300"/>
          </a:xfrm>
          <a:prstGeom prst="borderCallout1">
            <a:avLst>
              <a:gd name="adj1" fmla="val -8069"/>
              <a:gd name="adj2" fmla="val 97171"/>
              <a:gd name="adj3" fmla="val -8069"/>
              <a:gd name="adj4" fmla="val -13718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proměnná kontrolní pole 00X</a:t>
            </a:r>
          </a:p>
        </p:txBody>
      </p:sp>
      <p:sp>
        <p:nvSpPr>
          <p:cNvPr id="27654" name="AutoShape 12"/>
          <p:cNvSpPr>
            <a:spLocks noChangeArrowheads="1"/>
          </p:cNvSpPr>
          <p:nvPr/>
        </p:nvSpPr>
        <p:spPr bwMode="auto">
          <a:xfrm>
            <a:off x="457200" y="2590800"/>
            <a:ext cx="1143000" cy="533400"/>
          </a:xfrm>
          <a:prstGeom prst="cloudCallout">
            <a:avLst>
              <a:gd name="adj1" fmla="val -57083"/>
              <a:gd name="adj2" fmla="val 204167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tag</a:t>
            </a:r>
          </a:p>
        </p:txBody>
      </p:sp>
      <p:sp>
        <p:nvSpPr>
          <p:cNvPr id="27655" name="AutoShape 13"/>
          <p:cNvSpPr>
            <a:spLocks noChangeArrowheads="1"/>
          </p:cNvSpPr>
          <p:nvPr/>
        </p:nvSpPr>
        <p:spPr bwMode="auto">
          <a:xfrm>
            <a:off x="395288" y="5734050"/>
            <a:ext cx="1676400" cy="609600"/>
          </a:xfrm>
          <a:prstGeom prst="cloudCallout">
            <a:avLst>
              <a:gd name="adj1" fmla="val -24148"/>
              <a:gd name="adj2" fmla="val -54426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indikátor</a:t>
            </a:r>
          </a:p>
        </p:txBody>
      </p:sp>
      <p:sp>
        <p:nvSpPr>
          <p:cNvPr id="27656" name="AutoShape 14"/>
          <p:cNvSpPr>
            <a:spLocks noChangeArrowheads="1"/>
          </p:cNvSpPr>
          <p:nvPr/>
        </p:nvSpPr>
        <p:spPr bwMode="auto">
          <a:xfrm>
            <a:off x="3924300" y="2565400"/>
            <a:ext cx="2209800" cy="609600"/>
          </a:xfrm>
          <a:prstGeom prst="cloudCallout">
            <a:avLst>
              <a:gd name="adj1" fmla="val -65444"/>
              <a:gd name="adj2" fmla="val 165625"/>
            </a:avLst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identifikátor</a:t>
            </a:r>
          </a:p>
        </p:txBody>
      </p:sp>
      <p:sp>
        <p:nvSpPr>
          <p:cNvPr id="27657" name="AutoShape 15"/>
          <p:cNvSpPr>
            <a:spLocks/>
          </p:cNvSpPr>
          <p:nvPr/>
        </p:nvSpPr>
        <p:spPr bwMode="auto">
          <a:xfrm>
            <a:off x="5105400" y="5432425"/>
            <a:ext cx="3767138" cy="860425"/>
          </a:xfrm>
          <a:prstGeom prst="borderCallout1">
            <a:avLst>
              <a:gd name="adj1" fmla="val -15236"/>
              <a:gd name="adj2" fmla="val 96968"/>
              <a:gd name="adj3" fmla="val -15236"/>
              <a:gd name="adj4" fmla="val -387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Times New Roman" panose="02020603050405020304" pitchFamily="18" charset="0"/>
              </a:rPr>
              <a:t>proměnná pole údajů 0XX - 9XX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LDR </a:t>
            </a:r>
            <a:r>
              <a:rPr lang="cs-CZ" altLang="cs-CZ" smtClean="0"/>
              <a:t>*****nam##22*****#a#4500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001 </a:t>
            </a:r>
            <a:r>
              <a:rPr lang="cs-CZ" altLang="cs-CZ" smtClean="0"/>
              <a:t>&lt;control number&gt;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003 </a:t>
            </a:r>
            <a:r>
              <a:rPr lang="cs-CZ" altLang="cs-CZ" smtClean="0"/>
              <a:t>&lt;control number identifier&gt;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005 </a:t>
            </a:r>
            <a:r>
              <a:rPr lang="cs-CZ" altLang="cs-CZ" smtClean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007</a:t>
            </a:r>
            <a:r>
              <a:rPr lang="cs-CZ" altLang="cs-CZ" smtClean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008 </a:t>
            </a:r>
            <a:r>
              <a:rPr lang="cs-CZ" altLang="cs-CZ" smtClean="0"/>
              <a:t>820305s1991####nyu###########001#0#eng##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020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0845348116 :</a:t>
            </a:r>
            <a:r>
              <a:rPr lang="cs-CZ" altLang="cs-CZ" b="1" smtClean="0"/>
              <a:t>$c</a:t>
            </a:r>
            <a:r>
              <a:rPr lang="cs-CZ" altLang="cs-CZ" smtClean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020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0845348205 (pbk.)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040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&lt;organization code&gt;</a:t>
            </a:r>
            <a:r>
              <a:rPr lang="cs-CZ" altLang="cs-CZ" b="1" smtClean="0"/>
              <a:t>$c</a:t>
            </a:r>
            <a:r>
              <a:rPr lang="cs-CZ" altLang="cs-CZ" smtClean="0"/>
              <a:t>&lt;organization code&gt;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050</a:t>
            </a:r>
            <a:r>
              <a:rPr lang="cs-CZ" altLang="cs-CZ" smtClean="0"/>
              <a:t> </a:t>
            </a:r>
            <a:r>
              <a:rPr lang="cs-CZ" altLang="cs-CZ" b="1" smtClean="0"/>
              <a:t>14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PN1992.8.S4</a:t>
            </a:r>
            <a:r>
              <a:rPr lang="cs-CZ" altLang="cs-CZ" b="1" smtClean="0"/>
              <a:t>$b</a:t>
            </a:r>
            <a:r>
              <a:rPr lang="cs-CZ" altLang="cs-CZ" smtClean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082</a:t>
            </a:r>
            <a:r>
              <a:rPr lang="cs-CZ" altLang="cs-CZ" smtClean="0"/>
              <a:t> </a:t>
            </a:r>
            <a:r>
              <a:rPr lang="cs-CZ" altLang="cs-CZ" b="1" smtClean="0"/>
              <a:t>04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791.45/75/0973</a:t>
            </a:r>
            <a:r>
              <a:rPr lang="cs-CZ" altLang="cs-CZ" b="1" smtClean="0"/>
              <a:t>$2</a:t>
            </a:r>
            <a:r>
              <a:rPr lang="cs-CZ" altLang="cs-CZ" smtClean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100</a:t>
            </a:r>
            <a:r>
              <a:rPr lang="cs-CZ" altLang="cs-CZ" smtClean="0"/>
              <a:t> </a:t>
            </a:r>
            <a:r>
              <a:rPr lang="cs-CZ" altLang="cs-CZ" b="1" smtClean="0"/>
              <a:t>1#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Terrace, Vincent,</a:t>
            </a:r>
            <a:r>
              <a:rPr lang="cs-CZ" altLang="cs-CZ" b="1" smtClean="0"/>
              <a:t>$d</a:t>
            </a:r>
            <a:r>
              <a:rPr lang="cs-CZ" altLang="cs-CZ" smtClean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245</a:t>
            </a:r>
            <a:r>
              <a:rPr lang="cs-CZ" altLang="cs-CZ" smtClean="0"/>
              <a:t> </a:t>
            </a:r>
            <a:r>
              <a:rPr lang="cs-CZ" altLang="cs-CZ" b="1" smtClean="0"/>
              <a:t>10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Fifty years of television :</a:t>
            </a:r>
            <a:r>
              <a:rPr lang="cs-CZ" altLang="cs-CZ" b="1" smtClean="0"/>
              <a:t>$b</a:t>
            </a:r>
            <a:r>
              <a:rPr lang="cs-CZ" altLang="cs-CZ" smtClean="0"/>
              <a:t>a guide to series and pilots, 1937-1988 /</a:t>
            </a:r>
            <a:r>
              <a:rPr lang="cs-CZ" altLang="cs-CZ" b="1" smtClean="0"/>
              <a:t>$c</a:t>
            </a:r>
            <a:r>
              <a:rPr lang="cs-CZ" altLang="cs-CZ" smtClean="0"/>
              <a:t>Vincent Terrace ; translated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246</a:t>
            </a:r>
            <a:r>
              <a:rPr lang="cs-CZ" altLang="cs-CZ" smtClean="0"/>
              <a:t> </a:t>
            </a:r>
            <a:r>
              <a:rPr lang="cs-CZ" altLang="cs-CZ" b="1" smtClean="0"/>
              <a:t>1#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50 years of television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260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New York :</a:t>
            </a:r>
            <a:r>
              <a:rPr lang="cs-CZ" altLang="cs-CZ" b="1" smtClean="0"/>
              <a:t>$b</a:t>
            </a:r>
            <a:r>
              <a:rPr lang="cs-CZ" altLang="cs-CZ" smtClean="0"/>
              <a:t>Cornwall Books,</a:t>
            </a:r>
            <a:r>
              <a:rPr lang="cs-CZ" altLang="cs-CZ" b="1" smtClean="0"/>
              <a:t>$c</a:t>
            </a:r>
            <a:r>
              <a:rPr lang="cs-CZ" altLang="cs-CZ" smtClean="0"/>
              <a:t>c1991.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300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864 s. ;</a:t>
            </a:r>
            <a:r>
              <a:rPr lang="cs-CZ" altLang="cs-CZ" b="1" smtClean="0"/>
              <a:t>$c</a:t>
            </a:r>
            <a:r>
              <a:rPr lang="cs-CZ" altLang="cs-CZ" smtClean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500</a:t>
            </a:r>
            <a:r>
              <a:rPr lang="cs-CZ" altLang="cs-CZ" smtClean="0"/>
              <a:t> </a:t>
            </a:r>
            <a:r>
              <a:rPr lang="cs-CZ" altLang="cs-CZ" b="1" smtClean="0"/>
              <a:t>##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Obsahuje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650</a:t>
            </a:r>
            <a:r>
              <a:rPr lang="cs-CZ" altLang="cs-CZ" smtClean="0"/>
              <a:t> </a:t>
            </a:r>
            <a:r>
              <a:rPr lang="cs-CZ" altLang="cs-CZ" b="1" smtClean="0"/>
              <a:t>#0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Television pilot programs</a:t>
            </a:r>
            <a:r>
              <a:rPr lang="cs-CZ" altLang="cs-CZ" b="1" smtClean="0"/>
              <a:t>$z</a:t>
            </a:r>
            <a:r>
              <a:rPr lang="cs-CZ" altLang="cs-CZ" smtClean="0"/>
              <a:t>United States</a:t>
            </a:r>
            <a:r>
              <a:rPr lang="cs-CZ" altLang="cs-CZ" b="1" smtClean="0"/>
              <a:t>$v</a:t>
            </a:r>
            <a:r>
              <a:rPr lang="cs-CZ" altLang="cs-CZ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650</a:t>
            </a:r>
            <a:r>
              <a:rPr lang="cs-CZ" altLang="cs-CZ" smtClean="0"/>
              <a:t> </a:t>
            </a:r>
            <a:r>
              <a:rPr lang="cs-CZ" altLang="cs-CZ" b="1" smtClean="0"/>
              <a:t>#0</a:t>
            </a:r>
            <a:r>
              <a:rPr lang="cs-CZ" altLang="cs-CZ" smtClean="0"/>
              <a:t> </a:t>
            </a:r>
            <a:r>
              <a:rPr lang="cs-CZ" altLang="cs-CZ" b="1" smtClean="0"/>
              <a:t>$a</a:t>
            </a:r>
            <a:r>
              <a:rPr lang="cs-CZ" altLang="cs-CZ" smtClean="0"/>
              <a:t>Television serials</a:t>
            </a:r>
            <a:r>
              <a:rPr lang="cs-CZ" altLang="cs-CZ" b="1" smtClean="0"/>
              <a:t>$z</a:t>
            </a:r>
            <a:r>
              <a:rPr lang="cs-CZ" altLang="cs-CZ" smtClean="0"/>
              <a:t>United States</a:t>
            </a:r>
            <a:r>
              <a:rPr lang="cs-CZ" altLang="cs-CZ" b="1" smtClean="0"/>
              <a:t>$v</a:t>
            </a:r>
            <a:r>
              <a:rPr lang="cs-CZ" altLang="cs-CZ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Tx/>
              <a:buNone/>
            </a:pPr>
            <a:r>
              <a:rPr lang="cs-CZ" altLang="cs-CZ" b="1" smtClean="0"/>
              <a:t>700 1# $a</a:t>
            </a:r>
            <a:r>
              <a:rPr lang="cs-CZ" altLang="cs-CZ" smtClean="0"/>
              <a:t>Boss, Hugo,</a:t>
            </a:r>
            <a:r>
              <a:rPr lang="cs-CZ" altLang="cs-CZ" b="1" smtClean="0"/>
              <a:t>$d</a:t>
            </a:r>
            <a:r>
              <a:rPr lang="cs-CZ" altLang="cs-CZ" smtClean="0"/>
              <a:t>1952-</a:t>
            </a:r>
            <a:endParaRPr lang="cs-CZ" altLang="cs-CZ" b="1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716463" y="0"/>
            <a:ext cx="4427537" cy="278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TERRACE, Vincent, 1948-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   Fifty years of television : guide to series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pilots / Vincent Terrace ; translated by Hugo Boss.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New York : Cornwall Books, c1991. - 864 s. 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24 cm. - Obsahuje rejstřík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I. 50 years of television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II. Television pilot programs - United States -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III. Television serials - United States - 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IV. Boss, Hugo, 1952-</a:t>
            </a: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0" y="3276600"/>
            <a:ext cx="3886200" cy="3810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592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Terminologie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indikátory - první dvě znakové pozice v proměnném poli, které interpretují nebo zpřesňují informace v poli. Prázdná pozice se označuje jako „#“.</a:t>
            </a:r>
          </a:p>
          <a:p>
            <a:pPr lvl="1" eaLnBrk="1" hangingPunct="1"/>
            <a:r>
              <a:rPr lang="cs-CZ" altLang="cs-CZ" sz="2400" b="1" smtClean="0"/>
              <a:t>100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rgbClr val="FF3300"/>
                </a:solidFill>
              </a:rPr>
              <a:t>1#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Terrace, Vincent,</a:t>
            </a:r>
            <a:r>
              <a:rPr lang="cs-CZ" altLang="cs-CZ" sz="2400" b="1" smtClean="0"/>
              <a:t>$d</a:t>
            </a:r>
            <a:r>
              <a:rPr lang="cs-CZ" altLang="cs-CZ" sz="2400" smtClean="0"/>
              <a:t>1948-</a:t>
            </a:r>
          </a:p>
          <a:p>
            <a:pPr eaLnBrk="1" hangingPunct="1"/>
            <a:r>
              <a:rPr lang="cs-CZ" altLang="cs-CZ" sz="2400" smtClean="0"/>
              <a:t>identifikátory - označení podpole - dva znaky, které odlišují v rámci pole údaj, který vyžaduje samostatnou manipulaci - $a, $1</a:t>
            </a:r>
          </a:p>
          <a:p>
            <a:pPr lvl="1" eaLnBrk="1" hangingPunct="1"/>
            <a:r>
              <a:rPr lang="cs-CZ" altLang="cs-CZ" sz="2400" b="1" smtClean="0"/>
              <a:t>100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1#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rgbClr val="FF3300"/>
                </a:solidFill>
              </a:rPr>
              <a:t>$a</a:t>
            </a:r>
            <a:r>
              <a:rPr lang="cs-CZ" altLang="cs-CZ" sz="2400" smtClean="0"/>
              <a:t>Terrace, Vincent,</a:t>
            </a:r>
            <a:r>
              <a:rPr lang="cs-CZ" altLang="cs-CZ" sz="2400" b="1" smtClean="0">
                <a:solidFill>
                  <a:srgbClr val="FF3300"/>
                </a:solidFill>
              </a:rPr>
              <a:t>$d</a:t>
            </a:r>
            <a:r>
              <a:rPr lang="cs-CZ" altLang="cs-CZ" sz="2400" smtClean="0"/>
              <a:t>1948-</a:t>
            </a:r>
          </a:p>
          <a:p>
            <a:pPr eaLnBrk="1" hangingPunct="1"/>
            <a:r>
              <a:rPr lang="cs-CZ" altLang="cs-CZ" sz="2400" smtClean="0"/>
              <a:t>opakovatelnost polí a podpolí</a:t>
            </a:r>
          </a:p>
          <a:p>
            <a:pPr lvl="1" eaLnBrk="1" hangingPunct="1"/>
            <a:r>
              <a:rPr lang="cs-CZ" altLang="cs-CZ" sz="2400" b="1" smtClean="0"/>
              <a:t>020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##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0-8453-4811-6 :</a:t>
            </a:r>
            <a:r>
              <a:rPr lang="cs-CZ" altLang="cs-CZ" sz="2400" b="1" smtClean="0"/>
              <a:t>$c</a:t>
            </a:r>
            <a:r>
              <a:rPr lang="cs-CZ" altLang="cs-CZ" sz="2400" smtClean="0"/>
              <a:t>$29.95 (£19.50 U.K.)</a:t>
            </a:r>
          </a:p>
          <a:p>
            <a:pPr lvl="1" eaLnBrk="1" hangingPunct="1"/>
            <a:r>
              <a:rPr lang="cs-CZ" altLang="cs-CZ" sz="2400" b="1" smtClean="0"/>
              <a:t>020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##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$a</a:t>
            </a:r>
            <a:r>
              <a:rPr lang="cs-CZ" altLang="cs-CZ" sz="2400" smtClean="0"/>
              <a:t>0-8453-4820-5 (pbk.)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450975"/>
          </a:xfrm>
        </p:spPr>
        <p:txBody>
          <a:bodyPr/>
          <a:lstStyle/>
          <a:p>
            <a:pPr eaLnBrk="1" hangingPunct="1"/>
            <a:r>
              <a:rPr lang="cs-CZ" altLang="cs-CZ" smtClean="0"/>
              <a:t>Ukázka záznamu v MARC XML a MODS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6562725" cy="4268787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hlinkClick r:id="rId2"/>
              </a:rPr>
              <a:t>ukázka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908050"/>
          </a:xfrm>
        </p:spPr>
        <p:txBody>
          <a:bodyPr/>
          <a:lstStyle/>
          <a:p>
            <a:pPr eaLnBrk="1" hangingPunct="1"/>
            <a:r>
              <a:rPr lang="cs-CZ" altLang="cs-CZ" smtClean="0"/>
              <a:t>Co je to katalogizace?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820150" cy="537368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E. Svenonius : “umění nebo způsob organizace znalostí (informací) za účelem vyhledávání”</a:t>
            </a:r>
          </a:p>
          <a:p>
            <a:pPr eaLnBrk="1" hangingPunct="1"/>
            <a:r>
              <a:rPr lang="cs-CZ" altLang="cs-CZ" sz="2800" smtClean="0"/>
              <a:t>Smiraglia: “vytvoření, uložení, manipulace a vyhledávání bibliografických dat“</a:t>
            </a:r>
          </a:p>
          <a:p>
            <a:pPr eaLnBrk="1" hangingPunct="1"/>
            <a:r>
              <a:rPr lang="cs-CZ" altLang="cs-CZ" sz="2800" smtClean="0"/>
              <a:t>katalogizace je </a:t>
            </a:r>
            <a:r>
              <a:rPr lang="cs-CZ" altLang="cs-CZ" sz="2800" smtClean="0">
                <a:solidFill>
                  <a:srgbClr val="FF3300"/>
                </a:solidFill>
              </a:rPr>
              <a:t>proces</a:t>
            </a:r>
            <a:r>
              <a:rPr lang="cs-CZ" altLang="cs-CZ" sz="2800" smtClean="0"/>
              <a:t>, který zahrnuje tvorbu katalogizačních záznamů, klasifikaci, tvorbu předmětových hesel, organizaci a správu katalogu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848600" cy="1320800"/>
          </a:xfrm>
        </p:spPr>
        <p:txBody>
          <a:bodyPr/>
          <a:lstStyle/>
          <a:p>
            <a:pPr eaLnBrk="1" hangingPunct="1"/>
            <a:r>
              <a:rPr lang="cs-CZ" altLang="cs-CZ" smtClean="0"/>
              <a:t>Ukázka záznamu v Metadatovém záznamu pro e-vškp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36688"/>
            <a:ext cx="9144000" cy="68167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&lt;?xml version="1.0" encoding="utf-8" ?&gt;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&lt;evskp:metadata version="1.1" xmlns:dc="http://purl.org/dc/elements/1.1/" xmlns:evskp="http://www.evskp.cz/standardy/evskp/" xmlns:thesis="http://www.ndltd.org/standards/metadata/etdms/1.0/" xmlns:dcterms="http://purl.org/dc/terms/"&gt;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&lt;dc:title xml:lang="cs"&gt;Měnová opce&lt;/dc:title&gt;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&lt;dc:creator&gt;Ptáček, Martin&lt;/dc:creator&gt;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&lt;dcterms:abstract xml:lang="cs"&gt;Diplomová práce pojednává o problematice měnových opcí. Zaměřuje se na jejich charakteristiku, vlastnosti a metody oceňování. Dále jsou zde uvedeny některé opční strategie a též i nejdůležitější exotické opce.&lt;/dcterms:abstract&gt;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&lt;dcterms:dateAccepted&gt;2008-01-09&lt;/dcterms:dateAccepted&gt;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&lt;dc:type xml:lang="cs" evskp:typeType="TypVSKP"&gt;Diplomová práce&lt;/dc:type&gt; &lt;dcterms:medium&gt;application/pdf&lt;/dcterms:medium&gt;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&lt;dc:identifier&gt;http://www.vse.cz/vskp/eid/5265&lt;/dc:identifier&gt;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&lt;dc:language&gt;cs&lt;/dc:language&gt; &lt;thesis:degree&gt;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&lt;thesis:name&gt;Ing.&lt;/thesis:name&gt; &lt;thesis:level xml:lang="cs"&gt;Magisterský&lt;/thesis:level&gt;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&lt;thesis:discipline&gt;Hospodářská politika a správa/Finance&lt;/thesis:discipline&gt;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&lt;thesis:grantor&gt;Vysoká škola ekonomická v Praze&lt;/thesis:grantor&gt; &lt;/thesis:degree&gt;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1200" smtClean="0"/>
              <a:t>&lt;evskp:contact contactID="3112" /&gt; &lt;/evskp:metadata&gt;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 výměnných formátů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BIBFRAME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</a:t>
            </a:r>
            <a:r>
              <a:rPr lang="cs-CZ" dirty="0" err="1" smtClean="0">
                <a:hlinkClick r:id="rId2"/>
              </a:rPr>
              <a:t>www.loc.gov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bibframe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798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 anchor="ctr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000"/>
              <a:t>Vývoj katalogizačních pravidel ve světě a vývoj funkcí katalogu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Antonio Panizzi (1797-1879)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5219700" cy="548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první souvislejší pravidla - připravována jednotlivci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Jeho „91 pravidel“ - implementováno r. 1839 v knihovně Britského muzea, r. 1841 obhájena a vydána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charakteristika - formální záhlaví - např. „Akademie“ (dokumenty univerzit a naučných společností), „Liturgika“ (misály, modlitební knihy apod.)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zavedl jako první korporativní záhlaví – snažil se omezit na minimum názvová záhlaví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dílo je důležitější než vydání – čtenáře zajímá dílo a až poté určité vydání či verze tohoto díla</a:t>
            </a:r>
          </a:p>
        </p:txBody>
      </p:sp>
      <p:sp>
        <p:nvSpPr>
          <p:cNvPr id="33796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5219700" y="1125538"/>
            <a:ext cx="39243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</p:txBody>
      </p:sp>
      <p:pic>
        <p:nvPicPr>
          <p:cNvPr id="33797" name="Picture 1030" descr="bh4_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85850"/>
            <a:ext cx="39624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524750" cy="1320800"/>
          </a:xfrm>
        </p:spPr>
        <p:txBody>
          <a:bodyPr/>
          <a:lstStyle/>
          <a:p>
            <a:pPr eaLnBrk="1" hangingPunct="1"/>
            <a:r>
              <a:rPr lang="cs-CZ" altLang="cs-CZ" smtClean="0"/>
              <a:t>Pět základních charakteristik katalogu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135937" cy="3881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dostatečně detailní záznam, aby mohl uživatel knihu identifikovat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pouze jedno záhlaví na jednotku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normalizovaná forma autorského záhlaví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shromáždit všechna vydání a překlady díla dohromady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křížové odkazy, které uživatele navedou ke správné formě jmen a názvů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Charles Ammi Cutter (1837-1903)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6659563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i="1" smtClean="0"/>
              <a:t>Rules for a Dictionary Catalog </a:t>
            </a:r>
            <a:r>
              <a:rPr lang="cs-CZ" altLang="cs-CZ" sz="2600" smtClean="0"/>
              <a:t>(Pravidla slovníkového katalogu) - významné dílo, 1. vyd. r. 1876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poprvé definuje principy katalogizace a funkce katalogu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zahrnuje pravidla popisná i pravidla pro volbu záhlaví, a to jak záhlaví autorského a názvového, tak i předmětového a formální záhlaví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slovníkový katalog = křížový katalog - spojení katalogů spočívajících na abecedním principu řazení v jeden celek, tedy autorského, titulového a předmětového</a:t>
            </a:r>
            <a:endParaRPr lang="cs-CZ" altLang="cs-CZ" sz="2800" smtClean="0"/>
          </a:p>
        </p:txBody>
      </p:sp>
      <p:sp>
        <p:nvSpPr>
          <p:cNvPr id="35844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6659563" y="1371600"/>
            <a:ext cx="2484437" cy="3065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  <p:pic>
        <p:nvPicPr>
          <p:cNvPr id="35845" name="Picture 9" descr="Charles Cutter JPG (16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1412875"/>
            <a:ext cx="2466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543800" cy="1127125"/>
          </a:xfrm>
        </p:spPr>
        <p:txBody>
          <a:bodyPr/>
          <a:lstStyle/>
          <a:p>
            <a:pPr eaLnBrk="1" hangingPunct="1"/>
            <a:r>
              <a:rPr lang="cs-CZ" altLang="cs-CZ" smtClean="0"/>
              <a:t>Funkce podle Cuttera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43013"/>
            <a:ext cx="7993062" cy="48498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umožnit nalézt knihu, u niž je znám: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autor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název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předmět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ukázat, co má knihovna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určitého autora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určitém předmětu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určitém druhu literatury (žánru)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dopomoci ve výběru knihy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se týče jejího vydání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se týče charakteru knihy (literárně nebo tematicky)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Shiyali Ramamrita Ranganathan (1892-1972)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6659563" cy="54864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fasetové třídění, dvojtečková klasifikace</a:t>
            </a:r>
          </a:p>
          <a:p>
            <a:pPr eaLnBrk="1" hangingPunct="1"/>
            <a:r>
              <a:rPr lang="cs-CZ" altLang="cs-CZ" sz="2800" smtClean="0"/>
              <a:t>pro nás důležité: PĚT ZÁKONŮ KNIHOVNÍ VĚDY (1931):</a:t>
            </a:r>
          </a:p>
          <a:p>
            <a:pPr lvl="1" eaLnBrk="1" hangingPunct="1"/>
            <a:r>
              <a:rPr lang="cs-CZ" altLang="cs-CZ" sz="2400" smtClean="0"/>
              <a:t>knihy jsou k užívání</a:t>
            </a:r>
          </a:p>
          <a:p>
            <a:pPr lvl="1" eaLnBrk="1" hangingPunct="1"/>
            <a:r>
              <a:rPr lang="cs-CZ" altLang="cs-CZ" sz="2400" smtClean="0"/>
              <a:t>každému čtenáři jeho knihu</a:t>
            </a:r>
          </a:p>
          <a:p>
            <a:pPr lvl="1" eaLnBrk="1" hangingPunct="1"/>
            <a:r>
              <a:rPr lang="cs-CZ" altLang="cs-CZ" sz="2400" smtClean="0"/>
              <a:t>každé knize čtenáře</a:t>
            </a:r>
          </a:p>
          <a:p>
            <a:pPr lvl="1" eaLnBrk="1" hangingPunct="1"/>
            <a:r>
              <a:rPr lang="cs-CZ" altLang="cs-CZ" sz="2400" smtClean="0"/>
              <a:t>šetřit čtenářům čas</a:t>
            </a:r>
          </a:p>
          <a:p>
            <a:pPr lvl="1" eaLnBrk="1" hangingPunct="1"/>
            <a:r>
              <a:rPr lang="cs-CZ" altLang="cs-CZ" sz="2400" smtClean="0"/>
              <a:t>knihovna je rostoucí organizmus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732588" y="1371600"/>
            <a:ext cx="2411412" cy="3065463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37893" name="Picture 6" descr="Ranganath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1412875"/>
            <a:ext cx="2419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588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Ranganathan pokr.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00150"/>
            <a:ext cx="8135938" cy="45243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knihovní katalog by měl být organizován tak, aby: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odhalil každému čtenáři jeho dokument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zabezpečil každému dokumentu čtenáře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ušetřil čas čtenáři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ušetřil čas personálu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Ranganathan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velmi obdivoval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Cuttera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z jeho díla čerpal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15888"/>
            <a:ext cx="7543800" cy="911225"/>
          </a:xfrm>
        </p:spPr>
        <p:txBody>
          <a:bodyPr/>
          <a:lstStyle/>
          <a:p>
            <a:pPr eaLnBrk="1" hangingPunct="1"/>
            <a:r>
              <a:rPr lang="cs-CZ" altLang="cs-CZ" smtClean="0"/>
              <a:t>Vývoj v USA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7543800" cy="4024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1883 : 1. vyd. pravidel (</a:t>
            </a:r>
            <a:r>
              <a:rPr lang="cs-CZ" altLang="cs-CZ" sz="2800" i="1" smtClean="0"/>
              <a:t>Condensed Rules for an Author &amp; Title Catalog</a:t>
            </a:r>
            <a:r>
              <a:rPr lang="cs-CZ" altLang="cs-CZ" sz="2800" smtClean="0"/>
              <a:t>) Americké knihovnické asociace (</a:t>
            </a:r>
            <a:r>
              <a:rPr lang="cs-CZ" altLang="cs-CZ" sz="2800" i="1" smtClean="0"/>
              <a:t>American Library Association - ALA</a:t>
            </a:r>
            <a:r>
              <a:rPr lang="cs-CZ" altLang="cs-CZ" sz="2800" smtClean="0"/>
              <a:t>)</a:t>
            </a:r>
          </a:p>
          <a:p>
            <a:pPr eaLnBrk="1" hangingPunct="1"/>
            <a:r>
              <a:rPr lang="cs-CZ" altLang="cs-CZ" sz="2800" smtClean="0"/>
              <a:t>1900, 1902 - revize těchto pravidel</a:t>
            </a:r>
          </a:p>
          <a:p>
            <a:pPr eaLnBrk="1" hangingPunct="1"/>
            <a:r>
              <a:rPr lang="cs-CZ" altLang="cs-CZ" sz="2800" smtClean="0"/>
              <a:t>snahy o harmonizaci pravidel ALA a Cutterových pravidel (1904)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981075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katalogu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510587" cy="4541837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altLang="cs-CZ" sz="2800" smtClean="0"/>
              <a:t>Sekundární informační zdroj obsahující soubor </a:t>
            </a:r>
            <a:r>
              <a:rPr lang="cs-CZ" altLang="cs-CZ" sz="2800" smtClean="0">
                <a:solidFill>
                  <a:srgbClr val="FF3300"/>
                </a:solidFill>
              </a:rPr>
              <a:t>katalogizačních záznamů</a:t>
            </a:r>
            <a:r>
              <a:rPr lang="cs-CZ" altLang="cs-CZ" sz="2800" smtClean="0"/>
              <a:t> o dokumentech, které daná instituce uchovává ve svých fondech nebo které trvale nebo dočasně zpřístupňuje, vytvářený podle </a:t>
            </a:r>
            <a:r>
              <a:rPr lang="cs-CZ" altLang="cs-CZ" sz="2800" smtClean="0">
                <a:solidFill>
                  <a:srgbClr val="FF3300"/>
                </a:solidFill>
              </a:rPr>
              <a:t>předem stanovených zásad</a:t>
            </a:r>
            <a:r>
              <a:rPr lang="cs-CZ" altLang="cs-CZ" sz="2800" smtClean="0"/>
              <a:t> a umožňující </a:t>
            </a:r>
            <a:r>
              <a:rPr lang="cs-CZ" altLang="cs-CZ" sz="2800" smtClean="0">
                <a:solidFill>
                  <a:srgbClr val="FF3300"/>
                </a:solidFill>
              </a:rPr>
              <a:t>zpětné vyhledávání dokumentů</a:t>
            </a:r>
            <a:r>
              <a:rPr lang="cs-CZ" altLang="cs-CZ" sz="2800" smtClean="0"/>
              <a:t> (Katuščák et al. TDKIV).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6348413" cy="1320800"/>
          </a:xfrm>
        </p:spPr>
        <p:txBody>
          <a:bodyPr/>
          <a:lstStyle/>
          <a:p>
            <a:pPr eaLnBrk="1" hangingPunct="1"/>
            <a:r>
              <a:rPr lang="cs-CZ" altLang="cs-CZ" smtClean="0"/>
              <a:t>Vývoj ve Velké Británii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16075"/>
            <a:ext cx="8064500" cy="3881438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1893 byla publikována katalogizační pravidla (Cataloguing Rules) Knihovnické asociace (Library Association - LA)</a:t>
            </a:r>
          </a:p>
          <a:p>
            <a:pPr eaLnBrk="1" hangingPunct="1"/>
            <a:r>
              <a:rPr lang="cs-CZ" altLang="cs-CZ" sz="2800" smtClean="0"/>
              <a:t>1902 - vytvořena komise pro revizi těchto pravidel - přikláněla se k pravidlům Britského muzea (Panizzi) a revidovaným pravidlům ALA</a:t>
            </a:r>
          </a:p>
          <a:p>
            <a:pPr eaLnBrk="1" hangingPunct="1"/>
            <a:r>
              <a:rPr lang="cs-CZ" altLang="cs-CZ" sz="2800" smtClean="0"/>
              <a:t>koncept revidovaných pravidel byl pak představen roku 1904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366125" cy="1152525"/>
          </a:xfrm>
        </p:spPr>
        <p:txBody>
          <a:bodyPr/>
          <a:lstStyle/>
          <a:p>
            <a:pPr eaLnBrk="1" hangingPunct="1"/>
            <a:r>
              <a:rPr lang="cs-CZ" altLang="cs-CZ" smtClean="0"/>
              <a:t>Kooperace - anglo-americká pravidla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8438" y="1370013"/>
            <a:ext cx="8477250" cy="5487987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1904 -  na návrh Melvila Deweyho - spolupráce ALA a LA - korespondenčně</a:t>
            </a:r>
          </a:p>
          <a:p>
            <a:pPr eaLnBrk="1" hangingPunct="1"/>
            <a:r>
              <a:rPr lang="cs-CZ" altLang="cs-CZ" sz="2600" smtClean="0"/>
              <a:t>1908 - Americké vydání (</a:t>
            </a:r>
            <a:r>
              <a:rPr lang="cs-CZ" altLang="cs-CZ" sz="2600" i="1" smtClean="0"/>
              <a:t>Catalog Rules, Author and Title Entris</a:t>
            </a:r>
            <a:r>
              <a:rPr lang="cs-CZ" altLang="cs-CZ" sz="2600" smtClean="0"/>
              <a:t>) a Britské vydání (</a:t>
            </a:r>
            <a:r>
              <a:rPr lang="cs-CZ" altLang="cs-CZ" sz="2600" i="1" smtClean="0"/>
              <a:t>Cataloguing Rules, Author and Title Entries</a:t>
            </a:r>
            <a:r>
              <a:rPr lang="cs-CZ" altLang="cs-CZ" sz="2600" smtClean="0"/>
              <a:t>)</a:t>
            </a:r>
          </a:p>
          <a:p>
            <a:pPr eaLnBrk="1" hangingPunct="1"/>
            <a:r>
              <a:rPr lang="cs-CZ" altLang="cs-CZ" sz="2600" smtClean="0"/>
              <a:t>pravidla zahrnovala volbu záhlaví i popisné údaje</a:t>
            </a:r>
          </a:p>
          <a:p>
            <a:pPr eaLnBrk="1" hangingPunct="1"/>
            <a:r>
              <a:rPr lang="cs-CZ" altLang="cs-CZ" sz="2600" smtClean="0"/>
              <a:t>strany se neshodly na volbě záhlaví 1) pro autory, kteří mění jména a 2) publikace, které mění jména</a:t>
            </a:r>
          </a:p>
          <a:p>
            <a:pPr eaLnBrk="1" hangingPunct="1"/>
            <a:r>
              <a:rPr lang="cs-CZ" altLang="cs-CZ" sz="2600" smtClean="0"/>
              <a:t>v obou vydáních byly neshody vyznačeny vždy v poznámkách nebo byly zmíněny dvě verze pravidel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vydání 1941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1930 - ALA a LA diskutují o revizi (vyd. 1908 zcela neodpovídá již praxi - nové druhy dokumentů)</a:t>
            </a:r>
          </a:p>
          <a:p>
            <a:pPr eaLnBrk="1" hangingPunct="1"/>
            <a:r>
              <a:rPr lang="cs-CZ" altLang="cs-CZ" sz="2800" smtClean="0"/>
              <a:t>Library of Congress - posílání katalogizačních lístků do jiných knihoven v USA =&gt; ovlivnění katalogizace; v LC - neustálý vývoj katalogizace</a:t>
            </a:r>
          </a:p>
          <a:p>
            <a:pPr eaLnBrk="1" hangingPunct="1"/>
            <a:r>
              <a:rPr lang="cs-CZ" altLang="cs-CZ" sz="2800" smtClean="0"/>
              <a:t>komise - harmonizace postupů katalogizace v LC a specializovaných knihovnách</a:t>
            </a:r>
          </a:p>
          <a:p>
            <a:pPr eaLnBrk="1" hangingPunct="1"/>
            <a:r>
              <a:rPr lang="cs-CZ" altLang="cs-CZ" sz="2800" smtClean="0"/>
              <a:t>2. sv. válka - UK nemůže spolupracovat</a:t>
            </a:r>
          </a:p>
          <a:p>
            <a:pPr eaLnBrk="1" hangingPunct="1"/>
            <a:r>
              <a:rPr lang="cs-CZ" altLang="cs-CZ" sz="2800" smtClean="0"/>
              <a:t>vyd. 1941 - velmi obsáhlé, obsahuje popisné údaje i záhlaví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1949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80400" cy="459898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nové vydání ALA pravidel - méně obsáhlé</a:t>
            </a:r>
          </a:p>
          <a:p>
            <a:pPr eaLnBrk="1" hangingPunct="1"/>
            <a:r>
              <a:rPr lang="cs-CZ" altLang="cs-CZ" sz="2800" smtClean="0"/>
              <a:t>obsahuje ovšem pouze záhlaví</a:t>
            </a:r>
          </a:p>
          <a:p>
            <a:pPr eaLnBrk="1" hangingPunct="1"/>
            <a:r>
              <a:rPr lang="cs-CZ" altLang="cs-CZ" sz="2800" smtClean="0"/>
              <a:t>proto LC vydává v témže roce: </a:t>
            </a:r>
            <a:r>
              <a:rPr lang="cs-CZ" altLang="cs-CZ" sz="2800" i="1" smtClean="0"/>
              <a:t>Rules for Descriptive Cataloging in the Library of Congress</a:t>
            </a:r>
            <a:r>
              <a:rPr lang="cs-CZ" altLang="cs-CZ" sz="2800" smtClean="0"/>
              <a:t> - zjednodušená pravidla než pravidla v r. 1941 -&gt; přebírá je ALA, přechází téměř nedotčená do vyd. 1967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Seymour Lubetzky (1898-2003)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7235825" cy="54864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analyzuje pravidla ALA z r. 1949 -&gt; 1953 dílo Katalogizační pravidla a principy (</a:t>
            </a:r>
            <a:r>
              <a:rPr lang="cs-CZ" altLang="cs-CZ" sz="2800" i="1" smtClean="0"/>
              <a:t>Cataloging Rules and principles</a:t>
            </a:r>
            <a:r>
              <a:rPr lang="cs-CZ" altLang="cs-CZ" sz="2800" smtClean="0"/>
              <a:t>) - pohyb směrem k pravidlům založeným na principech spíše než na „případech“</a:t>
            </a:r>
          </a:p>
          <a:p>
            <a:pPr eaLnBrk="1" hangingPunct="1"/>
            <a:r>
              <a:rPr lang="cs-CZ" altLang="cs-CZ" sz="2800" smtClean="0"/>
              <a:t>snaží se definovat obecné principy, z nichž katalogizace má vždy vycházet</a:t>
            </a:r>
          </a:p>
          <a:p>
            <a:pPr eaLnBrk="1" hangingPunct="1"/>
            <a:r>
              <a:rPr lang="cs-CZ" altLang="cs-CZ" sz="2800" smtClean="0"/>
              <a:t>1960 - koncept nových pravidel </a:t>
            </a:r>
            <a:r>
              <a:rPr lang="cs-CZ" altLang="cs-CZ" sz="2800" i="1" smtClean="0"/>
              <a:t>Code of Cataloging Rules; Author and Title Entry</a:t>
            </a:r>
            <a:endParaRPr lang="cs-CZ" altLang="cs-CZ" sz="2800" smtClean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235825" y="1371600"/>
            <a:ext cx="1908175" cy="2417763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45061" name="Picture 8" descr="LubetzkySeym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1412875"/>
            <a:ext cx="17510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Lubetzkeho cíle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268413"/>
            <a:ext cx="8331200" cy="44561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definoval dva cíle:</a:t>
            </a:r>
          </a:p>
          <a:p>
            <a:pPr lvl="1" eaLnBrk="1" hangingPunct="1"/>
            <a:r>
              <a:rPr lang="cs-CZ" altLang="cs-CZ" sz="2800" smtClean="0"/>
              <a:t>1) umožnit uživateli ihned zjistit, zda knihovna má knihu, kterou on potřebuje</a:t>
            </a:r>
          </a:p>
          <a:p>
            <a:pPr lvl="1" eaLnBrk="1" hangingPunct="1"/>
            <a:r>
              <a:rPr lang="cs-CZ" altLang="cs-CZ" sz="2800" smtClean="0"/>
              <a:t>2) odhalit uživateli katalogu, pod jakou formou autorova jména a která jeho díla, popř. jejich vydání či překlady knihovna vlastní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Pařížská konference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14450"/>
            <a:ext cx="8137525" cy="441007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říjen 1961</a:t>
            </a:r>
          </a:p>
          <a:p>
            <a:pPr eaLnBrk="1" hangingPunct="1"/>
            <a:r>
              <a:rPr lang="cs-CZ" altLang="cs-CZ" sz="2800" smtClean="0"/>
              <a:t>účastníci z mnoha zemí, včetně M. Nádvorníka</a:t>
            </a:r>
          </a:p>
          <a:p>
            <a:pPr eaLnBrk="1" hangingPunct="1"/>
            <a:r>
              <a:rPr lang="cs-CZ" altLang="cs-CZ" sz="2800" smtClean="0"/>
              <a:t>zabývala se jmenným popisem</a:t>
            </a:r>
          </a:p>
          <a:p>
            <a:pPr eaLnBrk="1" hangingPunct="1"/>
            <a:r>
              <a:rPr lang="cs-CZ" altLang="cs-CZ" sz="2800" smtClean="0"/>
              <a:t>rozhodnutí ovlivnila další vývoj katalogizačních pravidel celosvětově</a:t>
            </a:r>
          </a:p>
          <a:p>
            <a:pPr eaLnBrk="1" hangingPunct="1"/>
            <a:r>
              <a:rPr lang="cs-CZ" altLang="cs-CZ" sz="2800" smtClean="0"/>
              <a:t>tato rozhodnutí (stanovení 12ti principů) jsou známa jako Pařížské principy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543800" cy="911225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08962" cy="431006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druhy záhlaví, jejich funkce</a:t>
            </a:r>
          </a:p>
          <a:p>
            <a:pPr eaLnBrk="1" hangingPunct="1"/>
            <a:r>
              <a:rPr lang="cs-CZ" altLang="cs-CZ" sz="2800" smtClean="0"/>
              <a:t>odkazy</a:t>
            </a:r>
          </a:p>
          <a:p>
            <a:pPr eaLnBrk="1" hangingPunct="1"/>
            <a:r>
              <a:rPr lang="cs-CZ" altLang="cs-CZ" sz="2800" smtClean="0"/>
              <a:t>volba unifikovaného záhlaví (pro autory, korporace i názvy)</a:t>
            </a:r>
          </a:p>
          <a:p>
            <a:pPr eaLnBrk="1" hangingPunct="1"/>
            <a:r>
              <a:rPr lang="cs-CZ" altLang="cs-CZ" sz="2800" smtClean="0"/>
              <a:t>pravidlo tři a dost, i když se zde připouští tolik záhlaví, kolik je potřeba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Funkce katalogu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14450"/>
            <a:ext cx="8281988" cy="44100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Katalog by měl být dostatečný nástroj pro zjištění: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zda knihovna vlastní určitou knihu, která je specifikována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a) autorem a názvem, nebo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b) pokud autor není jmenován, pak pouze samotným názvem, nebo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c) pokud nejsou autor nebo název vhodným prostředkem identifikace, pak náhradním názvem; 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43800" cy="982663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43013"/>
            <a:ext cx="8280400" cy="4481512"/>
          </a:xfrm>
        </p:spPr>
        <p:txBody>
          <a:bodyPr/>
          <a:lstStyle/>
          <a:p>
            <a:pPr lvl="1" eaLnBrk="1" hangingPunct="1"/>
            <a:r>
              <a:rPr lang="cs-CZ" altLang="cs-CZ" sz="2800" smtClean="0"/>
              <a:t>2) </a:t>
            </a:r>
          </a:p>
          <a:p>
            <a:pPr lvl="2" eaLnBrk="1" hangingPunct="1"/>
            <a:r>
              <a:rPr lang="cs-CZ" altLang="cs-CZ" sz="2800" smtClean="0"/>
              <a:t>a) která díla od určitého autora a</a:t>
            </a:r>
          </a:p>
          <a:p>
            <a:pPr lvl="2" eaLnBrk="1" hangingPunct="1"/>
            <a:r>
              <a:rPr lang="cs-CZ" altLang="cs-CZ" sz="2800" smtClean="0"/>
              <a:t>b) která vydání určitého díla jsou v knihovně</a:t>
            </a:r>
            <a:endParaRPr lang="cs-CZ" altLang="cs-CZ" sz="2800" smtClean="0">
              <a:latin typeface="TimesNew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" y="0"/>
            <a:ext cx="7543800" cy="1125538"/>
          </a:xfrm>
        </p:spPr>
        <p:txBody>
          <a:bodyPr/>
          <a:lstStyle/>
          <a:p>
            <a:pPr eaLnBrk="1" hangingPunct="1"/>
            <a:r>
              <a:rPr lang="cs-CZ" altLang="cs-CZ" smtClean="0"/>
              <a:t>Vstupní zpracování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543800" cy="4024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knihovna - informační systém</a:t>
            </a:r>
          </a:p>
          <a:p>
            <a:pPr eaLnBrk="1" hangingPunct="1"/>
            <a:r>
              <a:rPr lang="cs-CZ" altLang="cs-CZ" sz="2800" smtClean="0"/>
              <a:t>katalogizace =&gt; vstupní zpracování</a:t>
            </a:r>
          </a:p>
          <a:p>
            <a:pPr lvl="1" eaLnBrk="1" hangingPunct="1"/>
            <a:r>
              <a:rPr lang="cs-CZ" altLang="cs-CZ" sz="2800" smtClean="0"/>
              <a:t>!!!! - velký vliv na vyhledávání (výstupní zpracování)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katalogu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08962" cy="45275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splnění předchozích funkcí by měl katalog obsahovat: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nejméně jedno záhlaví pro každou katalogizovanou knihu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více než jedno záhlaví, pokud např.: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znám autor pod více jmény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když je autorovo jméno zjištěno, ale není na titulním listě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když se na vytvoření knihy podílelo několik autorů či spolupracovníků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43800" cy="1127125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87475"/>
            <a:ext cx="7993062" cy="4337050"/>
          </a:xfrm>
        </p:spPr>
        <p:txBody>
          <a:bodyPr/>
          <a:lstStyle/>
          <a:p>
            <a:pPr lvl="2" eaLnBrk="1" hangingPunct="1"/>
            <a:r>
              <a:rPr lang="cs-CZ" altLang="cs-CZ" sz="2800" smtClean="0"/>
              <a:t>když je kniha přisuzována více autorům</a:t>
            </a:r>
          </a:p>
          <a:p>
            <a:pPr lvl="2" eaLnBrk="1" hangingPunct="1"/>
            <a:r>
              <a:rPr lang="cs-CZ" altLang="cs-CZ" sz="2800" smtClean="0"/>
              <a:t>když kniha obsahuje dílo známé pod různými názvy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993062" cy="1152525"/>
          </a:xfrm>
        </p:spPr>
        <p:txBody>
          <a:bodyPr/>
          <a:lstStyle/>
          <a:p>
            <a:pPr eaLnBrk="1" hangingPunct="1"/>
            <a:r>
              <a:rPr lang="cs-CZ" altLang="cs-CZ" smtClean="0"/>
              <a:t>Předsevzetí Pařížské konference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208962" cy="4383088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vytvoření metodiky tvorby národních autorit</a:t>
            </a:r>
          </a:p>
          <a:p>
            <a:pPr eaLnBrk="1" hangingPunct="1"/>
            <a:r>
              <a:rPr lang="cs-CZ" altLang="cs-CZ" sz="2800" smtClean="0"/>
              <a:t>příprava následujících seznamů: seznam názvů států a teritorií, seznam unifikovaných názvů anonymních klasických děl , seznam kategorií publikací, k nimž se vytváří záhlaví pod konvenčním názvem obsahujícím formu díla</a:t>
            </a:r>
          </a:p>
          <a:p>
            <a:pPr eaLnBrk="1" hangingPunct="1"/>
            <a:r>
              <a:rPr lang="cs-CZ" altLang="cs-CZ" sz="2800" smtClean="0"/>
              <a:t>vytvoření seznamů unifikovaných záhlaví jmen klasických řeckých a latinských autorů, korporací, mezinárodních organizací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909637"/>
          </a:xfrm>
        </p:spPr>
        <p:txBody>
          <a:bodyPr/>
          <a:lstStyle/>
          <a:p>
            <a:pPr eaLnBrk="1" hangingPunct="1"/>
            <a:r>
              <a:rPr lang="cs-CZ" altLang="cs-CZ" smtClean="0"/>
              <a:t>1967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748712" cy="55165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spolupráce: ALA, LA, LC a také nově Kanadská knihovnická asociace (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Canadian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Library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Association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CLA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Anglo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-americká katalogizační pravidla (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Anglo-American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Cataloguing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Rules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Americký text, Britský text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oba: 3 části: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záhlaví, volba sel. údajů - založeno na pařížských principech, ALA pravidla 1949 i </a:t>
            </a:r>
            <a:r>
              <a:rPr lang="cs-CZ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Lubetzkého</a:t>
            </a:r>
            <a:r>
              <a:rPr lang="cs-CZ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konceptu 1960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popis - LC 1949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neknižní materiály - založeno na LC 1949 a dalších doplňujících pravidlech 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International Standard Bibliographic Description - ISBD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351838" cy="494188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1969 - Mezinárodní setkání katalogizačních expertů (</a:t>
            </a:r>
            <a:r>
              <a:rPr lang="cs-CZ" altLang="cs-CZ" sz="2800" i="1" smtClean="0"/>
              <a:t>Internation Meeting of Cataloguing Experts</a:t>
            </a:r>
            <a:r>
              <a:rPr lang="cs-CZ" altLang="cs-CZ" sz="2800" smtClean="0"/>
              <a:t>) v Kodani, organizováno IFLA Komise pro katalogizaci</a:t>
            </a:r>
          </a:p>
          <a:p>
            <a:pPr eaLnBrk="1" hangingPunct="1"/>
            <a:r>
              <a:rPr lang="cs-CZ" altLang="cs-CZ" sz="2800" smtClean="0"/>
              <a:t>rezoluce - vytvoření standardu regulujícího formu a obsah bibliografického popisu; potřeba mezinárodní výměny záznamů =&gt;ISBD</a:t>
            </a:r>
          </a:p>
          <a:p>
            <a:pPr eaLnBrk="1" hangingPunct="1"/>
            <a:r>
              <a:rPr lang="cs-CZ" altLang="cs-CZ" sz="2800" smtClean="0"/>
              <a:t>1971 ISBD(M)</a:t>
            </a:r>
          </a:p>
          <a:p>
            <a:pPr eaLnBrk="1" hangingPunct="1"/>
            <a:r>
              <a:rPr lang="cs-CZ" altLang="cs-CZ" sz="2800" smtClean="0"/>
              <a:t>1973 - mnoho národních bibliografií, přeloženo z angličtiny =&gt; připomínky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543800" cy="911225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55588" y="1171575"/>
            <a:ext cx="8204200" cy="4408488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1974 - První standardní edice (First standard edition) ISBD(M)</a:t>
            </a:r>
          </a:p>
          <a:p>
            <a:pPr eaLnBrk="1" hangingPunct="1"/>
            <a:r>
              <a:rPr lang="cs-CZ" altLang="cs-CZ" sz="2800" smtClean="0"/>
              <a:t>1975 - návrh vytvořit bbg. popis vhodný pro všechny druhy dokumentů =&gt;</a:t>
            </a:r>
          </a:p>
          <a:p>
            <a:pPr eaLnBrk="1" hangingPunct="1"/>
            <a:r>
              <a:rPr lang="cs-CZ" altLang="cs-CZ" sz="2800" smtClean="0"/>
              <a:t>1977 ISBD(G) =&gt; 1978 ISBD(M) První standardní revidované vydání</a:t>
            </a:r>
          </a:p>
          <a:p>
            <a:pPr eaLnBrk="1" hangingPunct="1"/>
            <a:r>
              <a:rPr lang="cs-CZ" altLang="cs-CZ" sz="2800" smtClean="0"/>
              <a:t>1977 - ISBD(CM), ISBD(NBM), ISBD(S)</a:t>
            </a:r>
          </a:p>
          <a:p>
            <a:pPr eaLnBrk="1" hangingPunct="1"/>
            <a:r>
              <a:rPr lang="cs-CZ" altLang="cs-CZ" sz="2800" smtClean="0"/>
              <a:t>1988 - ISBD(CF) -&gt; ISBD(ER)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57347" name="Picture 6" descr="collageisbdgr_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18538" cy="629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43800" cy="982663"/>
          </a:xfrm>
        </p:spPr>
        <p:txBody>
          <a:bodyPr/>
          <a:lstStyle/>
          <a:p>
            <a:pPr eaLnBrk="1" hangingPunct="1"/>
            <a:r>
              <a:rPr lang="cs-CZ" altLang="cs-CZ" smtClean="0"/>
              <a:t>AACR2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43013"/>
            <a:ext cx="8424862" cy="470693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1974 - vytvořena Spojená řídící komise pro revizi AACR (</a:t>
            </a:r>
            <a:r>
              <a:rPr lang="cs-CZ" altLang="cs-CZ" sz="2800" i="1" smtClean="0"/>
              <a:t>Joint Steering Committee for the Revision of AACR - JSC</a:t>
            </a:r>
            <a:r>
              <a:rPr lang="cs-CZ" altLang="cs-CZ" sz="2800" smtClean="0"/>
              <a:t>) - ALA, British Library, CLA, LA, LC</a:t>
            </a:r>
          </a:p>
          <a:p>
            <a:pPr eaLnBrk="1" hangingPunct="1"/>
            <a:r>
              <a:rPr lang="cs-CZ" altLang="cs-CZ" sz="2800" smtClean="0"/>
              <a:t>AACR2 v jednom textu - 1978</a:t>
            </a:r>
          </a:p>
          <a:p>
            <a:pPr eaLnBrk="1" hangingPunct="1"/>
            <a:r>
              <a:rPr lang="cs-CZ" altLang="cs-CZ" sz="2800" smtClean="0"/>
              <a:t>2 části</a:t>
            </a:r>
          </a:p>
          <a:p>
            <a:pPr lvl="1" eaLnBrk="1" hangingPunct="1"/>
            <a:r>
              <a:rPr lang="cs-CZ" altLang="cs-CZ" sz="2800" smtClean="0"/>
              <a:t>1) popis - založen na ISBD, pro různé druhy dokumentů</a:t>
            </a:r>
          </a:p>
          <a:p>
            <a:pPr lvl="1" eaLnBrk="1" hangingPunct="1"/>
            <a:r>
              <a:rPr lang="cs-CZ" altLang="cs-CZ" sz="2800" smtClean="0"/>
              <a:t>2) záhlaví, volba selekčních údajů - blíže k pařížským principům</a:t>
            </a:r>
          </a:p>
          <a:p>
            <a:pPr eaLnBrk="1" hangingPunct="1"/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AACR2R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71600"/>
            <a:ext cx="7272338" cy="548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1988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nové druhy dokumentů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revize - kontinuální - vyžaduje po určité době nové vydání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vydání na volných listech i v knize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1998 - další revize ...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2001 - kompletní revize kapitoly 9 (el. zdroje), 12 (pokračující zdroje), 3 (kartografické materiály)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aktualizace ukončena – práce na: RDA</a:t>
            </a:r>
          </a:p>
        </p:txBody>
      </p:sp>
      <p:sp>
        <p:nvSpPr>
          <p:cNvPr id="59396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7596188" y="1371600"/>
            <a:ext cx="1547812" cy="2201863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59397" name="Picture 4" descr="aak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1412875"/>
            <a:ext cx="15049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543800" cy="145097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accent2"/>
                </a:solidFill>
              </a:rPr>
              <a:t>F</a:t>
            </a:r>
            <a:r>
              <a:rPr lang="cs-CZ" altLang="cs-CZ" smtClean="0"/>
              <a:t>unctional </a:t>
            </a:r>
            <a:r>
              <a:rPr lang="cs-CZ" altLang="cs-CZ" smtClean="0">
                <a:solidFill>
                  <a:schemeClr val="accent2"/>
                </a:solidFill>
              </a:rPr>
              <a:t>R</a:t>
            </a:r>
            <a:r>
              <a:rPr lang="cs-CZ" altLang="cs-CZ" smtClean="0"/>
              <a:t>equirements for </a:t>
            </a:r>
            <a:r>
              <a:rPr lang="cs-CZ" altLang="cs-CZ" smtClean="0">
                <a:solidFill>
                  <a:schemeClr val="accent2"/>
                </a:solidFill>
              </a:rPr>
              <a:t>B</a:t>
            </a:r>
            <a:r>
              <a:rPr lang="cs-CZ" altLang="cs-CZ" smtClean="0"/>
              <a:t>ibliographic </a:t>
            </a:r>
            <a:r>
              <a:rPr lang="cs-CZ" altLang="cs-CZ" smtClean="0">
                <a:solidFill>
                  <a:schemeClr val="accent2"/>
                </a:solidFill>
              </a:rPr>
              <a:t>R</a:t>
            </a:r>
            <a:r>
              <a:rPr lang="cs-CZ" altLang="cs-CZ" smtClean="0"/>
              <a:t>ecords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208963" cy="4022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Funkční požadavky na bibliografické záznamy</a:t>
            </a:r>
          </a:p>
          <a:p>
            <a:pPr eaLnBrk="1" hangingPunct="1"/>
            <a:r>
              <a:rPr lang="cs-CZ" altLang="cs-CZ" sz="2800" smtClean="0"/>
              <a:t>37 let po Pařížské konferenci</a:t>
            </a:r>
          </a:p>
          <a:p>
            <a:pPr eaLnBrk="1" hangingPunct="1"/>
            <a:r>
              <a:rPr lang="cs-CZ" altLang="cs-CZ" sz="2800" smtClean="0"/>
              <a:t>ne cíle katalogu, ale požadavky na bbg. záznamy dle uživatelských potřeb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1006475"/>
          </a:xfrm>
        </p:spPr>
        <p:txBody>
          <a:bodyPr/>
          <a:lstStyle/>
          <a:p>
            <a:pPr eaLnBrk="1" hangingPunct="1"/>
            <a:r>
              <a:rPr lang="cs-CZ" altLang="cs-CZ" smtClean="0"/>
              <a:t>Terminologie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2413" y="1341438"/>
            <a:ext cx="8207375" cy="5040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identifikační popis - úkol identifikace (dostatečně přesně určit každý jednotlivý dokument)</a:t>
            </a:r>
          </a:p>
          <a:p>
            <a:pPr eaLnBrk="1" hangingPunct="1"/>
            <a:r>
              <a:rPr lang="cs-CZ" altLang="cs-CZ" sz="2800" smtClean="0"/>
              <a:t>vstupní zpracování - množina činností na vstupu do informačního systému</a:t>
            </a:r>
          </a:p>
          <a:p>
            <a:pPr eaLnBrk="1" hangingPunct="1"/>
            <a:r>
              <a:rPr lang="cs-CZ" altLang="cs-CZ" sz="2800" smtClean="0"/>
              <a:t>jmenné zpracování - starší termín, synonum k identifikační popis; jeho opakem je zpracování věcné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543800" cy="1054100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funkčních požadavků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7543800" cy="4024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vyhledání dokumentů</a:t>
            </a:r>
          </a:p>
          <a:p>
            <a:pPr eaLnBrk="1" hangingPunct="1"/>
            <a:r>
              <a:rPr lang="cs-CZ" altLang="cs-CZ" sz="2800" smtClean="0"/>
              <a:t>určení entity</a:t>
            </a:r>
          </a:p>
          <a:p>
            <a:pPr eaLnBrk="1" hangingPunct="1"/>
            <a:r>
              <a:rPr lang="cs-CZ" altLang="cs-CZ" sz="2800" smtClean="0"/>
              <a:t>výběr entity</a:t>
            </a:r>
          </a:p>
          <a:p>
            <a:pPr eaLnBrk="1" hangingPunct="1"/>
            <a:r>
              <a:rPr lang="cs-CZ" altLang="cs-CZ" sz="2800" smtClean="0"/>
              <a:t>získat přístup k entitě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Elaine Svenonius (1933-)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5724525" cy="5486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Intellectual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Foundation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- 2000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cíle katalogu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rozšiřuje funkce definované ve studii FRBR – převzato MEZINÁRODNÍMI KATALOGIZAČNÍMI PRINCIPY (únor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2009, akt. 2016)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95963" y="1371600"/>
            <a:ext cx="3348037" cy="2562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smtClean="0"/>
          </a:p>
        </p:txBody>
      </p:sp>
      <p:pic>
        <p:nvPicPr>
          <p:cNvPr id="62469" name="Picture 6" descr="SvenoniusElaineandTrixie_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412875"/>
            <a:ext cx="3324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8135938" cy="6477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najít entitu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najít určitou entitu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najít sadu entit reprezentujících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dokumenty patřící ke stejnému dílu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dokumenty patřící ke stejnému vydání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dokumenty od určitého autora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dokumenty o určitém předmětu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dokumenty podle daného kritéria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určit entitu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vybrat entitu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získat přístup k entitě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navigace v databázi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2"/>
            <a:ext cx="7921004" cy="179992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Funkce katalogu dle Mezinárodních katalogizačních principů (</a:t>
            </a:r>
            <a:r>
              <a:rPr lang="cs-CZ" altLang="cs-CZ" dirty="0" smtClean="0"/>
              <a:t>2009, akt. 2016)</a:t>
            </a:r>
            <a:endParaRPr lang="cs-CZ" altLang="cs-CZ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2160588"/>
            <a:ext cx="7778824" cy="4364756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www.ifla.org/files/assets/cataloguing/icp/icp_2016-en.pdf</a:t>
            </a:r>
            <a:endParaRPr lang="cs-CZ" dirty="0" smtClean="0"/>
          </a:p>
          <a:p>
            <a:r>
              <a:rPr lang="cs-CZ" dirty="0" smtClean="0"/>
              <a:t>S. 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450975"/>
          </a:xfrm>
        </p:spPr>
        <p:txBody>
          <a:bodyPr/>
          <a:lstStyle/>
          <a:p>
            <a:pPr eaLnBrk="1" hangingPunct="1"/>
            <a:r>
              <a:rPr lang="cs-CZ" altLang="cs-CZ" smtClean="0"/>
              <a:t>RDA – Resource Description and Access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773238"/>
            <a:ext cx="7543800" cy="4022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implementována terminologie a koncepce FRBR a </a:t>
            </a:r>
            <a:r>
              <a:rPr lang="cs-CZ" altLang="cs-CZ" sz="2800" dirty="0" smtClean="0"/>
              <a:t>FRAD, IFLA-LRM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založena na nových </a:t>
            </a:r>
            <a:r>
              <a:rPr lang="cs-CZ" altLang="cs-CZ" sz="2800" dirty="0" smtClean="0">
                <a:hlinkClick r:id="rId2"/>
              </a:rPr>
              <a:t>katalogizačních zásadách </a:t>
            </a:r>
            <a:r>
              <a:rPr lang="cs-CZ" altLang="cs-CZ" sz="2800" dirty="0" smtClean="0"/>
              <a:t>dohodnutých na konferencích: </a:t>
            </a:r>
            <a:r>
              <a:rPr lang="cs-CZ" altLang="cs-CZ" sz="2800" dirty="0" smtClean="0">
                <a:hlinkClick r:id="rId3"/>
              </a:rPr>
              <a:t>IF</a:t>
            </a:r>
            <a:r>
              <a:rPr lang="en-US" altLang="cs-CZ" sz="2800" dirty="0" smtClean="0">
                <a:hlinkClick r:id="rId3"/>
              </a:rPr>
              <a:t>LA Meeting</a:t>
            </a:r>
            <a:r>
              <a:rPr lang="cs-CZ" altLang="cs-CZ" sz="2800" dirty="0" smtClean="0">
                <a:hlinkClick r:id="rId3"/>
              </a:rPr>
              <a:t>s</a:t>
            </a:r>
            <a:r>
              <a:rPr lang="en-US" altLang="cs-CZ" sz="2800" dirty="0" smtClean="0">
                <a:hlinkClick r:id="rId3"/>
              </a:rPr>
              <a:t> of Experts on an International Cataloguing Code</a:t>
            </a:r>
            <a:r>
              <a:rPr lang="cs-CZ" altLang="cs-CZ" sz="2800" dirty="0" smtClean="0"/>
              <a:t> (IME ICC)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765175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1: identifikace atributů provedení a jednotky;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2: identifikace atributů díla a vyjádření;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3: identifikace atributů osob, rodin a korporací;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4: identifikace atributů pojmu, objektu,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událost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místa;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5: identifikace primárních vztahů mezi dílem, vyjádřením, provedením a jednotkou;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6: identifikace vztahů k osobám, rodinám a korporacím asociovaným se zdrojem;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7: identifikace předmětových vztahů;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8: identifikace vztahů na nižší úrovni mezi díly, vyjádřeními, provedeními a jednotkami;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9: identifikace vztahů mezi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aktéry - osobami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rodinami a korporacemi;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sekce 10: identifikace vztahů mezi pojmy, objekty,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událostmi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místy;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rozsáhlá přílohová část a slovník pojmů.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188913"/>
            <a:ext cx="8004175" cy="1223962"/>
          </a:xfrm>
        </p:spPr>
        <p:txBody>
          <a:bodyPr/>
          <a:lstStyle/>
          <a:p>
            <a:pPr eaLnBrk="1" hangingPunct="1"/>
            <a:r>
              <a:rPr lang="cs-CZ" altLang="cs-CZ" smtClean="0"/>
              <a:t>Německá katalogizační pravidla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54000" y="1557338"/>
            <a:ext cx="856615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 mnohém ovlivnila i pravidla používaná v Československu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Pruská instrukce (</a:t>
            </a:r>
            <a:r>
              <a:rPr lang="cs-CZ" altLang="cs-CZ" sz="2800" i="1" smtClean="0"/>
              <a:t>Preußische Instruktion</a:t>
            </a:r>
            <a:r>
              <a:rPr lang="cs-CZ" altLang="cs-CZ" sz="2800" smtClean="0"/>
              <a:t>) z roku 1899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smtClean="0"/>
              <a:t>substantivum regens - řídící substantivum - gramatický princip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smtClean="0"/>
              <a:t>nepoužívala se téměř korporativní záhlaví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 německých zemích až do 70.-80. let 20. století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-&gt; Pravidla pro abecední katalogizaci (</a:t>
            </a:r>
            <a:r>
              <a:rPr lang="cs-CZ" altLang="cs-CZ" sz="2800" i="1" smtClean="0"/>
              <a:t>Regeln für alphabetische Katalogisierung-RAK</a:t>
            </a:r>
            <a:r>
              <a:rPr lang="cs-CZ" altLang="cs-CZ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 souladu s ISBD; selekční údaje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079500"/>
          </a:xfrm>
        </p:spPr>
        <p:txBody>
          <a:bodyPr/>
          <a:lstStyle/>
          <a:p>
            <a:pPr eaLnBrk="1" hangingPunct="1"/>
            <a:r>
              <a:rPr lang="cs-CZ" altLang="cs-CZ" smtClean="0"/>
              <a:t>RAK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353425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 rámci Německa - velká kooperace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mnoho knihovnických svazů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formát MAB (</a:t>
            </a:r>
            <a:r>
              <a:rPr lang="cs-CZ" altLang="cs-CZ" sz="2800" dirty="0" err="1" smtClean="0"/>
              <a:t>Maschinelles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Austauschformat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für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Bibliotheken</a:t>
            </a:r>
            <a:r>
              <a:rPr lang="cs-CZ" altLang="cs-CZ" sz="2800" dirty="0" smtClean="0"/>
              <a:t> - Strojový výměnný formát pro knihovny) - </a:t>
            </a:r>
            <a:r>
              <a:rPr lang="cs-CZ" altLang="cs-CZ" sz="2800" dirty="0" err="1" smtClean="0"/>
              <a:t>nemarcovského</a:t>
            </a:r>
            <a:r>
              <a:rPr lang="cs-CZ" altLang="cs-CZ" sz="2800" dirty="0" smtClean="0"/>
              <a:t> typu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velké diskuse, návrh RAK2; vše pozastaveno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dnes - převzetí RDA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přechod na MARC21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MAchine Readable Cataloging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7019925" cy="548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1966 - Henriette Avram - LC - pilotní projekt - testování proveditelnosti výroby strojově čitelných záznamů ve standardizovaném formátu; jejich distribuce na lokální počítačové stanice; MARC, MARC II, LC MARC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Britská národní bibliografie (BNB) - téměř ve stejnou dobu - také automatizace =&gt; spolupráce, určité neshody -&gt; BNB MARC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70. léta - prudký vývoj MARC formátů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>
                <a:solidFill>
                  <a:schemeClr val="tx1">
                    <a:lumMod val="75000"/>
                    <a:lumOff val="25000"/>
                  </a:schemeClr>
                </a:solidFill>
              </a:rPr>
              <a:t>častý vliv katalogizačních instrukcí</a:t>
            </a:r>
          </a:p>
        </p:txBody>
      </p:sp>
      <p:sp>
        <p:nvSpPr>
          <p:cNvPr id="7168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7092950" y="1371600"/>
            <a:ext cx="2051050" cy="2849563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71685" name="Picture 7" descr="Henriette_Av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12875"/>
            <a:ext cx="1905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UNIMARC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7543800" cy="4022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1977 - 1. vydání</a:t>
            </a:r>
          </a:p>
          <a:p>
            <a:pPr eaLnBrk="1" hangingPunct="1"/>
            <a:r>
              <a:rPr lang="cs-CZ" altLang="cs-CZ" sz="2800" smtClean="0"/>
              <a:t>IFLA - International MARC Programme - vývoj UNIMARCu</a:t>
            </a:r>
          </a:p>
          <a:p>
            <a:pPr eaLnBrk="1" hangingPunct="1"/>
            <a:r>
              <a:rPr lang="cs-CZ" altLang="cs-CZ" sz="2800" smtClean="0"/>
              <a:t>sídlo: Deutsche Bibliothek Frankfurt am Main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nezávislý na katalogizačních instrukcích, pouze vliv ISBD</a:t>
            </a:r>
          </a:p>
          <a:p>
            <a:pPr eaLnBrk="1" hangingPunct="1"/>
            <a:r>
              <a:rPr lang="cs-CZ" altLang="cs-CZ" sz="2800" smtClean="0"/>
              <a:t>pojímán jako mezinárodní komunikační formát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450975"/>
          </a:xfrm>
        </p:spPr>
        <p:txBody>
          <a:bodyPr/>
          <a:lstStyle/>
          <a:p>
            <a:pPr eaLnBrk="1" hangingPunct="1"/>
            <a:r>
              <a:rPr lang="cs-CZ" altLang="cs-CZ" smtClean="0"/>
              <a:t>Bibliografický záznam x katalogizační záznam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675687" cy="5157787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záznam - uspořádaná množina bibliografických údajů a dalších údajů, které zahrnují formu a obsah dokumentu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údaj - slovo, výraz či jiná skupina znaků reprezentující určitou jednotku bibliografické informace, která je součástí příslušné oblasti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Popisu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popis - základní stavební prvek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záznamu, jehož nejdůležitější funkcí je funkce identifikační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záznam - se skládá z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popisu a selekčních údajů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katalogizační záznam - obsahuje na rozdíl od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bbg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záznamu lokační údaje (signatura či sigla) a obvykle i jiné služební údaje -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přírustkové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číslo, datum zpracování apod.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543800" cy="982663"/>
          </a:xfrm>
        </p:spPr>
        <p:txBody>
          <a:bodyPr/>
          <a:lstStyle/>
          <a:p>
            <a:pPr eaLnBrk="1" hangingPunct="1"/>
            <a:r>
              <a:rPr lang="cs-CZ" altLang="cs-CZ" smtClean="0"/>
              <a:t>MARC 21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353425" cy="46085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1.1. 2004 - u nás jako standard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CANMARC (Kanada), USMARC (USA)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bibliografická data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autoritní data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klasifikační data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data o vlastnících dokumentů a lokační data</a:t>
            </a: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data o společnostech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543800" cy="1079500"/>
          </a:xfrm>
        </p:spPr>
        <p:txBody>
          <a:bodyPr/>
          <a:lstStyle/>
          <a:p>
            <a:pPr eaLnBrk="1" hangingPunct="1"/>
            <a:r>
              <a:rPr lang="cs-CZ" altLang="cs-CZ" smtClean="0"/>
              <a:t>Bibframe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115300" cy="409575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- snahy o transformaci formátů dat do formátů propojených dat</a:t>
            </a:r>
          </a:p>
          <a:p>
            <a:pPr eaLnBrk="1" hangingPunct="1"/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Bibframe</a:t>
            </a:r>
            <a:r>
              <a:rPr lang="cs-CZ" altLang="cs-CZ" sz="2800" dirty="0" smtClean="0"/>
              <a:t> – Knihovna Kongresu</a:t>
            </a:r>
          </a:p>
          <a:p>
            <a:pPr eaLnBrk="1" hangingPunct="1"/>
            <a:r>
              <a:rPr lang="cs-CZ" altLang="cs-CZ" sz="2800" dirty="0" smtClean="0"/>
              <a:t>- propojená data – zápis v XML/RDF</a:t>
            </a:r>
          </a:p>
          <a:p>
            <a:pPr eaLnBrk="1" hangingPunct="1"/>
            <a:r>
              <a:rPr lang="cs-CZ" altLang="cs-CZ" sz="2800" dirty="0" smtClean="0"/>
              <a:t>- http://</a:t>
            </a:r>
            <a:r>
              <a:rPr lang="cs-CZ" altLang="cs-CZ" sz="2800" dirty="0" smtClean="0"/>
              <a:t>www.loc.gov/bibframe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982662"/>
          </a:xfrm>
        </p:spPr>
        <p:txBody>
          <a:bodyPr/>
          <a:lstStyle/>
          <a:p>
            <a:pPr eaLnBrk="1" hangingPunct="1"/>
            <a:r>
              <a:rPr lang="cs-CZ" altLang="cs-CZ" smtClean="0"/>
              <a:t>Doporučená literatura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28775"/>
            <a:ext cx="8258175" cy="42402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TAYLOR,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Arlene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G.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Wynar‘s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cataloging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classification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assistence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David P. Miller. 9th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Englewood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Libraries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unlimited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2000.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Library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science text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series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ISBN 1-56308-494-5.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VODIČKOVÁ, Hana. 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Identifikace dokumentů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Praha : SPN, 1982.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Joint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Steering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Committee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for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Revision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of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AACR. 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brief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history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of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AACR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[online].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 21 –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www.loc.gov/marc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IFLA.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Cataloguing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Section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Statement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Cataloguing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Principles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[online]. IFLA,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February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2009 [cit. 2013-03-10]. Dostupné na www: &lt;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http://www.ifla.org/VII/s13/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icp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/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054100"/>
          </a:xfrm>
        </p:spPr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115300" cy="41687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SVENONIUS,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Elaine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Intellectual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foundation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MIT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Press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2000.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IFLA. 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Funkční požadavky na bibliografické záznamy. 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Praha : NK ČR, 2002. Dostupné též na www: &lt;http://www.webarchiv.cz/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files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/dokumenty/reference/frbr.pdf&gt;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Understanding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FRBR :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cs-CZ" sz="35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Edited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Arlene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G.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Taylor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Libraries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Unlimited</a:t>
            </a:r>
            <a:r>
              <a:rPr lang="cs-CZ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838200"/>
            <a:ext cx="7848600" cy="1431925"/>
          </a:xfrm>
        </p:spPr>
        <p:txBody>
          <a:bodyPr anchor="ctr"/>
          <a:lstStyle/>
          <a:p>
            <a:pPr eaLnBrk="1" hangingPunct="1"/>
            <a:r>
              <a:rPr lang="cs-CZ" altLang="cs-CZ" sz="4000" smtClean="0"/>
              <a:t>Vývoj katalogizačních instrukcí v České republice (Československu)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7543800" cy="1055687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5425" y="1484313"/>
            <a:ext cx="7543800" cy="40243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česká katalogizační praxe ovlivněna:</a:t>
            </a:r>
          </a:p>
          <a:p>
            <a:pPr lvl="1" eaLnBrk="1" hangingPunct="1"/>
            <a:r>
              <a:rPr lang="cs-CZ" altLang="cs-CZ" sz="2800" smtClean="0"/>
              <a:t>Pruská instrukce</a:t>
            </a:r>
          </a:p>
          <a:p>
            <a:pPr lvl="1" eaLnBrk="1" hangingPunct="1"/>
            <a:r>
              <a:rPr lang="cs-CZ" altLang="cs-CZ" sz="2800" smtClean="0"/>
              <a:t>Sovětská pravidla</a:t>
            </a:r>
          </a:p>
          <a:p>
            <a:pPr lvl="1" eaLnBrk="1" hangingPunct="1"/>
            <a:r>
              <a:rPr lang="cs-CZ" altLang="cs-CZ" sz="2800" smtClean="0"/>
              <a:t>Anglo-americká pravidla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republiky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7092950" cy="54864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Jaromír Borecký (1869-1951) - ředitel Veřejné a univerzitní knihovny v Praze, básník, hudební kritik, orientalista</a:t>
            </a:r>
          </a:p>
          <a:p>
            <a:pPr eaLnBrk="1" hangingPunct="1"/>
            <a:r>
              <a:rPr lang="cs-CZ" altLang="cs-CZ" sz="2800" b="1" smtClean="0"/>
              <a:t>Pravidla katalogu základního</a:t>
            </a:r>
            <a:r>
              <a:rPr lang="cs-CZ" altLang="cs-CZ" sz="2800" smtClean="0"/>
              <a:t> (1925) - silně závislá na Pruské instrukci (1899)</a:t>
            </a:r>
          </a:p>
          <a:p>
            <a:pPr eaLnBrk="1" hangingPunct="1"/>
            <a:r>
              <a:rPr lang="cs-CZ" altLang="cs-CZ" sz="2800" smtClean="0"/>
              <a:t>používala se do 50. let 20. století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164388" y="1371600"/>
            <a:ext cx="1979612" cy="3281363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79877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12875"/>
            <a:ext cx="19812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457200" y="1066800"/>
            <a:ext cx="0" cy="5791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8610600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33400" y="434975"/>
            <a:ext cx="299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i="1">
                <a:solidFill>
                  <a:schemeClr val="tx1"/>
                </a:solidFill>
                <a:latin typeface="Arial" panose="020B0604020202020204" pitchFamily="34" charset="0"/>
              </a:rPr>
              <a:t>Heslo (záhlaví)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705600" y="457200"/>
            <a:ext cx="193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i="1">
                <a:solidFill>
                  <a:schemeClr val="tx1"/>
                </a:solidFill>
                <a:latin typeface="Arial" panose="020B0604020202020204" pitchFamily="34" charset="0"/>
              </a:rPr>
              <a:t>signatura</a:t>
            </a:r>
            <a:endParaRPr lang="cs-CZ" altLang="cs-CZ" sz="2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93725" y="1489075"/>
            <a:ext cx="70262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Autor: Název. Podnázev. Další původci.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Stránkování, vybavení.                  Místo, nakladatel, rok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Knihopisná poznámka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8721725" y="609600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t>roz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panose="020B0604020202020204" pitchFamily="34" charset="0"/>
              </a:rPr>
              <a:t>měr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772400" y="29718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vazba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746125" y="6034088"/>
            <a:ext cx="162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Způsob nabytí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086600" y="5486400"/>
            <a:ext cx="1211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Přír. číslo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5105400" y="6248400"/>
            <a:ext cx="310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Šifra katalogizátora a datum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457200" y="1066800"/>
            <a:ext cx="0" cy="5791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8610600" y="0"/>
            <a:ext cx="0" cy="6858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33400" y="434975"/>
            <a:ext cx="333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i="1">
                <a:solidFill>
                  <a:schemeClr val="tx1"/>
                </a:solidFill>
                <a:latin typeface="Arial" panose="020B0604020202020204" pitchFamily="34" charset="0"/>
              </a:rPr>
              <a:t>Flos, Fr[antišek]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705600" y="457200"/>
            <a:ext cx="200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i="1">
                <a:solidFill>
                  <a:schemeClr val="tx1"/>
                </a:solidFill>
                <a:latin typeface="Arial" panose="020B0604020202020204" pitchFamily="34" charset="0"/>
              </a:rPr>
              <a:t>54G6507.</a:t>
            </a:r>
            <a:endParaRPr lang="cs-CZ" altLang="cs-CZ" sz="2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93725" y="1489075"/>
            <a:ext cx="78454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Fr. Flos: Štěstí najdeš na ulici. Povídka. Ilustroval O. Cihelka.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129-[II] ss.-[I] tab.                           V Praze, Unie 1925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i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S obrázkem na obálce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655050" y="609600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  <a:r>
              <a:rPr lang="cs-CZ" altLang="cs-CZ" baseline="30000">
                <a:solidFill>
                  <a:schemeClr val="tx1"/>
                </a:solidFill>
                <a:latin typeface="Arial" panose="020B0604020202020204" pitchFamily="34" charset="0"/>
              </a:rPr>
              <a:t>o</a:t>
            </a: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8229600" y="2971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i="1">
                <a:solidFill>
                  <a:schemeClr val="tx1"/>
                </a:solidFill>
                <a:latin typeface="Arial" panose="020B0604020202020204" pitchFamily="34" charset="0"/>
              </a:rPr>
              <a:t>t.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46125" y="5984875"/>
            <a:ext cx="65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P. v</a:t>
            </a: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7086600" y="5486400"/>
            <a:ext cx="1093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a) </a:t>
            </a:r>
            <a:r>
              <a:rPr lang="cs-CZ" altLang="cs-CZ" sz="2000" i="1" u="sng">
                <a:solidFill>
                  <a:schemeClr val="tx1"/>
                </a:solidFill>
                <a:latin typeface="Arial" panose="020B0604020202020204" pitchFamily="34" charset="0"/>
              </a:rPr>
              <a:t>6898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 1924-25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927725" y="6262688"/>
            <a:ext cx="174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tx1"/>
                </a:solidFill>
                <a:latin typeface="Arial" panose="020B0604020202020204" pitchFamily="34" charset="0"/>
              </a:rPr>
              <a:t>R. 20./12.1925.</a:t>
            </a: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</a:t>
            </a:r>
          </a:p>
        </p:txBody>
      </p:sp>
      <p:graphicFrame>
        <p:nvGraphicFramePr>
          <p:cNvPr id="8294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23900" y="1371600"/>
          <a:ext cx="7696200" cy="548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dokument" r:id="rId3" imgW="9208008" imgH="6562344" progId="Word.Document.8">
                  <p:embed/>
                </p:oleObj>
              </mc:Choice>
              <mc:Fallback>
                <p:oleObj name="dokument" r:id="rId3" imgW="9208008" imgH="6562344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371600"/>
                        <a:ext cx="7696200" cy="548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592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/>
            </a:r>
            <a:br>
              <a:rPr lang="cs-CZ"/>
            </a:br>
            <a:r>
              <a:rPr lang="cs-CZ"/>
              <a:t>Rozdíl bbg. x katal.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19200"/>
            <a:ext cx="6096000" cy="304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TERRACE, Vincent, 1948-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   Fifty years of television : guide to series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pilots / Vincent Terrace ; translated by Hugo Boss.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New York : Cornwall Books, c1991. - 864 s. 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24 cm. - Obsahuje rejstřík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I. 50 years of television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II. Television pilot programs - United States -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III. Television serials - United States - 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IV. Boss, Hugo, 1952-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</a:rPr>
              <a:t>Umístění: ABD 027	Signatura: IIK 536217</a:t>
            </a: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29000" y="4343400"/>
            <a:ext cx="55626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TERRACE, Vincent, 1948-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   Fifty years of television : guide to series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pilots / Vincent Terrace ; translated by Hugo Boss. 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New York : Cornwall Books, c1991. - 864 s. 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24 cm. - Obsahuje rejstřík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I. 50 years of television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II. Television pilot programs - United States -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III. Television serials - United States - Catalogs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chemeClr val="tx1"/>
                </a:solidFill>
                <a:latin typeface="Times New Roman" panose="02020603050405020304" pitchFamily="18" charset="0"/>
              </a:rPr>
              <a:t>IV. Boss, Hugo, 1952-</a:t>
            </a:r>
            <a:endParaRPr lang="cs-CZ" altLang="cs-CZ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předválečná pravidla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7308850" cy="5486400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Zdeněk Václav Tobolka (1874-1951) - ředitel knihovny Národního shromáždění</a:t>
            </a:r>
          </a:p>
          <a:p>
            <a:pPr eaLnBrk="1" hangingPunct="1"/>
            <a:r>
              <a:rPr lang="cs-CZ" altLang="cs-CZ" sz="2600" smtClean="0"/>
              <a:t>jeho pravidla vycházela z potřeb instituce</a:t>
            </a:r>
          </a:p>
          <a:p>
            <a:pPr eaLnBrk="1" hangingPunct="1"/>
            <a:r>
              <a:rPr lang="cs-CZ" altLang="cs-CZ" sz="2600" b="1" smtClean="0"/>
              <a:t>„Pravidla, jimiž se řídí budování abecedního seznamu jmenného“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pravidla poměrně jednoduchá - v některých veřejných knihovnách</a:t>
            </a:r>
          </a:p>
          <a:p>
            <a:pPr eaLnBrk="1" hangingPunct="1"/>
            <a:r>
              <a:rPr lang="cs-CZ" altLang="cs-CZ" sz="2600" smtClean="0"/>
              <a:t>Ladislav Jan Živný (1872-1949) - teoretik, práce orientoval na anglo-americké přístupy; uvedl jako první zásady pro popis pod korporativním autorem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308850" y="1371600"/>
            <a:ext cx="1835150" cy="5486400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83973" name="Picture 6" descr="Zden&amp;ecaron;k Václav Tobol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412875"/>
            <a:ext cx="18351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8" descr="Ziv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4295775"/>
            <a:ext cx="18097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704850"/>
            <a:ext cx="3255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DRTINA, Jaroslav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315200" y="685800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 A 969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22325" y="1717675"/>
            <a:ext cx="7458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Předmětový katalog. Jaroslav Drtina. (1. vyd.) Praha, Státní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      pedagogické nakladatelství 1957. 8</a:t>
            </a:r>
            <a:r>
              <a:rPr lang="cs-CZ" altLang="cs-CZ" baseline="30000">
                <a:solidFill>
                  <a:schemeClr val="tx1"/>
                </a:solidFill>
                <a:latin typeface="Arial" panose="020B0604020202020204" pitchFamily="34" charset="0"/>
              </a:rPr>
              <a:t>o</a:t>
            </a: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. pp.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28600" y="457200"/>
            <a:ext cx="8763000" cy="396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590800" y="5410200"/>
            <a:ext cx="3830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Tobolkova pravidla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vysv.: pp = poloplátěná vazba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 válce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7524750" cy="54864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1950 – „</a:t>
            </a:r>
            <a:r>
              <a:rPr lang="cs-CZ" altLang="cs-CZ" sz="2800" b="1" smtClean="0"/>
              <a:t>Prozatímní pravidla abecedního jmenného seznamu“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kolektivní dílo (Jaroslav Drtina, 1908-1967) - odpoutání od pruské instrukce</a:t>
            </a:r>
          </a:p>
          <a:p>
            <a:pPr eaLnBrk="1" hangingPunct="1"/>
            <a:r>
              <a:rPr lang="cs-CZ" altLang="cs-CZ" sz="2800" smtClean="0"/>
              <a:t>pravidla poměrně stručná, určitý vliv ještě anglo-americký (sovětská nebyla dokončena)</a:t>
            </a:r>
          </a:p>
          <a:p>
            <a:pPr eaLnBrk="1" hangingPunct="1"/>
            <a:r>
              <a:rPr lang="cs-CZ" altLang="cs-CZ" sz="2800" smtClean="0"/>
              <a:t>nepostihovala speciální druhy dokumentů, velkým knihovnám nevyhovovala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596188" y="1371600"/>
            <a:ext cx="1547812" cy="1841500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86021" name="Picture 6" descr="dr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1412875"/>
            <a:ext cx="15255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3255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DRTINA, Jaroslav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7315200" y="685800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 A 969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668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Předmětový katalog.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Praha, Státní pedagogické nakladatelství 1957. 150 s.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28600" y="457200"/>
            <a:ext cx="8763000" cy="396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352800" y="55626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Prozatímní pravidla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 jmenného katalogu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71600"/>
            <a:ext cx="7056437" cy="548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Miroslav Nádvorník (1921-1989)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orientace na Sovětská pravidla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vyd. 1959- dopracování Prozatímních pravidel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určena velkým a středním knihovnám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1960 - Pravidla jmenného katalogu pro střední a menší knihovny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1972 - Pravidla jmenného záznamu speciálních dokumentů a analytického popis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380288" y="1371600"/>
            <a:ext cx="1763712" cy="1697038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88069" name="Picture 6" descr="Nadvor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412875"/>
            <a:ext cx="1763712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543800" cy="982663"/>
          </a:xfrm>
        </p:spPr>
        <p:txBody>
          <a:bodyPr/>
          <a:lstStyle/>
          <a:p>
            <a:pPr eaLnBrk="1" hangingPunct="1"/>
            <a:r>
              <a:rPr lang="cs-CZ" altLang="cs-CZ" smtClean="0"/>
              <a:t>ČSN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42350" cy="496887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ČSN - 01 0195 Bibliografický (dokumentační) a katalogizační záznam, schválena 6.10. 1964, s účinností od 1.4. 1965</a:t>
            </a:r>
          </a:p>
          <a:p>
            <a:pPr eaLnBrk="1" hangingPunct="1"/>
            <a:r>
              <a:rPr lang="cs-CZ" altLang="cs-CZ" sz="2800" smtClean="0"/>
              <a:t>norma měla být závazná - účel - sjednocení katalogizační praxe</a:t>
            </a:r>
          </a:p>
          <a:p>
            <a:pPr eaLnBrk="1" hangingPunct="1"/>
            <a:r>
              <a:rPr lang="cs-CZ" altLang="cs-CZ" sz="2800" smtClean="0"/>
              <a:t>norma vycházela z Nádvorníkových pravidel</a:t>
            </a:r>
          </a:p>
          <a:p>
            <a:pPr eaLnBrk="1" hangingPunct="1"/>
            <a:r>
              <a:rPr lang="cs-CZ" altLang="cs-CZ" sz="2800" smtClean="0"/>
              <a:t>vliv Pařížské konference</a:t>
            </a:r>
          </a:p>
          <a:p>
            <a:pPr eaLnBrk="1" hangingPunct="1"/>
            <a:r>
              <a:rPr lang="cs-CZ" altLang="cs-CZ" sz="2800" smtClean="0"/>
              <a:t>přesto četné rozdíly mezi knihovnami (neexistovala směna záznamů)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289050"/>
          </a:xfrm>
        </p:spPr>
        <p:txBody>
          <a:bodyPr/>
          <a:lstStyle/>
          <a:p>
            <a:pPr eaLnBrk="1" hangingPunct="1"/>
            <a:r>
              <a:rPr lang="cs-CZ" altLang="cs-CZ" smtClean="0"/>
              <a:t>2. vyd. Pravidel jmenného katalogu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628775"/>
            <a:ext cx="8358188" cy="489585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1969</a:t>
            </a:r>
          </a:p>
          <a:p>
            <a:pPr eaLnBrk="1" hangingPunct="1"/>
            <a:r>
              <a:rPr lang="cs-CZ" altLang="cs-CZ" sz="2800" smtClean="0"/>
              <a:t>Pařížské principy, zejména - korporace v záhlaví</a:t>
            </a:r>
          </a:p>
          <a:p>
            <a:pPr eaLnBrk="1" hangingPunct="1"/>
            <a:r>
              <a:rPr lang="cs-CZ" altLang="cs-CZ" sz="2800" smtClean="0"/>
              <a:t>používány do konce 80. let 20. stol.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3255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DRTINA, Jaroslav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7315200" y="762000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>
                <a:solidFill>
                  <a:schemeClr val="tx1"/>
                </a:solidFill>
                <a:latin typeface="Arial" panose="020B0604020202020204" pitchFamily="34" charset="0"/>
              </a:rPr>
              <a:t> A 969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7778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	Předmětový katalog. 1. vyd. Praha, Státní pedagogické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nakladatelství 1957. 150 s.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28600" y="457200"/>
            <a:ext cx="8763000" cy="396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971800" y="5562600"/>
            <a:ext cx="300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t>Nádvorníkova pravidla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543800" cy="981075"/>
          </a:xfrm>
        </p:spPr>
        <p:txBody>
          <a:bodyPr/>
          <a:lstStyle/>
          <a:p>
            <a:pPr eaLnBrk="1" hangingPunct="1"/>
            <a:r>
              <a:rPr lang="cs-CZ" altLang="cs-CZ" smtClean="0"/>
              <a:t>ISBD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115300" cy="431165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neodrazila se v Nádvorníkových pravidlech</a:t>
            </a:r>
          </a:p>
          <a:p>
            <a:pPr eaLnBrk="1" hangingPunct="1"/>
            <a:r>
              <a:rPr lang="cs-CZ" altLang="cs-CZ" sz="2800" smtClean="0"/>
              <a:t>experimentálně použita r. 1982, provozně pak od roku 1983 pro záznamy české národní bibliografie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Transformace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6263"/>
            <a:ext cx="8115300" cy="46069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80. léta - 1993 - počátky automatizace</a:t>
            </a:r>
          </a:p>
          <a:p>
            <a:pPr eaLnBrk="1" hangingPunct="1"/>
            <a:r>
              <a:rPr lang="cs-CZ" altLang="cs-CZ" sz="2800" smtClean="0"/>
              <a:t>ASNB-K (Automatizovaný systém české národní knižní bibliografie)</a:t>
            </a:r>
          </a:p>
          <a:p>
            <a:pPr eaLnBrk="1" hangingPunct="1"/>
            <a:r>
              <a:rPr lang="cs-CZ" altLang="cs-CZ" sz="2800" smtClean="0"/>
              <a:t>cíl - tisk sešitů národní bibliografie</a:t>
            </a:r>
          </a:p>
          <a:p>
            <a:pPr eaLnBrk="1" hangingPunct="1"/>
            <a:r>
              <a:rPr lang="cs-CZ" altLang="cs-CZ" sz="2800" smtClean="0"/>
              <a:t>nebyla to databáze, ale pracovní listy</a:t>
            </a:r>
          </a:p>
          <a:p>
            <a:pPr eaLnBrk="1" hangingPunct="1"/>
            <a:r>
              <a:rPr lang="cs-CZ" altLang="cs-CZ" sz="2800" smtClean="0"/>
              <a:t>součástí projektu však analýza mezinárodních standardů - ISBD</a:t>
            </a:r>
          </a:p>
          <a:p>
            <a:pPr eaLnBrk="1" hangingPunct="1"/>
            <a:r>
              <a:rPr lang="cs-CZ" altLang="cs-CZ" sz="2800" smtClean="0"/>
              <a:t>záznamy dobře strukturovány =&gt; snadná konvertibilita v následných letech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908050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katalogu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2513"/>
            <a:ext cx="8532812" cy="580548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Sekundární informační zdroj obsahující soubor katalogizačních záznamů o dokumentech, které daná instituce uchovává ve svých fondech nebo které trvale nebo dočasně zpřístupňuje, vytvářený podle předem stanovených zásad a umožňující zpětné vyhledávání dokumentů (Katuščák TDKIV).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Transformace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115300" cy="409575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Automatizovaný systém zpracování fondů (ASZF) - 1987</a:t>
            </a:r>
          </a:p>
          <a:p>
            <a:pPr eaLnBrk="1" hangingPunct="1"/>
            <a:r>
              <a:rPr lang="cs-CZ" altLang="cs-CZ" sz="2800" smtClean="0"/>
              <a:t>zpracování anglické literatury</a:t>
            </a:r>
          </a:p>
          <a:p>
            <a:pPr eaLnBrk="1" hangingPunct="1"/>
            <a:r>
              <a:rPr lang="cs-CZ" altLang="cs-CZ" sz="2800" smtClean="0"/>
              <a:t>databázová struktura, ISBD</a:t>
            </a:r>
          </a:p>
          <a:p>
            <a:pPr eaLnBrk="1" hangingPunct="1"/>
            <a:r>
              <a:rPr lang="cs-CZ" altLang="cs-CZ" sz="2800" smtClean="0"/>
              <a:t>vzniká základ datové struktury =&gt; </a:t>
            </a:r>
            <a:r>
              <a:rPr lang="cs-CZ" altLang="cs-CZ" sz="2800" b="1" smtClean="0"/>
              <a:t>Obecná datová struktura</a:t>
            </a:r>
            <a:r>
              <a:rPr lang="cs-CZ" altLang="cs-CZ" sz="2800" smtClean="0"/>
              <a:t> - 1988</a:t>
            </a:r>
          </a:p>
          <a:p>
            <a:pPr eaLnBrk="1" hangingPunct="1"/>
            <a:r>
              <a:rPr lang="cs-CZ" altLang="cs-CZ" sz="2800" smtClean="0"/>
              <a:t>=&gt; vzniká formát: „</a:t>
            </a:r>
            <a:r>
              <a:rPr lang="cs-CZ" altLang="cs-CZ" sz="2800" b="1" smtClean="0"/>
              <a:t>Výměnný formát“</a:t>
            </a:r>
            <a:r>
              <a:rPr lang="cs-CZ" altLang="cs-CZ" sz="2800" smtClean="0"/>
              <a:t> 1989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Výměnný formát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042275" cy="424021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jádrem systému MAKS (</a:t>
            </a:r>
            <a:r>
              <a:rPr lang="cs-CZ" altLang="cs-CZ" sz="2800" b="1" smtClean="0"/>
              <a:t>Modulární automatizovaný knihovnický systém</a:t>
            </a:r>
            <a:r>
              <a:rPr lang="cs-CZ" altLang="cs-CZ" sz="2800" smtClean="0"/>
              <a:t>)</a:t>
            </a:r>
          </a:p>
          <a:p>
            <a:pPr eaLnBrk="1" hangingPunct="1"/>
            <a:r>
              <a:rPr lang="cs-CZ" altLang="cs-CZ" sz="2800" smtClean="0"/>
              <a:t>nadstavba databázového systému CDS/ISIS</a:t>
            </a:r>
          </a:p>
          <a:p>
            <a:pPr eaLnBrk="1" hangingPunct="1"/>
            <a:r>
              <a:rPr lang="cs-CZ" altLang="cs-CZ" sz="2800" smtClean="0"/>
              <a:t>MAKS vychází z UNIMARC</a:t>
            </a:r>
          </a:p>
          <a:p>
            <a:pPr eaLnBrk="1" hangingPunct="1"/>
            <a:r>
              <a:rPr lang="cs-CZ" altLang="cs-CZ" sz="2800" smtClean="0"/>
              <a:t>díky MAKS prosazení ISBD ještě předtím, než byla u nás vydána (např. tisk již ve struktuře ISBD)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Revize ČSN 01 0195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115300" cy="416877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začátek 90. let - potřeba nových pravidel</a:t>
            </a:r>
          </a:p>
          <a:p>
            <a:pPr eaLnBrk="1" hangingPunct="1"/>
            <a:r>
              <a:rPr lang="cs-CZ" altLang="cs-CZ" sz="2800" smtClean="0"/>
              <a:t>revize vyšla r. 1992 pod názvem „Bibliografický záznam“</a:t>
            </a:r>
          </a:p>
          <a:p>
            <a:pPr eaLnBrk="1" hangingPunct="1"/>
            <a:r>
              <a:rPr lang="cs-CZ" altLang="cs-CZ" sz="2800" smtClean="0"/>
              <a:t>implementace ISBD, svým rozsahem však nemohla nahradit pravidla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Nová katalogizační pravidla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186737" cy="41687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vypracována v průběhu roku 1992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diskutováno převzetí AACR2R - zamítnuto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pravidla vycházela z AACR2R, respektovala ISBD, integrovala vše moderní a pozitivní z dalších </a:t>
            </a:r>
            <a:r>
              <a:rPr lang="cs-CZ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katalogizačncíh</a:t>
            </a: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pravidel domácích i zahraničních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kolektiv veden doc. Hanou Vodičkovou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„Pravidla jmenného popisu“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měla být vydána r. 1993; fixace na tištěný výstup, malá zkušenost s automatizací, výměnou záznamů apod.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198562"/>
          </a:xfrm>
        </p:spPr>
        <p:txBody>
          <a:bodyPr/>
          <a:lstStyle/>
          <a:p>
            <a:pPr eaLnBrk="1" hangingPunct="1"/>
            <a:r>
              <a:rPr lang="cs-CZ" altLang="cs-CZ" smtClean="0"/>
              <a:t>Transformace II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186737" cy="41687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1994-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závěry diskusí - je nutné se orientovat na mezinárodní výměnu záznamů =&gt; pozastavení prací na vlastních pravidlech, nutnost přeložit AACR2R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ohledně UNIMARC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2004 - MARC 21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RDA –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543800" cy="1125537"/>
          </a:xfrm>
        </p:spPr>
        <p:txBody>
          <a:bodyPr/>
          <a:lstStyle/>
          <a:p>
            <a:pPr eaLnBrk="1" hangingPunct="1"/>
            <a:r>
              <a:rPr lang="cs-CZ" altLang="cs-CZ" smtClean="0"/>
              <a:t>Doporučená literatura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042275" cy="41687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SLABOCHOVÁ, Jitka. 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Vývoj katalogizačních pravidel v Československu (Česku) ve 20. a 21. století.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Praha, 2006. Bakalářská práce. Univerzita Karlova. Filozofická fakulta. Ústav informačních studií a knihovnictví, 2006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STOKLASOVÁ, Bohdana. Vývoj katalogizačních pravidel v České republice ve 20. století aneb marné vzdorování zahraničním vlivům. </a:t>
            </a:r>
            <a:r>
              <a:rPr lang="cs-CZ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Národní knihovna,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1999, roč. 10, č. 2, s. 55-62. Dostupné též na www: &lt;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http://full.nkp.cz/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nkkr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pdf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/9902/9902055.pdf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&gt;.</a:t>
            </a:r>
            <a:endParaRPr lang="cs-CZ" sz="2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590800"/>
            <a:ext cx="6046787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4763"/>
            <a:ext cx="7543800" cy="1054100"/>
          </a:xfrm>
        </p:spPr>
        <p:txBody>
          <a:bodyPr/>
          <a:lstStyle/>
          <a:p>
            <a:pPr eaLnBrk="1" hangingPunct="1"/>
            <a:r>
              <a:rPr lang="cs-CZ" altLang="cs-CZ" smtClean="0"/>
              <a:t>Selekční údaje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7543800" cy="4022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slovo, výraz, kód ap. podle nichž je možné bibliografické (katalogizační) záznamy vyhledávat nebo pořádat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556</TotalTime>
  <Words>4473</Words>
  <Application>Microsoft Office PowerPoint</Application>
  <PresentationFormat>Předvádění na obrazovce (4:3)</PresentationFormat>
  <Paragraphs>544</Paragraphs>
  <Slides>86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86</vt:i4>
      </vt:variant>
    </vt:vector>
  </HeadingPairs>
  <TitlesOfParts>
    <vt:vector size="93" baseType="lpstr">
      <vt:lpstr>Arial</vt:lpstr>
      <vt:lpstr>Times New Roman</vt:lpstr>
      <vt:lpstr>TimesNewRoman</vt:lpstr>
      <vt:lpstr>Trebuchet MS</vt:lpstr>
      <vt:lpstr>Wingdings 3</vt:lpstr>
      <vt:lpstr>Faseta</vt:lpstr>
      <vt:lpstr>dokument</vt:lpstr>
      <vt:lpstr>Úvod do předmětu včetně dějinného vývoje</vt:lpstr>
      <vt:lpstr>Co je to katalogizace?</vt:lpstr>
      <vt:lpstr>Definice katalogu</vt:lpstr>
      <vt:lpstr>Vstupní zpracování</vt:lpstr>
      <vt:lpstr>Terminologie</vt:lpstr>
      <vt:lpstr>Bibliografický záznam x katalogizační záznam</vt:lpstr>
      <vt:lpstr> Rozdíl bbg. x katal.</vt:lpstr>
      <vt:lpstr>Definice katalogu</vt:lpstr>
      <vt:lpstr>Selekční údaje</vt:lpstr>
      <vt:lpstr>Ukázka - selekční údaje</vt:lpstr>
      <vt:lpstr>Druhy katalogů</vt:lpstr>
      <vt:lpstr>Definice katalogu</vt:lpstr>
      <vt:lpstr>Předem stanovené zásady?</vt:lpstr>
      <vt:lpstr>MARCovské formáty</vt:lpstr>
      <vt:lpstr>4 části</vt:lpstr>
      <vt:lpstr>Prezentace aplikace PowerPoint</vt:lpstr>
      <vt:lpstr>Prezentace aplikace PowerPoint</vt:lpstr>
      <vt:lpstr>Terminologie</vt:lpstr>
      <vt:lpstr>Ukázka záznamu v MARC XML a MODS</vt:lpstr>
      <vt:lpstr>Ukázka záznamu v Metadatovém záznamu pro e-vškp</vt:lpstr>
      <vt:lpstr>Budoucnost výměnných formátů</vt:lpstr>
      <vt:lpstr>Vývoj katalogizačních pravidel ve světě a vývoj funkcí katalogu</vt:lpstr>
      <vt:lpstr>Antonio Panizzi (1797-1879)</vt:lpstr>
      <vt:lpstr>Pět základních charakteristik katalogu</vt:lpstr>
      <vt:lpstr>Charles Ammi Cutter (1837-1903)</vt:lpstr>
      <vt:lpstr>Funkce podle Cuttera</vt:lpstr>
      <vt:lpstr>Shiyali Ramamrita Ranganathan (1892-1972)</vt:lpstr>
      <vt:lpstr>Ranganathan pokr.</vt:lpstr>
      <vt:lpstr>Vývoj v USA</vt:lpstr>
      <vt:lpstr>Vývoj ve Velké Británii</vt:lpstr>
      <vt:lpstr>Kooperace - anglo-americká pravidla</vt:lpstr>
      <vt:lpstr>vydání 1941</vt:lpstr>
      <vt:lpstr>1949</vt:lpstr>
      <vt:lpstr>Seymour Lubetzky (1898-2003)</vt:lpstr>
      <vt:lpstr>Lubetzkeho cíle</vt:lpstr>
      <vt:lpstr>Pařížská konference</vt:lpstr>
      <vt:lpstr>pokr.</vt:lpstr>
      <vt:lpstr>Funkce katalogu</vt:lpstr>
      <vt:lpstr>pokr.</vt:lpstr>
      <vt:lpstr>Struktura katalogu</vt:lpstr>
      <vt:lpstr>pokr.</vt:lpstr>
      <vt:lpstr>Předsevzetí Pařížské konference</vt:lpstr>
      <vt:lpstr>1967</vt:lpstr>
      <vt:lpstr>International Standard Bibliographic Description - ISBD</vt:lpstr>
      <vt:lpstr>pokr.</vt:lpstr>
      <vt:lpstr>Prezentace aplikace PowerPoint</vt:lpstr>
      <vt:lpstr>AACR2</vt:lpstr>
      <vt:lpstr>AACR2R</vt:lpstr>
      <vt:lpstr>Functional Requirements for Bibliographic Records</vt:lpstr>
      <vt:lpstr>Definice funkčních požadavků</vt:lpstr>
      <vt:lpstr>Elaine Svenonius (1933-)</vt:lpstr>
      <vt:lpstr>Prezentace aplikace PowerPoint</vt:lpstr>
      <vt:lpstr>Funkce katalogu dle Mezinárodních katalogizačních principů (2009, akt. 2016)</vt:lpstr>
      <vt:lpstr>RDA – Resource Description and Access</vt:lpstr>
      <vt:lpstr>pokr. </vt:lpstr>
      <vt:lpstr>Německá katalogizační pravidla</vt:lpstr>
      <vt:lpstr>RAK</vt:lpstr>
      <vt:lpstr>MAchine Readable Cataloging</vt:lpstr>
      <vt:lpstr>UNIMARC</vt:lpstr>
      <vt:lpstr>MARC 21</vt:lpstr>
      <vt:lpstr>Bibframe</vt:lpstr>
      <vt:lpstr>Doporučená literatura</vt:lpstr>
      <vt:lpstr>pokr.</vt:lpstr>
      <vt:lpstr>Vývoj katalogizačních instrukcí v České republice (Československu)</vt:lpstr>
      <vt:lpstr>Úvod</vt:lpstr>
      <vt:lpstr>Vznik republiky</vt:lpstr>
      <vt:lpstr>Prezentace aplikace PowerPoint</vt:lpstr>
      <vt:lpstr>Prezentace aplikace PowerPoint</vt:lpstr>
      <vt:lpstr>Formát</vt:lpstr>
      <vt:lpstr>Další předválečná pravidla</vt:lpstr>
      <vt:lpstr>Prezentace aplikace PowerPoint</vt:lpstr>
      <vt:lpstr>Po válce</vt:lpstr>
      <vt:lpstr>Prezentace aplikace PowerPoint</vt:lpstr>
      <vt:lpstr>Pravidla jmenného katalogu</vt:lpstr>
      <vt:lpstr>ČSN</vt:lpstr>
      <vt:lpstr>2. vyd. Pravidel jmenného katalogu</vt:lpstr>
      <vt:lpstr>Prezentace aplikace PowerPoint</vt:lpstr>
      <vt:lpstr>ISBD</vt:lpstr>
      <vt:lpstr>Transformace</vt:lpstr>
      <vt:lpstr>Transformace</vt:lpstr>
      <vt:lpstr>Výměnný formát</vt:lpstr>
      <vt:lpstr>Revize ČSN 01 0195</vt:lpstr>
      <vt:lpstr>Nová katalogizační pravidla</vt:lpstr>
      <vt:lpstr>Transformace II</vt:lpstr>
      <vt:lpstr>Doporučená literatura</vt:lpstr>
      <vt:lpstr>Děkuji za pozornost</vt:lpstr>
    </vt:vector>
  </TitlesOfParts>
  <Company>Drobik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B+T</dc:creator>
  <cp:lastModifiedBy>Barbora Drobíková</cp:lastModifiedBy>
  <cp:revision>210</cp:revision>
  <dcterms:created xsi:type="dcterms:W3CDTF">2004-01-18T18:43:44Z</dcterms:created>
  <dcterms:modified xsi:type="dcterms:W3CDTF">2021-02-15T18:46:18Z</dcterms:modified>
</cp:coreProperties>
</file>