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71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043" autoAdjust="0"/>
  </p:normalViewPr>
  <p:slideViewPr>
    <p:cSldViewPr>
      <p:cViewPr varScale="1">
        <p:scale>
          <a:sx n="51" d="100"/>
          <a:sy n="51" d="100"/>
        </p:scale>
        <p:origin x="-19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52E79-25EF-4121-8067-5A7EED675AD9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B71CB-B6E9-41C4-AAB7-039B7AC223D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striktní diagnostická kritéria</a:t>
            </a:r>
            <a:r>
              <a:rPr lang="cs-CZ" baseline="0" dirty="0" smtClean="0"/>
              <a:t> – počet a trvání</a:t>
            </a:r>
          </a:p>
          <a:p>
            <a:r>
              <a:rPr lang="cs-CZ" baseline="0" dirty="0" smtClean="0"/>
              <a:t>(F6 poruchy osobnosti, F7 poruchy intelektu)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B71CB-B6E9-41C4-AAB7-039B7AC223D4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vývojový aspekt – např. pro určitý</a:t>
            </a:r>
            <a:r>
              <a:rPr lang="cs-CZ" baseline="0" dirty="0" smtClean="0"/>
              <a:t> věk je něco v normě, ale pak už by to mělo vymizet – třeba separační úzkost po 5. roce už se hodnotí jako separační úzkostná porucha</a:t>
            </a:r>
          </a:p>
          <a:p>
            <a:endParaRPr lang="cs-CZ" baseline="0" dirty="0" smtClean="0"/>
          </a:p>
          <a:p>
            <a:r>
              <a:rPr lang="cs-CZ" baseline="0" dirty="0" smtClean="0"/>
              <a:t>vznik symptomu &lt;- vlivy genetické, situační, sociální</a:t>
            </a:r>
          </a:p>
          <a:p>
            <a:r>
              <a:rPr lang="cs-CZ" baseline="0" dirty="0" smtClean="0"/>
              <a:t>X protektivní faktory</a:t>
            </a:r>
          </a:p>
          <a:p>
            <a:endParaRPr lang="cs-CZ" baseline="0" dirty="0" smtClean="0"/>
          </a:p>
          <a:p>
            <a:r>
              <a:rPr lang="cs-CZ" baseline="0" dirty="0" smtClean="0"/>
              <a:t>u dětí častější somatizace obtíží – až kolem 8, 9 let jsou více schopny slovně popsat své vnitřní stavy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B71CB-B6E9-41C4-AAB7-039B7AC223D4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musím dobře znát normální vývoj!</a:t>
            </a:r>
          </a:p>
          <a:p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vývojové poruchy </a:t>
            </a:r>
            <a:r>
              <a:rPr lang="cs-CZ" dirty="0" err="1" smtClean="0"/>
              <a:t>přetrvávájí</a:t>
            </a:r>
            <a:r>
              <a:rPr lang="cs-CZ" dirty="0" smtClean="0"/>
              <a:t>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narodí se s tím a ve chvíli, kdy je nárok na určitou funkci, tak se porucha projeví – obraz se mění podle věku</a:t>
            </a:r>
          </a:p>
          <a:p>
            <a:r>
              <a:rPr lang="cs-CZ" dirty="0" smtClean="0"/>
              <a:t>nevývojové – propuknou</a:t>
            </a:r>
            <a:r>
              <a:rPr lang="cs-CZ" baseline="0" dirty="0" smtClean="0"/>
              <a:t> v určitou chvíli, nesouvisejí s vývojovými úkoly, vývoj má nemoc vlastní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B71CB-B6E9-41C4-AAB7-039B7AC223D4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předpojmy</a:t>
            </a:r>
            <a:r>
              <a:rPr lang="cs-CZ" dirty="0" smtClean="0"/>
              <a:t> –</a:t>
            </a:r>
            <a:r>
              <a:rPr lang="cs-CZ" baseline="0" dirty="0" smtClean="0"/>
              <a:t> založené na vedlejších znacích objektu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B71CB-B6E9-41C4-AAB7-039B7AC223D4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0A2A1C0-E89B-4E42-97A2-08D8C5DEA7A3}" type="datetimeFigureOut">
              <a:rPr lang="cs-CZ" smtClean="0"/>
              <a:t>21. 2. 2021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96C566-B7B4-4DE8-84EA-FDE860FF632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Dětská psychopatologie 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separačně-individuační fáze</a:t>
            </a:r>
          </a:p>
          <a:p>
            <a:pPr lvl="1"/>
            <a:r>
              <a:rPr lang="cs-CZ" dirty="0" smtClean="0"/>
              <a:t>diferenciační </a:t>
            </a:r>
            <a:r>
              <a:rPr lang="cs-CZ" dirty="0" err="1" smtClean="0"/>
              <a:t>subfáze</a:t>
            </a:r>
            <a:r>
              <a:rPr lang="cs-CZ" dirty="0" smtClean="0"/>
              <a:t> – od 4.-5. měsíce do 9.</a:t>
            </a:r>
          </a:p>
          <a:p>
            <a:pPr lvl="2"/>
            <a:r>
              <a:rPr lang="cs-CZ" dirty="0" smtClean="0"/>
              <a:t>odlišuje svoje tělo od těla matky, pak i matku od cizí osoby</a:t>
            </a:r>
          </a:p>
          <a:p>
            <a:pPr lvl="2"/>
            <a:r>
              <a:rPr lang="cs-CZ" dirty="0" smtClean="0"/>
              <a:t>úzkost osmého měsíce</a:t>
            </a:r>
          </a:p>
          <a:p>
            <a:pPr lvl="1"/>
            <a:r>
              <a:rPr lang="cs-CZ" dirty="0" smtClean="0"/>
              <a:t>praktikující </a:t>
            </a:r>
            <a:r>
              <a:rPr lang="cs-CZ" dirty="0" err="1" smtClean="0"/>
              <a:t>subfáze</a:t>
            </a:r>
            <a:r>
              <a:rPr lang="cs-CZ" dirty="0" smtClean="0"/>
              <a:t> (9. – 14. měsíc)</a:t>
            </a:r>
          </a:p>
          <a:p>
            <a:pPr lvl="2"/>
            <a:r>
              <a:rPr lang="cs-CZ" dirty="0" smtClean="0"/>
              <a:t>vzdaluje se od matky, radostně zkoumá okolí</a:t>
            </a:r>
          </a:p>
          <a:p>
            <a:pPr lvl="2"/>
            <a:r>
              <a:rPr lang="cs-CZ" dirty="0" smtClean="0"/>
              <a:t>kontroluje si vzdálenost od matky</a:t>
            </a:r>
          </a:p>
          <a:p>
            <a:pPr lvl="1"/>
            <a:r>
              <a:rPr lang="cs-CZ" dirty="0" err="1" smtClean="0"/>
              <a:t>znovusbližovací</a:t>
            </a:r>
            <a:r>
              <a:rPr lang="cs-CZ" dirty="0" smtClean="0"/>
              <a:t> </a:t>
            </a:r>
            <a:r>
              <a:rPr lang="cs-CZ" dirty="0" err="1" smtClean="0"/>
              <a:t>subfáze</a:t>
            </a:r>
            <a:r>
              <a:rPr lang="cs-CZ" dirty="0" smtClean="0"/>
              <a:t> (15. – 24. měsíc)</a:t>
            </a:r>
          </a:p>
          <a:p>
            <a:pPr lvl="2"/>
            <a:r>
              <a:rPr lang="cs-CZ" dirty="0" smtClean="0"/>
              <a:t>znovu se objevuje separační úzkost</a:t>
            </a:r>
          </a:p>
          <a:p>
            <a:pPr lvl="2"/>
            <a:r>
              <a:rPr lang="cs-CZ" dirty="0" smtClean="0"/>
              <a:t>dítě potřebuje být autonomní, ale zároveň se podílet na „všemocnosti“ matky</a:t>
            </a:r>
          </a:p>
          <a:p>
            <a:pPr lvl="1"/>
            <a:r>
              <a:rPr lang="cs-CZ" dirty="0" smtClean="0"/>
              <a:t>ustálení individuality</a:t>
            </a:r>
          </a:p>
          <a:p>
            <a:pPr lvl="2"/>
            <a:r>
              <a:rPr lang="cs-CZ" dirty="0" smtClean="0"/>
              <a:t>dosažení emoční objektní stálosti = internalizace trvalé, pozitivně obsazená představa matky, která přetrvává i za nepřítomnosti matky</a:t>
            </a:r>
          </a:p>
          <a:p>
            <a:pPr lvl="2"/>
            <a:r>
              <a:rPr lang="cs-CZ" dirty="0" smtClean="0"/>
              <a:t>→ umožnění separace bez nadměrné úzkosti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Raný věk (1. rok života)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hl. vývoj </a:t>
            </a:r>
            <a:r>
              <a:rPr lang="cs-CZ" b="1" dirty="0" smtClean="0"/>
              <a:t>úkol: </a:t>
            </a:r>
            <a:r>
              <a:rPr lang="cs-CZ" dirty="0" smtClean="0"/>
              <a:t>biologická regulace</a:t>
            </a:r>
            <a:endParaRPr lang="cs-CZ" dirty="0" smtClean="0"/>
          </a:p>
          <a:p>
            <a:r>
              <a:rPr lang="cs-CZ" b="1" dirty="0" err="1" smtClean="0"/>
              <a:t>Erikson</a:t>
            </a:r>
            <a:r>
              <a:rPr lang="cs-CZ" b="1" dirty="0" smtClean="0"/>
              <a:t>: </a:t>
            </a:r>
            <a:r>
              <a:rPr lang="cs-CZ" dirty="0" smtClean="0"/>
              <a:t>důvěra X nedůvěra</a:t>
            </a:r>
            <a:endParaRPr lang="cs-CZ" dirty="0" smtClean="0"/>
          </a:p>
          <a:p>
            <a:r>
              <a:rPr lang="cs-CZ" b="1" dirty="0" err="1" smtClean="0"/>
              <a:t>Mahlerová</a:t>
            </a:r>
            <a:r>
              <a:rPr lang="cs-CZ" b="1" dirty="0" smtClean="0"/>
              <a:t>: </a:t>
            </a:r>
            <a:r>
              <a:rPr lang="cs-CZ" dirty="0" smtClean="0"/>
              <a:t>symbiotická fáze, normální autismus</a:t>
            </a:r>
            <a:endParaRPr lang="cs-CZ" dirty="0" smtClean="0"/>
          </a:p>
          <a:p>
            <a:r>
              <a:rPr lang="cs-CZ" b="1" dirty="0" smtClean="0"/>
              <a:t>Piaget: </a:t>
            </a:r>
            <a:r>
              <a:rPr lang="cs-CZ" dirty="0" err="1" smtClean="0"/>
              <a:t>senzomotorické</a:t>
            </a:r>
            <a:r>
              <a:rPr lang="cs-CZ" dirty="0" smtClean="0"/>
              <a:t> stádium</a:t>
            </a:r>
            <a:endParaRPr lang="cs-CZ" dirty="0" smtClean="0"/>
          </a:p>
          <a:p>
            <a:r>
              <a:rPr lang="cs-CZ" b="1" dirty="0" smtClean="0"/>
              <a:t>attachment: </a:t>
            </a:r>
            <a:r>
              <a:rPr lang="cs-CZ" dirty="0" smtClean="0"/>
              <a:t>objevuje se separační úzkost</a:t>
            </a:r>
            <a:endParaRPr lang="cs-CZ" dirty="0" smtClean="0"/>
          </a:p>
          <a:p>
            <a:r>
              <a:rPr lang="cs-CZ" b="1" dirty="0" smtClean="0"/>
              <a:t>emoční vývoj: </a:t>
            </a:r>
            <a:r>
              <a:rPr lang="cs-CZ" dirty="0" smtClean="0"/>
              <a:t>emoce dány bezprostřední zkušeností, intenzivní, labilní</a:t>
            </a:r>
            <a:endParaRPr lang="cs-CZ" dirty="0" smtClean="0"/>
          </a:p>
          <a:p>
            <a:r>
              <a:rPr lang="cs-CZ" b="1" dirty="0" smtClean="0"/>
              <a:t>vztahy </a:t>
            </a:r>
            <a:r>
              <a:rPr lang="cs-CZ" b="1" dirty="0" smtClean="0"/>
              <a:t>v </a:t>
            </a:r>
            <a:r>
              <a:rPr lang="cs-CZ" b="1" dirty="0" smtClean="0"/>
              <a:t>rodině: </a:t>
            </a:r>
            <a:r>
              <a:rPr lang="cs-CZ" dirty="0" smtClean="0"/>
              <a:t>rodiče zprostředkovávají smysl vnějších událostí</a:t>
            </a:r>
            <a:endParaRPr lang="cs-CZ" dirty="0" smtClean="0"/>
          </a:p>
          <a:p>
            <a:r>
              <a:rPr lang="cs-CZ" b="1" dirty="0" smtClean="0"/>
              <a:t>psychopatologie: </a:t>
            </a:r>
            <a:r>
              <a:rPr lang="cs-CZ" dirty="0" smtClean="0"/>
              <a:t>mentální retardace, PAS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Batole (1 – 3 roky)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hl. vývoj úkol</a:t>
            </a:r>
            <a:r>
              <a:rPr lang="cs-CZ" b="1" dirty="0" smtClean="0"/>
              <a:t>: </a:t>
            </a:r>
            <a:r>
              <a:rPr lang="cs-CZ" dirty="0" smtClean="0"/>
              <a:t>regulace afektivity, sebeuvědomění</a:t>
            </a:r>
            <a:endParaRPr lang="cs-CZ" dirty="0" smtClean="0"/>
          </a:p>
          <a:p>
            <a:r>
              <a:rPr lang="cs-CZ" b="1" dirty="0" err="1" smtClean="0"/>
              <a:t>Erikson</a:t>
            </a:r>
            <a:r>
              <a:rPr lang="cs-CZ" b="1" dirty="0" smtClean="0"/>
              <a:t>: </a:t>
            </a:r>
            <a:r>
              <a:rPr lang="cs-CZ" dirty="0" smtClean="0"/>
              <a:t>autonomie X stud, pochyby</a:t>
            </a:r>
          </a:p>
          <a:p>
            <a:r>
              <a:rPr lang="cs-CZ" b="1" dirty="0" err="1" smtClean="0"/>
              <a:t>Mahlerová</a:t>
            </a:r>
            <a:r>
              <a:rPr lang="cs-CZ" b="1" dirty="0" smtClean="0"/>
              <a:t>: </a:t>
            </a:r>
            <a:r>
              <a:rPr lang="cs-CZ" dirty="0" smtClean="0"/>
              <a:t>diferenciace</a:t>
            </a:r>
            <a:endParaRPr lang="cs-CZ" dirty="0" smtClean="0"/>
          </a:p>
          <a:p>
            <a:r>
              <a:rPr lang="cs-CZ" b="1" dirty="0" smtClean="0"/>
              <a:t>Piaget: </a:t>
            </a:r>
            <a:r>
              <a:rPr lang="cs-CZ" dirty="0" err="1" smtClean="0"/>
              <a:t>senzomotorické</a:t>
            </a:r>
            <a:r>
              <a:rPr lang="cs-CZ" dirty="0" smtClean="0"/>
              <a:t> + předoperační</a:t>
            </a:r>
          </a:p>
          <a:p>
            <a:r>
              <a:rPr lang="cs-CZ" b="1" dirty="0" smtClean="0"/>
              <a:t>emoční </a:t>
            </a:r>
            <a:r>
              <a:rPr lang="cs-CZ" b="1" dirty="0" smtClean="0"/>
              <a:t>vývoj</a:t>
            </a:r>
            <a:r>
              <a:rPr lang="cs-CZ" b="1" dirty="0" smtClean="0"/>
              <a:t>: </a:t>
            </a:r>
            <a:r>
              <a:rPr lang="cs-CZ" dirty="0" smtClean="0"/>
              <a:t>rozvoj exprese emocí, diferenciace pocitů</a:t>
            </a:r>
            <a:endParaRPr lang="cs-CZ" dirty="0" smtClean="0"/>
          </a:p>
          <a:p>
            <a:r>
              <a:rPr lang="cs-CZ" b="1" dirty="0" smtClean="0"/>
              <a:t>morální vývoj</a:t>
            </a:r>
            <a:r>
              <a:rPr lang="cs-CZ" b="1" dirty="0" smtClean="0"/>
              <a:t>: </a:t>
            </a:r>
            <a:r>
              <a:rPr lang="cs-CZ" dirty="0" err="1" smtClean="0"/>
              <a:t>prekonvenční</a:t>
            </a:r>
            <a:r>
              <a:rPr lang="cs-CZ" dirty="0" smtClean="0"/>
              <a:t>, absolutní morálka</a:t>
            </a:r>
            <a:endParaRPr lang="cs-CZ" dirty="0" smtClean="0"/>
          </a:p>
          <a:p>
            <a:r>
              <a:rPr lang="cs-CZ" b="1" dirty="0" err="1" smtClean="0"/>
              <a:t>gender</a:t>
            </a:r>
            <a:r>
              <a:rPr lang="cs-CZ" b="1" dirty="0" smtClean="0"/>
              <a:t> a sexualita</a:t>
            </a:r>
            <a:r>
              <a:rPr lang="cs-CZ" b="1" dirty="0" smtClean="0"/>
              <a:t>: </a:t>
            </a:r>
            <a:r>
              <a:rPr lang="cs-CZ" dirty="0" smtClean="0"/>
              <a:t>zvědavost týkající se vlastního těla</a:t>
            </a:r>
            <a:endParaRPr lang="cs-CZ" dirty="0" smtClean="0"/>
          </a:p>
          <a:p>
            <a:r>
              <a:rPr lang="cs-CZ" b="1" dirty="0" smtClean="0"/>
              <a:t>vrstevnické vztahy: </a:t>
            </a:r>
            <a:r>
              <a:rPr lang="cs-CZ" dirty="0" smtClean="0"/>
              <a:t>počátky empatie</a:t>
            </a:r>
          </a:p>
          <a:p>
            <a:r>
              <a:rPr lang="cs-CZ" dirty="0" smtClean="0"/>
              <a:t>psychopatologie: poruchy příchylnosti, </a:t>
            </a:r>
            <a:r>
              <a:rPr lang="cs-CZ" dirty="0" err="1" smtClean="0"/>
              <a:t>disinhibovaná</a:t>
            </a:r>
            <a:r>
              <a:rPr lang="cs-CZ" dirty="0" smtClean="0"/>
              <a:t> příchylnost, náročný temperament</a:t>
            </a: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Předškolák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hl. vývoj úkol</a:t>
            </a:r>
            <a:r>
              <a:rPr lang="cs-CZ" b="1" dirty="0" smtClean="0"/>
              <a:t>: </a:t>
            </a:r>
            <a:r>
              <a:rPr lang="cs-CZ" dirty="0" smtClean="0"/>
              <a:t>seberegulace, navazování vztahů mimo rodinu</a:t>
            </a:r>
            <a:endParaRPr lang="cs-CZ" dirty="0" smtClean="0"/>
          </a:p>
          <a:p>
            <a:r>
              <a:rPr lang="cs-CZ" b="1" dirty="0" err="1" smtClean="0"/>
              <a:t>Erikson</a:t>
            </a:r>
            <a:r>
              <a:rPr lang="cs-CZ" b="1" dirty="0" smtClean="0"/>
              <a:t>: </a:t>
            </a:r>
            <a:r>
              <a:rPr lang="cs-CZ" dirty="0" smtClean="0"/>
              <a:t>iniciativa X vina</a:t>
            </a:r>
            <a:endParaRPr lang="cs-CZ" dirty="0" smtClean="0"/>
          </a:p>
          <a:p>
            <a:r>
              <a:rPr lang="cs-CZ" b="1" dirty="0" err="1" smtClean="0"/>
              <a:t>Mahlerová</a:t>
            </a:r>
            <a:r>
              <a:rPr lang="cs-CZ" b="1" dirty="0" smtClean="0"/>
              <a:t>: </a:t>
            </a:r>
            <a:r>
              <a:rPr lang="cs-CZ" dirty="0" smtClean="0"/>
              <a:t>znovupřiblížení, dosažení objektní stálosti</a:t>
            </a:r>
            <a:endParaRPr lang="cs-CZ" dirty="0" smtClean="0"/>
          </a:p>
          <a:p>
            <a:r>
              <a:rPr lang="cs-CZ" b="1" dirty="0" smtClean="0"/>
              <a:t>Piaget</a:t>
            </a:r>
            <a:r>
              <a:rPr lang="cs-CZ" b="1" dirty="0" smtClean="0"/>
              <a:t>: </a:t>
            </a:r>
            <a:r>
              <a:rPr lang="cs-CZ" dirty="0" smtClean="0"/>
              <a:t>předoperační</a:t>
            </a:r>
            <a:endParaRPr lang="cs-CZ" dirty="0" smtClean="0"/>
          </a:p>
          <a:p>
            <a:r>
              <a:rPr lang="cs-CZ" b="1" dirty="0" smtClean="0"/>
              <a:t>emoční vývoj</a:t>
            </a:r>
            <a:r>
              <a:rPr lang="cs-CZ" b="1" dirty="0" smtClean="0"/>
              <a:t>: </a:t>
            </a:r>
            <a:r>
              <a:rPr lang="cs-CZ" dirty="0" smtClean="0"/>
              <a:t>lepší regulace emocí, emoce viděny jako zapříčiněné vnějšími událostmi</a:t>
            </a:r>
            <a:endParaRPr lang="cs-CZ" dirty="0" smtClean="0"/>
          </a:p>
          <a:p>
            <a:r>
              <a:rPr lang="cs-CZ" b="1" dirty="0" smtClean="0"/>
              <a:t>morální vývoj</a:t>
            </a:r>
            <a:r>
              <a:rPr lang="cs-CZ" b="1" dirty="0" smtClean="0"/>
              <a:t>: </a:t>
            </a:r>
            <a:r>
              <a:rPr lang="cs-CZ" dirty="0" smtClean="0"/>
              <a:t>stále rigidní, doslovná morálka</a:t>
            </a:r>
            <a:endParaRPr lang="cs-CZ" dirty="0" smtClean="0"/>
          </a:p>
          <a:p>
            <a:r>
              <a:rPr lang="cs-CZ" b="1" dirty="0" err="1" smtClean="0"/>
              <a:t>gender</a:t>
            </a:r>
            <a:r>
              <a:rPr lang="cs-CZ" b="1" dirty="0" smtClean="0"/>
              <a:t> a sexualita</a:t>
            </a:r>
            <a:r>
              <a:rPr lang="cs-CZ" b="1" dirty="0" smtClean="0"/>
              <a:t>: </a:t>
            </a:r>
            <a:r>
              <a:rPr lang="cs-CZ" dirty="0" smtClean="0"/>
              <a:t>zájmy dané pohlavní rolí, zvědavost na těla druhých</a:t>
            </a:r>
            <a:endParaRPr lang="cs-CZ" dirty="0" smtClean="0"/>
          </a:p>
          <a:p>
            <a:r>
              <a:rPr lang="cs-CZ" b="1" dirty="0" smtClean="0"/>
              <a:t>vrstevnické vztahy</a:t>
            </a:r>
            <a:r>
              <a:rPr lang="cs-CZ" b="1" dirty="0" smtClean="0"/>
              <a:t>: </a:t>
            </a:r>
            <a:r>
              <a:rPr lang="cs-CZ" dirty="0" smtClean="0"/>
              <a:t>kooperativní hra</a:t>
            </a:r>
            <a:endParaRPr lang="cs-CZ" dirty="0" smtClean="0"/>
          </a:p>
          <a:p>
            <a:r>
              <a:rPr lang="cs-CZ" b="1" dirty="0" smtClean="0"/>
              <a:t>psychopatologie: </a:t>
            </a:r>
            <a:r>
              <a:rPr lang="cs-CZ" dirty="0" smtClean="0"/>
              <a:t>ADHD, porucha </a:t>
            </a:r>
            <a:r>
              <a:rPr lang="cs-CZ" dirty="0" smtClean="0"/>
              <a:t>opozičního </a:t>
            </a:r>
            <a:r>
              <a:rPr lang="cs-CZ" dirty="0" smtClean="0"/>
              <a:t>vzdoru, enuresa, enkpresa</a:t>
            </a: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dětství (6 – 11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hl. vývoj úkol</a:t>
            </a:r>
            <a:r>
              <a:rPr lang="cs-CZ" b="1" dirty="0" smtClean="0"/>
              <a:t>: </a:t>
            </a:r>
            <a:r>
              <a:rPr lang="cs-CZ" dirty="0" smtClean="0"/>
              <a:t>zařazení do školy</a:t>
            </a:r>
            <a:endParaRPr lang="cs-CZ" dirty="0" smtClean="0"/>
          </a:p>
          <a:p>
            <a:r>
              <a:rPr lang="cs-CZ" b="1" dirty="0" err="1" smtClean="0"/>
              <a:t>Erikson</a:t>
            </a:r>
            <a:r>
              <a:rPr lang="cs-CZ" b="1" dirty="0" smtClean="0"/>
              <a:t>: </a:t>
            </a:r>
            <a:r>
              <a:rPr lang="cs-CZ" dirty="0" smtClean="0"/>
              <a:t>snaživost X méněcennost</a:t>
            </a:r>
            <a:endParaRPr lang="cs-CZ" dirty="0" smtClean="0"/>
          </a:p>
          <a:p>
            <a:r>
              <a:rPr lang="cs-CZ" b="1" dirty="0" smtClean="0"/>
              <a:t>Piaget: </a:t>
            </a:r>
            <a:r>
              <a:rPr lang="cs-CZ" dirty="0" smtClean="0"/>
              <a:t>konkrétní operace</a:t>
            </a:r>
            <a:endParaRPr lang="cs-CZ" dirty="0" smtClean="0"/>
          </a:p>
          <a:p>
            <a:r>
              <a:rPr lang="cs-CZ" b="1" dirty="0" smtClean="0"/>
              <a:t>emoční </a:t>
            </a:r>
            <a:r>
              <a:rPr lang="cs-CZ" b="1" dirty="0" smtClean="0"/>
              <a:t>vývoj</a:t>
            </a:r>
            <a:r>
              <a:rPr lang="cs-CZ" b="1" dirty="0" smtClean="0"/>
              <a:t>: </a:t>
            </a:r>
            <a:r>
              <a:rPr lang="cs-CZ" dirty="0" smtClean="0"/>
              <a:t>afektivita stabilnější, emoce vznikají uvnitř</a:t>
            </a:r>
            <a:endParaRPr lang="cs-CZ" dirty="0" smtClean="0"/>
          </a:p>
          <a:p>
            <a:r>
              <a:rPr lang="cs-CZ" b="1" dirty="0" smtClean="0"/>
              <a:t>morální vývoj</a:t>
            </a:r>
            <a:r>
              <a:rPr lang="cs-CZ" b="1" dirty="0" smtClean="0"/>
              <a:t>: </a:t>
            </a:r>
            <a:r>
              <a:rPr lang="cs-CZ" dirty="0" smtClean="0"/>
              <a:t>konvenční, dobrý X špatný</a:t>
            </a:r>
            <a:endParaRPr lang="cs-CZ" dirty="0" smtClean="0"/>
          </a:p>
          <a:p>
            <a:r>
              <a:rPr lang="cs-CZ" b="1" dirty="0" err="1" smtClean="0"/>
              <a:t>gender</a:t>
            </a:r>
            <a:r>
              <a:rPr lang="cs-CZ" b="1" dirty="0" smtClean="0"/>
              <a:t> a sexualita</a:t>
            </a:r>
            <a:r>
              <a:rPr lang="cs-CZ" b="1" dirty="0" smtClean="0"/>
              <a:t>: </a:t>
            </a:r>
            <a:r>
              <a:rPr lang="cs-CZ" dirty="0" smtClean="0"/>
              <a:t>pochopení úlohy genitálií v rozmnožování, hra kluci s </a:t>
            </a:r>
            <a:r>
              <a:rPr lang="cs-CZ" dirty="0" err="1" smtClean="0"/>
              <a:t>klukama</a:t>
            </a:r>
            <a:r>
              <a:rPr lang="cs-CZ" dirty="0" smtClean="0"/>
              <a:t>, holky s </a:t>
            </a:r>
            <a:r>
              <a:rPr lang="cs-CZ" dirty="0" err="1" smtClean="0"/>
              <a:t>holkama</a:t>
            </a:r>
            <a:endParaRPr lang="cs-CZ" dirty="0" smtClean="0"/>
          </a:p>
          <a:p>
            <a:r>
              <a:rPr lang="cs-CZ" b="1" dirty="0" smtClean="0"/>
              <a:t>vrstevnické </a:t>
            </a:r>
            <a:r>
              <a:rPr lang="cs-CZ" b="1" dirty="0" smtClean="0"/>
              <a:t>vztahy</a:t>
            </a:r>
            <a:r>
              <a:rPr lang="cs-CZ" b="1" dirty="0" smtClean="0"/>
              <a:t>: </a:t>
            </a:r>
            <a:r>
              <a:rPr lang="cs-CZ" dirty="0" smtClean="0"/>
              <a:t>udržování kamarádství</a:t>
            </a:r>
            <a:endParaRPr lang="cs-CZ" dirty="0" smtClean="0"/>
          </a:p>
          <a:p>
            <a:r>
              <a:rPr lang="cs-CZ" b="1" dirty="0" smtClean="0"/>
              <a:t>vztahy v rodině</a:t>
            </a:r>
            <a:r>
              <a:rPr lang="cs-CZ" b="1" dirty="0" smtClean="0"/>
              <a:t>: </a:t>
            </a:r>
            <a:r>
              <a:rPr lang="cs-CZ" dirty="0" smtClean="0"/>
              <a:t>srovnávání s jinými</a:t>
            </a:r>
            <a:endParaRPr lang="cs-CZ" dirty="0" smtClean="0"/>
          </a:p>
          <a:p>
            <a:r>
              <a:rPr lang="cs-CZ" b="1" dirty="0" smtClean="0"/>
              <a:t>psychopatologie</a:t>
            </a:r>
            <a:r>
              <a:rPr lang="cs-CZ" b="1" dirty="0" smtClean="0"/>
              <a:t>: </a:t>
            </a:r>
            <a:r>
              <a:rPr lang="cs-CZ" dirty="0" smtClean="0"/>
              <a:t>poruchy </a:t>
            </a:r>
            <a:r>
              <a:rPr lang="cs-CZ" dirty="0" smtClean="0"/>
              <a:t>chování, sociální/školní fobie, SPU, úzkostné </a:t>
            </a:r>
            <a:r>
              <a:rPr lang="cs-CZ" dirty="0" smtClean="0"/>
              <a:t>poruchy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Prepuberta, puberta (11 – 13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hl. vývoj úkol</a:t>
            </a:r>
            <a:r>
              <a:rPr lang="cs-CZ" b="1" dirty="0" smtClean="0"/>
              <a:t>: </a:t>
            </a:r>
            <a:r>
              <a:rPr lang="cs-CZ" dirty="0" smtClean="0"/>
              <a:t>individuace, identita, sexualita</a:t>
            </a:r>
            <a:endParaRPr lang="cs-CZ" dirty="0" smtClean="0"/>
          </a:p>
          <a:p>
            <a:r>
              <a:rPr lang="cs-CZ" b="1" dirty="0" err="1" smtClean="0"/>
              <a:t>Erikson</a:t>
            </a:r>
            <a:r>
              <a:rPr lang="cs-CZ" b="1" dirty="0" smtClean="0"/>
              <a:t>: </a:t>
            </a:r>
            <a:r>
              <a:rPr lang="cs-CZ" dirty="0" smtClean="0"/>
              <a:t>snaživost X méněcennost</a:t>
            </a:r>
            <a:endParaRPr lang="cs-CZ" dirty="0" smtClean="0"/>
          </a:p>
          <a:p>
            <a:r>
              <a:rPr lang="cs-CZ" b="1" dirty="0" smtClean="0"/>
              <a:t>Piaget</a:t>
            </a:r>
            <a:r>
              <a:rPr lang="cs-CZ" b="1" dirty="0" smtClean="0"/>
              <a:t>: </a:t>
            </a:r>
            <a:r>
              <a:rPr lang="cs-CZ" dirty="0" smtClean="0"/>
              <a:t>počátek formálních operací</a:t>
            </a:r>
            <a:endParaRPr lang="cs-CZ" dirty="0" smtClean="0"/>
          </a:p>
          <a:p>
            <a:r>
              <a:rPr lang="cs-CZ" b="1" dirty="0" smtClean="0"/>
              <a:t>emoční </a:t>
            </a:r>
            <a:r>
              <a:rPr lang="cs-CZ" b="1" dirty="0" smtClean="0"/>
              <a:t>vývoj</a:t>
            </a:r>
            <a:r>
              <a:rPr lang="cs-CZ" b="1" dirty="0" smtClean="0"/>
              <a:t>: </a:t>
            </a:r>
            <a:r>
              <a:rPr lang="cs-CZ" dirty="0" smtClean="0"/>
              <a:t>labilní emotivita, negativní emoce jsou normální</a:t>
            </a:r>
            <a:endParaRPr lang="cs-CZ" dirty="0" smtClean="0"/>
          </a:p>
          <a:p>
            <a:r>
              <a:rPr lang="cs-CZ" b="1" dirty="0" smtClean="0"/>
              <a:t>morální vývoj</a:t>
            </a:r>
            <a:r>
              <a:rPr lang="cs-CZ" b="1" dirty="0" smtClean="0"/>
              <a:t>: </a:t>
            </a:r>
            <a:r>
              <a:rPr lang="cs-CZ" dirty="0" smtClean="0"/>
              <a:t>bere v úvahu pohled druhého</a:t>
            </a:r>
            <a:endParaRPr lang="cs-CZ" dirty="0" smtClean="0"/>
          </a:p>
          <a:p>
            <a:r>
              <a:rPr lang="cs-CZ" b="1" dirty="0" err="1" smtClean="0"/>
              <a:t>gender</a:t>
            </a:r>
            <a:r>
              <a:rPr lang="cs-CZ" b="1" dirty="0" smtClean="0"/>
              <a:t> a sexualita</a:t>
            </a:r>
            <a:r>
              <a:rPr lang="cs-CZ" b="1" dirty="0" smtClean="0"/>
              <a:t>: </a:t>
            </a:r>
            <a:r>
              <a:rPr lang="cs-CZ" dirty="0" smtClean="0"/>
              <a:t>větší pružnost ohledně pohlavních rolí</a:t>
            </a:r>
            <a:endParaRPr lang="cs-CZ" dirty="0" smtClean="0"/>
          </a:p>
          <a:p>
            <a:r>
              <a:rPr lang="cs-CZ" b="1" dirty="0" smtClean="0"/>
              <a:t>vrstevnické vztahy</a:t>
            </a:r>
            <a:r>
              <a:rPr lang="cs-CZ" b="1" dirty="0" smtClean="0"/>
              <a:t>: </a:t>
            </a:r>
            <a:r>
              <a:rPr lang="cs-CZ" dirty="0" smtClean="0"/>
              <a:t>důležitost skupinových kamarádství</a:t>
            </a:r>
            <a:endParaRPr lang="cs-CZ" dirty="0" smtClean="0"/>
          </a:p>
          <a:p>
            <a:r>
              <a:rPr lang="cs-CZ" b="1" dirty="0" smtClean="0"/>
              <a:t>vztahy v rodině</a:t>
            </a:r>
            <a:r>
              <a:rPr lang="cs-CZ" b="1" dirty="0" smtClean="0"/>
              <a:t>: </a:t>
            </a:r>
            <a:r>
              <a:rPr lang="cs-CZ" dirty="0" smtClean="0"/>
              <a:t>nutnost pružnějších hranic, posun k nezávislosti</a:t>
            </a:r>
            <a:endParaRPr lang="cs-CZ" dirty="0" smtClean="0"/>
          </a:p>
          <a:p>
            <a:r>
              <a:rPr lang="cs-CZ" b="1" dirty="0" smtClean="0"/>
              <a:t>psychopatologie</a:t>
            </a:r>
            <a:r>
              <a:rPr lang="cs-CZ" b="1" dirty="0" smtClean="0"/>
              <a:t>: </a:t>
            </a:r>
            <a:r>
              <a:rPr lang="cs-CZ" dirty="0" smtClean="0"/>
              <a:t>abúzus, deprese, BAP, GID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hl. vývoj úkol</a:t>
            </a:r>
            <a:r>
              <a:rPr lang="cs-CZ" b="1" dirty="0" smtClean="0"/>
              <a:t>: </a:t>
            </a:r>
            <a:r>
              <a:rPr lang="cs-CZ" dirty="0" smtClean="0"/>
              <a:t>nezávislost na rodině, vlastní intimní vztahy</a:t>
            </a:r>
            <a:endParaRPr lang="cs-CZ" dirty="0" smtClean="0"/>
          </a:p>
          <a:p>
            <a:r>
              <a:rPr lang="cs-CZ" b="1" dirty="0" err="1" smtClean="0"/>
              <a:t>Erikson</a:t>
            </a:r>
            <a:r>
              <a:rPr lang="cs-CZ" b="1" dirty="0" smtClean="0"/>
              <a:t>: </a:t>
            </a:r>
            <a:r>
              <a:rPr lang="cs-CZ" dirty="0" smtClean="0"/>
              <a:t>nalezení identity X zmatení</a:t>
            </a:r>
            <a:endParaRPr lang="cs-CZ" dirty="0" smtClean="0"/>
          </a:p>
          <a:p>
            <a:r>
              <a:rPr lang="cs-CZ" b="1" dirty="0" smtClean="0"/>
              <a:t>Piaget: </a:t>
            </a:r>
            <a:r>
              <a:rPr lang="cs-CZ" dirty="0" smtClean="0"/>
              <a:t>formální operace, metakognice, abstrakce</a:t>
            </a:r>
            <a:endParaRPr lang="cs-CZ" dirty="0" smtClean="0"/>
          </a:p>
          <a:p>
            <a:r>
              <a:rPr lang="cs-CZ" b="1" dirty="0" smtClean="0"/>
              <a:t>emoční vývoj</a:t>
            </a:r>
            <a:r>
              <a:rPr lang="cs-CZ" b="1" dirty="0" smtClean="0"/>
              <a:t>: </a:t>
            </a:r>
            <a:r>
              <a:rPr lang="cs-CZ" dirty="0" smtClean="0"/>
              <a:t>stabilní regulace emocí</a:t>
            </a:r>
            <a:endParaRPr lang="cs-CZ" dirty="0" smtClean="0"/>
          </a:p>
          <a:p>
            <a:r>
              <a:rPr lang="cs-CZ" b="1" dirty="0" smtClean="0"/>
              <a:t>morální vývoj</a:t>
            </a:r>
            <a:r>
              <a:rPr lang="cs-CZ" b="1" dirty="0" smtClean="0"/>
              <a:t>: </a:t>
            </a:r>
            <a:r>
              <a:rPr lang="cs-CZ" dirty="0" smtClean="0"/>
              <a:t>zevnitř určené morální principy</a:t>
            </a:r>
            <a:endParaRPr lang="cs-CZ" dirty="0" smtClean="0"/>
          </a:p>
          <a:p>
            <a:r>
              <a:rPr lang="cs-CZ" b="1" dirty="0" err="1" smtClean="0"/>
              <a:t>gender</a:t>
            </a:r>
            <a:r>
              <a:rPr lang="cs-CZ" b="1" dirty="0" smtClean="0"/>
              <a:t> a sexualita</a:t>
            </a:r>
            <a:r>
              <a:rPr lang="cs-CZ" b="1" dirty="0" smtClean="0"/>
              <a:t>: </a:t>
            </a:r>
            <a:r>
              <a:rPr lang="cs-CZ" dirty="0" smtClean="0"/>
              <a:t>znovuobjevování </a:t>
            </a:r>
            <a:r>
              <a:rPr lang="cs-CZ" dirty="0" err="1" smtClean="0"/>
              <a:t>genderově</a:t>
            </a:r>
            <a:r>
              <a:rPr lang="cs-CZ" dirty="0" smtClean="0"/>
              <a:t> stereotypního chování, vědomí vlastních sexuálních preferencí</a:t>
            </a:r>
            <a:endParaRPr lang="cs-CZ" dirty="0" smtClean="0"/>
          </a:p>
          <a:p>
            <a:r>
              <a:rPr lang="cs-CZ" b="1" dirty="0" smtClean="0"/>
              <a:t>vrstevnické vztahy</a:t>
            </a:r>
            <a:r>
              <a:rPr lang="cs-CZ" b="1" dirty="0" smtClean="0"/>
              <a:t>: </a:t>
            </a:r>
            <a:r>
              <a:rPr lang="cs-CZ" dirty="0" smtClean="0"/>
              <a:t>vrstevníci začínají být významnější než rodina</a:t>
            </a:r>
            <a:endParaRPr lang="cs-CZ" dirty="0" smtClean="0"/>
          </a:p>
          <a:p>
            <a:r>
              <a:rPr lang="cs-CZ" b="1" smtClean="0"/>
              <a:t>psychopatologie: </a:t>
            </a:r>
            <a:r>
              <a:rPr lang="cs-CZ" smtClean="0"/>
              <a:t>PPP, SCH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MKN 10 a pojmy</a:t>
            </a:r>
          </a:p>
          <a:p>
            <a:r>
              <a:rPr lang="cs-CZ" dirty="0" smtClean="0"/>
              <a:t>Piaget</a:t>
            </a:r>
          </a:p>
          <a:p>
            <a:r>
              <a:rPr lang="cs-CZ" dirty="0" err="1" smtClean="0"/>
              <a:t>Erikson</a:t>
            </a:r>
            <a:endParaRPr lang="cs-CZ" dirty="0" smtClean="0"/>
          </a:p>
          <a:p>
            <a:r>
              <a:rPr lang="cs-CZ" dirty="0" err="1" smtClean="0"/>
              <a:t>Mahlerová</a:t>
            </a:r>
            <a:endParaRPr lang="cs-CZ" dirty="0" smtClean="0"/>
          </a:p>
          <a:p>
            <a:r>
              <a:rPr lang="cs-CZ" dirty="0" smtClean="0"/>
              <a:t>přehled vývoje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MKN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ateoretický systém</a:t>
            </a:r>
          </a:p>
          <a:p>
            <a:r>
              <a:rPr lang="cs-CZ" dirty="0" smtClean="0"/>
              <a:t>rozlišujeme:</a:t>
            </a:r>
          </a:p>
          <a:p>
            <a:pPr lvl="1"/>
            <a:r>
              <a:rPr lang="cs-CZ" dirty="0" smtClean="0"/>
              <a:t>– základní syndromy (F0-F5)</a:t>
            </a:r>
          </a:p>
          <a:p>
            <a:pPr lvl="1"/>
            <a:r>
              <a:rPr lang="cs-CZ" dirty="0" smtClean="0"/>
              <a:t>F6 a F7 – je to báze pro F0-F5</a:t>
            </a:r>
          </a:p>
          <a:p>
            <a:pPr lvl="2"/>
            <a:r>
              <a:rPr lang="cs-CZ" dirty="0" smtClean="0"/>
              <a:t>i disharmonický vývoj osobnosti</a:t>
            </a:r>
          </a:p>
          <a:p>
            <a:pPr lvl="1"/>
            <a:r>
              <a:rPr lang="cs-CZ" dirty="0" smtClean="0"/>
              <a:t>+ související faktory – Z</a:t>
            </a:r>
          </a:p>
          <a:p>
            <a:r>
              <a:rPr lang="cs-CZ" dirty="0" smtClean="0"/>
              <a:t>dětské diagnózy nejsou zařazeny úplně šťastně – PAS a hyperkinetické poruchy jsou spíše na ose 2 – jsou pervazivní a trvalé, jsou bází pro další poruchy</a:t>
            </a:r>
          </a:p>
          <a:p>
            <a:r>
              <a:rPr lang="cs-CZ" dirty="0" smtClean="0"/>
              <a:t>velí vždy volit nižší číslo kategorie před vyšším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diagnostikování poruch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symptom (specifický X nespecifický)</a:t>
            </a:r>
          </a:p>
          <a:p>
            <a:r>
              <a:rPr lang="cs-CZ" dirty="0" smtClean="0"/>
              <a:t>syndrom = soubor symptomů</a:t>
            </a:r>
          </a:p>
          <a:p>
            <a:r>
              <a:rPr lang="cs-CZ" dirty="0" smtClean="0"/>
              <a:t>komorbidita = více poruch najednou</a:t>
            </a:r>
          </a:p>
          <a:p>
            <a:r>
              <a:rPr lang="cs-CZ" dirty="0" smtClean="0"/>
              <a:t>u symptomů u dětí musíme myslet na vývojový aspekt</a:t>
            </a:r>
          </a:p>
          <a:p>
            <a:r>
              <a:rPr lang="cs-CZ" dirty="0" smtClean="0"/>
              <a:t>v mladším věku bývají symptomy generalizované a nespecifické – až časem krystalizují do jasného obrazu poruchy</a:t>
            </a:r>
          </a:p>
          <a:p>
            <a:r>
              <a:rPr lang="cs-CZ" dirty="0" smtClean="0"/>
              <a:t>všímejme si kontinuity X diskontinuity vývoje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a jeho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vývoj – kvantitativní růst a kvantitativní změny</a:t>
            </a:r>
          </a:p>
          <a:p>
            <a:r>
              <a:rPr lang="cs-CZ" dirty="0" smtClean="0"/>
              <a:t>kvantitativní poruchy:</a:t>
            </a:r>
          </a:p>
          <a:p>
            <a:pPr lvl="1"/>
            <a:r>
              <a:rPr lang="cs-CZ" dirty="0" smtClean="0"/>
              <a:t>retardace - opoždění</a:t>
            </a:r>
          </a:p>
          <a:p>
            <a:pPr lvl="1"/>
            <a:r>
              <a:rPr lang="cs-CZ" dirty="0" smtClean="0"/>
              <a:t>stagnace – předčasné zastavení</a:t>
            </a:r>
          </a:p>
          <a:p>
            <a:pPr lvl="1"/>
            <a:r>
              <a:rPr lang="cs-CZ" dirty="0" smtClean="0"/>
              <a:t>regrese – návrat na nižší úroveň</a:t>
            </a:r>
          </a:p>
          <a:p>
            <a:pPr lvl="1"/>
            <a:r>
              <a:rPr lang="cs-CZ" dirty="0" smtClean="0"/>
              <a:t>předčasná progrese – nežádoucí urychlení vývoje</a:t>
            </a:r>
          </a:p>
          <a:p>
            <a:r>
              <a:rPr lang="cs-CZ" dirty="0" smtClean="0"/>
              <a:t>kvalitativní poruchy:</a:t>
            </a:r>
          </a:p>
          <a:p>
            <a:pPr lvl="1"/>
            <a:r>
              <a:rPr lang="cs-CZ" dirty="0" smtClean="0"/>
              <a:t>vznikají aktualizací vývojové vlohy za spoluúčasti vlivů prostředí</a:t>
            </a:r>
          </a:p>
          <a:p>
            <a:r>
              <a:rPr lang="cs-CZ" dirty="0" err="1" smtClean="0"/>
              <a:t>externalizující</a:t>
            </a:r>
            <a:r>
              <a:rPr lang="cs-CZ" dirty="0" smtClean="0"/>
              <a:t> X </a:t>
            </a:r>
            <a:r>
              <a:rPr lang="cs-CZ" dirty="0" err="1" smtClean="0"/>
              <a:t>internalizující</a:t>
            </a:r>
            <a:r>
              <a:rPr lang="cs-CZ" dirty="0" smtClean="0"/>
              <a:t> poruchy</a:t>
            </a:r>
          </a:p>
          <a:p>
            <a:r>
              <a:rPr lang="cs-CZ" dirty="0" smtClean="0"/>
              <a:t>nevývojové X vývojové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Piaget – teorie kognitivního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senzomotorické</a:t>
            </a:r>
            <a:r>
              <a:rPr lang="cs-CZ" dirty="0" smtClean="0"/>
              <a:t> stádium (do 2 let)</a:t>
            </a:r>
          </a:p>
          <a:p>
            <a:pPr lvl="1"/>
            <a:r>
              <a:rPr lang="cs-CZ" dirty="0" smtClean="0"/>
              <a:t>myšlení je přímo vázáno na činnost dítěte, na přímé vnímání, na motorické akty</a:t>
            </a:r>
          </a:p>
          <a:p>
            <a:pPr lvl="1"/>
            <a:r>
              <a:rPr lang="cs-CZ" dirty="0" smtClean="0"/>
              <a:t>začíná koordinovat svou činnost, začíná předvídat chování, jednat záměrně</a:t>
            </a:r>
          </a:p>
          <a:p>
            <a:pPr lvl="1"/>
            <a:r>
              <a:rPr lang="cs-CZ" dirty="0" smtClean="0"/>
              <a:t>rozlišuje mezi prostředkem a cílem</a:t>
            </a:r>
          </a:p>
          <a:p>
            <a:pPr lvl="1"/>
            <a:r>
              <a:rPr lang="cs-CZ" dirty="0" smtClean="0"/>
              <a:t>ustanovuje se trvalost předmětu v čase</a:t>
            </a:r>
          </a:p>
          <a:p>
            <a:r>
              <a:rPr lang="cs-CZ" dirty="0" smtClean="0"/>
              <a:t>předoperační myšlení (2 – 7 let)</a:t>
            </a:r>
          </a:p>
          <a:p>
            <a:pPr lvl="1"/>
            <a:r>
              <a:rPr lang="cs-CZ" dirty="0" smtClean="0"/>
              <a:t>řeč, symbol, </a:t>
            </a:r>
            <a:r>
              <a:rPr lang="cs-CZ" dirty="0" err="1" smtClean="0"/>
              <a:t>předpojmy</a:t>
            </a:r>
            <a:endParaRPr lang="cs-CZ" dirty="0" smtClean="0"/>
          </a:p>
          <a:p>
            <a:pPr lvl="1"/>
            <a:r>
              <a:rPr lang="cs-CZ" dirty="0" smtClean="0"/>
              <a:t>magické, egocentrické myšlení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stádium konkrétních operací (7 – 11 let)</a:t>
            </a:r>
          </a:p>
          <a:p>
            <a:pPr lvl="1"/>
            <a:r>
              <a:rPr lang="cs-CZ" dirty="0" smtClean="0"/>
              <a:t>orientace na svět reálných objektů – střízlivý realismus</a:t>
            </a:r>
          </a:p>
          <a:p>
            <a:pPr lvl="1"/>
            <a:r>
              <a:rPr lang="cs-CZ" dirty="0" smtClean="0"/>
              <a:t>operacionální myšlení – ale je vázáno na to, co si umí představit</a:t>
            </a:r>
          </a:p>
          <a:p>
            <a:pPr lvl="1"/>
            <a:r>
              <a:rPr lang="cs-CZ" dirty="0" smtClean="0"/>
              <a:t>chápe reverzibilitu objektu (led se mění ve vodu a opačně), invariance</a:t>
            </a:r>
          </a:p>
          <a:p>
            <a:r>
              <a:rPr lang="cs-CZ" dirty="0" smtClean="0"/>
              <a:t>stádium formálních operací (od 11 let)</a:t>
            </a:r>
          </a:p>
          <a:p>
            <a:pPr lvl="1"/>
            <a:r>
              <a:rPr lang="cs-CZ" dirty="0" smtClean="0"/>
              <a:t>myšlenkové operace jsou logické, jsou v rovině symbolického uvažování a jsou nezávislé na konkrétní zkušenosti</a:t>
            </a:r>
          </a:p>
          <a:p>
            <a:pPr lvl="1"/>
            <a:r>
              <a:rPr lang="cs-CZ" dirty="0" smtClean="0"/>
              <a:t>schopnost tvořit hypotézy, uvažovat o alternativách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vývoj je věcí vzájemné interakce mezi dítětem a </a:t>
            </a:r>
            <a:r>
              <a:rPr lang="cs-CZ" dirty="0" err="1" smtClean="0"/>
              <a:t>sociokulturními</a:t>
            </a:r>
            <a:r>
              <a:rPr lang="cs-CZ" dirty="0" smtClean="0"/>
              <a:t> vlivy (ty jsou zprostředkovány rodinou a společností)</a:t>
            </a:r>
          </a:p>
          <a:p>
            <a:r>
              <a:rPr lang="cs-CZ" dirty="0" smtClean="0"/>
              <a:t>dosažení základní důvěry (X nedůvěry) – v 1. roce</a:t>
            </a:r>
          </a:p>
          <a:p>
            <a:r>
              <a:rPr lang="cs-CZ" dirty="0" smtClean="0"/>
              <a:t>autonomie (X stud) – 1. – 3. rok – poznává vlastní já, učí se ovládat vlastní tělo, prosazuje vlastní názor, učí se snášet omezení od okolí</a:t>
            </a:r>
          </a:p>
          <a:p>
            <a:r>
              <a:rPr lang="cs-CZ" dirty="0" smtClean="0"/>
              <a:t>iniciativa (X vina) – 3. – 5. rok</a:t>
            </a:r>
          </a:p>
          <a:p>
            <a:r>
              <a:rPr lang="cs-CZ" dirty="0" smtClean="0"/>
              <a:t>pracovitost, snaživost (X pasivita) – 6 – 11 let, zážitek vlastní hodnoty, učí se spolupráci</a:t>
            </a:r>
          </a:p>
          <a:p>
            <a:r>
              <a:rPr lang="cs-CZ" dirty="0" smtClean="0"/>
              <a:t>dosažení identity (X zmatení rolí) – puberta a adolescence – identita v sociálním i psychosexuálním smyslu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Mahlerová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popsala stádia separačně-individuačního procesu v prvních třech letech života</a:t>
            </a:r>
          </a:p>
          <a:p>
            <a:r>
              <a:rPr lang="cs-CZ" dirty="0" smtClean="0"/>
              <a:t>důraz na kvalitu chování matky</a:t>
            </a:r>
          </a:p>
          <a:p>
            <a:r>
              <a:rPr lang="cs-CZ" dirty="0" smtClean="0"/>
              <a:t>autistická fáze – do 2. měsíce</a:t>
            </a:r>
          </a:p>
          <a:p>
            <a:pPr lvl="1"/>
            <a:r>
              <a:rPr lang="cs-CZ" dirty="0" smtClean="0"/>
              <a:t>nerozlišuje mezi vnitřním a vnějším</a:t>
            </a:r>
          </a:p>
          <a:p>
            <a:r>
              <a:rPr lang="cs-CZ" dirty="0" smtClean="0"/>
              <a:t>symbiotická fáze</a:t>
            </a:r>
          </a:p>
          <a:p>
            <a:pPr lvl="1"/>
            <a:r>
              <a:rPr lang="cs-CZ" dirty="0" smtClean="0"/>
              <a:t>dítě je reaktivnější</a:t>
            </a:r>
          </a:p>
          <a:p>
            <a:pPr lvl="1"/>
            <a:r>
              <a:rPr lang="cs-CZ" dirty="0" smtClean="0"/>
              <a:t>dítě a matka tvoří duální jednotu</a:t>
            </a:r>
          </a:p>
          <a:p>
            <a:pPr lvl="1"/>
            <a:r>
              <a:rPr lang="cs-CZ" dirty="0" smtClean="0"/>
              <a:t>matka jako „podpůrné ego“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1141</Words>
  <Application>Microsoft Office PowerPoint</Application>
  <PresentationFormat>Předvádění na obrazovce (4:3)</PresentationFormat>
  <Paragraphs>156</Paragraphs>
  <Slides>16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Dětská psychopatologie - úvod</vt:lpstr>
      <vt:lpstr>Obsah</vt:lpstr>
      <vt:lpstr>MKN 10</vt:lpstr>
      <vt:lpstr>Principy diagnostikování poruch</vt:lpstr>
      <vt:lpstr>Vývoj a jeho poruchy</vt:lpstr>
      <vt:lpstr>Piaget – teorie kognitivního vývoje</vt:lpstr>
      <vt:lpstr>Snímek 7</vt:lpstr>
      <vt:lpstr>Erikson</vt:lpstr>
      <vt:lpstr>Mahlerová</vt:lpstr>
      <vt:lpstr>Snímek 10</vt:lpstr>
      <vt:lpstr>Raný věk (1. rok života)</vt:lpstr>
      <vt:lpstr>Batole (1 – 3 roky)</vt:lpstr>
      <vt:lpstr>Předškolák</vt:lpstr>
      <vt:lpstr>Střední dětství (6 – 11 let)</vt:lpstr>
      <vt:lpstr>Prepuberta, puberta (11 – 13 let)</vt:lpstr>
      <vt:lpstr>Adolescence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Dětská psychopatologie - úvod</dc:title>
  <dc:creator>Jana Adámková</dc:creator>
  <cp:lastModifiedBy>Jana Adámková</cp:lastModifiedBy>
  <cp:revision>14</cp:revision>
  <dcterms:created xsi:type="dcterms:W3CDTF">2021-02-21T12:41:46Z</dcterms:created>
  <dcterms:modified xsi:type="dcterms:W3CDTF">2021-02-21T14:45:43Z</dcterms:modified>
</cp:coreProperties>
</file>