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2.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notesSlides/notesSlide3.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notesSlides/notesSlide4.xml" ContentType="application/vnd.openxmlformats-officedocument.presentationml.notesSlide+xml"/>
  <Override PartName="/ppt/tags/tag55.xml" ContentType="application/vnd.openxmlformats-officedocument.presentationml.tags+xml"/>
  <Override PartName="/ppt/notesSlides/notesSlide5.xml" ContentType="application/vnd.openxmlformats-officedocument.presentationml.notesSlide+xml"/>
  <Override PartName="/ppt/tags/tag56.xml" ContentType="application/vnd.openxmlformats-officedocument.presentationml.tags+xml"/>
  <Override PartName="/ppt/notesSlides/notesSlide6.xml" ContentType="application/vnd.openxmlformats-officedocument.presentationml.notesSlide+xml"/>
  <Override PartName="/ppt/tags/tag57.xml" ContentType="application/vnd.openxmlformats-officedocument.presentationml.tags+xml"/>
  <Override PartName="/ppt/notesSlides/notesSlide7.xml" ContentType="application/vnd.openxmlformats-officedocument.presentationml.notesSlide+xml"/>
  <Override PartName="/ppt/tags/tag58.xml" ContentType="application/vnd.openxmlformats-officedocument.presentationml.tags+xml"/>
  <Override PartName="/ppt/notesSlides/notesSlide8.xml" ContentType="application/vnd.openxmlformats-officedocument.presentationml.notesSlide+xml"/>
  <Override PartName="/ppt/tags/tag59.xml" ContentType="application/vnd.openxmlformats-officedocument.presentationml.tags+xml"/>
  <Override PartName="/ppt/notesSlides/notesSlide9.xml" ContentType="application/vnd.openxmlformats-officedocument.presentationml.notesSlide+xml"/>
  <Override PartName="/ppt/tags/tag60.xml" ContentType="application/vnd.openxmlformats-officedocument.presentationml.tags+xml"/>
  <Override PartName="/ppt/notesSlides/notesSlide10.xml" ContentType="application/vnd.openxmlformats-officedocument.presentationml.notesSlide+xml"/>
  <Override PartName="/ppt/tags/tag61.xml" ContentType="application/vnd.openxmlformats-officedocument.presentationml.tags+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65"/>
  </p:notesMasterIdLst>
  <p:sldIdLst>
    <p:sldId id="335" r:id="rId3"/>
    <p:sldId id="256" r:id="rId4"/>
    <p:sldId id="258" r:id="rId5"/>
    <p:sldId id="328" r:id="rId6"/>
    <p:sldId id="259" r:id="rId7"/>
    <p:sldId id="299" r:id="rId8"/>
    <p:sldId id="329" r:id="rId9"/>
    <p:sldId id="260" r:id="rId10"/>
    <p:sldId id="261" r:id="rId11"/>
    <p:sldId id="262" r:id="rId12"/>
    <p:sldId id="263" r:id="rId13"/>
    <p:sldId id="300" r:id="rId14"/>
    <p:sldId id="264" r:id="rId15"/>
    <p:sldId id="265" r:id="rId16"/>
    <p:sldId id="266" r:id="rId17"/>
    <p:sldId id="267" r:id="rId18"/>
    <p:sldId id="268" r:id="rId19"/>
    <p:sldId id="301" r:id="rId20"/>
    <p:sldId id="270" r:id="rId21"/>
    <p:sldId id="271" r:id="rId22"/>
    <p:sldId id="272" r:id="rId23"/>
    <p:sldId id="273" r:id="rId24"/>
    <p:sldId id="302" r:id="rId25"/>
    <p:sldId id="274" r:id="rId26"/>
    <p:sldId id="275" r:id="rId27"/>
    <p:sldId id="276" r:id="rId28"/>
    <p:sldId id="277" r:id="rId29"/>
    <p:sldId id="278" r:id="rId30"/>
    <p:sldId id="279" r:id="rId31"/>
    <p:sldId id="280" r:id="rId32"/>
    <p:sldId id="330" r:id="rId33"/>
    <p:sldId id="282" r:id="rId34"/>
    <p:sldId id="303" r:id="rId35"/>
    <p:sldId id="304" r:id="rId36"/>
    <p:sldId id="283" r:id="rId37"/>
    <p:sldId id="284" r:id="rId38"/>
    <p:sldId id="305" r:id="rId39"/>
    <p:sldId id="285" r:id="rId40"/>
    <p:sldId id="306" r:id="rId41"/>
    <p:sldId id="327" r:id="rId42"/>
    <p:sldId id="287" r:id="rId43"/>
    <p:sldId id="288" r:id="rId44"/>
    <p:sldId id="289" r:id="rId45"/>
    <p:sldId id="307" r:id="rId46"/>
    <p:sldId id="290" r:id="rId47"/>
    <p:sldId id="291" r:id="rId48"/>
    <p:sldId id="292" r:id="rId49"/>
    <p:sldId id="308" r:id="rId50"/>
    <p:sldId id="293" r:id="rId51"/>
    <p:sldId id="294" r:id="rId52"/>
    <p:sldId id="295" r:id="rId53"/>
    <p:sldId id="309" r:id="rId54"/>
    <p:sldId id="297" r:id="rId55"/>
    <p:sldId id="331" r:id="rId56"/>
    <p:sldId id="317" r:id="rId57"/>
    <p:sldId id="334" r:id="rId58"/>
    <p:sldId id="319" r:id="rId59"/>
    <p:sldId id="320" r:id="rId60"/>
    <p:sldId id="321" r:id="rId61"/>
    <p:sldId id="332" r:id="rId62"/>
    <p:sldId id="333" r:id="rId63"/>
    <p:sldId id="324" r:id="rId64"/>
  </p:sldIdLst>
  <p:sldSz cx="9144000" cy="6858000" type="screen4x3"/>
  <p:notesSz cx="6858000" cy="9144000"/>
  <p:custDataLst>
    <p:tags r:id="rId66"/>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335"/>
            <p14:sldId id="256"/>
            <p14:sldId id="258"/>
            <p14:sldId id="328"/>
            <p14:sldId id="259"/>
            <p14:sldId id="299"/>
            <p14:sldId id="329"/>
            <p14:sldId id="260"/>
            <p14:sldId id="261"/>
            <p14:sldId id="262"/>
            <p14:sldId id="263"/>
            <p14:sldId id="300"/>
            <p14:sldId id="264"/>
            <p14:sldId id="265"/>
            <p14:sldId id="266"/>
            <p14:sldId id="267"/>
            <p14:sldId id="268"/>
            <p14:sldId id="301"/>
            <p14:sldId id="270"/>
            <p14:sldId id="271"/>
            <p14:sldId id="272"/>
            <p14:sldId id="273"/>
            <p14:sldId id="302"/>
            <p14:sldId id="274"/>
            <p14:sldId id="275"/>
            <p14:sldId id="276"/>
            <p14:sldId id="277"/>
            <p14:sldId id="278"/>
            <p14:sldId id="279"/>
            <p14:sldId id="280"/>
            <p14:sldId id="330"/>
            <p14:sldId id="282"/>
            <p14:sldId id="303"/>
            <p14:sldId id="304"/>
            <p14:sldId id="283"/>
            <p14:sldId id="284"/>
            <p14:sldId id="305"/>
            <p14:sldId id="285"/>
            <p14:sldId id="306"/>
            <p14:sldId id="327"/>
            <p14:sldId id="287"/>
            <p14:sldId id="288"/>
            <p14:sldId id="289"/>
            <p14:sldId id="307"/>
            <p14:sldId id="290"/>
            <p14:sldId id="291"/>
            <p14:sldId id="292"/>
            <p14:sldId id="308"/>
            <p14:sldId id="293"/>
            <p14:sldId id="294"/>
            <p14:sldId id="295"/>
            <p14:sldId id="309"/>
            <p14:sldId id="297"/>
            <p14:sldId id="331"/>
            <p14:sldId id="317"/>
          </p14:sldIdLst>
        </p14:section>
        <p14:section name="Untitled Section" id="{0F1CB131-A6BD-43D0-B8D4-1F27CEF7A05E}">
          <p14:sldIdLst>
            <p14:sldId id="334"/>
            <p14:sldId id="319"/>
            <p14:sldId id="320"/>
            <p14:sldId id="321"/>
            <p14:sldId id="332"/>
            <p14:sldId id="333"/>
            <p14:sldId id="32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 id="1" name="libstaff" initials="l"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33" autoAdjust="0"/>
    <p:restoredTop sz="99309" autoAdjust="0"/>
  </p:normalViewPr>
  <p:slideViewPr>
    <p:cSldViewPr>
      <p:cViewPr varScale="1">
        <p:scale>
          <a:sx n="110" d="100"/>
          <a:sy n="110" d="100"/>
        </p:scale>
        <p:origin x="438"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presProps" Target="presProps.xml"/><Relationship Id="rId7" Type="http://schemas.openxmlformats.org/officeDocument/2006/relationships/slide" Target="slides/slide5.xml"/><Relationship Id="rId71"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tags" Target="tags/tag1.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commentAuthors" Target="commentAuthor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14/12/2022</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F3DE28D-DFFF-4209-8934-00DEF19FACFB}" type="slidenum">
              <a:rPr lang="el-GR" altLang="el-GR"/>
              <a:pPr/>
              <a:t>61</a:t>
            </a:fld>
            <a:endParaRPr lang="el-GR" altLang="el-GR"/>
          </a:p>
        </p:txBody>
      </p:sp>
    </p:spTree>
    <p:extLst>
      <p:ext uri="{BB962C8B-B14F-4D97-AF65-F5344CB8AC3E}">
        <p14:creationId xmlns:p14="http://schemas.microsoft.com/office/powerpoint/2010/main" val="15541390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a:p>
        </p:txBody>
      </p:sp>
      <p:sp>
        <p:nvSpPr>
          <p:cNvPr id="716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587099BD-426E-4E65-A658-0A34013F35B6}" type="slidenum">
              <a:rPr lang="el-GR" altLang="el-GR"/>
              <a:pPr/>
              <a:t>62</a:t>
            </a:fld>
            <a:endParaRPr lang="el-GR" altLang="el-GR"/>
          </a:p>
        </p:txBody>
      </p:sp>
    </p:spTree>
    <p:extLst>
      <p:ext uri="{BB962C8B-B14F-4D97-AF65-F5344CB8AC3E}">
        <p14:creationId xmlns:p14="http://schemas.microsoft.com/office/powerpoint/2010/main" val="31503889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dirty="0"/>
          </a:p>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12</a:t>
            </a:fld>
            <a:endParaRPr lang="el-GR"/>
          </a:p>
        </p:txBody>
      </p:sp>
    </p:spTree>
    <p:extLst>
      <p:ext uri="{BB962C8B-B14F-4D97-AF65-F5344CB8AC3E}">
        <p14:creationId xmlns:p14="http://schemas.microsoft.com/office/powerpoint/2010/main" val="2027052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dirty="0"/>
          </a:p>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18</a:t>
            </a:fld>
            <a:endParaRPr lang="el-GR"/>
          </a:p>
        </p:txBody>
      </p:sp>
    </p:spTree>
    <p:extLst>
      <p:ext uri="{BB962C8B-B14F-4D97-AF65-F5344CB8AC3E}">
        <p14:creationId xmlns:p14="http://schemas.microsoft.com/office/powerpoint/2010/main" val="3461762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55</a:t>
            </a:fld>
            <a:endParaRPr lang="el-GR"/>
          </a:p>
        </p:txBody>
      </p:sp>
    </p:spTree>
    <p:extLst>
      <p:ext uri="{BB962C8B-B14F-4D97-AF65-F5344CB8AC3E}">
        <p14:creationId xmlns:p14="http://schemas.microsoft.com/office/powerpoint/2010/main" val="27837963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l-GR" altLang="el-GR"/>
          </a:p>
        </p:txBody>
      </p:sp>
      <p:sp>
        <p:nvSpPr>
          <p:cNvPr id="65540"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EBD6250-4A85-4A1B-933B-14F114803BDD}" type="slidenum">
              <a:rPr lang="el-GR" altLang="el-GR"/>
              <a:pPr/>
              <a:t>56</a:t>
            </a:fld>
            <a:endParaRPr lang="el-GR" altLang="el-GR"/>
          </a:p>
        </p:txBody>
      </p:sp>
    </p:spTree>
    <p:extLst>
      <p:ext uri="{BB962C8B-B14F-4D97-AF65-F5344CB8AC3E}">
        <p14:creationId xmlns:p14="http://schemas.microsoft.com/office/powerpoint/2010/main" val="24279594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ACAD091-9DBA-4BE5-AB79-D760A34AD4DB}" type="slidenum">
              <a:rPr lang="el-GR" altLang="el-GR"/>
              <a:pPr/>
              <a:t>57</a:t>
            </a:fld>
            <a:endParaRPr lang="el-GR" altLang="el-GR"/>
          </a:p>
        </p:txBody>
      </p:sp>
    </p:spTree>
    <p:extLst>
      <p:ext uri="{BB962C8B-B14F-4D97-AF65-F5344CB8AC3E}">
        <p14:creationId xmlns:p14="http://schemas.microsoft.com/office/powerpoint/2010/main" val="28196625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05F7DD5-A06D-4136-B55E-331F5EE45D04}" type="slidenum">
              <a:rPr lang="el-GR" altLang="el-GR"/>
              <a:pPr/>
              <a:t>58</a:t>
            </a:fld>
            <a:endParaRPr lang="el-GR" altLang="el-GR"/>
          </a:p>
        </p:txBody>
      </p:sp>
    </p:spTree>
    <p:extLst>
      <p:ext uri="{BB962C8B-B14F-4D97-AF65-F5344CB8AC3E}">
        <p14:creationId xmlns:p14="http://schemas.microsoft.com/office/powerpoint/2010/main" val="40783613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28A8FD23-0CEB-4571-8465-84D11C6D71F9}" type="slidenum">
              <a:rPr lang="el-GR" altLang="el-GR"/>
              <a:pPr/>
              <a:t>59</a:t>
            </a:fld>
            <a:endParaRPr lang="el-GR" altLang="el-GR"/>
          </a:p>
        </p:txBody>
      </p:sp>
    </p:spTree>
    <p:extLst>
      <p:ext uri="{BB962C8B-B14F-4D97-AF65-F5344CB8AC3E}">
        <p14:creationId xmlns:p14="http://schemas.microsoft.com/office/powerpoint/2010/main" val="31173035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CA7EF54-667E-457E-BF87-FAB16EFF87C7}" type="slidenum">
              <a:rPr lang="el-GR" altLang="el-GR"/>
              <a:pPr/>
              <a:t>60</a:t>
            </a:fld>
            <a:endParaRPr lang="el-GR" altLang="el-GR"/>
          </a:p>
        </p:txBody>
      </p:sp>
    </p:spTree>
    <p:extLst>
      <p:ext uri="{BB962C8B-B14F-4D97-AF65-F5344CB8AC3E}">
        <p14:creationId xmlns:p14="http://schemas.microsoft.com/office/powerpoint/2010/main" val="744061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a:t>Στυλ κύριου τίτλου</a:t>
            </a:r>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a:t>Στυλ κύριου υπότιτλου</a:t>
            </a:r>
          </a:p>
        </p:txBody>
      </p:sp>
    </p:spTree>
    <p:extLst>
      <p:ext uri="{BB962C8B-B14F-4D97-AF65-F5344CB8AC3E}">
        <p14:creationId xmlns:p14="http://schemas.microsoft.com/office/powerpoint/2010/main" val="424524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a:t>Στυλ κύριου τίτλου</a:t>
            </a: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Tree>
    <p:extLst>
      <p:ext uri="{BB962C8B-B14F-4D97-AF65-F5344CB8AC3E}">
        <p14:creationId xmlns:p14="http://schemas.microsoft.com/office/powerpoint/2010/main" val="4238612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a:t>Στυλ κύριου τίτλου</a:t>
            </a:r>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a:t>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a:solidFill>
                  <a:srgbClr val="5075BC"/>
                </a:solidFill>
              </a:rPr>
              <a:t>Approaches and Methods for Foreign Language Teaching</a:t>
            </a:r>
            <a:endParaRPr lang="en-US" sz="1000" dirty="0">
              <a:solidFill>
                <a:srgbClr val="5075BC"/>
              </a:solidFill>
              <a:ea typeface="ＭＳ Ｐゴシック" pitchFamily="34" charset="-128"/>
              <a:cs typeface="+mn-cs"/>
            </a:endParaRPr>
          </a:p>
        </p:txBody>
      </p:sp>
      <p:pic>
        <p:nvPicPr>
          <p:cNvPr id="6" name="Picture 5" descr="[DECORATIVE]"/>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a:t>Στυλ κύριου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a:t>Στυλ υποδείγματος κειμένου</a:t>
            </a:r>
          </a:p>
        </p:txBody>
      </p:sp>
    </p:spTree>
    <p:extLst>
      <p:ext uri="{BB962C8B-B14F-4D97-AF65-F5344CB8AC3E}">
        <p14:creationId xmlns:p14="http://schemas.microsoft.com/office/powerpoint/2010/main" val="1212086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a:t>Στυλ κύριου τίτλου</a:t>
            </a: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a:solidFill>
                  <a:srgbClr val="5075BC"/>
                </a:solidFill>
              </a:rPr>
              <a:t>Approaches and Methods for Foreign Language Teaching</a:t>
            </a:r>
            <a:endParaRPr lang="en-US" sz="1000" dirty="0">
              <a:solidFill>
                <a:srgbClr val="5075BC"/>
              </a:solidFill>
              <a:ea typeface="ＭＳ Ｐゴシック" pitchFamily="34" charset="-128"/>
              <a:cs typeface="+mn-cs"/>
            </a:endParaRPr>
          </a:p>
        </p:txBody>
      </p:sp>
      <p:pic>
        <p:nvPicPr>
          <p:cNvPr id="7" name="Picture 6" descr="[DECORATIVE]"/>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a:t>Στυλ κύριου τίτλου</a:t>
            </a:r>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a:solidFill>
                  <a:srgbClr val="5075BC"/>
                </a:solidFill>
              </a:rPr>
              <a:t>Approaches and Methods for Foreign Language Teaching</a:t>
            </a:r>
            <a:endParaRPr lang="en-US" sz="1000" dirty="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a:t>Στυλ κύριου τίτλου</a:t>
            </a:r>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a:t>Στυλ κύριου τίτλου</a:t>
            </a: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a:solidFill>
                  <a:srgbClr val="5075BC"/>
                </a:solidFill>
              </a:rPr>
              <a:t>Approaches and Methods for Foreign Language Teaching</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a:t>Στυλ κύριου τίτλου</a:t>
            </a:r>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a:solidFill>
                  <a:srgbClr val="5075BC"/>
                </a:solidFill>
              </a:rPr>
              <a:t>Approaches and Methods for Foreign Language Teaching</a:t>
            </a:r>
            <a:endParaRPr lang="en-US" sz="1000" dirty="0">
              <a:solidFill>
                <a:srgbClr val="5075BC"/>
              </a:solidFill>
              <a:ea typeface="ＭＳ Ｐゴシック" pitchFamily="34" charset="-128"/>
              <a:cs typeface="+mn-cs"/>
            </a:endParaRPr>
          </a:p>
        </p:txBody>
      </p:sp>
      <p:pic>
        <p:nvPicPr>
          <p:cNvPr id="7" name="Picture 6" descr="[DECORATIVE]"/>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a:t>Στυλ κύριου τίτλου</a:t>
            </a: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tags" Target="../tags/tag1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4.xml"/><Relationship Id="rId1" Type="http://schemas.openxmlformats.org/officeDocument/2006/relationships/tags" Target="../tags/tag17.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18.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gif"/></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3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9.xml"/><Relationship Id="rId1" Type="http://schemas.openxmlformats.org/officeDocument/2006/relationships/tags" Target="../tags/tag31.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8.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9.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xml"/></Relationships>
</file>

<file path=ppt/slides/_rels/slide4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ags" Target="../tags/tag40.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1.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2.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3.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4.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5.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6.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7.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8.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9.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0.xml"/></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1.xml"/></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2.xml"/></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54.xml"/></Relationships>
</file>

<file path=ppt/slides/_rels/slide5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55.xml"/><Relationship Id="rId4" Type="http://schemas.openxmlformats.org/officeDocument/2006/relationships/image" Target="../media/image7.jpeg"/></Relationships>
</file>

<file path=ppt/slides/_rels/slide5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tags" Target="../tags/tag56.xml"/></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57.xml"/></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58.xml"/><Relationship Id="rId4" Type="http://schemas.openxmlformats.org/officeDocument/2006/relationships/hyperlink" Target="http://opencourses.uoa.gr/courses/ENL6/" TargetMode="Externa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59.xml"/><Relationship Id="rId5" Type="http://schemas.openxmlformats.org/officeDocument/2006/relationships/image" Target="../media/image8.png"/><Relationship Id="rId4" Type="http://schemas.openxmlformats.org/officeDocument/2006/relationships/hyperlink" Target="%5b1%5d%20http:/creativecommons.org/licenses/by-nc-sa/4.0/" TargetMode="External"/></Relationships>
</file>

<file path=ppt/slides/_rels/slide6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60.xml"/></Relationships>
</file>

<file path=ppt/slides/_rels/slide6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61.xml"/><Relationship Id="rId4" Type="http://schemas.openxmlformats.org/officeDocument/2006/relationships/hyperlink" Target="http://commons.wikimedia.org/wiki/File:Silent_Way_English_sound-color_chart.jpg" TargetMode="Externa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a:extLst>
              <a:ext uri="{FF2B5EF4-FFF2-40B4-BE49-F238E27FC236}">
                <a16:creationId xmlns:a16="http://schemas.microsoft.com/office/drawing/2014/main" id="{FB145287-6849-0033-9BB4-65F94659806F}"/>
              </a:ext>
            </a:extLst>
          </p:cNvPr>
          <p:cNvPicPr>
            <a:picLocks noChangeAspect="1"/>
          </p:cNvPicPr>
          <p:nvPr/>
        </p:nvPicPr>
        <p:blipFill>
          <a:blip r:embed="rId2"/>
          <a:stretch>
            <a:fillRect/>
          </a:stretch>
        </p:blipFill>
        <p:spPr>
          <a:xfrm>
            <a:off x="827584" y="836712"/>
            <a:ext cx="7656775" cy="4306936"/>
          </a:xfrm>
          <a:prstGeom prst="rect">
            <a:avLst/>
          </a:prstGeom>
        </p:spPr>
      </p:pic>
    </p:spTree>
    <p:extLst>
      <p:ext uri="{BB962C8B-B14F-4D97-AF65-F5344CB8AC3E}">
        <p14:creationId xmlns:p14="http://schemas.microsoft.com/office/powerpoint/2010/main" val="29284714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fontScale="90000"/>
          </a:bodyPr>
          <a:lstStyle/>
          <a:p>
            <a:r>
              <a:rPr lang="en-GB" altLang="el-GR" dirty="0"/>
              <a:t>Theory of language – focus of teaching (1/2)</a:t>
            </a:r>
          </a:p>
        </p:txBody>
      </p:sp>
      <p:sp>
        <p:nvSpPr>
          <p:cNvPr id="3" name="Content Placeholder 2"/>
          <p:cNvSpPr>
            <a:spLocks noGrp="1"/>
          </p:cNvSpPr>
          <p:nvPr>
            <p:ph idx="1"/>
          </p:nvPr>
        </p:nvSpPr>
        <p:spPr/>
        <p:txBody>
          <a:bodyPr>
            <a:noAutofit/>
          </a:bodyPr>
          <a:lstStyle/>
          <a:p>
            <a:pPr marL="0" lvl="1" indent="0" eaLnBrk="1" hangingPunct="1">
              <a:buFont typeface="Wingdings" panose="05000000000000000000" pitchFamily="2" charset="2"/>
              <a:buNone/>
            </a:pPr>
            <a:r>
              <a:rPr lang="en-GB" altLang="el-GR" sz="3000" dirty="0"/>
              <a:t>If language is seen as a system of </a:t>
            </a:r>
            <a:r>
              <a:rPr lang="en-GB" altLang="el-GR" sz="3000" b="1" dirty="0"/>
              <a:t>structurally</a:t>
            </a:r>
            <a:r>
              <a:rPr lang="en-GB" altLang="el-GR" sz="3000" dirty="0"/>
              <a:t> related elements for the </a:t>
            </a:r>
            <a:r>
              <a:rPr lang="en-GB" altLang="el-GR" sz="3000" b="1" dirty="0"/>
              <a:t>coding</a:t>
            </a:r>
            <a:r>
              <a:rPr lang="en-GB" altLang="el-GR" sz="3000" dirty="0"/>
              <a:t> of meaning:</a:t>
            </a:r>
          </a:p>
          <a:p>
            <a:pPr marL="457200" lvl="2" indent="-457200"/>
            <a:r>
              <a:rPr lang="en-GB" altLang="el-GR" sz="3000" dirty="0"/>
              <a:t>What dimension of language is prioritized?</a:t>
            </a:r>
          </a:p>
          <a:p>
            <a:pPr marL="914400" lvl="3" indent="-457200"/>
            <a:r>
              <a:rPr lang="en-GB" altLang="el-GR" sz="2900" dirty="0"/>
              <a:t>Grammatical dimension.</a:t>
            </a:r>
          </a:p>
          <a:p>
            <a:pPr marL="457200" lvl="2" indent="-457200"/>
            <a:r>
              <a:rPr lang="en-GB" altLang="el-GR" sz="3000" dirty="0"/>
              <a:t>What needs to be taught?</a:t>
            </a:r>
          </a:p>
          <a:p>
            <a:pPr marL="914400" lvl="3" indent="-457200"/>
            <a:r>
              <a:rPr lang="en-GB" altLang="el-GR" sz="2800" dirty="0"/>
              <a:t>Phonological units.</a:t>
            </a:r>
          </a:p>
          <a:p>
            <a:pPr marL="914400" lvl="3" indent="-457200"/>
            <a:r>
              <a:rPr lang="en-GB" altLang="el-GR" sz="2800" dirty="0"/>
              <a:t>Grammatical units and operations.</a:t>
            </a:r>
          </a:p>
          <a:p>
            <a:pPr marL="914400" lvl="3" indent="-457200"/>
            <a:r>
              <a:rPr lang="en-GB" altLang="el-GR" sz="2800" dirty="0"/>
              <a:t>Lexical items.</a:t>
            </a:r>
          </a:p>
          <a:p>
            <a:pPr eaLnBrk="1" hangingPunct="1"/>
            <a:endParaRPr lang="en-GB" altLang="el-GR" sz="3000" dirty="0"/>
          </a:p>
        </p:txBody>
      </p:sp>
    </p:spTree>
    <p:custDataLst>
      <p:tags r:id="rId1"/>
    </p:custDataLst>
    <p:extLst>
      <p:ext uri="{BB962C8B-B14F-4D97-AF65-F5344CB8AC3E}">
        <p14:creationId xmlns:p14="http://schemas.microsoft.com/office/powerpoint/2010/main" val="33692853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normAutofit fontScale="90000"/>
          </a:bodyPr>
          <a:lstStyle/>
          <a:p>
            <a:r>
              <a:rPr lang="en-GB" altLang="el-GR" dirty="0"/>
              <a:t>Theory of language – focus of teaching (2/2)</a:t>
            </a:r>
          </a:p>
        </p:txBody>
      </p:sp>
      <p:sp>
        <p:nvSpPr>
          <p:cNvPr id="3" name="Content Placeholder 2"/>
          <p:cNvSpPr>
            <a:spLocks noGrp="1"/>
          </p:cNvSpPr>
          <p:nvPr>
            <p:ph idx="1"/>
          </p:nvPr>
        </p:nvSpPr>
        <p:spPr/>
        <p:txBody>
          <a:bodyPr/>
          <a:lstStyle/>
          <a:p>
            <a:pPr marL="0" indent="0" eaLnBrk="1" hangingPunct="1">
              <a:buNone/>
            </a:pPr>
            <a:r>
              <a:rPr lang="en-GB" altLang="el-GR" sz="3000" dirty="0"/>
              <a:t>If language is viewed as a vehicle for the expression of </a:t>
            </a:r>
            <a:r>
              <a:rPr lang="en-GB" altLang="el-GR" sz="3000" b="1" dirty="0"/>
              <a:t>functional meaning</a:t>
            </a:r>
            <a:r>
              <a:rPr lang="en-GB" altLang="el-GR" sz="3000" dirty="0"/>
              <a:t>:</a:t>
            </a:r>
          </a:p>
          <a:p>
            <a:pPr marL="457200" lvl="2" indent="-457200"/>
            <a:r>
              <a:rPr lang="en-GB" altLang="el-GR" sz="3000" dirty="0"/>
              <a:t>What dimension of language is prioritized?</a:t>
            </a:r>
          </a:p>
          <a:p>
            <a:pPr marL="914400" lvl="3" indent="-457200"/>
            <a:r>
              <a:rPr lang="en-GB" altLang="el-GR" sz="2800" dirty="0"/>
              <a:t>semantic and communicative dimension of language.</a:t>
            </a:r>
          </a:p>
          <a:p>
            <a:pPr marL="457200" lvl="2" indent="-457200"/>
            <a:r>
              <a:rPr lang="en-GB" altLang="el-GR" sz="3000" dirty="0"/>
              <a:t>What needs to be taught? </a:t>
            </a:r>
          </a:p>
          <a:p>
            <a:pPr marL="914400" lvl="3" indent="-457200"/>
            <a:r>
              <a:rPr lang="en-GB" altLang="el-GR" sz="2800" dirty="0"/>
              <a:t>functions, notions of language.</a:t>
            </a:r>
          </a:p>
        </p:txBody>
      </p:sp>
    </p:spTree>
    <p:custDataLst>
      <p:tags r:id="rId1"/>
    </p:custDataLst>
    <p:extLst>
      <p:ext uri="{BB962C8B-B14F-4D97-AF65-F5344CB8AC3E}">
        <p14:creationId xmlns:p14="http://schemas.microsoft.com/office/powerpoint/2010/main" val="1622010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Θέση κειμένου 5"/>
          <p:cNvSpPr>
            <a:spLocks noGrp="1"/>
          </p:cNvSpPr>
          <p:nvPr>
            <p:ph type="body" idx="1"/>
          </p:nvPr>
        </p:nvSpPr>
        <p:spPr/>
        <p:txBody>
          <a:bodyPr/>
          <a:lstStyle/>
          <a:p>
            <a:endParaRPr lang="el-GR" dirty="0"/>
          </a:p>
        </p:txBody>
      </p:sp>
      <p:sp>
        <p:nvSpPr>
          <p:cNvPr id="5" name="Τίτλος 4"/>
          <p:cNvSpPr>
            <a:spLocks noGrp="1"/>
          </p:cNvSpPr>
          <p:nvPr>
            <p:ph type="title"/>
          </p:nvPr>
        </p:nvSpPr>
        <p:spPr/>
        <p:txBody>
          <a:bodyPr/>
          <a:lstStyle/>
          <a:p>
            <a:r>
              <a:rPr lang="en-GB" sz="4400" dirty="0"/>
              <a:t>Components of a method </a:t>
            </a:r>
            <a:endParaRPr lang="en-GB" dirty="0"/>
          </a:p>
        </p:txBody>
      </p:sp>
    </p:spTree>
    <p:custDataLst>
      <p:tags r:id="rId1"/>
    </p:custDataLst>
    <p:extLst>
      <p:ext uri="{BB962C8B-B14F-4D97-AF65-F5344CB8AC3E}">
        <p14:creationId xmlns:p14="http://schemas.microsoft.com/office/powerpoint/2010/main" val="3613625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l-GR" dirty="0"/>
              <a:t>Syllabus</a:t>
            </a:r>
          </a:p>
        </p:txBody>
      </p:sp>
      <p:sp>
        <p:nvSpPr>
          <p:cNvPr id="3" name="Content Placeholder 2"/>
          <p:cNvSpPr>
            <a:spLocks noGrp="1"/>
          </p:cNvSpPr>
          <p:nvPr>
            <p:ph idx="1"/>
          </p:nvPr>
        </p:nvSpPr>
        <p:spPr/>
        <p:txBody>
          <a:bodyPr>
            <a:normAutofit/>
          </a:bodyPr>
          <a:lstStyle/>
          <a:p>
            <a:pPr eaLnBrk="1" hangingPunct="1"/>
            <a:r>
              <a:rPr lang="en-GB" altLang="el-GR" sz="2800" dirty="0"/>
              <a:t>Syllabus is the level at which theory is put into practice and at which choices are made about the content to be taught, the skills to be developed, the order of the content etc. </a:t>
            </a:r>
          </a:p>
          <a:p>
            <a:pPr eaLnBrk="1" hangingPunct="1"/>
            <a:r>
              <a:rPr lang="en-GB" altLang="el-GR" sz="2800" dirty="0"/>
              <a:t>The theory of language adopted will affect the organisation and selection of language content.</a:t>
            </a:r>
          </a:p>
          <a:p>
            <a:pPr eaLnBrk="1" hangingPunct="1"/>
            <a:r>
              <a:rPr lang="en-GB" altLang="el-GR" sz="2800" dirty="0"/>
              <a:t>Different methods have different types of syllabi associated with them i.e. different ways of selecting and organising content.</a:t>
            </a:r>
          </a:p>
        </p:txBody>
      </p:sp>
    </p:spTree>
    <p:custDataLst>
      <p:tags r:id="rId1"/>
    </p:custDataLst>
    <p:extLst>
      <p:ext uri="{BB962C8B-B14F-4D97-AF65-F5344CB8AC3E}">
        <p14:creationId xmlns:p14="http://schemas.microsoft.com/office/powerpoint/2010/main" val="27089711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normAutofit/>
          </a:bodyPr>
          <a:lstStyle/>
          <a:p>
            <a:r>
              <a:rPr lang="en-GB" altLang="el-GR" dirty="0"/>
              <a:t>Teaching/Learning Practices (1/2)</a:t>
            </a:r>
          </a:p>
        </p:txBody>
      </p:sp>
      <p:sp>
        <p:nvSpPr>
          <p:cNvPr id="3" name="Content Placeholder 2"/>
          <p:cNvSpPr>
            <a:spLocks noGrp="1"/>
          </p:cNvSpPr>
          <p:nvPr>
            <p:ph idx="1"/>
          </p:nvPr>
        </p:nvSpPr>
        <p:spPr/>
        <p:txBody>
          <a:bodyPr>
            <a:noAutofit/>
          </a:bodyPr>
          <a:lstStyle/>
          <a:p>
            <a:pPr marL="457200" indent="-457200" eaLnBrk="1" hangingPunct="1">
              <a:defRPr/>
            </a:pPr>
            <a:r>
              <a:rPr lang="en-GB" sz="2600" b="1" dirty="0"/>
              <a:t>Types of learning tasks and activities </a:t>
            </a:r>
            <a:r>
              <a:rPr lang="en-GB" sz="2600" dirty="0"/>
              <a:t>to be used in the classroom.</a:t>
            </a:r>
          </a:p>
          <a:p>
            <a:pPr marL="457200" indent="-457200" eaLnBrk="1" hangingPunct="1">
              <a:defRPr/>
            </a:pPr>
            <a:r>
              <a:rPr lang="en-GB" sz="2600" b="1" dirty="0"/>
              <a:t>Roles of learners in the classroom</a:t>
            </a:r>
            <a:r>
              <a:rPr lang="en-GB" sz="2600" dirty="0"/>
              <a:t>: the degree of control that learners have over their learning, roles that learners will assume in the classroom, learning groupings recommended.</a:t>
            </a:r>
          </a:p>
          <a:p>
            <a:pPr marL="457200" indent="-457200">
              <a:defRPr/>
            </a:pPr>
            <a:r>
              <a:rPr lang="en-GB" sz="2600" b="1" dirty="0"/>
              <a:t>Roles of teachers</a:t>
            </a:r>
            <a:r>
              <a:rPr lang="en-GB" sz="2600" dirty="0"/>
              <a:t>: functions that the teacher is to fulfil in the classroom, the degree to which the teacher influences the learning process and the kind of interaction between  the teacher and the learners.</a:t>
            </a:r>
            <a:endParaRPr lang="en-GB" sz="2600" b="1" dirty="0"/>
          </a:p>
          <a:p>
            <a:pPr marL="457200" indent="-457200" eaLnBrk="1" hangingPunct="1">
              <a:defRPr/>
            </a:pPr>
            <a:endParaRPr lang="en-GB" sz="2600" dirty="0"/>
          </a:p>
          <a:p>
            <a:pPr eaLnBrk="1" hangingPunct="1">
              <a:defRPr/>
            </a:pPr>
            <a:endParaRPr lang="en-GB" sz="2600" dirty="0"/>
          </a:p>
        </p:txBody>
      </p:sp>
    </p:spTree>
    <p:custDataLst>
      <p:tags r:id="rId1"/>
    </p:custDataLst>
    <p:extLst>
      <p:ext uri="{BB962C8B-B14F-4D97-AF65-F5344CB8AC3E}">
        <p14:creationId xmlns:p14="http://schemas.microsoft.com/office/powerpoint/2010/main" val="2950314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normAutofit/>
          </a:bodyPr>
          <a:lstStyle/>
          <a:p>
            <a:r>
              <a:rPr lang="en-GB" altLang="el-GR" dirty="0"/>
              <a:t>Teaching/Learning Practices (2/2)</a:t>
            </a:r>
          </a:p>
        </p:txBody>
      </p:sp>
      <p:sp>
        <p:nvSpPr>
          <p:cNvPr id="3" name="Content Placeholder 2"/>
          <p:cNvSpPr>
            <a:spLocks noGrp="1"/>
          </p:cNvSpPr>
          <p:nvPr>
            <p:ph idx="1"/>
          </p:nvPr>
        </p:nvSpPr>
        <p:spPr/>
        <p:txBody>
          <a:bodyPr>
            <a:noAutofit/>
          </a:bodyPr>
          <a:lstStyle/>
          <a:p>
            <a:pPr marL="514350" indent="-514350" eaLnBrk="1" hangingPunct="1">
              <a:defRPr/>
            </a:pPr>
            <a:r>
              <a:rPr lang="en-GB" sz="2800" b="1" dirty="0"/>
              <a:t>Role of materials: </a:t>
            </a:r>
            <a:r>
              <a:rPr lang="en-GB" sz="2800" dirty="0"/>
              <a:t>the function of materials in the learning process and the forms they take. In some methods, materials are designed to replace the teacher so that learning can take place independently. In others, materials are teacher proof so that even poorly trained teachers with imperfect control of the language can use them.</a:t>
            </a:r>
          </a:p>
          <a:p>
            <a:pPr eaLnBrk="1" hangingPunct="1">
              <a:defRPr/>
            </a:pPr>
            <a:endParaRPr lang="en-GB" sz="2800" dirty="0"/>
          </a:p>
        </p:txBody>
      </p:sp>
    </p:spTree>
    <p:custDataLst>
      <p:tags r:id="rId1"/>
    </p:custDataLst>
    <p:extLst>
      <p:ext uri="{BB962C8B-B14F-4D97-AF65-F5344CB8AC3E}">
        <p14:creationId xmlns:p14="http://schemas.microsoft.com/office/powerpoint/2010/main" val="27726523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l-GR" dirty="0"/>
              <a:t>Assessment</a:t>
            </a:r>
          </a:p>
        </p:txBody>
      </p:sp>
      <p:sp>
        <p:nvSpPr>
          <p:cNvPr id="3" name="Content Placeholder 2"/>
          <p:cNvSpPr>
            <a:spLocks noGrp="1"/>
          </p:cNvSpPr>
          <p:nvPr>
            <p:ph idx="1"/>
          </p:nvPr>
        </p:nvSpPr>
        <p:spPr/>
        <p:txBody>
          <a:bodyPr/>
          <a:lstStyle/>
          <a:p>
            <a:pPr eaLnBrk="1" hangingPunct="1"/>
            <a:r>
              <a:rPr lang="en-GB" altLang="el-GR" dirty="0"/>
              <a:t>How students’ language knowledge is to be assessed.</a:t>
            </a:r>
          </a:p>
          <a:p>
            <a:pPr eaLnBrk="1" hangingPunct="1"/>
            <a:r>
              <a:rPr lang="en-GB" altLang="el-GR" dirty="0"/>
              <a:t>Error correction policy.</a:t>
            </a:r>
          </a:p>
          <a:p>
            <a:pPr eaLnBrk="1" hangingPunct="1"/>
            <a:endParaRPr lang="en-GB" altLang="el-GR" dirty="0"/>
          </a:p>
        </p:txBody>
      </p:sp>
    </p:spTree>
    <p:custDataLst>
      <p:tags r:id="rId1"/>
    </p:custDataLst>
    <p:extLst>
      <p:ext uri="{BB962C8B-B14F-4D97-AF65-F5344CB8AC3E}">
        <p14:creationId xmlns:p14="http://schemas.microsoft.com/office/powerpoint/2010/main" val="1506752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a:bodyPr>
          <a:lstStyle/>
          <a:p>
            <a:r>
              <a:rPr lang="en-GB" altLang="el-GR" dirty="0"/>
              <a:t>How do all of these relate?</a:t>
            </a:r>
          </a:p>
        </p:txBody>
      </p:sp>
      <p:sp>
        <p:nvSpPr>
          <p:cNvPr id="14339" name="Rectangle 3"/>
          <p:cNvSpPr>
            <a:spLocks noGrp="1" noChangeArrowheads="1"/>
          </p:cNvSpPr>
          <p:nvPr>
            <p:ph sz="half" idx="1"/>
          </p:nvPr>
        </p:nvSpPr>
        <p:spPr/>
        <p:txBody>
          <a:bodyPr>
            <a:normAutofit lnSpcReduction="10000"/>
          </a:bodyPr>
          <a:lstStyle/>
          <a:p>
            <a:pPr marL="0" indent="0" eaLnBrk="1" hangingPunct="1">
              <a:buNone/>
            </a:pPr>
            <a:r>
              <a:rPr lang="en-GB" altLang="el-GR" dirty="0"/>
              <a:t>Different theories about the nature of language and how languages are learned (the approach) imply different ways of teaching language (the  method) and different methods make use of different kinds of classroom activities (the techniques).</a:t>
            </a:r>
          </a:p>
          <a:p>
            <a:pPr eaLnBrk="1" hangingPunct="1"/>
            <a:endParaRPr lang="el-GR" altLang="el-GR" dirty="0"/>
          </a:p>
        </p:txBody>
      </p:sp>
      <p:pic>
        <p:nvPicPr>
          <p:cNvPr id="3" name="Θέση περιεχομένου 2" descr="Techinques, method, approach"/>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4676598" y="1772816"/>
            <a:ext cx="4038600" cy="3174852"/>
          </a:xfrm>
        </p:spPr>
      </p:pic>
    </p:spTree>
    <p:custDataLst>
      <p:tags r:id="rId1"/>
    </p:custDataLst>
    <p:extLst>
      <p:ext uri="{BB962C8B-B14F-4D97-AF65-F5344CB8AC3E}">
        <p14:creationId xmlns:p14="http://schemas.microsoft.com/office/powerpoint/2010/main" val="41544775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Θέση κειμένου 5"/>
          <p:cNvSpPr>
            <a:spLocks noGrp="1"/>
          </p:cNvSpPr>
          <p:nvPr>
            <p:ph type="body" idx="1"/>
          </p:nvPr>
        </p:nvSpPr>
        <p:spPr/>
        <p:txBody>
          <a:bodyPr/>
          <a:lstStyle/>
          <a:p>
            <a:endParaRPr lang="el-GR" dirty="0"/>
          </a:p>
        </p:txBody>
      </p:sp>
      <p:sp>
        <p:nvSpPr>
          <p:cNvPr id="5" name="Τίτλος 4"/>
          <p:cNvSpPr>
            <a:spLocks noGrp="1"/>
          </p:cNvSpPr>
          <p:nvPr>
            <p:ph type="title"/>
          </p:nvPr>
        </p:nvSpPr>
        <p:spPr/>
        <p:txBody>
          <a:bodyPr/>
          <a:lstStyle/>
          <a:p>
            <a:r>
              <a:rPr lang="en-GB" altLang="el-GR" sz="4400" dirty="0"/>
              <a:t>Examples of methods</a:t>
            </a:r>
            <a:endParaRPr lang="en-GB" dirty="0"/>
          </a:p>
        </p:txBody>
      </p:sp>
    </p:spTree>
    <p:custDataLst>
      <p:tags r:id="rId1"/>
    </p:custDataLst>
    <p:extLst>
      <p:ext uri="{BB962C8B-B14F-4D97-AF65-F5344CB8AC3E}">
        <p14:creationId xmlns:p14="http://schemas.microsoft.com/office/powerpoint/2010/main" val="41799074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normAutofit/>
          </a:bodyPr>
          <a:lstStyle/>
          <a:p>
            <a:r>
              <a:rPr lang="en-GB" altLang="el-GR" dirty="0"/>
              <a:t>Grammar Translation (1/2)</a:t>
            </a:r>
          </a:p>
        </p:txBody>
      </p:sp>
      <p:sp>
        <p:nvSpPr>
          <p:cNvPr id="3" name="Content Placeholder 2"/>
          <p:cNvSpPr>
            <a:spLocks noGrp="1"/>
          </p:cNvSpPr>
          <p:nvPr>
            <p:ph idx="1"/>
          </p:nvPr>
        </p:nvSpPr>
        <p:spPr/>
        <p:txBody>
          <a:bodyPr>
            <a:noAutofit/>
          </a:bodyPr>
          <a:lstStyle/>
          <a:p>
            <a:pPr eaLnBrk="1" hangingPunct="1">
              <a:spcBef>
                <a:spcPts val="600"/>
              </a:spcBef>
            </a:pPr>
            <a:r>
              <a:rPr lang="en-GB" altLang="el-GR" sz="2800" dirty="0"/>
              <a:t>Traditional way of teaching Latin and Greek. In the 19</a:t>
            </a:r>
            <a:r>
              <a:rPr lang="en-GB" altLang="el-GR" sz="2800" baseline="30000" dirty="0"/>
              <a:t>th</a:t>
            </a:r>
            <a:r>
              <a:rPr lang="en-GB" altLang="el-GR" sz="2800" dirty="0"/>
              <a:t> century used to teach French, German and English. </a:t>
            </a:r>
          </a:p>
          <a:p>
            <a:pPr eaLnBrk="1" hangingPunct="1">
              <a:spcBef>
                <a:spcPts val="600"/>
              </a:spcBef>
            </a:pPr>
            <a:r>
              <a:rPr lang="en-GB" altLang="el-GR" sz="2800" dirty="0"/>
              <a:t>Typical lesson consisted of a) presentation of grammatical rule, b) specially written text that demonstrated the rule, c) list of new words, d) translation exercises, e) grammar exercises.</a:t>
            </a:r>
          </a:p>
          <a:p>
            <a:pPr eaLnBrk="1" hangingPunct="1">
              <a:spcBef>
                <a:spcPts val="600"/>
              </a:spcBef>
            </a:pPr>
            <a:r>
              <a:rPr lang="en-GB" altLang="el-GR" sz="2800" dirty="0"/>
              <a:t>Emphasis on learning to read and write. </a:t>
            </a:r>
          </a:p>
          <a:p>
            <a:pPr eaLnBrk="1" hangingPunct="1">
              <a:spcBef>
                <a:spcPts val="600"/>
              </a:spcBef>
            </a:pPr>
            <a:r>
              <a:rPr lang="en-GB" altLang="el-GR" sz="2800" dirty="0"/>
              <a:t>Vocabulary is taught in the form of lists of isolated words.</a:t>
            </a:r>
          </a:p>
          <a:p>
            <a:pPr eaLnBrk="1" hangingPunct="1">
              <a:spcBef>
                <a:spcPts val="600"/>
              </a:spcBef>
            </a:pPr>
            <a:endParaRPr lang="en-GB" altLang="el-GR" sz="2800" dirty="0"/>
          </a:p>
        </p:txBody>
      </p:sp>
    </p:spTree>
    <p:custDataLst>
      <p:tags r:id="rId1"/>
    </p:custDataLst>
    <p:extLst>
      <p:ext uri="{BB962C8B-B14F-4D97-AF65-F5344CB8AC3E}">
        <p14:creationId xmlns:p14="http://schemas.microsoft.com/office/powerpoint/2010/main" val="191267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The logo depicts the goddess Athena."/>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60648"/>
            <a:ext cx="3939153" cy="1112231"/>
          </a:xfrm>
          <a:prstGeom prst="rect">
            <a:avLst/>
          </a:prstGeom>
        </p:spPr>
      </p:pic>
      <p:sp>
        <p:nvSpPr>
          <p:cNvPr id="2" name="Τίτλος 1"/>
          <p:cNvSpPr>
            <a:spLocks noGrp="1"/>
          </p:cNvSpPr>
          <p:nvPr>
            <p:ph type="ctrTitle"/>
          </p:nvPr>
        </p:nvSpPr>
        <p:spPr>
          <a:xfrm>
            <a:off x="685800" y="2006575"/>
            <a:ext cx="7772400" cy="1470025"/>
          </a:xfrm>
        </p:spPr>
        <p:txBody>
          <a:bodyPr>
            <a:normAutofit/>
          </a:bodyPr>
          <a:lstStyle/>
          <a:p>
            <a:r>
              <a:rPr lang="en-GB" sz="4000" dirty="0">
                <a:solidFill>
                  <a:srgbClr val="5075BC"/>
                </a:solidFill>
              </a:rPr>
              <a:t> Applied Linguistics to Foreign Language Teaching and Learning</a:t>
            </a:r>
          </a:p>
        </p:txBody>
      </p:sp>
      <p:sp>
        <p:nvSpPr>
          <p:cNvPr id="3" name="Υπότιτλος 2"/>
          <p:cNvSpPr>
            <a:spLocks noGrp="1"/>
          </p:cNvSpPr>
          <p:nvPr>
            <p:ph type="subTitle" idx="1"/>
          </p:nvPr>
        </p:nvSpPr>
        <p:spPr>
          <a:xfrm>
            <a:off x="683568" y="3384823"/>
            <a:ext cx="7776864" cy="1752600"/>
          </a:xfrm>
        </p:spPr>
        <p:txBody>
          <a:bodyPr>
            <a:noAutofit/>
          </a:bodyPr>
          <a:lstStyle/>
          <a:p>
            <a:r>
              <a:rPr lang="en-GB" sz="2800" dirty="0">
                <a:solidFill>
                  <a:srgbClr val="5075BC"/>
                </a:solidFill>
                <a:latin typeface="+mj-lt"/>
                <a:ea typeface="+mj-ea"/>
                <a:cs typeface="+mj-cs"/>
              </a:rPr>
              <a:t>Unit 2: </a:t>
            </a:r>
            <a:r>
              <a:rPr lang="en-GB" sz="2800" dirty="0"/>
              <a:t>Approaches and Methods for Foreign Language Teaching</a:t>
            </a:r>
            <a:br>
              <a:rPr lang="en-GB" sz="2800" dirty="0"/>
            </a:br>
            <a:endParaRPr lang="en-GB" sz="2800" dirty="0"/>
          </a:p>
          <a:p>
            <a:r>
              <a:rPr lang="en-GB" sz="2800" dirty="0"/>
              <a:t>Bessie </a:t>
            </a:r>
            <a:r>
              <a:rPr lang="en-GB" sz="2800" dirty="0" err="1"/>
              <a:t>Dendrinos</a:t>
            </a:r>
            <a:endParaRPr lang="en-GB" sz="2800" dirty="0"/>
          </a:p>
          <a:p>
            <a:r>
              <a:rPr lang="en-GB" sz="2800" dirty="0"/>
              <a:t>School of Philosophy</a:t>
            </a:r>
          </a:p>
          <a:p>
            <a:r>
              <a:rPr lang="en-GB" sz="2800" dirty="0"/>
              <a:t>Faculty of English Language and Literature</a:t>
            </a:r>
          </a:p>
        </p:txBody>
      </p:sp>
    </p:spTree>
    <p:custDataLst>
      <p:tags r:id="rId1"/>
    </p:custDataLst>
    <p:extLst>
      <p:ext uri="{BB962C8B-B14F-4D97-AF65-F5344CB8AC3E}">
        <p14:creationId xmlns:p14="http://schemas.microsoft.com/office/powerpoint/2010/main" val="3428195458"/>
      </p:ext>
    </p:extLst>
  </p:cSld>
  <p:clrMapOvr>
    <a:masterClrMapping/>
  </p:clrMapOvr>
  <mc:AlternateContent xmlns:mc="http://schemas.openxmlformats.org/markup-compatibility/2006" xmlns:p14="http://schemas.microsoft.com/office/powerpoint/2010/main">
    <mc:Choice Requires="p14">
      <p:transition spd="slow" p14:dur="2000" advTm="3166"/>
    </mc:Choice>
    <mc:Fallback xmlns="">
      <p:transition spd="slow" advTm="3166"/>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altLang="el-GR" dirty="0"/>
              <a:t>Grammar Translation (2/2)</a:t>
            </a:r>
          </a:p>
        </p:txBody>
      </p:sp>
      <p:sp>
        <p:nvSpPr>
          <p:cNvPr id="3" name="Content Placeholder 2"/>
          <p:cNvSpPr>
            <a:spLocks noGrp="1"/>
          </p:cNvSpPr>
          <p:nvPr>
            <p:ph idx="1"/>
          </p:nvPr>
        </p:nvSpPr>
        <p:spPr/>
        <p:txBody>
          <a:bodyPr>
            <a:noAutofit/>
          </a:bodyPr>
          <a:lstStyle/>
          <a:p>
            <a:r>
              <a:rPr lang="en-GB" altLang="el-GR" sz="2800" dirty="0"/>
              <a:t>Long, elaborate explanations of the intricacies of grammar are given.</a:t>
            </a:r>
          </a:p>
          <a:p>
            <a:r>
              <a:rPr lang="en-GB" altLang="el-GR" sz="2800" dirty="0"/>
              <a:t>Medium of instruction was the mother tongue.</a:t>
            </a:r>
          </a:p>
          <a:p>
            <a:r>
              <a:rPr lang="en-GB" altLang="el-GR" sz="2800" dirty="0"/>
              <a:t>No provision for the oral use of language.</a:t>
            </a:r>
          </a:p>
          <a:p>
            <a:pPr eaLnBrk="1" hangingPunct="1"/>
            <a:r>
              <a:rPr lang="en-GB" altLang="el-GR" sz="2800" dirty="0"/>
              <a:t>Little attention is paid to the content of texts, which are treated as exercises in in grammatical analysis.</a:t>
            </a:r>
          </a:p>
          <a:p>
            <a:pPr eaLnBrk="1" hangingPunct="1"/>
            <a:r>
              <a:rPr lang="en-GB" altLang="el-GR" sz="2800" dirty="0"/>
              <a:t>Often the only drills are exercises in translating disconnected sentences from the target language into the mother tongue.</a:t>
            </a:r>
            <a:endParaRPr lang="en-GB" altLang="el-GR" dirty="0"/>
          </a:p>
          <a:p>
            <a:pPr eaLnBrk="1" hangingPunct="1"/>
            <a:endParaRPr lang="en-GB" altLang="el-GR" dirty="0"/>
          </a:p>
        </p:txBody>
      </p:sp>
    </p:spTree>
    <p:custDataLst>
      <p:tags r:id="rId1"/>
    </p:custDataLst>
    <p:extLst>
      <p:ext uri="{BB962C8B-B14F-4D97-AF65-F5344CB8AC3E}">
        <p14:creationId xmlns:p14="http://schemas.microsoft.com/office/powerpoint/2010/main" val="32946413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noAutofit/>
          </a:bodyPr>
          <a:lstStyle/>
          <a:p>
            <a:r>
              <a:rPr lang="en-GB" altLang="el-GR" sz="4000" dirty="0"/>
              <a:t>Direct Method: Early 1900’s (1/3)</a:t>
            </a:r>
          </a:p>
        </p:txBody>
      </p:sp>
      <p:sp>
        <p:nvSpPr>
          <p:cNvPr id="3" name="Content Placeholder 2"/>
          <p:cNvSpPr>
            <a:spLocks noGrp="1"/>
          </p:cNvSpPr>
          <p:nvPr>
            <p:ph idx="1"/>
          </p:nvPr>
        </p:nvSpPr>
        <p:spPr/>
        <p:txBody>
          <a:bodyPr>
            <a:noAutofit/>
          </a:bodyPr>
          <a:lstStyle/>
          <a:p>
            <a:pPr eaLnBrk="1" hangingPunct="1"/>
            <a:r>
              <a:rPr lang="en-GB" altLang="el-GR" sz="2800" dirty="0"/>
              <a:t>Posited by Charles Berlitz.</a:t>
            </a:r>
          </a:p>
          <a:p>
            <a:r>
              <a:rPr lang="en-GB" altLang="el-GR" sz="2800" dirty="0"/>
              <a:t>Second language learning is similar to first language learning.</a:t>
            </a:r>
          </a:p>
          <a:p>
            <a:r>
              <a:rPr lang="en-GB" altLang="el-GR" sz="2800" dirty="0"/>
              <a:t>Emphasis on:</a:t>
            </a:r>
          </a:p>
          <a:p>
            <a:pPr lvl="1">
              <a:spcBef>
                <a:spcPts val="600"/>
              </a:spcBef>
            </a:pPr>
            <a:r>
              <a:rPr lang="en-GB" altLang="el-GR" sz="2600" dirty="0"/>
              <a:t>oral interaction,</a:t>
            </a:r>
          </a:p>
          <a:p>
            <a:pPr lvl="1">
              <a:spcBef>
                <a:spcPts val="600"/>
              </a:spcBef>
            </a:pPr>
            <a:r>
              <a:rPr lang="en-GB" altLang="el-GR" sz="2600" dirty="0"/>
              <a:t>spontaneous use of language,</a:t>
            </a:r>
          </a:p>
          <a:p>
            <a:pPr lvl="1">
              <a:spcBef>
                <a:spcPts val="600"/>
              </a:spcBef>
            </a:pPr>
            <a:r>
              <a:rPr lang="en-GB" altLang="el-GR" sz="2600" dirty="0"/>
              <a:t>no translation,</a:t>
            </a:r>
          </a:p>
          <a:p>
            <a:pPr lvl="1">
              <a:spcBef>
                <a:spcPts val="600"/>
              </a:spcBef>
            </a:pPr>
            <a:r>
              <a:rPr lang="en-GB" altLang="el-GR" sz="2600" dirty="0"/>
              <a:t>little if any analysis of grammatical rules and structures.</a:t>
            </a:r>
          </a:p>
          <a:p>
            <a:pPr eaLnBrk="1" hangingPunct="1"/>
            <a:endParaRPr lang="en-GB" altLang="el-GR" dirty="0"/>
          </a:p>
        </p:txBody>
      </p:sp>
    </p:spTree>
    <p:custDataLst>
      <p:tags r:id="rId1"/>
    </p:custDataLst>
    <p:extLst>
      <p:ext uri="{BB962C8B-B14F-4D97-AF65-F5344CB8AC3E}">
        <p14:creationId xmlns:p14="http://schemas.microsoft.com/office/powerpoint/2010/main" val="21845829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noAutofit/>
          </a:bodyPr>
          <a:lstStyle/>
          <a:p>
            <a:r>
              <a:rPr lang="en-GB" altLang="el-GR" sz="4000" dirty="0"/>
              <a:t>Direct Method: Early 1900’s (2/3)</a:t>
            </a:r>
          </a:p>
        </p:txBody>
      </p:sp>
      <p:sp>
        <p:nvSpPr>
          <p:cNvPr id="3" name="Content Placeholder 2"/>
          <p:cNvSpPr>
            <a:spLocks noGrp="1"/>
          </p:cNvSpPr>
          <p:nvPr>
            <p:ph idx="1"/>
          </p:nvPr>
        </p:nvSpPr>
        <p:spPr/>
        <p:txBody>
          <a:bodyPr>
            <a:normAutofit/>
          </a:bodyPr>
          <a:lstStyle/>
          <a:p>
            <a:r>
              <a:rPr lang="en-GB" altLang="el-GR" sz="2800" dirty="0"/>
              <a:t>Classroom instruction was conducted in the </a:t>
            </a:r>
            <a:r>
              <a:rPr lang="en-GB" altLang="el-GR" sz="2800" b="1" dirty="0"/>
              <a:t>target</a:t>
            </a:r>
            <a:r>
              <a:rPr lang="en-GB" altLang="el-GR" sz="2800" dirty="0"/>
              <a:t> </a:t>
            </a:r>
            <a:r>
              <a:rPr lang="en-GB" altLang="el-GR" sz="2800" b="1" dirty="0"/>
              <a:t>language</a:t>
            </a:r>
            <a:r>
              <a:rPr lang="en-GB" altLang="el-GR" sz="2800" dirty="0"/>
              <a:t>.</a:t>
            </a:r>
          </a:p>
          <a:p>
            <a:r>
              <a:rPr lang="en-GB" altLang="el-GR" sz="2800" dirty="0"/>
              <a:t>There was an </a:t>
            </a:r>
            <a:r>
              <a:rPr lang="en-GB" altLang="el-GR" sz="2800" b="1" dirty="0"/>
              <a:t>inductive approach </a:t>
            </a:r>
            <a:r>
              <a:rPr lang="en-GB" altLang="el-GR" sz="2800" dirty="0"/>
              <a:t>to grammar.</a:t>
            </a:r>
          </a:p>
          <a:p>
            <a:r>
              <a:rPr lang="en-GB" altLang="el-GR" sz="2800" dirty="0"/>
              <a:t>Only </a:t>
            </a:r>
            <a:r>
              <a:rPr lang="en-GB" altLang="el-GR" sz="2800" b="1" dirty="0"/>
              <a:t>everyday vocabulary </a:t>
            </a:r>
            <a:r>
              <a:rPr lang="en-GB" altLang="el-GR" sz="2800" dirty="0"/>
              <a:t>was taught.</a:t>
            </a:r>
          </a:p>
          <a:p>
            <a:r>
              <a:rPr lang="en-GB" altLang="el-GR" sz="2800" dirty="0"/>
              <a:t>Concrete vocabulary was taught through </a:t>
            </a:r>
            <a:r>
              <a:rPr lang="en-GB" altLang="el-GR" sz="2800" b="1" dirty="0"/>
              <a:t>pictures</a:t>
            </a:r>
            <a:r>
              <a:rPr lang="en-GB" altLang="el-GR" sz="2800" dirty="0"/>
              <a:t> </a:t>
            </a:r>
            <a:r>
              <a:rPr lang="en-GB" altLang="el-GR" sz="2800" b="1" dirty="0"/>
              <a:t>and</a:t>
            </a:r>
            <a:r>
              <a:rPr lang="en-GB" altLang="el-GR" sz="2800" dirty="0"/>
              <a:t> objects.</a:t>
            </a:r>
          </a:p>
          <a:p>
            <a:r>
              <a:rPr lang="en-GB" altLang="el-GR" sz="2800" dirty="0"/>
              <a:t>Abstract vocabulary was taught by </a:t>
            </a:r>
            <a:r>
              <a:rPr lang="en-GB" altLang="el-GR" sz="2800" b="1" dirty="0"/>
              <a:t>association of ideas</a:t>
            </a:r>
            <a:r>
              <a:rPr lang="en-GB" altLang="el-GR" sz="2800" dirty="0"/>
              <a:t>.</a:t>
            </a:r>
          </a:p>
          <a:p>
            <a:pPr eaLnBrk="1" hangingPunct="1"/>
            <a:endParaRPr lang="en-GB" altLang="el-GR" sz="2800" dirty="0"/>
          </a:p>
        </p:txBody>
      </p:sp>
    </p:spTree>
    <p:custDataLst>
      <p:tags r:id="rId1"/>
    </p:custDataLst>
    <p:extLst>
      <p:ext uri="{BB962C8B-B14F-4D97-AF65-F5344CB8AC3E}">
        <p14:creationId xmlns:p14="http://schemas.microsoft.com/office/powerpoint/2010/main" val="8468699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noAutofit/>
          </a:bodyPr>
          <a:lstStyle/>
          <a:p>
            <a:r>
              <a:rPr lang="en-GB" altLang="el-GR" sz="4000" dirty="0"/>
              <a:t>Direct Method: Early 1900’s (3/3)</a:t>
            </a:r>
          </a:p>
        </p:txBody>
      </p:sp>
      <p:sp>
        <p:nvSpPr>
          <p:cNvPr id="3" name="Content Placeholder 2"/>
          <p:cNvSpPr>
            <a:spLocks noGrp="1"/>
          </p:cNvSpPr>
          <p:nvPr>
            <p:ph idx="1"/>
          </p:nvPr>
        </p:nvSpPr>
        <p:spPr/>
        <p:txBody>
          <a:bodyPr>
            <a:normAutofit/>
          </a:bodyPr>
          <a:lstStyle/>
          <a:p>
            <a:r>
              <a:rPr lang="en-GB" altLang="el-GR" sz="2800" dirty="0"/>
              <a:t>New teaching points were introduced </a:t>
            </a:r>
            <a:r>
              <a:rPr lang="en-GB" altLang="el-GR" sz="2800" b="1" dirty="0"/>
              <a:t>orally</a:t>
            </a:r>
            <a:r>
              <a:rPr lang="en-GB" altLang="el-GR" sz="2800" dirty="0"/>
              <a:t>.</a:t>
            </a:r>
          </a:p>
          <a:p>
            <a:r>
              <a:rPr lang="en-GB" altLang="el-GR" sz="2800" dirty="0"/>
              <a:t>Communication skills were organized around </a:t>
            </a:r>
            <a:r>
              <a:rPr lang="en-GB" altLang="el-GR" sz="2800" b="1" dirty="0"/>
              <a:t>question-answer exchanges </a:t>
            </a:r>
            <a:r>
              <a:rPr lang="en-GB" altLang="el-GR" sz="2800" dirty="0"/>
              <a:t>between teachers and students.</a:t>
            </a:r>
          </a:p>
          <a:p>
            <a:r>
              <a:rPr lang="en-GB" altLang="el-GR" sz="2800" b="1" dirty="0"/>
              <a:t>Speech and listening comprehension </a:t>
            </a:r>
            <a:r>
              <a:rPr lang="en-GB" altLang="el-GR" sz="2800" dirty="0"/>
              <a:t>were taught.</a:t>
            </a:r>
          </a:p>
          <a:p>
            <a:r>
              <a:rPr lang="en-GB" altLang="el-GR" sz="2800" b="1" dirty="0"/>
              <a:t>Correct pronunciation and grammar </a:t>
            </a:r>
            <a:r>
              <a:rPr lang="en-GB" altLang="el-GR" sz="2800" dirty="0"/>
              <a:t>were emphasised</a:t>
            </a:r>
            <a:r>
              <a:rPr lang="en-US" altLang="el-GR" sz="2800" dirty="0"/>
              <a:t>. </a:t>
            </a:r>
            <a:endParaRPr lang="en-GB" altLang="el-GR" sz="2800" dirty="0"/>
          </a:p>
          <a:p>
            <a:pPr lvl="1" eaLnBrk="1" hangingPunct="1">
              <a:buFont typeface="Wingdings" panose="05000000000000000000" pitchFamily="2" charset="2"/>
              <a:buChar char="Ø"/>
            </a:pPr>
            <a:endParaRPr lang="en-GB" altLang="el-GR" dirty="0"/>
          </a:p>
          <a:p>
            <a:pPr eaLnBrk="1" hangingPunct="1"/>
            <a:endParaRPr lang="en-GB" altLang="el-GR" sz="2800" dirty="0"/>
          </a:p>
        </p:txBody>
      </p:sp>
    </p:spTree>
    <p:custDataLst>
      <p:tags r:id="rId1"/>
    </p:custDataLst>
    <p:extLst>
      <p:ext uri="{BB962C8B-B14F-4D97-AF65-F5344CB8AC3E}">
        <p14:creationId xmlns:p14="http://schemas.microsoft.com/office/powerpoint/2010/main" val="2479870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normAutofit fontScale="90000"/>
          </a:bodyPr>
          <a:lstStyle/>
          <a:p>
            <a:pPr eaLnBrk="1" hangingPunct="1"/>
            <a:r>
              <a:rPr lang="en-GB" altLang="el-GR" dirty="0"/>
              <a:t>The Audiolingual Method (1950’s) (1/3)</a:t>
            </a:r>
          </a:p>
        </p:txBody>
      </p:sp>
      <p:sp>
        <p:nvSpPr>
          <p:cNvPr id="3" name="Content Placeholder 2"/>
          <p:cNvSpPr>
            <a:spLocks noGrp="1"/>
          </p:cNvSpPr>
          <p:nvPr>
            <p:ph idx="1"/>
          </p:nvPr>
        </p:nvSpPr>
        <p:spPr/>
        <p:txBody>
          <a:bodyPr>
            <a:normAutofit/>
          </a:bodyPr>
          <a:lstStyle/>
          <a:p>
            <a:pPr eaLnBrk="1" hangingPunct="1">
              <a:lnSpc>
                <a:spcPct val="90000"/>
              </a:lnSpc>
            </a:pPr>
            <a:r>
              <a:rPr lang="en-GB" altLang="el-GR" sz="2800" dirty="0"/>
              <a:t>Outbreak of the World War II:</a:t>
            </a:r>
          </a:p>
          <a:p>
            <a:pPr lvl="1" eaLnBrk="1" hangingPunct="1">
              <a:lnSpc>
                <a:spcPct val="90000"/>
              </a:lnSpc>
            </a:pPr>
            <a:r>
              <a:rPr lang="en-GB" altLang="el-GR" sz="2600" dirty="0"/>
              <a:t>Heightened the need to become orally proficient.</a:t>
            </a:r>
          </a:p>
          <a:p>
            <a:pPr lvl="1" eaLnBrk="1" hangingPunct="1">
              <a:lnSpc>
                <a:spcPct val="90000"/>
              </a:lnSpc>
            </a:pPr>
            <a:r>
              <a:rPr lang="en-GB" altLang="el-GR" sz="2600" dirty="0"/>
              <a:t>“The Army Method” (an oral-based approach to language learning).</a:t>
            </a:r>
          </a:p>
          <a:p>
            <a:pPr eaLnBrk="1" hangingPunct="1"/>
            <a:r>
              <a:rPr lang="en-GB" altLang="el-GR" sz="2800" dirty="0"/>
              <a:t>Influenced by structuralism and behaviourism:</a:t>
            </a:r>
          </a:p>
          <a:p>
            <a:pPr lvl="1"/>
            <a:r>
              <a:rPr lang="en-GB" altLang="el-GR" sz="2600" dirty="0"/>
              <a:t>Identify the grammatical structures and the basic sentence patterns.</a:t>
            </a:r>
          </a:p>
          <a:p>
            <a:pPr lvl="1"/>
            <a:r>
              <a:rPr lang="en-GB" altLang="el-GR" sz="2600" dirty="0"/>
              <a:t>Practice these patterns by systematic attention to pronunciation and intensive oral drilling.</a:t>
            </a:r>
          </a:p>
          <a:p>
            <a:pPr eaLnBrk="1" hangingPunct="1"/>
            <a:endParaRPr lang="en-GB" altLang="el-GR" sz="2800" dirty="0"/>
          </a:p>
          <a:p>
            <a:pPr eaLnBrk="1" hangingPunct="1"/>
            <a:endParaRPr lang="en-GB" altLang="el-GR" sz="2800" dirty="0"/>
          </a:p>
        </p:txBody>
      </p:sp>
    </p:spTree>
    <p:custDataLst>
      <p:tags r:id="rId1"/>
    </p:custDataLst>
    <p:extLst>
      <p:ext uri="{BB962C8B-B14F-4D97-AF65-F5344CB8AC3E}">
        <p14:creationId xmlns:p14="http://schemas.microsoft.com/office/powerpoint/2010/main" val="15971432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normAutofit fontScale="90000"/>
          </a:bodyPr>
          <a:lstStyle/>
          <a:p>
            <a:r>
              <a:rPr lang="en-GB" altLang="el-GR" dirty="0"/>
              <a:t>The Audiolingual Method (1950’s) </a:t>
            </a:r>
            <a:br>
              <a:rPr lang="en-GB" altLang="el-GR" dirty="0"/>
            </a:br>
            <a:r>
              <a:rPr lang="en-GB" altLang="el-GR" dirty="0"/>
              <a:t>(2/3)</a:t>
            </a:r>
          </a:p>
        </p:txBody>
      </p:sp>
      <p:sp>
        <p:nvSpPr>
          <p:cNvPr id="3" name="Content Placeholder 2"/>
          <p:cNvSpPr>
            <a:spLocks noGrp="1"/>
          </p:cNvSpPr>
          <p:nvPr>
            <p:ph idx="1"/>
          </p:nvPr>
        </p:nvSpPr>
        <p:spPr/>
        <p:txBody>
          <a:bodyPr>
            <a:noAutofit/>
          </a:bodyPr>
          <a:lstStyle/>
          <a:p>
            <a:pPr eaLnBrk="1" hangingPunct="1"/>
            <a:r>
              <a:rPr lang="en-GB" altLang="el-GR" sz="2800" dirty="0"/>
              <a:t>New material is presented in dialogue form.</a:t>
            </a:r>
          </a:p>
          <a:p>
            <a:pPr eaLnBrk="1" hangingPunct="1"/>
            <a:r>
              <a:rPr lang="en-GB" altLang="el-GR" sz="2800" dirty="0"/>
              <a:t>There is dependency on mimicry, memorization of set phrases, and overlearning.</a:t>
            </a:r>
          </a:p>
          <a:p>
            <a:pPr eaLnBrk="1" hangingPunct="1"/>
            <a:r>
              <a:rPr lang="en-GB" altLang="el-GR" sz="2800" dirty="0"/>
              <a:t>By constant repetition the learner develops habits. Language learning is seen as acquiring a set of appropriate mechanical habits; errors are not accepted because the lead to the development of bad habits.</a:t>
            </a:r>
          </a:p>
          <a:p>
            <a:pPr eaLnBrk="1" hangingPunct="1"/>
            <a:r>
              <a:rPr lang="en-GB" altLang="el-GR" sz="2800" dirty="0"/>
              <a:t>The role of the teacher is to develop good language habits.</a:t>
            </a:r>
          </a:p>
          <a:p>
            <a:pPr eaLnBrk="1" hangingPunct="1"/>
            <a:endParaRPr lang="en-GB" altLang="el-GR" sz="2800" dirty="0"/>
          </a:p>
          <a:p>
            <a:pPr eaLnBrk="1" hangingPunct="1"/>
            <a:endParaRPr lang="en-GB" altLang="el-GR" sz="2800" dirty="0"/>
          </a:p>
        </p:txBody>
      </p:sp>
    </p:spTree>
    <p:custDataLst>
      <p:tags r:id="rId1"/>
    </p:custDataLst>
    <p:extLst>
      <p:ext uri="{BB962C8B-B14F-4D97-AF65-F5344CB8AC3E}">
        <p14:creationId xmlns:p14="http://schemas.microsoft.com/office/powerpoint/2010/main" val="4526999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normAutofit fontScale="90000"/>
          </a:bodyPr>
          <a:lstStyle/>
          <a:p>
            <a:r>
              <a:rPr lang="en-GB" altLang="el-GR" dirty="0"/>
              <a:t>The Audiolingual Method (1950’s)  (3/3)</a:t>
            </a:r>
          </a:p>
        </p:txBody>
      </p:sp>
      <p:sp>
        <p:nvSpPr>
          <p:cNvPr id="3" name="Content Placeholder 2"/>
          <p:cNvSpPr>
            <a:spLocks noGrp="1"/>
          </p:cNvSpPr>
          <p:nvPr>
            <p:ph idx="1"/>
          </p:nvPr>
        </p:nvSpPr>
        <p:spPr/>
        <p:txBody>
          <a:bodyPr>
            <a:normAutofit/>
          </a:bodyPr>
          <a:lstStyle/>
          <a:p>
            <a:pPr eaLnBrk="1" hangingPunct="1"/>
            <a:r>
              <a:rPr lang="en-GB" altLang="el-GR" sz="2800" dirty="0"/>
              <a:t>There is little or no grammatical explanation. Grammar is taught inductively.</a:t>
            </a:r>
          </a:p>
          <a:p>
            <a:pPr eaLnBrk="1" hangingPunct="1"/>
            <a:r>
              <a:rPr lang="en-GB" altLang="el-GR" sz="2800" dirty="0"/>
              <a:t>Great importance is attached to pronunciation.</a:t>
            </a:r>
          </a:p>
          <a:p>
            <a:pPr eaLnBrk="1" hangingPunct="1"/>
            <a:r>
              <a:rPr lang="en-GB" altLang="el-GR" sz="2800" dirty="0"/>
              <a:t>Very little use of the mother tongue by teachers is permitted.</a:t>
            </a:r>
          </a:p>
          <a:p>
            <a:pPr eaLnBrk="1" hangingPunct="1"/>
            <a:r>
              <a:rPr lang="en-GB" altLang="el-GR" sz="2800" dirty="0"/>
              <a:t>Successful responses are reinforced.</a:t>
            </a:r>
          </a:p>
          <a:p>
            <a:pPr eaLnBrk="1" hangingPunct="1"/>
            <a:r>
              <a:rPr lang="en-GB" altLang="el-GR" sz="2800" dirty="0"/>
              <a:t>There is great effort to get students to produce error-free utterances.</a:t>
            </a:r>
          </a:p>
        </p:txBody>
      </p:sp>
    </p:spTree>
    <p:custDataLst>
      <p:tags r:id="rId1"/>
    </p:custDataLst>
    <p:extLst>
      <p:ext uri="{BB962C8B-B14F-4D97-AF65-F5344CB8AC3E}">
        <p14:creationId xmlns:p14="http://schemas.microsoft.com/office/powerpoint/2010/main" val="887289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normAutofit/>
          </a:bodyPr>
          <a:lstStyle/>
          <a:p>
            <a:r>
              <a:rPr lang="en-GB" altLang="el-GR" dirty="0"/>
              <a:t>Typical audiolingual activities (1/2)</a:t>
            </a:r>
          </a:p>
        </p:txBody>
      </p:sp>
      <p:sp>
        <p:nvSpPr>
          <p:cNvPr id="3" name="Content Placeholder 2"/>
          <p:cNvSpPr>
            <a:spLocks noGrp="1"/>
          </p:cNvSpPr>
          <p:nvPr>
            <p:ph idx="1"/>
          </p:nvPr>
        </p:nvSpPr>
        <p:spPr/>
        <p:txBody>
          <a:bodyPr>
            <a:noAutofit/>
          </a:bodyPr>
          <a:lstStyle/>
          <a:p>
            <a:pPr eaLnBrk="1" hangingPunct="1"/>
            <a:r>
              <a:rPr lang="en-GB" altLang="el-GR" sz="2800" b="1" dirty="0"/>
              <a:t>Dialog memorization.</a:t>
            </a:r>
          </a:p>
          <a:p>
            <a:pPr eaLnBrk="1" hangingPunct="1"/>
            <a:r>
              <a:rPr lang="en-GB" altLang="el-GR" sz="2800" b="1" dirty="0"/>
              <a:t>Repetition drill: </a:t>
            </a:r>
            <a:r>
              <a:rPr lang="en-GB" altLang="el-GR" sz="2800" dirty="0"/>
              <a:t>Students repeat the teacher’s model as accurately and as quickly as possible to learn the lines of the dialog.</a:t>
            </a:r>
            <a:endParaRPr lang="en-GB" altLang="el-GR" sz="2800" i="1" u="sng" dirty="0"/>
          </a:p>
          <a:p>
            <a:pPr eaLnBrk="1" hangingPunct="1"/>
            <a:r>
              <a:rPr lang="en-GB" altLang="el-GR" sz="2800" b="1" dirty="0"/>
              <a:t>Transformation drill: </a:t>
            </a:r>
            <a:r>
              <a:rPr lang="en-GB" altLang="el-GR" sz="2800" dirty="0"/>
              <a:t>The teacher gives students a certain kind of sentence pattern. Students are asked to transform a sentence into a negative sentence.</a:t>
            </a:r>
          </a:p>
          <a:p>
            <a:pPr eaLnBrk="1" hangingPunct="1"/>
            <a:r>
              <a:rPr lang="en-GB" altLang="el-GR" sz="2800" b="1" dirty="0"/>
              <a:t>Question-and-answer drill: </a:t>
            </a:r>
            <a:r>
              <a:rPr lang="en-GB" altLang="el-GR" sz="2800" dirty="0"/>
              <a:t>This drill gives students practice with answering questions.</a:t>
            </a:r>
          </a:p>
        </p:txBody>
      </p:sp>
    </p:spTree>
    <p:custDataLst>
      <p:tags r:id="rId1"/>
    </p:custDataLst>
    <p:extLst>
      <p:ext uri="{BB962C8B-B14F-4D97-AF65-F5344CB8AC3E}">
        <p14:creationId xmlns:p14="http://schemas.microsoft.com/office/powerpoint/2010/main" val="28616435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normAutofit/>
          </a:bodyPr>
          <a:lstStyle/>
          <a:p>
            <a:r>
              <a:rPr lang="en-GB" altLang="el-GR" dirty="0"/>
              <a:t>Typical audiolingual activities (2/2)</a:t>
            </a:r>
          </a:p>
        </p:txBody>
      </p:sp>
      <p:sp>
        <p:nvSpPr>
          <p:cNvPr id="24579" name="Content Placeholder 2"/>
          <p:cNvSpPr>
            <a:spLocks noGrp="1"/>
          </p:cNvSpPr>
          <p:nvPr>
            <p:ph idx="1"/>
          </p:nvPr>
        </p:nvSpPr>
        <p:spPr/>
        <p:txBody>
          <a:bodyPr>
            <a:noAutofit/>
          </a:bodyPr>
          <a:lstStyle/>
          <a:p>
            <a:r>
              <a:rPr lang="en-GB" altLang="el-GR" sz="2800" b="1" dirty="0"/>
              <a:t>Complete the dialog</a:t>
            </a:r>
            <a:r>
              <a:rPr lang="en-GB" altLang="el-GR" sz="2800" i="1" dirty="0"/>
              <a:t>: </a:t>
            </a:r>
            <a:r>
              <a:rPr lang="en-GB" altLang="el-GR" sz="2800" dirty="0"/>
              <a:t>Selected words are erased from a dialog. Students complete the dialog by filling the blanks with the missing words.</a:t>
            </a:r>
          </a:p>
          <a:p>
            <a:pPr lvl="1"/>
            <a:r>
              <a:rPr lang="en-GB" altLang="el-GR" sz="2400" dirty="0"/>
              <a:t>e.g. Lucy: I hear Mary got the first prize in that painting competition.</a:t>
            </a:r>
          </a:p>
          <a:p>
            <a:pPr lvl="1"/>
            <a:r>
              <a:rPr lang="en-GB" altLang="el-GR" sz="2400" dirty="0"/>
              <a:t>Rose: … </a:t>
            </a:r>
          </a:p>
          <a:p>
            <a:pPr lvl="1"/>
            <a:r>
              <a:rPr lang="en-GB" altLang="el-GR" sz="2400" dirty="0"/>
              <a:t>Lucy: Did she really?</a:t>
            </a:r>
          </a:p>
          <a:p>
            <a:pPr lvl="1"/>
            <a:r>
              <a:rPr lang="en-GB" altLang="el-GR" sz="2400" dirty="0"/>
              <a:t>Rose: Yes she did. I saw her painting and it really was good.</a:t>
            </a:r>
          </a:p>
          <a:p>
            <a:pPr eaLnBrk="1" hangingPunct="1"/>
            <a:endParaRPr lang="en-GB" altLang="el-GR" sz="2800" dirty="0"/>
          </a:p>
        </p:txBody>
      </p:sp>
    </p:spTree>
    <p:custDataLst>
      <p:tags r:id="rId1"/>
    </p:custDataLst>
    <p:extLst>
      <p:ext uri="{BB962C8B-B14F-4D97-AF65-F5344CB8AC3E}">
        <p14:creationId xmlns:p14="http://schemas.microsoft.com/office/powerpoint/2010/main" val="16474148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normAutofit fontScale="90000"/>
          </a:bodyPr>
          <a:lstStyle/>
          <a:p>
            <a:pPr eaLnBrk="1" hangingPunct="1"/>
            <a:r>
              <a:rPr lang="en-GB" altLang="el-GR" dirty="0"/>
              <a:t>Designer Methods (Humanistic Approaches) 1970’s 1980’s</a:t>
            </a:r>
          </a:p>
        </p:txBody>
      </p:sp>
      <p:sp>
        <p:nvSpPr>
          <p:cNvPr id="3" name="Content Placeholder 2"/>
          <p:cNvSpPr>
            <a:spLocks noGrp="1"/>
          </p:cNvSpPr>
          <p:nvPr>
            <p:ph idx="1"/>
          </p:nvPr>
        </p:nvSpPr>
        <p:spPr/>
        <p:txBody>
          <a:bodyPr>
            <a:normAutofit/>
          </a:bodyPr>
          <a:lstStyle/>
          <a:p>
            <a:pPr eaLnBrk="1" hangingPunct="1"/>
            <a:r>
              <a:rPr lang="en-GB" altLang="el-GR" sz="2800" dirty="0"/>
              <a:t>Influenced by principles of psychology and psychotherapy. </a:t>
            </a:r>
          </a:p>
          <a:p>
            <a:pPr eaLnBrk="1" hangingPunct="1"/>
            <a:r>
              <a:rPr lang="en-GB" altLang="el-GR" sz="2800" dirty="0"/>
              <a:t>Developed in 70’s and 80’s mainly in US.</a:t>
            </a:r>
          </a:p>
          <a:p>
            <a:pPr eaLnBrk="1" hangingPunct="1"/>
            <a:r>
              <a:rPr lang="en-GB" altLang="el-GR" sz="2800" dirty="0"/>
              <a:t>The Silent way.</a:t>
            </a:r>
          </a:p>
          <a:p>
            <a:pPr eaLnBrk="1" hangingPunct="1"/>
            <a:r>
              <a:rPr lang="en-GB" altLang="el-GR" sz="2800" dirty="0"/>
              <a:t>Total physical response.</a:t>
            </a:r>
          </a:p>
          <a:p>
            <a:pPr eaLnBrk="1" hangingPunct="1"/>
            <a:r>
              <a:rPr lang="en-GB" altLang="el-GR" sz="2800" dirty="0" err="1"/>
              <a:t>Suggestopedia</a:t>
            </a:r>
            <a:r>
              <a:rPr lang="en-GB" altLang="el-GR" sz="2800" dirty="0"/>
              <a:t>.</a:t>
            </a:r>
          </a:p>
          <a:p>
            <a:pPr eaLnBrk="1" hangingPunct="1"/>
            <a:r>
              <a:rPr lang="en-GB" altLang="el-GR" sz="2800" dirty="0"/>
              <a:t>Community language learning.</a:t>
            </a:r>
          </a:p>
          <a:p>
            <a:pPr eaLnBrk="1" hangingPunct="1"/>
            <a:endParaRPr lang="en-GB" altLang="el-GR" sz="2800" dirty="0"/>
          </a:p>
        </p:txBody>
      </p:sp>
    </p:spTree>
    <p:custDataLst>
      <p:tags r:id="rId1"/>
    </p:custDataLst>
    <p:extLst>
      <p:ext uri="{BB962C8B-B14F-4D97-AF65-F5344CB8AC3E}">
        <p14:creationId xmlns:p14="http://schemas.microsoft.com/office/powerpoint/2010/main" val="2690646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GB" altLang="el-GR" dirty="0"/>
              <a:t>Main issues of this unit</a:t>
            </a:r>
          </a:p>
        </p:txBody>
      </p:sp>
      <p:sp>
        <p:nvSpPr>
          <p:cNvPr id="3" name="Content Placeholder 2"/>
          <p:cNvSpPr>
            <a:spLocks noGrp="1"/>
          </p:cNvSpPr>
          <p:nvPr>
            <p:ph idx="1"/>
          </p:nvPr>
        </p:nvSpPr>
        <p:spPr/>
        <p:txBody>
          <a:bodyPr>
            <a:normAutofit lnSpcReduction="10000"/>
          </a:bodyPr>
          <a:lstStyle/>
          <a:p>
            <a:pPr eaLnBrk="1" hangingPunct="1"/>
            <a:r>
              <a:rPr lang="en-GB" altLang="el-GR" dirty="0"/>
              <a:t>What is a method?</a:t>
            </a:r>
          </a:p>
          <a:p>
            <a:pPr eaLnBrk="1" hangingPunct="1"/>
            <a:r>
              <a:rPr lang="en-GB" altLang="el-GR" dirty="0"/>
              <a:t>What are the components of a method?</a:t>
            </a:r>
          </a:p>
          <a:p>
            <a:pPr eaLnBrk="1" hangingPunct="1"/>
            <a:r>
              <a:rPr lang="en-GB" altLang="el-GR" dirty="0"/>
              <a:t>What is an approach?</a:t>
            </a:r>
          </a:p>
          <a:p>
            <a:pPr eaLnBrk="1" hangingPunct="1"/>
            <a:r>
              <a:rPr lang="en-GB" altLang="el-GR" dirty="0"/>
              <a:t>Overview of most well known methods in language teaching.</a:t>
            </a:r>
          </a:p>
          <a:p>
            <a:pPr eaLnBrk="1" hangingPunct="1"/>
            <a:r>
              <a:rPr lang="en-GB" altLang="el-GR" dirty="0"/>
              <a:t>Do methods help teachers?</a:t>
            </a:r>
          </a:p>
          <a:p>
            <a:pPr eaLnBrk="1" hangingPunct="1"/>
            <a:r>
              <a:rPr lang="en-GB" altLang="el-GR" dirty="0"/>
              <a:t>Problems with methods.</a:t>
            </a:r>
          </a:p>
          <a:p>
            <a:pPr eaLnBrk="1" hangingPunct="1"/>
            <a:r>
              <a:rPr lang="en-GB" altLang="el-GR" dirty="0"/>
              <a:t>Is there a super method?</a:t>
            </a:r>
          </a:p>
          <a:p>
            <a:pPr eaLnBrk="1" hangingPunct="1"/>
            <a:endParaRPr lang="en-GB" altLang="el-GR" dirty="0"/>
          </a:p>
        </p:txBody>
      </p:sp>
    </p:spTree>
    <p:custDataLst>
      <p:tags r:id="rId1"/>
    </p:custDataLst>
    <p:extLst>
      <p:ext uri="{BB962C8B-B14F-4D97-AF65-F5344CB8AC3E}">
        <p14:creationId xmlns:p14="http://schemas.microsoft.com/office/powerpoint/2010/main" val="40288061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fontScale="90000"/>
          </a:bodyPr>
          <a:lstStyle/>
          <a:p>
            <a:r>
              <a:rPr lang="en-GB" altLang="el-GR" dirty="0"/>
              <a:t>The silent way (Caleb </a:t>
            </a:r>
            <a:r>
              <a:rPr lang="en-GB" altLang="el-GR" dirty="0" err="1"/>
              <a:t>Gattegno</a:t>
            </a:r>
            <a:r>
              <a:rPr lang="en-GB" altLang="el-GR" dirty="0"/>
              <a:t>) (1/2)</a:t>
            </a:r>
          </a:p>
        </p:txBody>
      </p:sp>
      <p:sp>
        <p:nvSpPr>
          <p:cNvPr id="3" name="Content Placeholder 2"/>
          <p:cNvSpPr>
            <a:spLocks noGrp="1"/>
          </p:cNvSpPr>
          <p:nvPr>
            <p:ph idx="1"/>
          </p:nvPr>
        </p:nvSpPr>
        <p:spPr/>
        <p:txBody>
          <a:bodyPr/>
          <a:lstStyle/>
          <a:p>
            <a:pPr eaLnBrk="1" hangingPunct="1"/>
            <a:r>
              <a:rPr lang="en-GB" altLang="el-GR" sz="2800" dirty="0"/>
              <a:t>Characterized by a problem-solving approach.</a:t>
            </a:r>
          </a:p>
          <a:p>
            <a:pPr eaLnBrk="1" hangingPunct="1"/>
            <a:r>
              <a:rPr lang="en-GB" altLang="el-GR" sz="2800" dirty="0"/>
              <a:t>Develops independence and autonomy and encourages students to cooperate with each other.</a:t>
            </a:r>
          </a:p>
          <a:p>
            <a:pPr lvl="1" eaLnBrk="1" hangingPunct="1"/>
            <a:r>
              <a:rPr lang="en-GB" altLang="el-GR" sz="2400" dirty="0"/>
              <a:t>Learning is facilitated if the learner discovers or creates rather than remembers and repeats what is to be learned.</a:t>
            </a:r>
          </a:p>
          <a:p>
            <a:pPr lvl="1" eaLnBrk="1" hangingPunct="1"/>
            <a:r>
              <a:rPr lang="en-GB" altLang="el-GR" sz="2400" dirty="0"/>
              <a:t>Learning is facilitated by accompanying (mediating) physical objects).</a:t>
            </a:r>
          </a:p>
          <a:p>
            <a:pPr lvl="1" eaLnBrk="1" hangingPunct="1"/>
            <a:r>
              <a:rPr lang="en-GB" altLang="el-GR" sz="2400" dirty="0"/>
              <a:t>Learning is facilitated by problem solving the material to be learned.</a:t>
            </a:r>
            <a:endParaRPr lang="en-GB" altLang="el-GR" dirty="0"/>
          </a:p>
        </p:txBody>
      </p:sp>
    </p:spTree>
    <p:custDataLst>
      <p:tags r:id="rId1"/>
    </p:custDataLst>
    <p:extLst>
      <p:ext uri="{BB962C8B-B14F-4D97-AF65-F5344CB8AC3E}">
        <p14:creationId xmlns:p14="http://schemas.microsoft.com/office/powerpoint/2010/main" val="30176685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n-GB" altLang="el-GR" dirty="0"/>
              <a:t>The silent way (Caleb </a:t>
            </a:r>
            <a:r>
              <a:rPr lang="en-GB" altLang="el-GR" dirty="0" err="1"/>
              <a:t>Gattegno</a:t>
            </a:r>
            <a:r>
              <a:rPr lang="en-GB" altLang="el-GR" dirty="0"/>
              <a:t>) (2/2)</a:t>
            </a:r>
            <a:endParaRPr lang="en-GB" dirty="0"/>
          </a:p>
        </p:txBody>
      </p:sp>
      <p:pic>
        <p:nvPicPr>
          <p:cNvPr id="7" name="Θέση εικόνας 6" descr="The sound/colour chart helps the teacher to draw the students into a game of vocal gymnastics."/>
          <p:cNvPicPr>
            <a:picLocks noGrp="1" noChangeAspect="1"/>
          </p:cNvPicPr>
          <p:nvPr>
            <p:ph type="pic" idx="1"/>
          </p:nvPr>
        </p:nvPicPr>
        <p:blipFill rotWithShape="1">
          <a:blip r:embed="rId3" cstate="print">
            <a:extLst>
              <a:ext uri="{28A0092B-C50C-407E-A947-70E740481C1C}">
                <a14:useLocalDpi xmlns:a14="http://schemas.microsoft.com/office/drawing/2010/main" val="0"/>
              </a:ext>
            </a:extLst>
          </a:blip>
          <a:srcRect l="1698" t="1343" r="877" b="4406"/>
          <a:stretch/>
        </p:blipFill>
        <p:spPr>
          <a:xfrm>
            <a:off x="2007456" y="1642530"/>
            <a:ext cx="5129088" cy="3745387"/>
          </a:xfrm>
        </p:spPr>
      </p:pic>
      <p:sp>
        <p:nvSpPr>
          <p:cNvPr id="6" name="Θέση κειμένου 5"/>
          <p:cNvSpPr>
            <a:spLocks noGrp="1"/>
          </p:cNvSpPr>
          <p:nvPr>
            <p:ph type="body" sz="half" idx="2"/>
          </p:nvPr>
        </p:nvSpPr>
        <p:spPr>
          <a:xfrm>
            <a:off x="1979711" y="5445224"/>
            <a:ext cx="5329267" cy="720080"/>
          </a:xfrm>
        </p:spPr>
        <p:txBody>
          <a:bodyPr/>
          <a:lstStyle/>
          <a:p>
            <a:r>
              <a:rPr lang="en-GB" altLang="el-GR" b="1" dirty="0"/>
              <a:t>Sound-colour chart: </a:t>
            </a:r>
            <a:r>
              <a:rPr lang="en-GB" altLang="el-GR" dirty="0"/>
              <a:t>Each colour symbolizes one sound.</a:t>
            </a:r>
          </a:p>
        </p:txBody>
      </p:sp>
      <p:sp>
        <p:nvSpPr>
          <p:cNvPr id="9" name="TextBox 8"/>
          <p:cNvSpPr txBox="1"/>
          <p:nvPr/>
        </p:nvSpPr>
        <p:spPr>
          <a:xfrm>
            <a:off x="7164288" y="5036363"/>
            <a:ext cx="638334" cy="432048"/>
          </a:xfrm>
          <a:prstGeom prst="rect">
            <a:avLst/>
          </a:prstGeom>
        </p:spPr>
        <p:txBody>
          <a:bodyPr vert="horz" wrap="square" lIns="91440" tIns="45720" rIns="91440" bIns="45720" rtlCol="0" anchor="ctr">
            <a:noAutofit/>
          </a:bodyPr>
          <a:lstStyle/>
          <a:p>
            <a:r>
              <a:rPr lang="en-GB" b="1" dirty="0"/>
              <a:t>[1]</a:t>
            </a:r>
          </a:p>
        </p:txBody>
      </p:sp>
    </p:spTree>
    <p:custDataLst>
      <p:tags r:id="rId1"/>
    </p:custDataLst>
    <p:extLst>
      <p:ext uri="{BB962C8B-B14F-4D97-AF65-F5344CB8AC3E}">
        <p14:creationId xmlns:p14="http://schemas.microsoft.com/office/powerpoint/2010/main" val="22559944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GB" altLang="el-GR" dirty="0"/>
              <a:t>Typical techniques (1/3)</a:t>
            </a:r>
          </a:p>
        </p:txBody>
      </p:sp>
      <p:sp>
        <p:nvSpPr>
          <p:cNvPr id="3" name="Content Placeholder 2"/>
          <p:cNvSpPr>
            <a:spLocks noGrp="1"/>
          </p:cNvSpPr>
          <p:nvPr>
            <p:ph idx="1"/>
          </p:nvPr>
        </p:nvSpPr>
        <p:spPr/>
        <p:txBody>
          <a:bodyPr>
            <a:noAutofit/>
          </a:bodyPr>
          <a:lstStyle/>
          <a:p>
            <a:r>
              <a:rPr lang="en-GB" altLang="el-GR" sz="2800" b="1" dirty="0"/>
              <a:t>Sound-Colour Chart</a:t>
            </a:r>
            <a:r>
              <a:rPr lang="en-GB" altLang="el-GR" sz="2800" dirty="0"/>
              <a:t>: The teacher refers students to a color-coded wall chart depicting individual sounds in the target  language - students use this to point out and build words with correct pronunciation.</a:t>
            </a:r>
          </a:p>
          <a:p>
            <a:r>
              <a:rPr lang="en-GB" altLang="el-GR" sz="2800" b="1" dirty="0"/>
              <a:t>Teacher's Silence</a:t>
            </a:r>
            <a:r>
              <a:rPr lang="en-GB" altLang="el-GR" sz="2800" dirty="0"/>
              <a:t>: Teacher is generally silent, only giving help when it is absolutely necessary.</a:t>
            </a:r>
          </a:p>
          <a:p>
            <a:r>
              <a:rPr lang="en-GB" altLang="el-GR" sz="2800" b="1" dirty="0"/>
              <a:t>Peer Correction</a:t>
            </a:r>
            <a:r>
              <a:rPr lang="en-GB" altLang="el-GR" sz="2800" dirty="0"/>
              <a:t>: Students encouraged to help each other in a cooperative and not competitive spirit.</a:t>
            </a:r>
          </a:p>
          <a:p>
            <a:pPr eaLnBrk="1" hangingPunct="1">
              <a:buFontTx/>
              <a:buNone/>
            </a:pPr>
            <a:br>
              <a:rPr lang="en-GB" altLang="el-GR" sz="2800" dirty="0"/>
            </a:br>
            <a:endParaRPr lang="en-GB" altLang="el-GR" sz="2800" dirty="0"/>
          </a:p>
          <a:p>
            <a:pPr eaLnBrk="1" hangingPunct="1">
              <a:buFontTx/>
              <a:buNone/>
            </a:pPr>
            <a:br>
              <a:rPr lang="en-GB" altLang="el-GR" sz="2800" dirty="0"/>
            </a:br>
            <a:endParaRPr lang="en-GB" altLang="el-GR" sz="2800" dirty="0"/>
          </a:p>
          <a:p>
            <a:pPr eaLnBrk="1" hangingPunct="1"/>
            <a:endParaRPr lang="en-GB" altLang="el-GR" sz="2800" dirty="0"/>
          </a:p>
        </p:txBody>
      </p:sp>
    </p:spTree>
    <p:custDataLst>
      <p:tags r:id="rId1"/>
    </p:custDataLst>
    <p:extLst>
      <p:ext uri="{BB962C8B-B14F-4D97-AF65-F5344CB8AC3E}">
        <p14:creationId xmlns:p14="http://schemas.microsoft.com/office/powerpoint/2010/main" val="33463043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GB" altLang="el-GR" dirty="0"/>
              <a:t>Typical techniques (2/3)</a:t>
            </a:r>
          </a:p>
        </p:txBody>
      </p:sp>
      <p:sp>
        <p:nvSpPr>
          <p:cNvPr id="3" name="Content Placeholder 2"/>
          <p:cNvSpPr>
            <a:spLocks noGrp="1"/>
          </p:cNvSpPr>
          <p:nvPr>
            <p:ph idx="1"/>
          </p:nvPr>
        </p:nvSpPr>
        <p:spPr/>
        <p:txBody>
          <a:bodyPr>
            <a:noAutofit/>
          </a:bodyPr>
          <a:lstStyle/>
          <a:p>
            <a:r>
              <a:rPr lang="en-GB" altLang="el-GR" sz="2800" b="1" dirty="0"/>
              <a:t>Self-correction Gestures</a:t>
            </a:r>
            <a:r>
              <a:rPr lang="en-GB" altLang="el-GR" sz="2800" dirty="0"/>
              <a:t>: Teacher uses hands to indicate that something is incorrect or needs changing - e.g.. using fingers as words then touching the finger/word that is in need of correction.</a:t>
            </a:r>
          </a:p>
          <a:p>
            <a:r>
              <a:rPr lang="en-GB" altLang="el-GR" sz="2800" b="1" dirty="0"/>
              <a:t>Word Chart</a:t>
            </a:r>
            <a:r>
              <a:rPr lang="en-GB" altLang="el-GR" sz="2800" dirty="0"/>
              <a:t>: Words are depicted on charts, the sounds in each word corresponding in colour to the Sound-Colour Chart described above - students use this to build sentences.</a:t>
            </a:r>
          </a:p>
          <a:p>
            <a:pPr eaLnBrk="1" hangingPunct="1">
              <a:buFontTx/>
              <a:buNone/>
            </a:pPr>
            <a:br>
              <a:rPr lang="en-GB" altLang="el-GR" sz="2800" dirty="0"/>
            </a:br>
            <a:endParaRPr lang="en-GB" altLang="el-GR" sz="2800" dirty="0"/>
          </a:p>
          <a:p>
            <a:pPr eaLnBrk="1" hangingPunct="1">
              <a:buFontTx/>
              <a:buNone/>
            </a:pPr>
            <a:br>
              <a:rPr lang="en-GB" altLang="el-GR" sz="2800" dirty="0"/>
            </a:br>
            <a:endParaRPr lang="en-GB" altLang="el-GR" sz="2800" dirty="0"/>
          </a:p>
          <a:p>
            <a:pPr eaLnBrk="1" hangingPunct="1"/>
            <a:endParaRPr lang="en-GB" altLang="el-GR" sz="2800" dirty="0"/>
          </a:p>
        </p:txBody>
      </p:sp>
    </p:spTree>
    <p:custDataLst>
      <p:tags r:id="rId1"/>
    </p:custDataLst>
    <p:extLst>
      <p:ext uri="{BB962C8B-B14F-4D97-AF65-F5344CB8AC3E}">
        <p14:creationId xmlns:p14="http://schemas.microsoft.com/office/powerpoint/2010/main" val="39933512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GB" altLang="el-GR" dirty="0"/>
              <a:t>Typical techniques (3/3)</a:t>
            </a:r>
          </a:p>
        </p:txBody>
      </p:sp>
      <p:sp>
        <p:nvSpPr>
          <p:cNvPr id="3" name="Content Placeholder 2"/>
          <p:cNvSpPr>
            <a:spLocks noGrp="1"/>
          </p:cNvSpPr>
          <p:nvPr>
            <p:ph idx="1"/>
          </p:nvPr>
        </p:nvSpPr>
        <p:spPr/>
        <p:txBody>
          <a:bodyPr>
            <a:noAutofit/>
          </a:bodyPr>
          <a:lstStyle/>
          <a:p>
            <a:r>
              <a:rPr lang="en-GB" altLang="el-GR" sz="2800" b="1" dirty="0"/>
              <a:t>Fidel Chart</a:t>
            </a:r>
            <a:r>
              <a:rPr lang="en-GB" altLang="el-GR" sz="2800" dirty="0"/>
              <a:t>: A chart that is color-coded according to the sound-colour chart but includes the various English  spellings so that they can be directly related to actual sounds.</a:t>
            </a:r>
            <a:br>
              <a:rPr lang="en-GB" altLang="el-GR" sz="2800" dirty="0"/>
            </a:br>
            <a:endParaRPr lang="en-GB" altLang="el-GR" sz="2800" dirty="0"/>
          </a:p>
          <a:p>
            <a:pPr eaLnBrk="1" hangingPunct="1">
              <a:buFontTx/>
              <a:buNone/>
            </a:pPr>
            <a:br>
              <a:rPr lang="en-GB" altLang="el-GR" sz="2800" dirty="0"/>
            </a:br>
            <a:endParaRPr lang="en-GB" altLang="el-GR" sz="2800" dirty="0"/>
          </a:p>
          <a:p>
            <a:pPr eaLnBrk="1" hangingPunct="1"/>
            <a:endParaRPr lang="en-GB" altLang="el-GR" sz="2800" dirty="0"/>
          </a:p>
        </p:txBody>
      </p:sp>
    </p:spTree>
    <p:custDataLst>
      <p:tags r:id="rId1"/>
    </p:custDataLst>
    <p:extLst>
      <p:ext uri="{BB962C8B-B14F-4D97-AF65-F5344CB8AC3E}">
        <p14:creationId xmlns:p14="http://schemas.microsoft.com/office/powerpoint/2010/main" val="3535224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GB" altLang="el-GR" dirty="0" err="1"/>
              <a:t>Suggestopedia</a:t>
            </a:r>
            <a:r>
              <a:rPr lang="en-GB" altLang="el-GR" dirty="0"/>
              <a:t> (1/6)</a:t>
            </a:r>
          </a:p>
        </p:txBody>
      </p:sp>
      <p:sp>
        <p:nvSpPr>
          <p:cNvPr id="29699" name="Content Placeholder 2"/>
          <p:cNvSpPr>
            <a:spLocks noGrp="1"/>
          </p:cNvSpPr>
          <p:nvPr>
            <p:ph idx="1"/>
          </p:nvPr>
        </p:nvSpPr>
        <p:spPr/>
        <p:txBody>
          <a:bodyPr>
            <a:normAutofit/>
          </a:bodyPr>
          <a:lstStyle/>
          <a:p>
            <a:pPr marL="0" indent="0" eaLnBrk="1" hangingPunct="1">
              <a:buNone/>
            </a:pPr>
            <a:r>
              <a:rPr lang="en-GB" altLang="el-GR" sz="2800" dirty="0"/>
              <a:t>One of the innovative methods dating back to the 1970’s (</a:t>
            </a:r>
            <a:r>
              <a:rPr lang="en-GB" altLang="el-GR" sz="2800" dirty="0" err="1"/>
              <a:t>Georgi</a:t>
            </a:r>
            <a:r>
              <a:rPr lang="en-GB" altLang="el-GR" sz="2800" dirty="0"/>
              <a:t> </a:t>
            </a:r>
            <a:r>
              <a:rPr lang="en-GB" altLang="el-GR" sz="2800" dirty="0" err="1"/>
              <a:t>Lozanov</a:t>
            </a:r>
            <a:r>
              <a:rPr lang="en-GB" altLang="el-GR" sz="2800" dirty="0"/>
              <a:t>). </a:t>
            </a:r>
            <a:r>
              <a:rPr lang="en-GB" altLang="el-GR" sz="2800" dirty="0" err="1"/>
              <a:t>Lozanov</a:t>
            </a:r>
            <a:r>
              <a:rPr lang="en-GB" altLang="el-GR" sz="2800" dirty="0"/>
              <a:t> suggests that the human brain could process great quantities of material if simply given the right conditions for learning, among which are a state of relaxation and giving over the control of the teacher. Music is central to this method. </a:t>
            </a:r>
            <a:r>
              <a:rPr lang="en-GB" altLang="el-GR" sz="2800" dirty="0" err="1"/>
              <a:t>Lozanov</a:t>
            </a:r>
            <a:r>
              <a:rPr lang="en-GB" altLang="el-GR" sz="2800" dirty="0"/>
              <a:t> (1982) indicates that this method transcends the language classroom and can be applied in other school subjects. He claims that about 200 to 240 new words may be introduced each lesson. </a:t>
            </a:r>
          </a:p>
          <a:p>
            <a:pPr marL="0" indent="0" eaLnBrk="1" hangingPunct="1">
              <a:buNone/>
            </a:pPr>
            <a:endParaRPr lang="en-GB" altLang="el-GR" sz="2800" dirty="0"/>
          </a:p>
        </p:txBody>
      </p:sp>
    </p:spTree>
    <p:custDataLst>
      <p:tags r:id="rId1"/>
    </p:custDataLst>
    <p:extLst>
      <p:ext uri="{BB962C8B-B14F-4D97-AF65-F5344CB8AC3E}">
        <p14:creationId xmlns:p14="http://schemas.microsoft.com/office/powerpoint/2010/main" val="33844823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GB" altLang="el-GR" dirty="0" err="1"/>
              <a:t>Suggestopedia</a:t>
            </a:r>
            <a:r>
              <a:rPr lang="en-GB" altLang="el-GR" dirty="0"/>
              <a:t> (2/6)</a:t>
            </a:r>
          </a:p>
        </p:txBody>
      </p:sp>
      <p:sp>
        <p:nvSpPr>
          <p:cNvPr id="3" name="Content Placeholder 2"/>
          <p:cNvSpPr>
            <a:spLocks noGrp="1"/>
          </p:cNvSpPr>
          <p:nvPr>
            <p:ph idx="1"/>
          </p:nvPr>
        </p:nvSpPr>
        <p:spPr/>
        <p:txBody>
          <a:bodyPr>
            <a:noAutofit/>
          </a:bodyPr>
          <a:lstStyle/>
          <a:p>
            <a:r>
              <a:rPr lang="en-GB" altLang="el-GR" sz="2800" dirty="0"/>
              <a:t>Learning is facilitated in an environment that is as comfortable as possible, featuring soft cushioned seating and dim lighting.</a:t>
            </a:r>
          </a:p>
          <a:p>
            <a:r>
              <a:rPr lang="en-GB" altLang="el-GR" sz="2800" dirty="0"/>
              <a:t>"Peripheral" learning is encouraged through the presence in the learning environment of posters and decorations featuring the target language and various grammatical information.</a:t>
            </a:r>
          </a:p>
          <a:p>
            <a:r>
              <a:rPr lang="en-GB" altLang="el-GR" sz="2800" dirty="0"/>
              <a:t>The teacher assumes a role of complete authority and control in the classroom.</a:t>
            </a:r>
            <a:br>
              <a:rPr lang="en-GB" altLang="el-GR" sz="2800" dirty="0"/>
            </a:br>
            <a:endParaRPr lang="en-GB" altLang="el-GR" sz="2800" dirty="0"/>
          </a:p>
          <a:p>
            <a:pPr eaLnBrk="1" hangingPunct="1"/>
            <a:endParaRPr lang="en-GB" altLang="el-GR" sz="2800" dirty="0"/>
          </a:p>
        </p:txBody>
      </p:sp>
    </p:spTree>
    <p:custDataLst>
      <p:tags r:id="rId1"/>
    </p:custDataLst>
    <p:extLst>
      <p:ext uri="{BB962C8B-B14F-4D97-AF65-F5344CB8AC3E}">
        <p14:creationId xmlns:p14="http://schemas.microsoft.com/office/powerpoint/2010/main" val="7942353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GB" altLang="el-GR" dirty="0" err="1"/>
              <a:t>Suggestopedia</a:t>
            </a:r>
            <a:r>
              <a:rPr lang="en-GB" altLang="el-GR" dirty="0"/>
              <a:t> (3/6)</a:t>
            </a:r>
          </a:p>
        </p:txBody>
      </p:sp>
      <p:sp>
        <p:nvSpPr>
          <p:cNvPr id="3" name="Content Placeholder 2"/>
          <p:cNvSpPr>
            <a:spLocks noGrp="1"/>
          </p:cNvSpPr>
          <p:nvPr>
            <p:ph idx="1"/>
          </p:nvPr>
        </p:nvSpPr>
        <p:spPr/>
        <p:txBody>
          <a:bodyPr>
            <a:noAutofit/>
          </a:bodyPr>
          <a:lstStyle/>
          <a:p>
            <a:r>
              <a:rPr lang="en-GB" altLang="el-GR" sz="2800" dirty="0"/>
              <a:t>Self-perceived and psychological barriers to learners' potential to learn are "</a:t>
            </a:r>
            <a:r>
              <a:rPr lang="en-GB" altLang="el-GR" sz="2800" dirty="0" err="1"/>
              <a:t>desuggested</a:t>
            </a:r>
            <a:r>
              <a:rPr lang="en-GB" altLang="el-GR" sz="2800" dirty="0"/>
              <a:t>". </a:t>
            </a:r>
          </a:p>
          <a:p>
            <a:r>
              <a:rPr lang="en-GB" altLang="el-GR" sz="2800" dirty="0"/>
              <a:t>Students are encouraged to be child-like, take "mental trips with the teacher" and assume new roles and names in the target language in order to become more "suggestible".</a:t>
            </a:r>
          </a:p>
          <a:p>
            <a:r>
              <a:rPr lang="en-GB" altLang="el-GR" sz="2800" dirty="0"/>
              <a:t>Baroque music is played softly in the background to increase mental relaxation and potential to take in and retain new material during the lesson.</a:t>
            </a:r>
          </a:p>
        </p:txBody>
      </p:sp>
    </p:spTree>
    <p:custDataLst>
      <p:tags r:id="rId1"/>
    </p:custDataLst>
    <p:extLst>
      <p:ext uri="{BB962C8B-B14F-4D97-AF65-F5344CB8AC3E}">
        <p14:creationId xmlns:p14="http://schemas.microsoft.com/office/powerpoint/2010/main" val="18090477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GB" altLang="el-GR" dirty="0" err="1"/>
              <a:t>Suggestopedia</a:t>
            </a:r>
            <a:r>
              <a:rPr lang="en-GB" altLang="el-GR" dirty="0"/>
              <a:t> (4/6)</a:t>
            </a:r>
          </a:p>
        </p:txBody>
      </p:sp>
      <p:sp>
        <p:nvSpPr>
          <p:cNvPr id="3" name="Content Placeholder 2"/>
          <p:cNvSpPr>
            <a:spLocks noGrp="1"/>
          </p:cNvSpPr>
          <p:nvPr>
            <p:ph idx="1"/>
          </p:nvPr>
        </p:nvSpPr>
        <p:spPr/>
        <p:txBody>
          <a:bodyPr>
            <a:noAutofit/>
          </a:bodyPr>
          <a:lstStyle/>
          <a:p>
            <a:r>
              <a:rPr lang="en-GB" altLang="el-GR" sz="2800" dirty="0"/>
              <a:t>Students work from lengthy dialogs in the target language, with an accompanying translation into the students' native language.</a:t>
            </a:r>
          </a:p>
          <a:p>
            <a:r>
              <a:rPr lang="en-GB" altLang="el-GR" sz="2800" dirty="0"/>
              <a:t>Errors are tolerated, the emphasis being on content and not structure.  Grammar and vocabulary are presented and given treatment from the teacher, but not dwelt on.</a:t>
            </a:r>
          </a:p>
        </p:txBody>
      </p:sp>
    </p:spTree>
    <p:custDataLst>
      <p:tags r:id="rId1"/>
    </p:custDataLst>
    <p:extLst>
      <p:ext uri="{BB962C8B-B14F-4D97-AF65-F5344CB8AC3E}">
        <p14:creationId xmlns:p14="http://schemas.microsoft.com/office/powerpoint/2010/main" val="33618819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GB" altLang="el-GR" dirty="0" err="1"/>
              <a:t>Suggestopedia</a:t>
            </a:r>
            <a:r>
              <a:rPr lang="en-GB" altLang="el-GR" dirty="0"/>
              <a:t> (5/6)</a:t>
            </a:r>
          </a:p>
        </p:txBody>
      </p:sp>
      <p:sp>
        <p:nvSpPr>
          <p:cNvPr id="3" name="Content Placeholder 2"/>
          <p:cNvSpPr>
            <a:spLocks noGrp="1"/>
          </p:cNvSpPr>
          <p:nvPr>
            <p:ph idx="1"/>
          </p:nvPr>
        </p:nvSpPr>
        <p:spPr/>
        <p:txBody>
          <a:bodyPr>
            <a:noAutofit/>
          </a:bodyPr>
          <a:lstStyle/>
          <a:p>
            <a:r>
              <a:rPr lang="en-GB" altLang="el-GR" sz="2800" dirty="0"/>
              <a:t>Homework is limited to students re-reading the dialog they are studying - once before they go to sleep at night and once in the morning before they get up.</a:t>
            </a:r>
          </a:p>
          <a:p>
            <a:r>
              <a:rPr lang="en-GB" altLang="el-GR" sz="2800" dirty="0"/>
              <a:t>Music, drama and "the Arts" are integrated into the learning process as often as possible.</a:t>
            </a:r>
          </a:p>
        </p:txBody>
      </p:sp>
    </p:spTree>
    <p:custDataLst>
      <p:tags r:id="rId1"/>
    </p:custDataLst>
    <p:extLst>
      <p:ext uri="{BB962C8B-B14F-4D97-AF65-F5344CB8AC3E}">
        <p14:creationId xmlns:p14="http://schemas.microsoft.com/office/powerpoint/2010/main" val="1555753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n-GB" dirty="0"/>
              <a:t>What is a method?</a:t>
            </a:r>
          </a:p>
        </p:txBody>
      </p:sp>
      <p:sp>
        <p:nvSpPr>
          <p:cNvPr id="5" name="Θέση κειμένου 4"/>
          <p:cNvSpPr>
            <a:spLocks noGrp="1"/>
          </p:cNvSpPr>
          <p:nvPr>
            <p:ph type="body" idx="1"/>
          </p:nvPr>
        </p:nvSpPr>
        <p:spPr/>
        <p:txBody>
          <a:bodyPr/>
          <a:lstStyle/>
          <a:p>
            <a:endParaRPr lang="el-GR"/>
          </a:p>
        </p:txBody>
      </p:sp>
    </p:spTree>
    <p:custDataLst>
      <p:tags r:id="rId1"/>
    </p:custDataLst>
    <p:extLst>
      <p:ext uri="{BB962C8B-B14F-4D97-AF65-F5344CB8AC3E}">
        <p14:creationId xmlns:p14="http://schemas.microsoft.com/office/powerpoint/2010/main" val="317155042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1"/>
          <p:cNvSpPr>
            <a:spLocks noGrp="1"/>
          </p:cNvSpPr>
          <p:nvPr>
            <p:ph type="title"/>
          </p:nvPr>
        </p:nvSpPr>
        <p:spPr/>
        <p:txBody>
          <a:bodyPr/>
          <a:lstStyle/>
          <a:p>
            <a:r>
              <a:rPr lang="en-GB" altLang="el-GR" dirty="0" err="1"/>
              <a:t>Suggestopedia</a:t>
            </a:r>
            <a:r>
              <a:rPr lang="en-GB" altLang="el-GR" dirty="0"/>
              <a:t> (6/6)</a:t>
            </a:r>
          </a:p>
        </p:txBody>
      </p:sp>
      <p:pic>
        <p:nvPicPr>
          <p:cNvPr id="4" name="Θέση περιεχομένου 3" descr="First Concert:“receptive phase”&#10;dialog in target language;&#10;music used to dramatise.&#10;Second Concert: students listen with closed eyes; content determines rhythm.&#10;Primary Activation: group reading dialog; varying emotion.&#10;Secondary Activation: learning mew info; focus on communicative intent – not form&#10;"/>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34319" y="1557338"/>
            <a:ext cx="8088062" cy="4525962"/>
          </a:xfrm>
        </p:spPr>
      </p:pic>
    </p:spTree>
    <p:custDataLst>
      <p:tags r:id="rId1"/>
    </p:custDataLst>
    <p:extLst>
      <p:ext uri="{BB962C8B-B14F-4D97-AF65-F5344CB8AC3E}">
        <p14:creationId xmlns:p14="http://schemas.microsoft.com/office/powerpoint/2010/main" val="34168969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normAutofit/>
          </a:bodyPr>
          <a:lstStyle/>
          <a:p>
            <a:r>
              <a:rPr lang="en-GB" altLang="el-GR" dirty="0"/>
              <a:t>Total Physical Response (1/2)</a:t>
            </a:r>
            <a:endParaRPr lang="en-GB" altLang="el-GR" sz="1400" dirty="0">
              <a:solidFill>
                <a:schemeClr val="tx1"/>
              </a:solidFill>
            </a:endParaRPr>
          </a:p>
        </p:txBody>
      </p:sp>
      <p:sp>
        <p:nvSpPr>
          <p:cNvPr id="3" name="Content Placeholder 2"/>
          <p:cNvSpPr>
            <a:spLocks noGrp="1"/>
          </p:cNvSpPr>
          <p:nvPr>
            <p:ph idx="1"/>
          </p:nvPr>
        </p:nvSpPr>
        <p:spPr/>
        <p:txBody>
          <a:bodyPr>
            <a:noAutofit/>
          </a:bodyPr>
          <a:lstStyle/>
          <a:p>
            <a:pPr eaLnBrk="1" hangingPunct="1">
              <a:spcBef>
                <a:spcPts val="1000"/>
              </a:spcBef>
            </a:pPr>
            <a:r>
              <a:rPr lang="en-GB" altLang="el-GR" sz="2600" dirty="0"/>
              <a:t>TPR is an approach to teaching a second language, based on listening linked to physical activities which are designed to reinforce comprehension.</a:t>
            </a:r>
          </a:p>
          <a:p>
            <a:pPr eaLnBrk="1" hangingPunct="1">
              <a:spcBef>
                <a:spcPts val="1000"/>
              </a:spcBef>
            </a:pPr>
            <a:r>
              <a:rPr lang="en-GB" altLang="el-GR" sz="2600" dirty="0"/>
              <a:t>TPR is a method developed by </a:t>
            </a:r>
            <a:r>
              <a:rPr lang="en-GB" altLang="el-GR" sz="2600" dirty="0" err="1"/>
              <a:t>Dr.</a:t>
            </a:r>
            <a:r>
              <a:rPr lang="en-GB" altLang="el-GR" sz="2600" dirty="0"/>
              <a:t> James J. Asher to aid learning second languages. </a:t>
            </a:r>
          </a:p>
          <a:p>
            <a:pPr eaLnBrk="1" hangingPunct="1">
              <a:spcBef>
                <a:spcPts val="1000"/>
              </a:spcBef>
            </a:pPr>
            <a:r>
              <a:rPr lang="en-GB" altLang="el-GR" sz="2600" dirty="0"/>
              <a:t>The method relies on the assumption that when learning a second or additional language, that language is internalized through a process of code-breaking similar to first language development.</a:t>
            </a:r>
          </a:p>
          <a:p>
            <a:pPr eaLnBrk="1" hangingPunct="1">
              <a:spcBef>
                <a:spcPts val="1000"/>
              </a:spcBef>
            </a:pPr>
            <a:r>
              <a:rPr lang="en-GB" altLang="el-GR" sz="2600" dirty="0"/>
              <a:t>Students respond to commands that require physical movement. </a:t>
            </a:r>
          </a:p>
        </p:txBody>
      </p:sp>
    </p:spTree>
    <p:custDataLst>
      <p:tags r:id="rId1"/>
    </p:custDataLst>
    <p:extLst>
      <p:ext uri="{BB962C8B-B14F-4D97-AF65-F5344CB8AC3E}">
        <p14:creationId xmlns:p14="http://schemas.microsoft.com/office/powerpoint/2010/main" val="6081153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GB" altLang="el-GR" dirty="0"/>
              <a:t>Total Physical Response (2/2)</a:t>
            </a:r>
          </a:p>
        </p:txBody>
      </p:sp>
      <p:sp>
        <p:nvSpPr>
          <p:cNvPr id="3" name="Content Placeholder 2"/>
          <p:cNvSpPr>
            <a:spLocks noGrp="1"/>
          </p:cNvSpPr>
          <p:nvPr>
            <p:ph idx="1"/>
          </p:nvPr>
        </p:nvSpPr>
        <p:spPr/>
        <p:txBody>
          <a:bodyPr>
            <a:noAutofit/>
          </a:bodyPr>
          <a:lstStyle/>
          <a:p>
            <a:pPr eaLnBrk="1" hangingPunct="1">
              <a:spcBef>
                <a:spcPct val="50000"/>
              </a:spcBef>
            </a:pPr>
            <a:r>
              <a:rPr lang="en-GB" altLang="zh-TW" sz="2600" dirty="0">
                <a:ea typeface="PMingLiU" panose="02020500000000000000" pitchFamily="18" charset="-120"/>
              </a:rPr>
              <a:t>Successful second language learning should be a parallel process to child first language acquisition.</a:t>
            </a:r>
          </a:p>
          <a:p>
            <a:pPr eaLnBrk="1" hangingPunct="1">
              <a:lnSpc>
                <a:spcPct val="90000"/>
              </a:lnSpc>
            </a:pPr>
            <a:r>
              <a:rPr lang="en-GB" altLang="zh-TW" sz="2600" dirty="0">
                <a:ea typeface="PMingLiU" panose="02020500000000000000" pitchFamily="18" charset="-120"/>
              </a:rPr>
              <a:t>Appropriate activities can produce stress-free learning.</a:t>
            </a:r>
          </a:p>
          <a:p>
            <a:pPr eaLnBrk="1" hangingPunct="1">
              <a:lnSpc>
                <a:spcPct val="90000"/>
              </a:lnSpc>
            </a:pPr>
            <a:r>
              <a:rPr lang="en-GB" altLang="zh-TW" sz="2600" dirty="0">
                <a:ea typeface="PMingLiU" panose="02020500000000000000" pitchFamily="18" charset="-120"/>
              </a:rPr>
              <a:t>Learners are encourage to speak when they feel ready to speak.</a:t>
            </a:r>
          </a:p>
          <a:p>
            <a:pPr>
              <a:spcBef>
                <a:spcPts val="600"/>
              </a:spcBef>
            </a:pPr>
            <a:r>
              <a:rPr lang="en-GB" altLang="el-GR" sz="2600" b="1" dirty="0"/>
              <a:t>Theory of language:</a:t>
            </a:r>
          </a:p>
          <a:p>
            <a:pPr lvl="1">
              <a:spcBef>
                <a:spcPts val="600"/>
              </a:spcBef>
            </a:pPr>
            <a:r>
              <a:rPr lang="en-GB" altLang="el-GR" sz="2400" dirty="0"/>
              <a:t>a grammar based view of language.</a:t>
            </a:r>
          </a:p>
          <a:p>
            <a:pPr lvl="1">
              <a:spcBef>
                <a:spcPts val="600"/>
              </a:spcBef>
            </a:pPr>
            <a:r>
              <a:rPr lang="en-GB" altLang="el-GR" sz="2400" dirty="0"/>
              <a:t>verb in ımperative form.</a:t>
            </a:r>
          </a:p>
          <a:p>
            <a:pPr>
              <a:spcBef>
                <a:spcPts val="600"/>
              </a:spcBef>
            </a:pPr>
            <a:r>
              <a:rPr lang="en-GB" altLang="el-GR" sz="2600" b="1" dirty="0"/>
              <a:t>Theory of language learning:</a:t>
            </a:r>
          </a:p>
          <a:p>
            <a:pPr lvl="1">
              <a:spcBef>
                <a:spcPts val="600"/>
              </a:spcBef>
            </a:pPr>
            <a:r>
              <a:rPr lang="en-GB" altLang="el-GR" sz="2400" dirty="0"/>
              <a:t>a stimulus-response view.</a:t>
            </a:r>
          </a:p>
          <a:p>
            <a:pPr eaLnBrk="1" hangingPunct="1">
              <a:lnSpc>
                <a:spcPct val="90000"/>
              </a:lnSpc>
            </a:pPr>
            <a:endParaRPr lang="en-GB" altLang="el-GR" sz="2600" dirty="0"/>
          </a:p>
        </p:txBody>
      </p:sp>
    </p:spTree>
    <p:custDataLst>
      <p:tags r:id="rId1"/>
    </p:custDataLst>
    <p:extLst>
      <p:ext uri="{BB962C8B-B14F-4D97-AF65-F5344CB8AC3E}">
        <p14:creationId xmlns:p14="http://schemas.microsoft.com/office/powerpoint/2010/main" val="19640593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normAutofit fontScale="90000"/>
          </a:bodyPr>
          <a:lstStyle/>
          <a:p>
            <a:r>
              <a:rPr lang="en-GB" altLang="el-GR" dirty="0"/>
              <a:t>Communicative language teaching (1980s) (1/2)</a:t>
            </a:r>
          </a:p>
        </p:txBody>
      </p:sp>
      <p:sp>
        <p:nvSpPr>
          <p:cNvPr id="3" name="Content Placeholder 2"/>
          <p:cNvSpPr>
            <a:spLocks noGrp="1"/>
          </p:cNvSpPr>
          <p:nvPr>
            <p:ph idx="1"/>
          </p:nvPr>
        </p:nvSpPr>
        <p:spPr/>
        <p:txBody>
          <a:bodyPr>
            <a:noAutofit/>
          </a:bodyPr>
          <a:lstStyle/>
          <a:p>
            <a:pPr marL="342900" lvl="1" indent="-342900">
              <a:buFont typeface="Arial" pitchFamily="34" charset="0"/>
              <a:buChar char="•"/>
            </a:pPr>
            <a:r>
              <a:rPr lang="en-GB" altLang="el-GR" dirty="0"/>
              <a:t>An emphasis on learning to communicate through interaction in the target language. Authentic and meaningful communication should be the goal of classroom activities.</a:t>
            </a:r>
          </a:p>
          <a:p>
            <a:r>
              <a:rPr lang="en-GB" altLang="el-GR" sz="2800" dirty="0"/>
              <a:t>The introduction of authentic texts into the learning situation.</a:t>
            </a:r>
          </a:p>
          <a:p>
            <a:r>
              <a:rPr lang="en-GB" altLang="el-GR" sz="2800" dirty="0"/>
              <a:t>The provision of opportunities for learners to focus, not only on the language but also on the learning process itself.</a:t>
            </a:r>
            <a:br>
              <a:rPr lang="en-GB" altLang="el-GR" sz="2800" dirty="0"/>
            </a:br>
            <a:endParaRPr lang="en-GB" altLang="el-GR" sz="2800" dirty="0"/>
          </a:p>
          <a:p>
            <a:pPr marL="0" indent="0">
              <a:buNone/>
            </a:pPr>
            <a:endParaRPr lang="en-GB" altLang="el-GR" sz="2800" dirty="0"/>
          </a:p>
        </p:txBody>
      </p:sp>
    </p:spTree>
    <p:custDataLst>
      <p:tags r:id="rId1"/>
    </p:custDataLst>
    <p:extLst>
      <p:ext uri="{BB962C8B-B14F-4D97-AF65-F5344CB8AC3E}">
        <p14:creationId xmlns:p14="http://schemas.microsoft.com/office/powerpoint/2010/main" val="6940607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normAutofit fontScale="90000"/>
          </a:bodyPr>
          <a:lstStyle/>
          <a:p>
            <a:r>
              <a:rPr lang="en-GB" altLang="el-GR" dirty="0"/>
              <a:t>Communicative language teaching (1980s) (2/2)</a:t>
            </a:r>
          </a:p>
        </p:txBody>
      </p:sp>
      <p:sp>
        <p:nvSpPr>
          <p:cNvPr id="3" name="Content Placeholder 2"/>
          <p:cNvSpPr>
            <a:spLocks noGrp="1"/>
          </p:cNvSpPr>
          <p:nvPr>
            <p:ph idx="1"/>
          </p:nvPr>
        </p:nvSpPr>
        <p:spPr/>
        <p:txBody>
          <a:bodyPr>
            <a:noAutofit/>
          </a:bodyPr>
          <a:lstStyle/>
          <a:p>
            <a:pPr>
              <a:spcBef>
                <a:spcPts val="1000"/>
              </a:spcBef>
            </a:pPr>
            <a:r>
              <a:rPr lang="en-GB" altLang="el-GR" sz="2600" dirty="0"/>
              <a:t>An enhancement of the learner's own personal experiences as important contributing elements to classroom learning.</a:t>
            </a:r>
          </a:p>
          <a:p>
            <a:pPr>
              <a:spcBef>
                <a:spcPts val="1000"/>
              </a:spcBef>
            </a:pPr>
            <a:r>
              <a:rPr lang="en-GB" altLang="el-GR" sz="2600" dirty="0"/>
              <a:t>An attempt to link classroom language learning with language activation outside the classroom.</a:t>
            </a:r>
          </a:p>
          <a:p>
            <a:pPr>
              <a:spcBef>
                <a:spcPts val="1000"/>
              </a:spcBef>
            </a:pPr>
            <a:r>
              <a:rPr lang="en-GB" altLang="el-GR" sz="2600" dirty="0"/>
              <a:t>Fluency is an important dimension of communication.</a:t>
            </a:r>
          </a:p>
          <a:p>
            <a:pPr>
              <a:spcBef>
                <a:spcPts val="1000"/>
              </a:spcBef>
            </a:pPr>
            <a:r>
              <a:rPr lang="en-GB" altLang="el-GR" sz="2600" dirty="0"/>
              <a:t>Communication involves the integration of different language skills.</a:t>
            </a:r>
          </a:p>
          <a:p>
            <a:pPr>
              <a:spcBef>
                <a:spcPts val="1000"/>
              </a:spcBef>
            </a:pPr>
            <a:r>
              <a:rPr lang="en-GB" altLang="el-GR" sz="2600" dirty="0"/>
              <a:t>Learning is a process of creative construction and involves trial and error.</a:t>
            </a:r>
          </a:p>
          <a:p>
            <a:pPr marL="0" indent="0">
              <a:spcBef>
                <a:spcPts val="1000"/>
              </a:spcBef>
              <a:buNone/>
            </a:pPr>
            <a:br>
              <a:rPr lang="en-GB" altLang="el-GR" sz="2600" dirty="0"/>
            </a:br>
            <a:endParaRPr lang="en-GB" altLang="el-GR" sz="2600" dirty="0"/>
          </a:p>
          <a:p>
            <a:pPr marL="0" indent="0">
              <a:spcBef>
                <a:spcPts val="1000"/>
              </a:spcBef>
              <a:buNone/>
            </a:pPr>
            <a:endParaRPr lang="en-GB" altLang="el-GR" sz="2600" dirty="0"/>
          </a:p>
        </p:txBody>
      </p:sp>
    </p:spTree>
    <p:custDataLst>
      <p:tags r:id="rId1"/>
    </p:custDataLst>
    <p:extLst>
      <p:ext uri="{BB962C8B-B14F-4D97-AF65-F5344CB8AC3E}">
        <p14:creationId xmlns:p14="http://schemas.microsoft.com/office/powerpoint/2010/main" val="277013819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normAutofit/>
          </a:bodyPr>
          <a:lstStyle/>
          <a:p>
            <a:r>
              <a:rPr lang="en-GB" altLang="el-GR" dirty="0"/>
              <a:t>Task-based language learning (1/2)</a:t>
            </a:r>
          </a:p>
        </p:txBody>
      </p:sp>
      <p:sp>
        <p:nvSpPr>
          <p:cNvPr id="3" name="Content Placeholder 2"/>
          <p:cNvSpPr>
            <a:spLocks noGrp="1"/>
          </p:cNvSpPr>
          <p:nvPr>
            <p:ph idx="1"/>
          </p:nvPr>
        </p:nvSpPr>
        <p:spPr/>
        <p:txBody>
          <a:bodyPr>
            <a:noAutofit/>
          </a:bodyPr>
          <a:lstStyle/>
          <a:p>
            <a:pPr eaLnBrk="1" hangingPunct="1"/>
            <a:r>
              <a:rPr lang="en-GB" altLang="el-GR" sz="2600" b="1" dirty="0"/>
              <a:t>Task-based language learning (TBLL)</a:t>
            </a:r>
            <a:r>
              <a:rPr lang="en-GB" altLang="el-GR" sz="2600" dirty="0"/>
              <a:t> is a method of instruction which focuses on the use of </a:t>
            </a:r>
            <a:r>
              <a:rPr lang="en-GB" altLang="el-GR" sz="2600" b="1" dirty="0"/>
              <a:t>authentic language</a:t>
            </a:r>
            <a:r>
              <a:rPr lang="en-GB" altLang="el-GR" sz="2600" dirty="0"/>
              <a:t>, and  students doing </a:t>
            </a:r>
            <a:r>
              <a:rPr lang="en-GB" altLang="el-GR" sz="2600" b="1" dirty="0"/>
              <a:t>meaningful tasks</a:t>
            </a:r>
            <a:r>
              <a:rPr lang="en-GB" altLang="el-GR" sz="2600" dirty="0"/>
              <a:t> using the </a:t>
            </a:r>
            <a:r>
              <a:rPr lang="en-GB" altLang="el-GR" sz="2600" b="1" dirty="0"/>
              <a:t>target language</a:t>
            </a:r>
            <a:r>
              <a:rPr lang="en-GB" altLang="el-GR" sz="2600" dirty="0"/>
              <a:t>; for example, visiting the doctor, conducting an interview, or calling customer services for help. </a:t>
            </a:r>
          </a:p>
          <a:p>
            <a:pPr eaLnBrk="1" hangingPunct="1"/>
            <a:r>
              <a:rPr lang="en-GB" altLang="el-GR" sz="2600" dirty="0"/>
              <a:t>Assessment is primarily based on task outcome (</a:t>
            </a:r>
            <a:r>
              <a:rPr lang="en-GB" altLang="el-GR" sz="2600" dirty="0" err="1"/>
              <a:t>ie</a:t>
            </a:r>
            <a:r>
              <a:rPr lang="en-GB" altLang="el-GR" sz="2600" dirty="0"/>
              <a:t>: the appropriate completion of tasks) rather than simply accuracy of language forms. This makes TBLL especially popular for developing target language fluency and student confidence.</a:t>
            </a:r>
          </a:p>
        </p:txBody>
      </p:sp>
    </p:spTree>
    <p:custDataLst>
      <p:tags r:id="rId1"/>
    </p:custDataLst>
    <p:extLst>
      <p:ext uri="{BB962C8B-B14F-4D97-AF65-F5344CB8AC3E}">
        <p14:creationId xmlns:p14="http://schemas.microsoft.com/office/powerpoint/2010/main" val="31754445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normAutofit/>
          </a:bodyPr>
          <a:lstStyle/>
          <a:p>
            <a:r>
              <a:rPr lang="en-GB" altLang="el-GR" dirty="0"/>
              <a:t>Task-based language learning (2/2)</a:t>
            </a:r>
          </a:p>
        </p:txBody>
      </p:sp>
      <p:sp>
        <p:nvSpPr>
          <p:cNvPr id="3" name="Content Placeholder 2"/>
          <p:cNvSpPr>
            <a:spLocks noGrp="1"/>
          </p:cNvSpPr>
          <p:nvPr>
            <p:ph idx="1"/>
          </p:nvPr>
        </p:nvSpPr>
        <p:spPr/>
        <p:txBody>
          <a:bodyPr>
            <a:normAutofit/>
          </a:bodyPr>
          <a:lstStyle/>
          <a:p>
            <a:pPr eaLnBrk="1" hangingPunct="1"/>
            <a:r>
              <a:rPr lang="en-GB" altLang="el-GR" sz="2600" dirty="0"/>
              <a:t>In TBLL the role of the teacher changes from that of an </a:t>
            </a:r>
            <a:r>
              <a:rPr lang="en-GB" altLang="el-GR" sz="2600" b="1" dirty="0"/>
              <a:t>instructor and prosecutor of errors</a:t>
            </a:r>
            <a:r>
              <a:rPr lang="en-GB" altLang="el-GR" sz="2600" dirty="0"/>
              <a:t> to that of a </a:t>
            </a:r>
            <a:r>
              <a:rPr lang="en-GB" altLang="el-GR" sz="2600" b="1" dirty="0"/>
              <a:t>supporter and inventor of tasks</a:t>
            </a:r>
            <a:r>
              <a:rPr lang="en-GB" altLang="el-GR" sz="2600" dirty="0"/>
              <a:t> which her/his learners enjoy doing. </a:t>
            </a:r>
          </a:p>
          <a:p>
            <a:pPr eaLnBrk="1" hangingPunct="1"/>
            <a:r>
              <a:rPr lang="en-GB" altLang="el-GR" sz="2600" dirty="0"/>
              <a:t>It proved useful to divide the learning process in TBLL in three phases: The </a:t>
            </a:r>
            <a:r>
              <a:rPr lang="en-GB" altLang="el-GR" sz="2600" b="1" dirty="0"/>
              <a:t>pre-task phase</a:t>
            </a:r>
            <a:r>
              <a:rPr lang="en-GB" altLang="el-GR" sz="2600" dirty="0"/>
              <a:t>, the </a:t>
            </a:r>
            <a:r>
              <a:rPr lang="en-GB" altLang="el-GR" sz="2600" b="1" dirty="0"/>
              <a:t>doing of the task</a:t>
            </a:r>
            <a:r>
              <a:rPr lang="en-GB" altLang="el-GR" sz="2600" dirty="0"/>
              <a:t>, and the </a:t>
            </a:r>
            <a:r>
              <a:rPr lang="en-GB" altLang="el-GR" sz="2600" b="1" dirty="0"/>
              <a:t>post-task phase</a:t>
            </a:r>
            <a:r>
              <a:rPr lang="en-GB" altLang="el-GR" sz="2600" dirty="0"/>
              <a:t>. Taken together they form a </a:t>
            </a:r>
            <a:r>
              <a:rPr lang="en-GB" altLang="el-GR" sz="2600" b="1" dirty="0"/>
              <a:t>task cycle</a:t>
            </a:r>
            <a:r>
              <a:rPr lang="en-GB" altLang="el-GR" sz="2600" dirty="0"/>
              <a:t>. The major role of the teacher changes from phase to phase.</a:t>
            </a:r>
            <a:endParaRPr lang="el-GR" altLang="el-GR" sz="2600" dirty="0"/>
          </a:p>
        </p:txBody>
      </p:sp>
    </p:spTree>
    <p:custDataLst>
      <p:tags r:id="rId1"/>
    </p:custDataLst>
    <p:extLst>
      <p:ext uri="{BB962C8B-B14F-4D97-AF65-F5344CB8AC3E}">
        <p14:creationId xmlns:p14="http://schemas.microsoft.com/office/powerpoint/2010/main" val="38976754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normAutofit fontScale="90000"/>
          </a:bodyPr>
          <a:lstStyle/>
          <a:p>
            <a:r>
              <a:rPr lang="en-GB" altLang="el-GR" dirty="0"/>
              <a:t>Problems associated with methods  (1/4)</a:t>
            </a:r>
          </a:p>
        </p:txBody>
      </p:sp>
      <p:sp>
        <p:nvSpPr>
          <p:cNvPr id="3" name="Content Placeholder 2"/>
          <p:cNvSpPr>
            <a:spLocks noGrp="1"/>
          </p:cNvSpPr>
          <p:nvPr>
            <p:ph idx="1"/>
          </p:nvPr>
        </p:nvSpPr>
        <p:spPr/>
        <p:txBody>
          <a:bodyPr>
            <a:noAutofit/>
          </a:bodyPr>
          <a:lstStyle/>
          <a:p>
            <a:pPr eaLnBrk="1" hangingPunct="1"/>
            <a:r>
              <a:rPr lang="en-GB" altLang="el-GR" sz="2800" dirty="0"/>
              <a:t>No general agreement on what method is: Any principled choice of techniques can be termed “method”.</a:t>
            </a:r>
          </a:p>
          <a:p>
            <a:pPr eaLnBrk="1" hangingPunct="1"/>
            <a:r>
              <a:rPr lang="en-GB" altLang="el-GR" sz="2800" dirty="0"/>
              <a:t>Some methods not based on clear language and language learning theory.</a:t>
            </a:r>
          </a:p>
          <a:p>
            <a:pPr eaLnBrk="1" hangingPunct="1"/>
            <a:r>
              <a:rPr lang="en-GB" altLang="el-GR" sz="2800" dirty="0"/>
              <a:t>Methods are open to wide interpretation by materials developers and teachers.</a:t>
            </a:r>
          </a:p>
        </p:txBody>
      </p:sp>
    </p:spTree>
    <p:custDataLst>
      <p:tags r:id="rId1"/>
    </p:custDataLst>
    <p:extLst>
      <p:ext uri="{BB962C8B-B14F-4D97-AF65-F5344CB8AC3E}">
        <p14:creationId xmlns:p14="http://schemas.microsoft.com/office/powerpoint/2010/main" val="33710171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normAutofit fontScale="90000"/>
          </a:bodyPr>
          <a:lstStyle/>
          <a:p>
            <a:r>
              <a:rPr lang="en-GB" altLang="el-GR" dirty="0"/>
              <a:t>Problems associated with methods  (2/4)</a:t>
            </a:r>
          </a:p>
        </p:txBody>
      </p:sp>
      <p:sp>
        <p:nvSpPr>
          <p:cNvPr id="3" name="Content Placeholder 2"/>
          <p:cNvSpPr>
            <a:spLocks noGrp="1"/>
          </p:cNvSpPr>
          <p:nvPr>
            <p:ph idx="1"/>
          </p:nvPr>
        </p:nvSpPr>
        <p:spPr/>
        <p:txBody>
          <a:bodyPr>
            <a:noAutofit/>
          </a:bodyPr>
          <a:lstStyle/>
          <a:p>
            <a:pPr eaLnBrk="1" hangingPunct="1"/>
            <a:r>
              <a:rPr lang="en-GB" altLang="el-GR" sz="2800" dirty="0"/>
              <a:t>Methods that present themselves as “state of the art” have in essence been around for thousands of years. Total corpus of ideas available to language teachers has not basically changed in 2000 years. In essence methods represent different configurations of the same basic options.</a:t>
            </a:r>
          </a:p>
          <a:p>
            <a:pPr eaLnBrk="1" hangingPunct="1"/>
            <a:endParaRPr lang="en-GB" altLang="el-GR" sz="2800" dirty="0"/>
          </a:p>
        </p:txBody>
      </p:sp>
    </p:spTree>
    <p:custDataLst>
      <p:tags r:id="rId1"/>
    </p:custDataLst>
    <p:extLst>
      <p:ext uri="{BB962C8B-B14F-4D97-AF65-F5344CB8AC3E}">
        <p14:creationId xmlns:p14="http://schemas.microsoft.com/office/powerpoint/2010/main" val="38320874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normAutofit fontScale="90000"/>
          </a:bodyPr>
          <a:lstStyle/>
          <a:p>
            <a:r>
              <a:rPr lang="en-GB" altLang="el-GR" dirty="0"/>
              <a:t>Problems associated with methods  (3/4)</a:t>
            </a:r>
          </a:p>
        </p:txBody>
      </p:sp>
      <p:sp>
        <p:nvSpPr>
          <p:cNvPr id="3" name="Content Placeholder 2"/>
          <p:cNvSpPr>
            <a:spLocks noGrp="1"/>
          </p:cNvSpPr>
          <p:nvPr>
            <p:ph idx="1"/>
          </p:nvPr>
        </p:nvSpPr>
        <p:spPr/>
        <p:txBody>
          <a:bodyPr>
            <a:normAutofit/>
          </a:bodyPr>
          <a:lstStyle/>
          <a:p>
            <a:pPr eaLnBrk="1" hangingPunct="1"/>
            <a:r>
              <a:rPr lang="en-GB" altLang="el-GR" sz="2800" dirty="0"/>
              <a:t>The rise and fall of methods is mainly due to the influence of profit seekers, promoters and forces of the intellectual marketplace. Methods become influential when they gain the seal of approval by university departments.</a:t>
            </a:r>
          </a:p>
          <a:p>
            <a:r>
              <a:rPr lang="en-GB" altLang="el-GR" sz="2800" dirty="0"/>
              <a:t>Language teaching is a massive industry where much is done in the name of profit and glory.</a:t>
            </a:r>
          </a:p>
          <a:p>
            <a:pPr marL="0" indent="0" eaLnBrk="1" hangingPunct="1">
              <a:buNone/>
            </a:pPr>
            <a:endParaRPr lang="en-GB" altLang="el-GR" sz="2800" dirty="0"/>
          </a:p>
        </p:txBody>
      </p:sp>
    </p:spTree>
    <p:custDataLst>
      <p:tags r:id="rId1"/>
    </p:custDataLst>
    <p:extLst>
      <p:ext uri="{BB962C8B-B14F-4D97-AF65-F5344CB8AC3E}">
        <p14:creationId xmlns:p14="http://schemas.microsoft.com/office/powerpoint/2010/main" val="990942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a:bodyPr>
          <a:lstStyle/>
          <a:p>
            <a:pPr eaLnBrk="1" hangingPunct="1"/>
            <a:r>
              <a:rPr lang="en-GB" altLang="el-GR" dirty="0"/>
              <a:t>What is a method? (1/2)</a:t>
            </a:r>
          </a:p>
        </p:txBody>
      </p:sp>
      <p:sp>
        <p:nvSpPr>
          <p:cNvPr id="3" name="Content Placeholder 2"/>
          <p:cNvSpPr>
            <a:spLocks noGrp="1"/>
          </p:cNvSpPr>
          <p:nvPr>
            <p:ph idx="1"/>
          </p:nvPr>
        </p:nvSpPr>
        <p:spPr/>
        <p:txBody>
          <a:bodyPr>
            <a:noAutofit/>
          </a:bodyPr>
          <a:lstStyle/>
          <a:p>
            <a:pPr eaLnBrk="1" hangingPunct="1">
              <a:spcBef>
                <a:spcPts val="600"/>
              </a:spcBef>
            </a:pPr>
            <a:r>
              <a:rPr lang="en-GB" altLang="el-GR" sz="3000" dirty="0"/>
              <a:t>All methods include prescriptions for the teacher and the learners.</a:t>
            </a:r>
          </a:p>
          <a:p>
            <a:pPr eaLnBrk="1" hangingPunct="1">
              <a:spcBef>
                <a:spcPts val="600"/>
              </a:spcBef>
            </a:pPr>
            <a:r>
              <a:rPr lang="en-GB" altLang="el-GR" sz="3000" dirty="0"/>
              <a:t>All methods are a pre-packaged set of specifications of how the teacher should teach and how the learner should learn derived from a particular theory of language and a theory of language learning.</a:t>
            </a:r>
          </a:p>
        </p:txBody>
      </p:sp>
    </p:spTree>
    <p:custDataLst>
      <p:tags r:id="rId1"/>
    </p:custDataLst>
    <p:extLst>
      <p:ext uri="{BB962C8B-B14F-4D97-AF65-F5344CB8AC3E}">
        <p14:creationId xmlns:p14="http://schemas.microsoft.com/office/powerpoint/2010/main" val="221962052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normAutofit fontScale="90000"/>
          </a:bodyPr>
          <a:lstStyle/>
          <a:p>
            <a:r>
              <a:rPr lang="en-GB" altLang="el-GR" dirty="0"/>
              <a:t>Problems associated with methods  (4/4)</a:t>
            </a:r>
          </a:p>
        </p:txBody>
      </p:sp>
      <p:sp>
        <p:nvSpPr>
          <p:cNvPr id="3" name="Content Placeholder 2"/>
          <p:cNvSpPr>
            <a:spLocks noGrp="1"/>
          </p:cNvSpPr>
          <p:nvPr>
            <p:ph idx="1"/>
          </p:nvPr>
        </p:nvSpPr>
        <p:spPr/>
        <p:txBody>
          <a:bodyPr>
            <a:normAutofit/>
          </a:bodyPr>
          <a:lstStyle/>
          <a:p>
            <a:pPr eaLnBrk="1" hangingPunct="1"/>
            <a:r>
              <a:rPr lang="en-GB" altLang="el-GR" sz="2800" dirty="0"/>
              <a:t>Most methods have been developed in western developed countries (US and UK). Fallacy that anything imported by US and UK is by nature effective and advanced.</a:t>
            </a:r>
          </a:p>
          <a:p>
            <a:pPr eaLnBrk="1" hangingPunct="1"/>
            <a:r>
              <a:rPr lang="en-GB" altLang="el-GR" sz="2800" dirty="0"/>
              <a:t>Methods developed in a specific educational, social and cultural context cannot be exported wholesale and used in countries with different philosophies, values and beliefs.</a:t>
            </a:r>
          </a:p>
          <a:p>
            <a:pPr eaLnBrk="1" hangingPunct="1"/>
            <a:endParaRPr lang="en-GB" altLang="el-GR" sz="2800" dirty="0"/>
          </a:p>
        </p:txBody>
      </p:sp>
    </p:spTree>
    <p:custDataLst>
      <p:tags r:id="rId1"/>
    </p:custDataLst>
    <p:extLst>
      <p:ext uri="{BB962C8B-B14F-4D97-AF65-F5344CB8AC3E}">
        <p14:creationId xmlns:p14="http://schemas.microsoft.com/office/powerpoint/2010/main" val="412432083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noAutofit/>
          </a:bodyPr>
          <a:lstStyle/>
          <a:p>
            <a:r>
              <a:rPr lang="en-GB" altLang="el-GR" sz="4000" dirty="0"/>
              <a:t>Eclectic Approach in Teaching English (1/2)</a:t>
            </a:r>
          </a:p>
        </p:txBody>
      </p:sp>
      <p:sp>
        <p:nvSpPr>
          <p:cNvPr id="40963" name="Content Placeholder 2"/>
          <p:cNvSpPr>
            <a:spLocks noGrp="1"/>
          </p:cNvSpPr>
          <p:nvPr>
            <p:ph idx="1"/>
          </p:nvPr>
        </p:nvSpPr>
        <p:spPr/>
        <p:txBody>
          <a:bodyPr>
            <a:noAutofit/>
          </a:bodyPr>
          <a:lstStyle/>
          <a:p>
            <a:pPr eaLnBrk="1" hangingPunct="1"/>
            <a:r>
              <a:rPr lang="en-GB" altLang="el-GR" sz="2800" dirty="0"/>
              <a:t>Larsen-Freeman (2000) and Mellow (2000) both have used the term principled eclecticism to describe a desirable, coherent, pluralistic approach to language teaching. </a:t>
            </a:r>
          </a:p>
          <a:p>
            <a:pPr eaLnBrk="1" hangingPunct="1"/>
            <a:r>
              <a:rPr lang="en-GB" altLang="el-GR" sz="2800" dirty="0"/>
              <a:t>Eclecticism involves the use of a variety of language learning activities, each of which may have very different characteristics and may be motivated by different underlying assumptions. </a:t>
            </a:r>
          </a:p>
        </p:txBody>
      </p:sp>
    </p:spTree>
    <p:custDataLst>
      <p:tags r:id="rId1"/>
    </p:custDataLst>
    <p:extLst>
      <p:ext uri="{BB962C8B-B14F-4D97-AF65-F5344CB8AC3E}">
        <p14:creationId xmlns:p14="http://schemas.microsoft.com/office/powerpoint/2010/main" val="385648873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noAutofit/>
          </a:bodyPr>
          <a:lstStyle/>
          <a:p>
            <a:r>
              <a:rPr lang="en-GB" altLang="el-GR" sz="4000" dirty="0"/>
              <a:t>Eclectic Approach in Teaching English (2/2) </a:t>
            </a:r>
          </a:p>
        </p:txBody>
      </p:sp>
      <p:sp>
        <p:nvSpPr>
          <p:cNvPr id="40963" name="Content Placeholder 2"/>
          <p:cNvSpPr>
            <a:spLocks noGrp="1"/>
          </p:cNvSpPr>
          <p:nvPr>
            <p:ph idx="1"/>
          </p:nvPr>
        </p:nvSpPr>
        <p:spPr/>
        <p:txBody>
          <a:bodyPr>
            <a:noAutofit/>
          </a:bodyPr>
          <a:lstStyle/>
          <a:p>
            <a:pPr eaLnBrk="1" hangingPunct="1"/>
            <a:r>
              <a:rPr lang="en-GB" altLang="el-GR" sz="2800" dirty="0"/>
              <a:t>The use eclecticism is due to the fact that there are strengths as well as weaknesses of single theory based methods. Reliance upon a single theory of teaching has been criticized because the use of a limited number of techniques can become mechanic.</a:t>
            </a:r>
          </a:p>
          <a:p>
            <a:r>
              <a:rPr lang="en-GB" altLang="el-GR" sz="2800" dirty="0"/>
              <a:t>The teacher decides what methodology or approach to use depending on the aims of the lesson and the learners in the group. Almost all modern course books have a mixture of approaches and methodologies.</a:t>
            </a:r>
          </a:p>
        </p:txBody>
      </p:sp>
    </p:spTree>
    <p:custDataLst>
      <p:tags r:id="rId1"/>
    </p:custDataLst>
    <p:extLst>
      <p:ext uri="{BB962C8B-B14F-4D97-AF65-F5344CB8AC3E}">
        <p14:creationId xmlns:p14="http://schemas.microsoft.com/office/powerpoint/2010/main" val="361122639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pPr eaLnBrk="1" hangingPunct="1"/>
            <a:r>
              <a:rPr lang="en-GB" altLang="el-GR" dirty="0"/>
              <a:t>Advantages of an eclectic approach</a:t>
            </a:r>
          </a:p>
        </p:txBody>
      </p:sp>
      <p:sp>
        <p:nvSpPr>
          <p:cNvPr id="3" name="Content Placeholder 2"/>
          <p:cNvSpPr>
            <a:spLocks noGrp="1"/>
          </p:cNvSpPr>
          <p:nvPr>
            <p:ph idx="1"/>
          </p:nvPr>
        </p:nvSpPr>
        <p:spPr>
          <a:xfrm>
            <a:off x="457200" y="1556792"/>
            <a:ext cx="8229600" cy="4525963"/>
          </a:xfrm>
        </p:spPr>
        <p:txBody>
          <a:bodyPr>
            <a:noAutofit/>
          </a:bodyPr>
          <a:lstStyle/>
          <a:p>
            <a:pPr eaLnBrk="1" hangingPunct="1">
              <a:spcBef>
                <a:spcPts val="1000"/>
              </a:spcBef>
            </a:pPr>
            <a:r>
              <a:rPr lang="en-GB" altLang="el-GR" sz="2600" b="1" dirty="0"/>
              <a:t>Safety</a:t>
            </a:r>
            <a:r>
              <a:rPr lang="en-GB" altLang="el-GR" sz="2600" dirty="0"/>
              <a:t>: The use of a variety of ideas and procedures from different existing approaches and methods will increase the chances of learning taking place.</a:t>
            </a:r>
          </a:p>
          <a:p>
            <a:pPr eaLnBrk="1" hangingPunct="1">
              <a:spcBef>
                <a:spcPts val="1000"/>
              </a:spcBef>
            </a:pPr>
            <a:r>
              <a:rPr lang="en-GB" altLang="el-GR" sz="2600" b="1" dirty="0"/>
              <a:t>Interest</a:t>
            </a:r>
            <a:r>
              <a:rPr lang="en-GB" altLang="el-GR" sz="2600" dirty="0"/>
              <a:t>: Teachers need to use different techniques to hold the learners' attention. </a:t>
            </a:r>
          </a:p>
          <a:p>
            <a:pPr eaLnBrk="1" hangingPunct="1">
              <a:spcBef>
                <a:spcPts val="1000"/>
              </a:spcBef>
            </a:pPr>
            <a:r>
              <a:rPr lang="en-GB" altLang="el-GR" sz="2600" b="1" dirty="0"/>
              <a:t>Diversity</a:t>
            </a:r>
            <a:r>
              <a:rPr lang="en-GB" altLang="el-GR" sz="2600" dirty="0"/>
              <a:t>: Different learning/teaching contexts require different methodologies.</a:t>
            </a:r>
          </a:p>
          <a:p>
            <a:pPr eaLnBrk="1" hangingPunct="1">
              <a:spcBef>
                <a:spcPts val="1000"/>
              </a:spcBef>
            </a:pPr>
            <a:r>
              <a:rPr lang="en-GB" altLang="el-GR" sz="2600" b="1" dirty="0"/>
              <a:t>Flexibility</a:t>
            </a:r>
            <a:r>
              <a:rPr lang="en-GB" altLang="el-GR" sz="2600" dirty="0"/>
              <a:t>: Awareness of a range of available techniques will help teachers exploit materials better and manage unexpected situations. Informed teaching is bound to be eclectic.</a:t>
            </a:r>
          </a:p>
        </p:txBody>
      </p:sp>
    </p:spTree>
    <p:custDataLst>
      <p:tags r:id="rId1"/>
    </p:custDataLst>
    <p:extLst>
      <p:ext uri="{BB962C8B-B14F-4D97-AF65-F5344CB8AC3E}">
        <p14:creationId xmlns:p14="http://schemas.microsoft.com/office/powerpoint/2010/main" val="250592651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References</a:t>
            </a:r>
          </a:p>
        </p:txBody>
      </p:sp>
      <p:sp>
        <p:nvSpPr>
          <p:cNvPr id="3" name="Content Placeholder 2"/>
          <p:cNvSpPr>
            <a:spLocks noGrp="1"/>
          </p:cNvSpPr>
          <p:nvPr>
            <p:ph idx="1"/>
          </p:nvPr>
        </p:nvSpPr>
        <p:spPr/>
        <p:txBody>
          <a:bodyPr>
            <a:noAutofit/>
          </a:bodyPr>
          <a:lstStyle/>
          <a:p>
            <a:pPr marL="457200" indent="-457200">
              <a:buNone/>
            </a:pPr>
            <a:r>
              <a:rPr lang="en-GB" sz="2400"/>
              <a:t>Larsen-Freeman, D. (2000). </a:t>
            </a:r>
            <a:r>
              <a:rPr lang="en-GB" sz="2400" i="1"/>
              <a:t>Techniques and Principles in Language Teaching</a:t>
            </a:r>
            <a:r>
              <a:rPr lang="en-GB" sz="2400"/>
              <a:t>. Oxford University Press.</a:t>
            </a:r>
          </a:p>
          <a:p>
            <a:pPr marL="457200" indent="-457200">
              <a:buNone/>
            </a:pPr>
            <a:r>
              <a:rPr lang="en-GB" sz="2400"/>
              <a:t>Mellow, J. D. (2000). Western influences on indigenous language teaching. In J. Reyhner, J. Martin, L. Lockard, &amp; W. Sakiestewa Gilbert (Eds.), </a:t>
            </a:r>
            <a:r>
              <a:rPr lang="en-GB" sz="2400" i="1"/>
              <a:t>Learn in beauty: Indigenous education for a new century </a:t>
            </a:r>
            <a:r>
              <a:rPr lang="en-GB" sz="2400"/>
              <a:t>(pp. 102-113). Flagstaff, AZ: Northern Arizona University.</a:t>
            </a:r>
          </a:p>
          <a:p>
            <a:endParaRPr lang="en-GB" sz="2400"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n-GB" dirty="0"/>
              <a:t>End of Unit</a:t>
            </a:r>
          </a:p>
        </p:txBody>
      </p:sp>
      <p:sp>
        <p:nvSpPr>
          <p:cNvPr id="8" name="Υπότιτλος 7"/>
          <p:cNvSpPr>
            <a:spLocks noGrp="1"/>
          </p:cNvSpPr>
          <p:nvPr>
            <p:ph type="subTitle" idx="1"/>
          </p:nvPr>
        </p:nvSpPr>
        <p:spPr/>
        <p:txBody>
          <a:bodyPr/>
          <a:lstStyle/>
          <a:p>
            <a:endParaRPr lang="el-GR" dirty="0"/>
          </a:p>
        </p:txBody>
      </p:sp>
    </p:spTree>
    <p:custDataLst>
      <p:tags r:id="rId1"/>
    </p:custDataLst>
    <p:extLst>
      <p:ext uri="{BB962C8B-B14F-4D97-AF65-F5344CB8AC3E}">
        <p14:creationId xmlns:p14="http://schemas.microsoft.com/office/powerpoint/2010/main" val="78670756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l-GR" dirty="0"/>
              <a:t>Financing</a:t>
            </a:r>
          </a:p>
        </p:txBody>
      </p:sp>
      <p:sp>
        <p:nvSpPr>
          <p:cNvPr id="32771" name="Content Placeholder 2"/>
          <p:cNvSpPr>
            <a:spLocks noGrp="1"/>
          </p:cNvSpPr>
          <p:nvPr>
            <p:ph idx="1"/>
          </p:nvPr>
        </p:nvSpPr>
        <p:spPr>
          <a:xfrm>
            <a:off x="457200" y="1341438"/>
            <a:ext cx="8229600" cy="4525962"/>
          </a:xfrm>
        </p:spPr>
        <p:txBody>
          <a:bodyPr/>
          <a:lstStyle/>
          <a:p>
            <a:r>
              <a:rPr lang="en-GB" altLang="el-GR" sz="2000" dirty="0"/>
              <a:t>The present educational material has been developed as part of the educational work of the instructor.</a:t>
            </a:r>
          </a:p>
          <a:p>
            <a:r>
              <a:rPr lang="en-GB" altLang="el-GR" sz="2000" dirty="0"/>
              <a:t>The project “Open Academic Courses of the University of Athens” has only financed the reform of the educational material. </a:t>
            </a:r>
          </a:p>
          <a:p>
            <a:r>
              <a:rPr lang="en-GB" altLang="el-GR" sz="2000" dirty="0"/>
              <a:t>The project is implemented under the operational program “Education and Lifelong Learning” and funded by the European Union (European Social Fund) and National Resources. </a:t>
            </a:r>
            <a:endParaRPr lang="el-GR" altLang="el-GR" sz="2000" dirty="0"/>
          </a:p>
          <a:p>
            <a:endParaRPr lang="en-GB" altLang="el-GR" sz="2000" dirty="0"/>
          </a:p>
        </p:txBody>
      </p:sp>
      <p:pic>
        <p:nvPicPr>
          <p:cNvPr id="5" name="Εικόνα 4" descr="project log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51720" y="4437112"/>
            <a:ext cx="5400675" cy="1285875"/>
          </a:xfrm>
          <a:prstGeom prst="rect">
            <a:avLst/>
          </a:prstGeom>
          <a:noFill/>
          <a:ln>
            <a:noFill/>
          </a:ln>
        </p:spPr>
      </p:pic>
    </p:spTree>
    <p:custDataLst>
      <p:tags r:id="rId1"/>
    </p:custDataLst>
    <p:extLst>
      <p:ext uri="{BB962C8B-B14F-4D97-AF65-F5344CB8AC3E}">
        <p14:creationId xmlns:p14="http://schemas.microsoft.com/office/powerpoint/2010/main" val="340744824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3"/>
          <p:cNvSpPr>
            <a:spLocks noGrp="1"/>
          </p:cNvSpPr>
          <p:nvPr>
            <p:ph type="title"/>
          </p:nvPr>
        </p:nvSpPr>
        <p:spPr/>
        <p:txBody>
          <a:bodyPr/>
          <a:lstStyle/>
          <a:p>
            <a:r>
              <a:rPr lang="en-GB" altLang="el-GR" sz="4400" dirty="0"/>
              <a:t>Notes</a:t>
            </a:r>
          </a:p>
        </p:txBody>
      </p:sp>
      <p:sp>
        <p:nvSpPr>
          <p:cNvPr id="33795" name="Text Placeholder 4"/>
          <p:cNvSpPr>
            <a:spLocks noGrp="1"/>
          </p:cNvSpPr>
          <p:nvPr>
            <p:ph type="body" idx="1"/>
          </p:nvPr>
        </p:nvSpPr>
        <p:spPr/>
        <p:txBody>
          <a:bodyPr/>
          <a:lstStyle/>
          <a:p>
            <a:endParaRPr lang="el-GR" altLang="el-GR"/>
          </a:p>
        </p:txBody>
      </p:sp>
    </p:spTree>
    <p:custDataLst>
      <p:tags r:id="rId1"/>
    </p:custDataLst>
    <p:extLst>
      <p:ext uri="{BB962C8B-B14F-4D97-AF65-F5344CB8AC3E}">
        <p14:creationId xmlns:p14="http://schemas.microsoft.com/office/powerpoint/2010/main" val="286224538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3"/>
          <p:cNvSpPr>
            <a:spLocks noGrp="1"/>
          </p:cNvSpPr>
          <p:nvPr>
            <p:ph type="title"/>
          </p:nvPr>
        </p:nvSpPr>
        <p:spPr/>
        <p:txBody>
          <a:bodyPr>
            <a:normAutofit fontScale="90000"/>
          </a:bodyPr>
          <a:lstStyle/>
          <a:p>
            <a:r>
              <a:rPr lang="en-GB" altLang="el-GR" dirty="0">
                <a:solidFill>
                  <a:schemeClr val="accent1"/>
                </a:solidFill>
              </a:rPr>
              <a:t>Note on History of Published Version </a:t>
            </a:r>
          </a:p>
        </p:txBody>
      </p:sp>
      <p:sp>
        <p:nvSpPr>
          <p:cNvPr id="5" name="Content Placeholder 4"/>
          <p:cNvSpPr>
            <a:spLocks noGrp="1"/>
          </p:cNvSpPr>
          <p:nvPr>
            <p:ph idx="1"/>
          </p:nvPr>
        </p:nvSpPr>
        <p:spPr/>
        <p:txBody>
          <a:bodyPr>
            <a:normAutofit/>
          </a:bodyPr>
          <a:lstStyle/>
          <a:p>
            <a:pPr marL="0" indent="0">
              <a:buFont typeface="Arial" panose="020B0604020202020204" pitchFamily="34" charset="0"/>
              <a:buNone/>
            </a:pPr>
            <a:r>
              <a:rPr lang="en-GB" altLang="el-GR" sz="2000" dirty="0"/>
              <a:t>The present work is the edition</a:t>
            </a:r>
            <a:r>
              <a:rPr lang="en-GB" altLang="el-GR" dirty="0"/>
              <a:t> </a:t>
            </a:r>
            <a:r>
              <a:rPr lang="en-GB" altLang="el-GR" sz="2000" dirty="0"/>
              <a:t>1.0.  </a:t>
            </a:r>
          </a:p>
          <a:p>
            <a:pPr marL="0" indent="0">
              <a:buNone/>
            </a:pPr>
            <a:endParaRPr lang="en-GB" altLang="el-GR" sz="2000" dirty="0"/>
          </a:p>
        </p:txBody>
      </p:sp>
    </p:spTree>
    <p:custDataLst>
      <p:tags r:id="rId1"/>
    </p:custDataLst>
    <p:extLst>
      <p:ext uri="{BB962C8B-B14F-4D97-AF65-F5344CB8AC3E}">
        <p14:creationId xmlns:p14="http://schemas.microsoft.com/office/powerpoint/2010/main" val="352131235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l-GR" dirty="0">
                <a:solidFill>
                  <a:schemeClr val="accent1"/>
                </a:solidFill>
              </a:rPr>
              <a:t>Reference Note </a:t>
            </a:r>
          </a:p>
        </p:txBody>
      </p:sp>
      <p:sp>
        <p:nvSpPr>
          <p:cNvPr id="3" name="Content Placeholder 2" descr="The is the link to the open online course."/>
          <p:cNvSpPr>
            <a:spLocks noGrp="1"/>
          </p:cNvSpPr>
          <p:nvPr>
            <p:ph idx="1"/>
          </p:nvPr>
        </p:nvSpPr>
        <p:spPr>
          <a:xfrm>
            <a:off x="463550" y="1557338"/>
            <a:ext cx="8229600" cy="4525962"/>
          </a:xfrm>
        </p:spPr>
        <p:txBody>
          <a:bodyPr>
            <a:normAutofit/>
          </a:bodyPr>
          <a:lstStyle/>
          <a:p>
            <a:pPr marL="0" indent="0">
              <a:buNone/>
            </a:pPr>
            <a:r>
              <a:rPr lang="en-GB" altLang="el-GR" sz="2000" dirty="0"/>
              <a:t>Copyright National and </a:t>
            </a:r>
            <a:r>
              <a:rPr lang="en-GB" altLang="el-GR" sz="2000" dirty="0" err="1"/>
              <a:t>Kapodistrian</a:t>
            </a:r>
            <a:r>
              <a:rPr lang="en-GB" altLang="el-GR" sz="2000" dirty="0"/>
              <a:t> University of Athens, </a:t>
            </a:r>
            <a:r>
              <a:rPr lang="en-GB" sz="2000" dirty="0"/>
              <a:t>Bessie </a:t>
            </a:r>
            <a:r>
              <a:rPr lang="en-GB" sz="2000" dirty="0" err="1"/>
              <a:t>Dendrinos</a:t>
            </a:r>
            <a:r>
              <a:rPr lang="en-GB" altLang="el-GR" sz="2000" dirty="0"/>
              <a:t>. </a:t>
            </a:r>
            <a:r>
              <a:rPr lang="en-GB" sz="2000" dirty="0"/>
              <a:t>Bessie </a:t>
            </a:r>
            <a:r>
              <a:rPr lang="en-GB" sz="2000" dirty="0" err="1"/>
              <a:t>Dendrinos</a:t>
            </a:r>
            <a:r>
              <a:rPr lang="en-GB" altLang="el-GR" sz="2000" dirty="0"/>
              <a:t>. “Applied Linguistics to Foreign Language Teaching and Learning. </a:t>
            </a:r>
            <a:r>
              <a:rPr lang="en-GB" sz="2000" dirty="0"/>
              <a:t>Approaches and Methods for Foreign Language Teaching”</a:t>
            </a:r>
            <a:r>
              <a:rPr lang="en-GB" altLang="el-GR" sz="2000" dirty="0"/>
              <a:t>. Edition: 1.0. Athens 2014. Available at: </a:t>
            </a:r>
            <a:r>
              <a:rPr lang="en-GB" altLang="el-GR" sz="2000" dirty="0">
                <a:hlinkClick r:id="rId4" tooltip="Applied Linguistics to Foreign Language Teaching and Learning Open Online Course"/>
              </a:rPr>
              <a:t>http://opencourses.uoa.gr/courses/ENL6/.</a:t>
            </a:r>
            <a:endParaRPr lang="en-GB" altLang="el-GR" sz="2000" dirty="0"/>
          </a:p>
          <a:p>
            <a:pPr marL="0" indent="0">
              <a:buNone/>
            </a:pPr>
            <a:endParaRPr lang="en-GB" altLang="el-GR" sz="2000" dirty="0"/>
          </a:p>
        </p:txBody>
      </p:sp>
    </p:spTree>
    <p:custDataLst>
      <p:tags r:id="rId1"/>
    </p:custDataLst>
    <p:extLst>
      <p:ext uri="{BB962C8B-B14F-4D97-AF65-F5344CB8AC3E}">
        <p14:creationId xmlns:p14="http://schemas.microsoft.com/office/powerpoint/2010/main" val="799347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rmAutofit/>
          </a:bodyPr>
          <a:lstStyle/>
          <a:p>
            <a:r>
              <a:rPr lang="en-GB" altLang="el-GR" dirty="0"/>
              <a:t>What is a method? (2</a:t>
            </a:r>
            <a:r>
              <a:rPr lang="el-GR" altLang="el-GR" dirty="0"/>
              <a:t>/</a:t>
            </a:r>
            <a:r>
              <a:rPr lang="en-GB" altLang="el-GR" dirty="0"/>
              <a:t>2)</a:t>
            </a:r>
          </a:p>
        </p:txBody>
      </p:sp>
      <p:sp>
        <p:nvSpPr>
          <p:cNvPr id="3" name="Content Placeholder 2"/>
          <p:cNvSpPr>
            <a:spLocks noGrp="1"/>
          </p:cNvSpPr>
          <p:nvPr>
            <p:ph idx="1"/>
          </p:nvPr>
        </p:nvSpPr>
        <p:spPr/>
        <p:txBody>
          <a:bodyPr>
            <a:noAutofit/>
          </a:bodyPr>
          <a:lstStyle/>
          <a:p>
            <a:pPr eaLnBrk="1" hangingPunct="1">
              <a:spcBef>
                <a:spcPts val="600"/>
              </a:spcBef>
            </a:pPr>
            <a:r>
              <a:rPr lang="en-GB" altLang="el-GR" sz="3000" dirty="0"/>
              <a:t>For the teacher, methods prescribe what materials and activities should be used, how they should be used and what the role of the teacher should be.</a:t>
            </a:r>
          </a:p>
          <a:p>
            <a:pPr eaLnBrk="1" hangingPunct="1">
              <a:spcBef>
                <a:spcPts val="600"/>
              </a:spcBef>
            </a:pPr>
            <a:r>
              <a:rPr lang="en-GB" altLang="el-GR" sz="3000" dirty="0"/>
              <a:t>For learners, methods prescribe what approach to learning the learner should take and what roles the learner should adopt in the classroom.</a:t>
            </a:r>
          </a:p>
        </p:txBody>
      </p:sp>
    </p:spTree>
    <p:custDataLst>
      <p:tags r:id="rId1"/>
    </p:custDataLst>
    <p:extLst>
      <p:ext uri="{BB962C8B-B14F-4D97-AF65-F5344CB8AC3E}">
        <p14:creationId xmlns:p14="http://schemas.microsoft.com/office/powerpoint/2010/main" val="12272917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161925"/>
            <a:ext cx="8229600" cy="1143000"/>
          </a:xfrm>
        </p:spPr>
        <p:txBody>
          <a:bodyPr/>
          <a:lstStyle/>
          <a:p>
            <a:r>
              <a:rPr lang="en-GB" altLang="el-GR" dirty="0">
                <a:solidFill>
                  <a:schemeClr val="accent1"/>
                </a:solidFill>
              </a:rPr>
              <a:t>Licensing Note </a:t>
            </a:r>
          </a:p>
        </p:txBody>
      </p:sp>
      <p:sp>
        <p:nvSpPr>
          <p:cNvPr id="36867" name="Content Placeholder 2"/>
          <p:cNvSpPr>
            <a:spLocks noGrp="1"/>
          </p:cNvSpPr>
          <p:nvPr>
            <p:ph idx="1"/>
          </p:nvPr>
        </p:nvSpPr>
        <p:spPr>
          <a:xfrm>
            <a:off x="107950" y="765175"/>
            <a:ext cx="8928100" cy="1439863"/>
          </a:xfrm>
        </p:spPr>
        <p:txBody>
          <a:bodyPr>
            <a:noAutofit/>
          </a:bodyPr>
          <a:lstStyle/>
          <a:p>
            <a:pPr marL="0" indent="0">
              <a:buNone/>
            </a:pPr>
            <a:r>
              <a:rPr lang="en-GB" altLang="el-GR" sz="1900" dirty="0"/>
              <a:t>The current material is available under the Creative Commons Attribution-</a:t>
            </a:r>
            <a:r>
              <a:rPr lang="en-GB" altLang="el-GR" sz="1900" dirty="0" err="1"/>
              <a:t>NonCommercial</a:t>
            </a:r>
            <a:r>
              <a:rPr lang="en-GB" altLang="el-GR" sz="1900" dirty="0"/>
              <a:t>-</a:t>
            </a:r>
            <a:r>
              <a:rPr lang="en-GB" altLang="el-GR" sz="1900" dirty="0" err="1"/>
              <a:t>ShareAlike</a:t>
            </a:r>
            <a:r>
              <a:rPr lang="en-GB" altLang="el-GR" sz="1900" dirty="0"/>
              <a:t> 4.0 International license or later International Edition.  The individual works of third parties are excluded, e.g. photographs, diagrams etc. They are contained therein and covered under their conditions of use in the section «Use of Third Parties Work Note»</a:t>
            </a:r>
            <a:r>
              <a:rPr lang="el-GR" altLang="el-GR" sz="1900" dirty="0"/>
              <a:t>.</a:t>
            </a:r>
            <a:endParaRPr lang="en-GB" altLang="el-GR" sz="1900" dirty="0"/>
          </a:p>
          <a:p>
            <a:pPr marL="0" indent="0">
              <a:buNone/>
            </a:pPr>
            <a:endParaRPr lang="en-GB" altLang="el-GR" sz="2400" dirty="0"/>
          </a:p>
          <a:p>
            <a:pPr marL="0" indent="0">
              <a:buFont typeface="Arial" panose="020B0604020202020204" pitchFamily="34" charset="0"/>
              <a:buNone/>
            </a:pPr>
            <a:endParaRPr lang="en-GB" altLang="el-GR" sz="2000" dirty="0"/>
          </a:p>
        </p:txBody>
      </p:sp>
      <p:pic>
        <p:nvPicPr>
          <p:cNvPr id="36868" name="Picture 22" descr="Λογότυπο για Άδειες χρήσης Creative Commons BY-NC-ND">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2924175"/>
            <a:ext cx="9036050" cy="3457575"/>
          </a:xfrm>
          <a:prstGeom prst="rect">
            <a:avLst/>
          </a:prstGeom>
        </p:spPr>
        <p:txBody>
          <a:bodyPr anchor="ctr">
            <a:norm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l-GR" dirty="0"/>
              <a:t>[1] http://creativecommons.org/licenses/by-nc-sa/4.0/ </a:t>
            </a:r>
          </a:p>
          <a:p>
            <a:endParaRPr lang="en-GB" altLang="el-GR" dirty="0"/>
          </a:p>
          <a:p>
            <a:r>
              <a:rPr lang="en-GB" altLang="el-GR" dirty="0"/>
              <a:t>As Non-Commercial is defined the use that:</a:t>
            </a:r>
          </a:p>
          <a:p>
            <a:pPr marL="285750" indent="-285750">
              <a:buFont typeface="Arial" panose="020B0604020202020204" pitchFamily="34" charset="0"/>
              <a:buChar char="•"/>
            </a:pPr>
            <a:r>
              <a:rPr lang="en-GB" altLang="el-GR" dirty="0"/>
              <a:t>Does not involve direct or indirect financial benefits from the use of the work for the distributor of the work and the license holder</a:t>
            </a:r>
            <a:r>
              <a:rPr lang="el-GR" altLang="el-GR" dirty="0"/>
              <a:t>.</a:t>
            </a:r>
            <a:endParaRPr lang="en-GB" altLang="el-GR" dirty="0"/>
          </a:p>
          <a:p>
            <a:pPr marL="285750" indent="-285750">
              <a:buFont typeface="Arial" panose="020B0604020202020204" pitchFamily="34" charset="0"/>
              <a:buChar char="•"/>
            </a:pPr>
            <a:r>
              <a:rPr lang="en-GB" altLang="el-GR" dirty="0"/>
              <a:t>Does not include financial transaction as a condition for  the use or access  to the work</a:t>
            </a:r>
            <a:r>
              <a:rPr lang="el-GR" altLang="el-GR" dirty="0"/>
              <a:t>.</a:t>
            </a:r>
            <a:r>
              <a:rPr lang="en-GB" altLang="el-GR" dirty="0"/>
              <a:t> </a:t>
            </a:r>
          </a:p>
          <a:p>
            <a:pPr marL="285750" indent="-285750">
              <a:buFont typeface="Arial" panose="020B0604020202020204" pitchFamily="34" charset="0"/>
              <a:buChar char="•"/>
            </a:pPr>
            <a:r>
              <a:rPr lang="en-GB" altLang="el-GR" dirty="0"/>
              <a:t>Does not confer to the distributor and license holder of the work  indirect financial benefit (e.g. advertisements) from the viewing of the work on website</a:t>
            </a:r>
            <a:r>
              <a:rPr lang="en-GB" altLang="el-GR" dirty="0">
                <a:latin typeface="Arial" panose="020B0604020202020204" pitchFamily="34" charset="0"/>
              </a:rPr>
              <a:t> </a:t>
            </a:r>
            <a:r>
              <a:rPr lang="el-GR" altLang="el-GR" dirty="0">
                <a:latin typeface="Arial" panose="020B0604020202020204" pitchFamily="34" charset="0"/>
              </a:rPr>
              <a:t>.</a:t>
            </a:r>
            <a:endParaRPr lang="en-GB" altLang="el-GR" dirty="0"/>
          </a:p>
          <a:p>
            <a:pPr>
              <a:buFont typeface="Arial" panose="020B0604020202020204" pitchFamily="34" charset="0"/>
              <a:buChar char="•"/>
            </a:pPr>
            <a:endParaRPr lang="en-GB" altLang="el-GR" dirty="0"/>
          </a:p>
          <a:p>
            <a:r>
              <a:rPr lang="en-GB" altLang="el-GR" dirty="0"/>
              <a:t>The copyright holder may give to the license holder a separate license to use the work for commercial use, if requested. </a:t>
            </a:r>
          </a:p>
        </p:txBody>
      </p:sp>
    </p:spTree>
    <p:custDataLst>
      <p:tags r:id="rId1"/>
    </p:custDataLst>
    <p:extLst>
      <p:ext uri="{BB962C8B-B14F-4D97-AF65-F5344CB8AC3E}">
        <p14:creationId xmlns:p14="http://schemas.microsoft.com/office/powerpoint/2010/main" val="409524524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altLang="el-GR" dirty="0"/>
              <a:t>Preservation Notices</a:t>
            </a:r>
          </a:p>
        </p:txBody>
      </p:sp>
      <p:sp>
        <p:nvSpPr>
          <p:cNvPr id="3" name="Content Placeholder 2"/>
          <p:cNvSpPr>
            <a:spLocks noGrp="1"/>
          </p:cNvSpPr>
          <p:nvPr>
            <p:ph idx="1"/>
          </p:nvPr>
        </p:nvSpPr>
        <p:spPr>
          <a:xfrm>
            <a:off x="463550" y="1557338"/>
            <a:ext cx="8229600" cy="4525962"/>
          </a:xfrm>
        </p:spPr>
        <p:txBody>
          <a:bodyPr>
            <a:normAutofit/>
          </a:bodyPr>
          <a:lstStyle/>
          <a:p>
            <a:pPr marL="0" indent="0">
              <a:buFont typeface="Arial" panose="020B0604020202020204" pitchFamily="34" charset="0"/>
              <a:buNone/>
            </a:pPr>
            <a:r>
              <a:rPr lang="en-GB" altLang="el-GR" sz="2400" dirty="0"/>
              <a:t>Any reproduction or adaptation of the material should include: </a:t>
            </a:r>
          </a:p>
          <a:p>
            <a:pPr lvl="1">
              <a:buFont typeface="Wingdings" panose="05000000000000000000" pitchFamily="2" charset="2"/>
              <a:buChar char="§"/>
            </a:pPr>
            <a:r>
              <a:rPr lang="en-GB" altLang="el-GR" sz="2000" dirty="0"/>
              <a:t>the Reference  Note</a:t>
            </a:r>
            <a:r>
              <a:rPr lang="el-GR" altLang="el-GR" sz="2000" dirty="0"/>
              <a:t>,</a:t>
            </a:r>
            <a:r>
              <a:rPr lang="en-GB" altLang="el-GR" dirty="0"/>
              <a:t> </a:t>
            </a:r>
            <a:endParaRPr lang="en-GB" altLang="el-GR" sz="2000" dirty="0"/>
          </a:p>
          <a:p>
            <a:pPr lvl="1">
              <a:buFont typeface="Wingdings" panose="05000000000000000000" pitchFamily="2" charset="2"/>
              <a:buChar char="§"/>
            </a:pPr>
            <a:r>
              <a:rPr lang="en-GB" altLang="el-GR" sz="2000" dirty="0"/>
              <a:t>the Licensing Note</a:t>
            </a:r>
            <a:r>
              <a:rPr lang="el-GR" altLang="el-GR" dirty="0"/>
              <a:t>,</a:t>
            </a:r>
            <a:endParaRPr lang="en-GB" altLang="el-GR" sz="2000" dirty="0"/>
          </a:p>
          <a:p>
            <a:pPr lvl="1">
              <a:buFont typeface="Wingdings" panose="05000000000000000000" pitchFamily="2" charset="2"/>
              <a:buChar char="§"/>
            </a:pPr>
            <a:r>
              <a:rPr lang="en-GB" altLang="el-GR" sz="2000" dirty="0"/>
              <a:t>the declaration of Notices Preservation</a:t>
            </a:r>
            <a:r>
              <a:rPr lang="el-GR" altLang="el-GR" dirty="0"/>
              <a:t>,</a:t>
            </a:r>
            <a:endParaRPr lang="en-GB" altLang="el-GR" sz="2000" dirty="0"/>
          </a:p>
          <a:p>
            <a:pPr lvl="1">
              <a:buFont typeface="Wingdings" panose="05000000000000000000" pitchFamily="2" charset="2"/>
              <a:buChar char="§"/>
            </a:pPr>
            <a:r>
              <a:rPr lang="en-GB" altLang="el-GR" sz="2000" dirty="0"/>
              <a:t>the Use of Third Parties Work Note (if available)</a:t>
            </a:r>
            <a:r>
              <a:rPr lang="en-GB" altLang="el-GR" dirty="0"/>
              <a:t> </a:t>
            </a:r>
            <a:endParaRPr lang="en-GB" altLang="el-GR" sz="2000" dirty="0"/>
          </a:p>
          <a:p>
            <a:pPr marL="0" indent="0">
              <a:buFont typeface="Arial" panose="020B0604020202020204" pitchFamily="34" charset="0"/>
              <a:buNone/>
            </a:pPr>
            <a:r>
              <a:rPr lang="en-GB" altLang="el-GR" sz="2400" dirty="0"/>
              <a:t>together with the accompanied URLs.</a:t>
            </a:r>
          </a:p>
          <a:p>
            <a:pPr marL="0" indent="0"/>
            <a:endParaRPr lang="en-GB" altLang="el-GR" sz="2000" dirty="0"/>
          </a:p>
        </p:txBody>
      </p:sp>
    </p:spTree>
    <p:custDataLst>
      <p:tags r:id="rId1"/>
    </p:custDataLst>
    <p:extLst>
      <p:ext uri="{BB962C8B-B14F-4D97-AF65-F5344CB8AC3E}">
        <p14:creationId xmlns:p14="http://schemas.microsoft.com/office/powerpoint/2010/main" val="68990026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normAutofit/>
          </a:bodyPr>
          <a:lstStyle/>
          <a:p>
            <a:r>
              <a:rPr lang="en-GB" altLang="el-GR" dirty="0"/>
              <a:t>Note of use of third parties work </a:t>
            </a:r>
            <a:endParaRPr lang="en-GB" dirty="0"/>
          </a:p>
        </p:txBody>
      </p:sp>
      <p:sp>
        <p:nvSpPr>
          <p:cNvPr id="38915" name="Content Placeholder 2"/>
          <p:cNvSpPr>
            <a:spLocks noGrp="1"/>
          </p:cNvSpPr>
          <p:nvPr>
            <p:ph idx="1"/>
          </p:nvPr>
        </p:nvSpPr>
        <p:spPr/>
        <p:txBody>
          <a:bodyPr>
            <a:noAutofit/>
          </a:bodyPr>
          <a:lstStyle/>
          <a:p>
            <a:pPr marL="0" indent="0">
              <a:spcBef>
                <a:spcPts val="1000"/>
              </a:spcBef>
              <a:buFont typeface="Arial" panose="020B0604020202020204" pitchFamily="34" charset="0"/>
              <a:buNone/>
            </a:pPr>
            <a:r>
              <a:rPr lang="en-GB" altLang="el-GR" sz="2000" dirty="0"/>
              <a:t>This work makes use of the following works :</a:t>
            </a:r>
          </a:p>
          <a:p>
            <a:pPr marL="0" indent="0">
              <a:spcBef>
                <a:spcPts val="1000"/>
              </a:spcBef>
              <a:buFont typeface="Arial" panose="020B0604020202020204" pitchFamily="34" charset="0"/>
              <a:buNone/>
            </a:pPr>
            <a:r>
              <a:rPr lang="en-GB" altLang="el-GR" sz="2000" b="1" dirty="0"/>
              <a:t>Images/Figures/Diagrams/Photographs </a:t>
            </a:r>
          </a:p>
          <a:p>
            <a:pPr marL="0" indent="0">
              <a:spcBef>
                <a:spcPts val="1000"/>
              </a:spcBef>
              <a:buNone/>
            </a:pPr>
            <a:r>
              <a:rPr lang="en-GB" altLang="el-GR" sz="2000" dirty="0"/>
              <a:t>Image 1: </a:t>
            </a:r>
            <a:r>
              <a:rPr lang="en-GB" altLang="el-GR" sz="2000" dirty="0">
                <a:hlinkClick r:id="rId4"/>
              </a:rPr>
              <a:t>A sound-</a:t>
            </a:r>
            <a:r>
              <a:rPr lang="en-GB" altLang="el-GR" sz="2000" dirty="0" err="1">
                <a:hlinkClick r:id="rId4"/>
              </a:rPr>
              <a:t>color</a:t>
            </a:r>
            <a:r>
              <a:rPr lang="en-GB" altLang="el-GR" sz="2000" dirty="0">
                <a:hlinkClick r:id="rId4"/>
              </a:rPr>
              <a:t> chart used in the Silent Way</a:t>
            </a:r>
            <a:r>
              <a:rPr lang="en-GB" altLang="el-GR" sz="2000" dirty="0"/>
              <a:t>, public domain image ineligible for copyright, Wikimedia Commons.</a:t>
            </a:r>
            <a:endParaRPr lang="en-GB" sz="2000" dirty="0">
              <a:solidFill>
                <a:prstClr val="black"/>
              </a:solidFill>
            </a:endParaRPr>
          </a:p>
          <a:p>
            <a:pPr marL="0" indent="0">
              <a:spcBef>
                <a:spcPts val="1000"/>
              </a:spcBef>
              <a:buNone/>
            </a:pPr>
            <a:endParaRPr lang="en-GB" altLang="el-GR" sz="2000" dirty="0"/>
          </a:p>
        </p:txBody>
      </p:sp>
    </p:spTree>
    <p:custDataLst>
      <p:tags r:id="rId1"/>
    </p:custDataLst>
    <p:extLst>
      <p:ext uri="{BB962C8B-B14F-4D97-AF65-F5344CB8AC3E}">
        <p14:creationId xmlns:p14="http://schemas.microsoft.com/office/powerpoint/2010/main" val="587940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n-GB" dirty="0"/>
              <a:t>What is an approach?</a:t>
            </a:r>
          </a:p>
        </p:txBody>
      </p:sp>
      <p:sp>
        <p:nvSpPr>
          <p:cNvPr id="5" name="Θέση κειμένου 4"/>
          <p:cNvSpPr>
            <a:spLocks noGrp="1"/>
          </p:cNvSpPr>
          <p:nvPr>
            <p:ph type="body" idx="1"/>
          </p:nvPr>
        </p:nvSpPr>
        <p:spPr/>
        <p:txBody>
          <a:bodyPr/>
          <a:lstStyle/>
          <a:p>
            <a:endParaRPr lang="el-GR"/>
          </a:p>
        </p:txBody>
      </p:sp>
    </p:spTree>
    <p:custDataLst>
      <p:tags r:id="rId1"/>
    </p:custDataLst>
    <p:extLst>
      <p:ext uri="{BB962C8B-B14F-4D97-AF65-F5344CB8AC3E}">
        <p14:creationId xmlns:p14="http://schemas.microsoft.com/office/powerpoint/2010/main" val="2578474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GB" altLang="el-GR" dirty="0"/>
              <a:t>What is an approach? (1/1)</a:t>
            </a:r>
          </a:p>
        </p:txBody>
      </p:sp>
      <p:sp>
        <p:nvSpPr>
          <p:cNvPr id="3" name="Content Placeholder 2"/>
          <p:cNvSpPr>
            <a:spLocks noGrp="1"/>
          </p:cNvSpPr>
          <p:nvPr>
            <p:ph idx="1"/>
          </p:nvPr>
        </p:nvSpPr>
        <p:spPr/>
        <p:txBody>
          <a:bodyPr>
            <a:normAutofit/>
          </a:bodyPr>
          <a:lstStyle/>
          <a:p>
            <a:pPr eaLnBrk="1" hangingPunct="1"/>
            <a:r>
              <a:rPr lang="en-GB" altLang="el-GR" sz="3000" dirty="0"/>
              <a:t>Underlying each method is a theory on the nature of language and a theory on the nature of language learning both of which comprise the approach</a:t>
            </a:r>
            <a:r>
              <a:rPr lang="en-GB" altLang="el-GR" sz="3000" i="1" dirty="0"/>
              <a:t>.</a:t>
            </a:r>
          </a:p>
          <a:p>
            <a:pPr eaLnBrk="1" hangingPunct="1"/>
            <a:r>
              <a:rPr lang="en-GB" altLang="el-GR" sz="3000" dirty="0"/>
              <a:t>These theories are derived from the areas of linguistics, sociolinguistics, psycholinguistics and are the source of principles and practices of language teaching.</a:t>
            </a:r>
          </a:p>
          <a:p>
            <a:pPr eaLnBrk="1" hangingPunct="1"/>
            <a:endParaRPr lang="en-GB" altLang="el-GR" sz="3000" dirty="0"/>
          </a:p>
        </p:txBody>
      </p:sp>
    </p:spTree>
    <p:custDataLst>
      <p:tags r:id="rId1"/>
    </p:custDataLst>
    <p:extLst>
      <p:ext uri="{BB962C8B-B14F-4D97-AF65-F5344CB8AC3E}">
        <p14:creationId xmlns:p14="http://schemas.microsoft.com/office/powerpoint/2010/main" val="16449197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normAutofit fontScale="90000"/>
          </a:bodyPr>
          <a:lstStyle/>
          <a:p>
            <a:pPr eaLnBrk="1" hangingPunct="1"/>
            <a:r>
              <a:rPr lang="en-GB" altLang="el-GR" dirty="0"/>
              <a:t>What is an approach influenced by?</a:t>
            </a:r>
          </a:p>
        </p:txBody>
      </p:sp>
      <p:sp>
        <p:nvSpPr>
          <p:cNvPr id="3" name="Content Placeholder 2"/>
          <p:cNvSpPr>
            <a:spLocks noGrp="1"/>
          </p:cNvSpPr>
          <p:nvPr>
            <p:ph idx="1"/>
          </p:nvPr>
        </p:nvSpPr>
        <p:spPr/>
        <p:txBody>
          <a:bodyPr>
            <a:noAutofit/>
          </a:bodyPr>
          <a:lstStyle/>
          <a:p>
            <a:pPr marL="342900" lvl="1" indent="-342900">
              <a:spcBef>
                <a:spcPts val="1000"/>
              </a:spcBef>
              <a:buFont typeface="Arial" panose="020B0604020202020204" pitchFamily="34" charset="0"/>
              <a:buChar char="•"/>
            </a:pPr>
            <a:r>
              <a:rPr lang="en-GB" altLang="el-GR" b="1" dirty="0"/>
              <a:t>Theory of language</a:t>
            </a:r>
            <a:r>
              <a:rPr lang="en-GB" altLang="el-GR" i="1" dirty="0"/>
              <a:t>:  </a:t>
            </a:r>
            <a:r>
              <a:rPr lang="en-GB" altLang="el-GR" dirty="0"/>
              <a:t>How is language viewed? </a:t>
            </a:r>
          </a:p>
          <a:p>
            <a:pPr marL="742950" lvl="2" indent="-342900">
              <a:spcBef>
                <a:spcPts val="1000"/>
              </a:spcBef>
              <a:buFont typeface="Calibri" panose="020F0502020204030204" pitchFamily="34" charset="0"/>
              <a:buChar char="‒"/>
            </a:pPr>
            <a:r>
              <a:rPr lang="en-GB" altLang="el-GR" dirty="0"/>
              <a:t>Structural View of Language.</a:t>
            </a:r>
          </a:p>
          <a:p>
            <a:pPr marL="742950" lvl="2" indent="-342900">
              <a:spcBef>
                <a:spcPts val="1000"/>
              </a:spcBef>
              <a:buFont typeface="Calibri" panose="020F0502020204030204" pitchFamily="34" charset="0"/>
              <a:buChar char="‒"/>
            </a:pPr>
            <a:r>
              <a:rPr lang="en-GB" altLang="el-GR" dirty="0"/>
              <a:t>Functional View of Language.</a:t>
            </a:r>
          </a:p>
          <a:p>
            <a:pPr>
              <a:spcBef>
                <a:spcPts val="1000"/>
              </a:spcBef>
            </a:pPr>
            <a:r>
              <a:rPr lang="en-GB" altLang="el-GR" sz="2800" b="1" dirty="0"/>
              <a:t>Theory of language learning</a:t>
            </a:r>
            <a:r>
              <a:rPr lang="en-GB" altLang="el-GR" sz="2800" dirty="0"/>
              <a:t>: How do learners learn the language?</a:t>
            </a:r>
          </a:p>
          <a:p>
            <a:pPr marL="800100" lvl="3" indent="-342900">
              <a:spcBef>
                <a:spcPts val="1000"/>
              </a:spcBef>
            </a:pPr>
            <a:r>
              <a:rPr lang="en-GB" altLang="el-GR" sz="2400" dirty="0"/>
              <a:t>What are the psychological and cognitive processes involved (habit formation, induction, inferencing, generalization)?</a:t>
            </a:r>
          </a:p>
          <a:p>
            <a:pPr marL="800100" lvl="3" indent="-342900">
              <a:spcBef>
                <a:spcPts val="1000"/>
              </a:spcBef>
            </a:pPr>
            <a:r>
              <a:rPr lang="en-GB" altLang="el-GR" sz="2400" dirty="0"/>
              <a:t>What are the conditions that need to be met for these learning processes to be activated?</a:t>
            </a:r>
          </a:p>
          <a:p>
            <a:pPr marL="0" indent="0" eaLnBrk="1" hangingPunct="1">
              <a:spcBef>
                <a:spcPts val="1000"/>
              </a:spcBef>
              <a:buNone/>
            </a:pPr>
            <a:endParaRPr lang="en-GB" altLang="el-GR" sz="3000" i="1" dirty="0"/>
          </a:p>
          <a:p>
            <a:pPr marL="0" indent="0" eaLnBrk="1" hangingPunct="1">
              <a:spcBef>
                <a:spcPts val="1000"/>
              </a:spcBef>
              <a:buNone/>
            </a:pPr>
            <a:endParaRPr lang="en-GB" altLang="el-GR" sz="3000" dirty="0"/>
          </a:p>
        </p:txBody>
      </p:sp>
    </p:spTree>
    <p:custDataLst>
      <p:tags r:id="rId1"/>
    </p:custDataLst>
    <p:extLst>
      <p:ext uri="{BB962C8B-B14F-4D97-AF65-F5344CB8AC3E}">
        <p14:creationId xmlns:p14="http://schemas.microsoft.com/office/powerpoint/2010/main" val="190861205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60"/>
  <p:tag name="ARTICULATE_PROJECT_OPEN" val="0"/>
  <p:tag name="ZHAW.ACCESSIBILITYADDIN.DEFAULTLANGUAGE" val="msoLanguageIDEnglishUK"/>
  <p:tag name="ZHAW.ACCESSIBILITYADDIN.CHECKTIMEDATE" val="11/25/2015 8:38:13 PM"/>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5,2,3,"/>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ZHAW.ACCESSIBILITYADDIN.READINGORDER" val="4,7,6,9,"/>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5.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32770,32771,5,"/>
</p:tagLst>
</file>

<file path=ppt/tags/tag5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9.xml><?xml version="1.0" encoding="utf-8"?>
<p:tagLst xmlns:a="http://schemas.openxmlformats.org/drawingml/2006/main" xmlns:r="http://schemas.openxmlformats.org/officeDocument/2006/relationships" xmlns:p="http://schemas.openxmlformats.org/presentationml/2006/main">
  <p:tag name="ZHAW.ACCESSIBILITYADDIN.READINGORDER" val="36866,36867,36868,6,"/>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9866ED82-F9B1-4CEC-96DD-4A0E1DD618CA}">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2229</TotalTime>
  <Words>3497</Words>
  <Application>Microsoft Office PowerPoint</Application>
  <PresentationFormat>Předvádění na obrazovce (4:3)</PresentationFormat>
  <Paragraphs>267</Paragraphs>
  <Slides>62</Slides>
  <Notes>11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62</vt:i4>
      </vt:variant>
    </vt:vector>
  </HeadingPairs>
  <TitlesOfParts>
    <vt:vector size="66" baseType="lpstr">
      <vt:lpstr>Arial</vt:lpstr>
      <vt:lpstr>Calibri</vt:lpstr>
      <vt:lpstr>Wingdings</vt:lpstr>
      <vt:lpstr>Θέμα του Office</vt:lpstr>
      <vt:lpstr>Prezentace aplikace PowerPoint</vt:lpstr>
      <vt:lpstr> Applied Linguistics to Foreign Language Teaching and Learning</vt:lpstr>
      <vt:lpstr>Main issues of this unit</vt:lpstr>
      <vt:lpstr>What is a method?</vt:lpstr>
      <vt:lpstr>What is a method? (1/2)</vt:lpstr>
      <vt:lpstr>What is a method? (2/2)</vt:lpstr>
      <vt:lpstr>What is an approach?</vt:lpstr>
      <vt:lpstr>What is an approach? (1/1)</vt:lpstr>
      <vt:lpstr>What is an approach influenced by?</vt:lpstr>
      <vt:lpstr>Theory of language – focus of teaching (1/2)</vt:lpstr>
      <vt:lpstr>Theory of language – focus of teaching (2/2)</vt:lpstr>
      <vt:lpstr>Components of a method </vt:lpstr>
      <vt:lpstr>Syllabus</vt:lpstr>
      <vt:lpstr>Teaching/Learning Practices (1/2)</vt:lpstr>
      <vt:lpstr>Teaching/Learning Practices (2/2)</vt:lpstr>
      <vt:lpstr>Assessment</vt:lpstr>
      <vt:lpstr>How do all of these relate?</vt:lpstr>
      <vt:lpstr>Examples of methods</vt:lpstr>
      <vt:lpstr>Grammar Translation (1/2)</vt:lpstr>
      <vt:lpstr>Grammar Translation (2/2)</vt:lpstr>
      <vt:lpstr>Direct Method: Early 1900’s (1/3)</vt:lpstr>
      <vt:lpstr>Direct Method: Early 1900’s (2/3)</vt:lpstr>
      <vt:lpstr>Direct Method: Early 1900’s (3/3)</vt:lpstr>
      <vt:lpstr>The Audiolingual Method (1950’s) (1/3)</vt:lpstr>
      <vt:lpstr>The Audiolingual Method (1950’s)  (2/3)</vt:lpstr>
      <vt:lpstr>The Audiolingual Method (1950’s)  (3/3)</vt:lpstr>
      <vt:lpstr>Typical audiolingual activities (1/2)</vt:lpstr>
      <vt:lpstr>Typical audiolingual activities (2/2)</vt:lpstr>
      <vt:lpstr>Designer Methods (Humanistic Approaches) 1970’s 1980’s</vt:lpstr>
      <vt:lpstr>The silent way (Caleb Gattegno) (1/2)</vt:lpstr>
      <vt:lpstr>The silent way (Caleb Gattegno) (2/2)</vt:lpstr>
      <vt:lpstr>Typical techniques (1/3)</vt:lpstr>
      <vt:lpstr>Typical techniques (2/3)</vt:lpstr>
      <vt:lpstr>Typical techniques (3/3)</vt:lpstr>
      <vt:lpstr>Suggestopedia (1/6)</vt:lpstr>
      <vt:lpstr>Suggestopedia (2/6)</vt:lpstr>
      <vt:lpstr>Suggestopedia (3/6)</vt:lpstr>
      <vt:lpstr>Suggestopedia (4/6)</vt:lpstr>
      <vt:lpstr>Suggestopedia (5/6)</vt:lpstr>
      <vt:lpstr>Suggestopedia (6/6)</vt:lpstr>
      <vt:lpstr>Total Physical Response (1/2)</vt:lpstr>
      <vt:lpstr>Total Physical Response (2/2)</vt:lpstr>
      <vt:lpstr>Communicative language teaching (1980s) (1/2)</vt:lpstr>
      <vt:lpstr>Communicative language teaching (1980s) (2/2)</vt:lpstr>
      <vt:lpstr>Task-based language learning (1/2)</vt:lpstr>
      <vt:lpstr>Task-based language learning (2/2)</vt:lpstr>
      <vt:lpstr>Problems associated with methods  (1/4)</vt:lpstr>
      <vt:lpstr>Problems associated with methods  (2/4)</vt:lpstr>
      <vt:lpstr>Problems associated with methods  (3/4)</vt:lpstr>
      <vt:lpstr>Problems associated with methods  (4/4)</vt:lpstr>
      <vt:lpstr>Eclectic Approach in Teaching English (1/2)</vt:lpstr>
      <vt:lpstr>Eclectic Approach in Teaching English (2/2) </vt:lpstr>
      <vt:lpstr>Advantages of an eclectic approach</vt:lpstr>
      <vt:lpstr>References</vt:lpstr>
      <vt:lpstr>End of Unit</vt:lpstr>
      <vt:lpstr>Financing</vt:lpstr>
      <vt:lpstr>Notes</vt:lpstr>
      <vt:lpstr>Note on History of Published Version </vt:lpstr>
      <vt:lpstr>Reference Note </vt:lpstr>
      <vt:lpstr>Licensing Note </vt:lpstr>
      <vt:lpstr>Preservation Notices</vt:lpstr>
      <vt:lpstr>Note of use of third parties work </vt:lpstr>
    </vt:vector>
  </TitlesOfParts>
  <Manager>Faculty of English Language and Literature</Manager>
  <Company>National and Kapodistrian University of Athens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Approaches and Methods for Foreign Language Teaching</dc:title>
  <dc:subject>Applied Linguistics to Foreign Language Teaching and Learning</dc:subject>
  <dc:creator> Bessie Dendrinos</dc:creator>
  <cp:keywords>grammar translation method, audiolingual method, superlearning methods, communicative approach, eclectic method</cp:keywords>
  <dc:description>This presentation focuses on well known approaches and methods used in the teaching of English as a foreign language. Begins with a discussion of the main principles and features of “approach” and “method” and how they relate. It also provides an overview of the main principles of well known and widely used methods and closes with a discussion of the drawbacks of methods and the rationale of an eclectic approach.</dc:description>
  <cp:lastModifiedBy>Marek, Bořivoj</cp:lastModifiedBy>
  <cp:revision>243</cp:revision>
  <dcterms:created xsi:type="dcterms:W3CDTF">2012-09-06T09:03:05Z</dcterms:created>
  <dcterms:modified xsi:type="dcterms:W3CDTF">2022-12-14T16:21:05Z</dcterms:modified>
  <cp:category>Foreign Language Teaching and Learning</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9DDFE4BF-236F-44A4-8730-76E184241B3E</vt:lpwstr>
  </property>
  <property fmtid="{D5CDD505-2E9C-101B-9397-08002B2CF9AE}" pid="3" name="ArticulatePath">
    <vt:lpwstr>Unit2</vt:lpwstr>
  </property>
</Properties>
</file>