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3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95" r:id="rId22"/>
    <p:sldId id="282" r:id="rId23"/>
    <p:sldId id="283" r:id="rId24"/>
    <p:sldId id="284" r:id="rId25"/>
    <p:sldId id="285" r:id="rId26"/>
    <p:sldId id="287" r:id="rId27"/>
    <p:sldId id="288" r:id="rId28"/>
    <p:sldId id="296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EF7DA-954D-4C16-B7B6-B33007E8EA98}" type="datetimeFigureOut">
              <a:rPr lang="cs-CZ" smtClean="0"/>
              <a:pPr/>
              <a:t>24.04.2022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E72EC-1A78-4166-8CAF-C30B67826C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795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021A7FC9-C0CC-4E58-B86B-216BAACFC1F1}" type="datetime1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r>
              <a:rPr lang="en-US"/>
              <a:t>Využití korpusů ve výuce</a:t>
            </a:r>
            <a:endParaRPr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0828-EABB-405F-82ED-56B13535A7B0}" type="datetime1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Využití korpusů ve výuce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1EE7-360F-48BB-8E9E-9AB479112FB4}" type="datetime1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Využití korpusů ve výuce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0C21A-44FE-44BD-BD98-136184A229F2}" type="datetime1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Využití korpusů ve výuce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4F1AA-FC1B-47A0-A2A7-D2BF9FDBA085}" type="datetime1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Využití korpusů ve výuce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275D-9A5F-4F74-9F87-A5F684AD1443}" type="datetime1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Využití korpusů ve výuce</a:t>
            </a: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397AD4-F005-46FE-9CFF-ED7FEF22AA49}" type="datetime1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Využití korpusů ve výuce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49477E8B-E27F-4C72-8E41-5BF90F2227A3}" type="datetime1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r>
              <a:rPr lang="en-US"/>
              <a:t>Využití korpusů ve výuce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58FA8-320A-4F1A-9B55-3B3C0C461E30}" type="datetime1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Využití korpusů ve výuce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E8F1-BCA6-44C8-A152-C72A90CF33D5}" type="datetime1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Využití korpusů ve výuce</a:t>
            </a: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349A-E756-4BBF-B829-FFFC8810D5F5}" type="datetime1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Využití korpusů ve výuce</a:t>
            </a: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EF0C21A-44FE-44BD-BD98-136184A229F2}" type="datetime1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Využití korpusů ve výuce</a:t>
            </a: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lavist.de/ParaSol_demo.mp4" TargetMode="External"/><Relationship Id="rId2" Type="http://schemas.openxmlformats.org/officeDocument/2006/relationships/hyperlink" Target="http://slavist.de/CorpStat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iki.korpus.cz/doku.php/cnk:intercorp:verze9" TargetMode="External"/><Relationship Id="rId3" Type="http://schemas.openxmlformats.org/officeDocument/2006/relationships/hyperlink" Target="http://ucts.uniba.sk/aranea_about/index.html" TargetMode="External"/><Relationship Id="rId7" Type="http://schemas.openxmlformats.org/officeDocument/2006/relationships/hyperlink" Target="https://ucnk.ff.cuni.cz/intercorp/?req=doc:uvod" TargetMode="External"/><Relationship Id="rId2" Type="http://schemas.openxmlformats.org/officeDocument/2006/relationships/hyperlink" Target="http://wiki.korpus.cz/doku.php/cnk:arane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us.lingfil.uu.se/" TargetMode="External"/><Relationship Id="rId5" Type="http://schemas.openxmlformats.org/officeDocument/2006/relationships/hyperlink" Target="http://slavist.de/" TargetMode="External"/><Relationship Id="rId10" Type="http://schemas.openxmlformats.org/officeDocument/2006/relationships/hyperlink" Target="http://wiki.korpus.cz/doku.php/kurz:hledani_v_paralelnim_korpusu" TargetMode="External"/><Relationship Id="rId4" Type="http://schemas.openxmlformats.org/officeDocument/2006/relationships/hyperlink" Target="http://www.statmt.org/europarl/" TargetMode="External"/><Relationship Id="rId9" Type="http://schemas.openxmlformats.org/officeDocument/2006/relationships/hyperlink" Target="http://wiki.korpus.cz/doku.php/kurz:uvod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korpus.cz/doku.php/kurz:hledani_v_paralelnim_korpus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Paralelní korpusy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Mgr. Věra Hejhalová, Ph.D.</a:t>
            </a:r>
          </a:p>
          <a:p>
            <a:r>
              <a:rPr lang="cs-CZ" dirty="0">
                <a:solidFill>
                  <a:schemeClr val="tx1"/>
                </a:solidFill>
              </a:rPr>
              <a:t>Ústav germánských studií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Treq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dat </a:t>
            </a:r>
            <a:r>
              <a:rPr lang="cs-CZ" dirty="0" err="1"/>
              <a:t>InterCorpu</a:t>
            </a:r>
            <a:r>
              <a:rPr lang="cs-CZ" dirty="0"/>
              <a:t> byla vyvinuta aplikace </a:t>
            </a:r>
            <a:r>
              <a:rPr lang="cs-CZ" dirty="0" err="1"/>
              <a:t>Treq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databáze překladových ekvivalentů</a:t>
            </a:r>
          </a:p>
          <a:p>
            <a:pPr lvl="1"/>
            <a:r>
              <a:rPr lang="cs-CZ" dirty="0"/>
              <a:t>nabízí rychlý přehled překladových ekvivalentů</a:t>
            </a:r>
          </a:p>
          <a:p>
            <a:pPr lvl="1"/>
            <a:r>
              <a:rPr lang="cs-CZ" dirty="0"/>
              <a:t>umožňuje tyto ekvivalenty dále analyzovat přímým propojením s korpusem (konkrétními texty)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ParaSol</a:t>
            </a:r>
            <a:br>
              <a:rPr lang="cs-CZ" dirty="0"/>
            </a:br>
            <a:r>
              <a:rPr lang="cs-CZ" sz="2200" dirty="0"/>
              <a:t>(A </a:t>
            </a:r>
            <a:r>
              <a:rPr lang="cs-CZ" sz="2200" dirty="0" err="1"/>
              <a:t>parallel</a:t>
            </a:r>
            <a:r>
              <a:rPr lang="cs-CZ" sz="2200" dirty="0"/>
              <a:t> corpus </a:t>
            </a:r>
            <a:r>
              <a:rPr lang="cs-CZ" sz="2200" dirty="0" err="1"/>
              <a:t>of</a:t>
            </a:r>
            <a:r>
              <a:rPr lang="cs-CZ" sz="2200" dirty="0"/>
              <a:t> Slavic </a:t>
            </a:r>
            <a:r>
              <a:rPr lang="cs-CZ" sz="2200" dirty="0" err="1"/>
              <a:t>and</a:t>
            </a:r>
            <a:r>
              <a:rPr lang="cs-CZ" sz="2200" dirty="0"/>
              <a:t> </a:t>
            </a:r>
            <a:r>
              <a:rPr lang="cs-CZ" sz="2200" dirty="0" err="1"/>
              <a:t>other</a:t>
            </a:r>
            <a:r>
              <a:rPr lang="cs-CZ" sz="2200" dirty="0"/>
              <a:t> </a:t>
            </a:r>
            <a:r>
              <a:rPr lang="cs-CZ" sz="2200" dirty="0" err="1"/>
              <a:t>languages</a:t>
            </a:r>
            <a:r>
              <a:rPr lang="cs-CZ" sz="22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původně na univerzitách v </a:t>
            </a:r>
            <a:r>
              <a:rPr lang="cs-CZ" dirty="0" err="1"/>
              <a:t>Regensburgu</a:t>
            </a:r>
            <a:r>
              <a:rPr lang="cs-CZ" dirty="0"/>
              <a:t> a Bernu</a:t>
            </a:r>
          </a:p>
          <a:p>
            <a:r>
              <a:rPr lang="cs-CZ" dirty="0"/>
              <a:t>nyní pod vedením </a:t>
            </a:r>
            <a:r>
              <a:rPr lang="cs-CZ" dirty="0" err="1"/>
              <a:t>Ruprechta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Waldenfelse</a:t>
            </a:r>
            <a:r>
              <a:rPr lang="cs-CZ" dirty="0"/>
              <a:t> na univerzitě v </a:t>
            </a:r>
            <a:r>
              <a:rPr lang="cs-CZ" dirty="0" err="1"/>
              <a:t>Zürichu</a:t>
            </a:r>
            <a:endParaRPr lang="cs-CZ" dirty="0"/>
          </a:p>
          <a:p>
            <a:r>
              <a:rPr lang="cs-CZ" dirty="0"/>
              <a:t>poválečné beletristické texty</a:t>
            </a:r>
          </a:p>
          <a:p>
            <a:r>
              <a:rPr lang="cs-CZ" dirty="0"/>
              <a:t>vedle slovanských jazyků obsahuje i texty z mnoha dalších jazyků (přehled viz </a:t>
            </a:r>
            <a:r>
              <a:rPr lang="cs-CZ" dirty="0">
                <a:hlinkClick r:id="rId2"/>
              </a:rPr>
              <a:t>http://slavist.de/CorpStats.html</a:t>
            </a:r>
            <a:r>
              <a:rPr lang="cs-CZ" dirty="0"/>
              <a:t>)</a:t>
            </a:r>
          </a:p>
          <a:p>
            <a:r>
              <a:rPr lang="cs-CZ" dirty="0"/>
              <a:t>částečně </a:t>
            </a:r>
            <a:r>
              <a:rPr lang="cs-CZ" dirty="0" err="1"/>
              <a:t>morfosyntakticky</a:t>
            </a:r>
            <a:r>
              <a:rPr lang="cs-CZ" dirty="0"/>
              <a:t> anotován a </a:t>
            </a:r>
            <a:r>
              <a:rPr lang="cs-CZ" dirty="0" err="1"/>
              <a:t>lemmatizován</a:t>
            </a:r>
            <a:endParaRPr lang="cs-CZ" dirty="0"/>
          </a:p>
          <a:p>
            <a:r>
              <a:rPr lang="cs-CZ" dirty="0"/>
              <a:t>zarovnání automatické</a:t>
            </a:r>
          </a:p>
          <a:p>
            <a:r>
              <a:rPr lang="cs-CZ" dirty="0"/>
              <a:t>ukázka práce zde: </a:t>
            </a:r>
            <a:r>
              <a:rPr lang="cs-CZ" dirty="0">
                <a:hlinkClick r:id="rId3"/>
              </a:rPr>
              <a:t>http://slavist.de/ParaSol_demo.mp4</a:t>
            </a:r>
            <a:endParaRPr lang="cs-CZ" dirty="0"/>
          </a:p>
          <a:p>
            <a:r>
              <a:rPr lang="cs-CZ" dirty="0"/>
              <a:t>nutná registrace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5725" y="816428"/>
            <a:ext cx="10972800" cy="1066800"/>
          </a:xfrm>
        </p:spPr>
        <p:txBody>
          <a:bodyPr/>
          <a:lstStyle/>
          <a:p>
            <a:r>
              <a:rPr lang="cs-CZ" dirty="0"/>
              <a:t>Užitečné odkazy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698171"/>
            <a:ext cx="9119809" cy="470262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Srovnatelný korpus </a:t>
            </a:r>
            <a:r>
              <a:rPr lang="cs-CZ" dirty="0" err="1"/>
              <a:t>Aranea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hlinkClick r:id="rId2"/>
              </a:rPr>
              <a:t>http://wiki.korpus.cz/doku.php/cnk:aranea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http://ucts.uniba.sk/aranea_about/index.html</a:t>
            </a:r>
            <a:endParaRPr lang="cs-CZ" dirty="0"/>
          </a:p>
          <a:p>
            <a:r>
              <a:rPr lang="cs-CZ" dirty="0" err="1"/>
              <a:t>EuroParl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http://www.</a:t>
            </a:r>
            <a:r>
              <a:rPr lang="cs-CZ" dirty="0" err="1">
                <a:hlinkClick r:id="rId4"/>
              </a:rPr>
              <a:t>statmt.org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europarl</a:t>
            </a:r>
            <a:r>
              <a:rPr lang="cs-CZ" dirty="0">
                <a:hlinkClick r:id="rId4"/>
              </a:rPr>
              <a:t>/</a:t>
            </a:r>
            <a:endParaRPr lang="cs-CZ" dirty="0"/>
          </a:p>
          <a:p>
            <a:r>
              <a:rPr lang="cs-CZ" dirty="0" err="1"/>
              <a:t>ParaSol</a:t>
            </a:r>
            <a:endParaRPr lang="cs-CZ" dirty="0"/>
          </a:p>
          <a:p>
            <a:pPr lvl="1"/>
            <a:r>
              <a:rPr lang="cs-CZ" dirty="0">
                <a:hlinkClick r:id="rId5"/>
              </a:rPr>
              <a:t>http://slavist.de/</a:t>
            </a:r>
            <a:endParaRPr lang="cs-CZ" dirty="0"/>
          </a:p>
          <a:p>
            <a:r>
              <a:rPr lang="cs-CZ" dirty="0"/>
              <a:t>OPUS</a:t>
            </a:r>
          </a:p>
          <a:p>
            <a:pPr lvl="1"/>
            <a:r>
              <a:rPr lang="cs-CZ" dirty="0">
                <a:hlinkClick r:id="rId6"/>
              </a:rPr>
              <a:t>http://opus.</a:t>
            </a:r>
            <a:r>
              <a:rPr lang="cs-CZ" dirty="0" err="1">
                <a:hlinkClick r:id="rId6"/>
              </a:rPr>
              <a:t>lingfil.uu.se</a:t>
            </a:r>
            <a:r>
              <a:rPr lang="cs-CZ" dirty="0">
                <a:hlinkClick r:id="rId6"/>
              </a:rPr>
              <a:t>/</a:t>
            </a:r>
            <a:endParaRPr lang="cs-CZ" dirty="0"/>
          </a:p>
          <a:p>
            <a:r>
              <a:rPr lang="cs-CZ" dirty="0" err="1"/>
              <a:t>InterCorp</a:t>
            </a:r>
            <a:endParaRPr lang="cs-CZ" dirty="0"/>
          </a:p>
          <a:p>
            <a:pPr lvl="1"/>
            <a:r>
              <a:rPr lang="cs-CZ" dirty="0">
                <a:hlinkClick r:id="rId7"/>
              </a:rPr>
              <a:t>https://ucnk.ff.cuni.cz/intercorp/?req=doc:uvod</a:t>
            </a:r>
            <a:endParaRPr lang="cs-CZ" dirty="0"/>
          </a:p>
          <a:p>
            <a:pPr lvl="1"/>
            <a:r>
              <a:rPr lang="cs-CZ" dirty="0">
                <a:hlinkClick r:id="rId8"/>
              </a:rPr>
              <a:t>http://wiki.korpus.cz/doku.php/cnk:intercorp:verze9</a:t>
            </a:r>
            <a:endParaRPr lang="cs-CZ" dirty="0"/>
          </a:p>
          <a:p>
            <a:r>
              <a:rPr lang="cs-CZ" dirty="0"/>
              <a:t>Kurs práce s rozhraním </a:t>
            </a:r>
            <a:r>
              <a:rPr lang="cs-CZ" dirty="0" err="1"/>
              <a:t>KonText</a:t>
            </a:r>
            <a:r>
              <a:rPr lang="cs-CZ" dirty="0"/>
              <a:t> – manuál - obecně</a:t>
            </a:r>
          </a:p>
          <a:p>
            <a:pPr lvl="1"/>
            <a:r>
              <a:rPr lang="cs-CZ" dirty="0">
                <a:hlinkClick r:id="rId9"/>
              </a:rPr>
              <a:t>http://wiki.korpus.cz/doku.php/kurz:uvod</a:t>
            </a:r>
            <a:endParaRPr lang="cs-CZ" dirty="0"/>
          </a:p>
          <a:p>
            <a:r>
              <a:rPr lang="cs-CZ" dirty="0"/>
              <a:t>Kurs práce s rozhraním </a:t>
            </a:r>
            <a:r>
              <a:rPr lang="cs-CZ" dirty="0" err="1"/>
              <a:t>KonText</a:t>
            </a:r>
            <a:r>
              <a:rPr lang="cs-CZ" dirty="0"/>
              <a:t> – manuál – </a:t>
            </a:r>
            <a:r>
              <a:rPr lang="cs-CZ" dirty="0" err="1"/>
              <a:t>InterCorp</a:t>
            </a:r>
            <a:endParaRPr lang="cs-CZ" dirty="0"/>
          </a:p>
          <a:p>
            <a:pPr lvl="1"/>
            <a:r>
              <a:rPr lang="cs-CZ" dirty="0">
                <a:hlinkClick r:id="rId10"/>
              </a:rPr>
              <a:t>http://wiki.korpus.cz/doku.php/kurz:hledani_v_paralelnim_korpusu</a:t>
            </a:r>
            <a:endParaRPr lang="cs-CZ" dirty="0"/>
          </a:p>
          <a:p>
            <a:pPr lvl="1">
              <a:buNone/>
            </a:pP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Využití korpusů ve výuce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Práce s paralelním korpusem </a:t>
            </a:r>
            <a:r>
              <a:rPr lang="cs-CZ" dirty="0" err="1"/>
              <a:t>InterCorp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Návod</a:t>
            </a:r>
          </a:p>
        </p:txBody>
      </p:sp>
    </p:spTree>
    <p:extLst>
      <p:ext uri="{BB962C8B-B14F-4D97-AF65-F5344CB8AC3E}">
        <p14:creationId xmlns:p14="http://schemas.microsoft.com/office/powerpoint/2010/main" val="925229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InterCorpem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Podrobný manuál je k dispozici zde:</a:t>
            </a:r>
          </a:p>
          <a:p>
            <a:pPr lvl="1"/>
            <a:r>
              <a:rPr lang="cs-CZ" dirty="0">
                <a:hlinkClick r:id="rId2"/>
              </a:rPr>
              <a:t>http://wiki.korpus.cz/doku.php/kurz:hledani_v_paralelnim_korpusu</a:t>
            </a:r>
            <a:endParaRPr lang="cs-CZ" dirty="0"/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264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>
            <a:normAutofit fontScale="90000"/>
          </a:bodyPr>
          <a:lstStyle/>
          <a:p>
            <a:r>
              <a:rPr lang="cs-CZ" dirty="0"/>
              <a:t>Volba korpusu výchozího a zarovnaného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5082" y="1324567"/>
            <a:ext cx="8596668" cy="131412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Na webové stránce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korpus.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cz</a:t>
            </a:r>
            <a:r>
              <a:rPr lang="cs-CZ" dirty="0"/>
              <a:t> zvolte v horním menu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KonText</a:t>
            </a:r>
            <a:r>
              <a:rPr lang="cs-CZ" dirty="0"/>
              <a:t>. Nejprve vyberte korpus – kliknutím na korpus stávající a dále přes volbu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Všechny korpusy </a:t>
            </a:r>
            <a:r>
              <a:rPr lang="cs-CZ" dirty="0"/>
              <a:t>zvolte </a:t>
            </a:r>
            <a:r>
              <a:rPr lang="cs-CZ" dirty="0" err="1"/>
              <a:t>I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nterCorp</a:t>
            </a:r>
            <a:r>
              <a:rPr lang="cs-CZ" dirty="0"/>
              <a:t>. Následně vyberte jazyk výchozí, např. češtinu.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0061" y="2772592"/>
            <a:ext cx="7339075" cy="374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1332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6537" y="724988"/>
            <a:ext cx="10972800" cy="1066800"/>
          </a:xfrm>
        </p:spPr>
        <p:txBody>
          <a:bodyPr/>
          <a:lstStyle/>
          <a:p>
            <a:r>
              <a:rPr lang="cs-CZ" dirty="0"/>
              <a:t>Výběr výchozího jazyka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036" y="1698171"/>
            <a:ext cx="8131902" cy="4310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5701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670560"/>
          </a:xfrm>
        </p:spPr>
        <p:txBody>
          <a:bodyPr>
            <a:normAutofit fontScale="90000"/>
          </a:bodyPr>
          <a:lstStyle/>
          <a:p>
            <a:r>
              <a:rPr lang="cs-CZ" dirty="0"/>
              <a:t>Výběr zarovnaného korpusu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23851"/>
            <a:ext cx="8596668" cy="1254035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Nyní by se měl vybraný výchozí korpus zobrazovat v poli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Korpus</a:t>
            </a:r>
            <a:r>
              <a:rPr lang="cs-CZ" dirty="0"/>
              <a:t>. Ještě je třeba zvolit zarovnaný korpus / zarovnané korpusy, podle toho, v kolika jazycích současně chceme vyhledávat. V poli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Zarovnané korpusy </a:t>
            </a:r>
            <a:r>
              <a:rPr lang="cs-CZ" dirty="0"/>
              <a:t>zvolíme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přidat korpus </a:t>
            </a:r>
            <a:r>
              <a:rPr lang="cs-CZ" dirty="0"/>
              <a:t>a vybereme z nabídky, např. korpus němčiny.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0661" y="2881857"/>
            <a:ext cx="710565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3145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/>
          <a:lstStyle/>
          <a:p>
            <a:r>
              <a:rPr lang="cs-CZ" dirty="0"/>
              <a:t>Vyhledávání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10789"/>
            <a:ext cx="8596668" cy="143691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Vyhledávání probíhá stejně jako ve všech ostatních korpusech. Typy dotazů fungují také stejně. Některé části </a:t>
            </a:r>
            <a:r>
              <a:rPr lang="cs-CZ" dirty="0" err="1"/>
              <a:t>InterCorpu</a:t>
            </a:r>
            <a:r>
              <a:rPr lang="cs-CZ" dirty="0"/>
              <a:t> nejsou </a:t>
            </a:r>
            <a:r>
              <a:rPr lang="cs-CZ" dirty="0" err="1"/>
              <a:t>taggované</a:t>
            </a:r>
            <a:r>
              <a:rPr lang="cs-CZ" dirty="0"/>
              <a:t>, takže u nich nelze použít vyhledávání např. podle slovního druhu. </a:t>
            </a:r>
          </a:p>
          <a:p>
            <a:r>
              <a:rPr lang="cs-CZ" dirty="0"/>
              <a:t>Vyhledávat můžeme buď jen v jednom jazyce (ve výchozím) nebo v jazycích obou.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9109" y="3192236"/>
            <a:ext cx="5312172" cy="2947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794" y="3192042"/>
            <a:ext cx="5661115" cy="314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2819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>
            <a:normAutofit fontScale="90000"/>
          </a:bodyPr>
          <a:lstStyle/>
          <a:p>
            <a:r>
              <a:rPr lang="cs-CZ" dirty="0"/>
              <a:t>Náhled výsledků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49977"/>
            <a:ext cx="8596668" cy="1188719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Výsledky se od sebe liší v závislosti na zadání. Hledali-li jsme jen ve zdrojovém jazyce slovo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přístup</a:t>
            </a:r>
            <a:r>
              <a:rPr lang="cs-CZ" dirty="0"/>
              <a:t>, zobrazí se všechny věty v českém korpusu se slovem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přístup</a:t>
            </a:r>
            <a:r>
              <a:rPr lang="cs-CZ" dirty="0"/>
              <a:t> bez ohledu na to, s jakým ekvivalentem se vyskytují dané věty v německém korpusu.</a:t>
            </a:r>
          </a:p>
          <a:p>
            <a:r>
              <a:rPr lang="cs-CZ" dirty="0"/>
              <a:t>V případě, že jsme zadali do obou korpusů hledaný výraz, zobrazí se nám jen konkordance, v nichž si obě hledaná slova korespondují.</a:t>
            </a:r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608" y="2865799"/>
            <a:ext cx="9898243" cy="20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536" y="5275856"/>
            <a:ext cx="9876064" cy="136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993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Vícejazyčné korpusy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dvou- a vícejazyčné</a:t>
            </a:r>
          </a:p>
          <a:p>
            <a:r>
              <a:rPr lang="cs-CZ" dirty="0"/>
              <a:t>dělení</a:t>
            </a:r>
          </a:p>
          <a:p>
            <a:pPr lvl="1"/>
            <a:r>
              <a:rPr lang="cs-CZ" dirty="0"/>
              <a:t>Srovnatelné korpusy </a:t>
            </a:r>
            <a:r>
              <a:rPr lang="cs-CZ" sz="1400" dirty="0"/>
              <a:t>(</a:t>
            </a:r>
            <a:r>
              <a:rPr lang="cs-CZ" sz="1400" dirty="0" err="1"/>
              <a:t>angl</a:t>
            </a:r>
            <a:r>
              <a:rPr lang="cs-CZ" sz="1400" dirty="0"/>
              <a:t>.: </a:t>
            </a:r>
            <a:r>
              <a:rPr lang="cs-CZ" sz="1400" dirty="0" err="1"/>
              <a:t>comparable</a:t>
            </a:r>
            <a:r>
              <a:rPr lang="cs-CZ" sz="1400" dirty="0"/>
              <a:t> </a:t>
            </a:r>
            <a:r>
              <a:rPr lang="cs-CZ" sz="1400" dirty="0" err="1"/>
              <a:t>corpora</a:t>
            </a:r>
            <a:r>
              <a:rPr lang="cs-CZ" sz="1400" dirty="0"/>
              <a:t>, něm.: </a:t>
            </a:r>
            <a:r>
              <a:rPr lang="cs-CZ" sz="1400" dirty="0" err="1"/>
              <a:t>Vergleichskorpora</a:t>
            </a:r>
            <a:r>
              <a:rPr lang="cs-CZ" sz="1400" dirty="0"/>
              <a:t>)</a:t>
            </a:r>
          </a:p>
          <a:p>
            <a:pPr lvl="2"/>
            <a:r>
              <a:rPr lang="cs-CZ" dirty="0"/>
              <a:t>obsahují texty kvalitativně a kvantitativně srovnatelné (podobného typu, žánru a délky) pro více jazyků (nejedná se o překlady), např. </a:t>
            </a:r>
            <a:r>
              <a:rPr lang="cs-CZ" dirty="0" err="1"/>
              <a:t>Aranea</a:t>
            </a:r>
            <a:r>
              <a:rPr lang="cs-CZ" dirty="0"/>
              <a:t> </a:t>
            </a:r>
            <a:r>
              <a:rPr lang="cs-CZ" sz="1400" dirty="0"/>
              <a:t>(dosažitelná přes </a:t>
            </a:r>
            <a:r>
              <a:rPr lang="cs-CZ" sz="1400" dirty="0" err="1"/>
              <a:t>KonText</a:t>
            </a:r>
            <a:r>
              <a:rPr lang="cs-CZ" sz="1400" dirty="0"/>
              <a:t>)</a:t>
            </a:r>
          </a:p>
          <a:p>
            <a:pPr lvl="1"/>
            <a:r>
              <a:rPr lang="cs-CZ" dirty="0"/>
              <a:t>Paralelní korpusy </a:t>
            </a:r>
            <a:r>
              <a:rPr lang="cs-CZ" sz="1400" dirty="0"/>
              <a:t>(</a:t>
            </a:r>
            <a:r>
              <a:rPr lang="cs-CZ" sz="1400" dirty="0" err="1"/>
              <a:t>angl</a:t>
            </a:r>
            <a:r>
              <a:rPr lang="cs-CZ" sz="1400" dirty="0"/>
              <a:t>. </a:t>
            </a:r>
            <a:r>
              <a:rPr lang="cs-CZ" sz="1400" dirty="0" err="1"/>
              <a:t>parallel</a:t>
            </a:r>
            <a:r>
              <a:rPr lang="cs-CZ" sz="1400" dirty="0"/>
              <a:t> </a:t>
            </a:r>
            <a:r>
              <a:rPr lang="cs-CZ" sz="1400" dirty="0" err="1"/>
              <a:t>corpora</a:t>
            </a:r>
            <a:r>
              <a:rPr lang="cs-CZ" sz="1400" dirty="0"/>
              <a:t>, něm.: </a:t>
            </a:r>
            <a:r>
              <a:rPr lang="cs-CZ" sz="1400" dirty="0" err="1"/>
              <a:t>Parallelkorpora</a:t>
            </a:r>
            <a:r>
              <a:rPr lang="cs-CZ" sz="1400" dirty="0"/>
              <a:t>)</a:t>
            </a:r>
          </a:p>
          <a:p>
            <a:pPr lvl="2"/>
            <a:r>
              <a:rPr lang="cs-CZ" dirty="0"/>
              <a:t>obsahují vždy originál a jeho překlad/y do jednoho či více dalších jazyků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497"/>
          </a:xfrm>
        </p:spPr>
        <p:txBody>
          <a:bodyPr>
            <a:normAutofit fontScale="90000"/>
          </a:bodyPr>
          <a:lstStyle/>
          <a:p>
            <a:r>
              <a:rPr lang="cs-CZ" dirty="0"/>
              <a:t>Vyhledávání v originálech a překladech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41417"/>
            <a:ext cx="8596668" cy="1815737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Pro některé faktory, zejména překladové, může hrát roli, zda se dané slovo, např. české, vyskytuje v textu, který je původem český a k němuž existují v korpusu cizojazyčné překlady, nebo zda se jedná o slovo, které je sice v českém korpusu, ale jedná o překlad do češtiny, přičemž původním jazykem díla je jazyk jiný. Toto lze ošetřit ve volbě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Specifikovat dotaz podle metainformací</a:t>
            </a:r>
            <a:r>
              <a:rPr lang="cs-CZ" dirty="0"/>
              <a:t> volbou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div.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srclang</a:t>
            </a:r>
            <a:r>
              <a:rPr lang="cs-CZ" dirty="0"/>
              <a:t>, resp.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div.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original</a:t>
            </a:r>
            <a:r>
              <a:rPr lang="cs-CZ" dirty="0"/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0213" y="3455670"/>
            <a:ext cx="983932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096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5608" y="2470638"/>
            <a:ext cx="8368393" cy="1143000"/>
          </a:xfrm>
        </p:spPr>
        <p:txBody>
          <a:bodyPr/>
          <a:lstStyle/>
          <a:p>
            <a:r>
              <a:rPr lang="cs-CZ" dirty="0"/>
              <a:t>Vyzkoušejte si sami</a:t>
            </a:r>
          </a:p>
        </p:txBody>
      </p:sp>
    </p:spTree>
    <p:extLst>
      <p:ext uri="{BB962C8B-B14F-4D97-AF65-F5344CB8AC3E}">
        <p14:creationId xmlns:p14="http://schemas.microsoft.com/office/powerpoint/2010/main" val="4215410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Zadání: Pozorujte chování zájmena „svůj, svá, své“ a jeho anglických ekvivalentů. Vyvoďte závěr o pravidlech užití těchto zájmen.</a:t>
            </a:r>
          </a:p>
          <a:p>
            <a:r>
              <a:rPr lang="cs-CZ" dirty="0"/>
              <a:t>Zpracování materiálu:</a:t>
            </a:r>
          </a:p>
          <a:p>
            <a:pPr lvl="1"/>
            <a:r>
              <a:rPr lang="cs-CZ" dirty="0"/>
              <a:t>v rozhraní </a:t>
            </a:r>
            <a:r>
              <a:rPr lang="cs-CZ" dirty="0" err="1"/>
              <a:t>KonText</a:t>
            </a:r>
            <a:r>
              <a:rPr lang="cs-CZ" dirty="0"/>
              <a:t> zvolíme jako výchozí jazyk češtinu a jako zarovnaný jazyk angličtinu</a:t>
            </a:r>
          </a:p>
          <a:p>
            <a:pPr lvl="1"/>
            <a:r>
              <a:rPr lang="cs-CZ" dirty="0"/>
              <a:t>v české verzi </a:t>
            </a:r>
            <a:r>
              <a:rPr lang="cs-CZ" dirty="0" err="1"/>
              <a:t>InterCorpu</a:t>
            </a:r>
            <a:r>
              <a:rPr lang="cs-CZ" dirty="0"/>
              <a:t> zvolíme dotaz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základní</a:t>
            </a:r>
            <a:r>
              <a:rPr lang="cs-CZ" dirty="0"/>
              <a:t> a do dotazovacího pole zapíšeme </a:t>
            </a:r>
            <a:r>
              <a:rPr lang="cs-CZ" dirty="0">
                <a:solidFill>
                  <a:srgbClr val="FF0000"/>
                </a:solidFill>
              </a:rPr>
              <a:t>svůj</a:t>
            </a:r>
          </a:p>
          <a:p>
            <a:pPr lvl="1"/>
            <a:r>
              <a:rPr lang="cs-CZ" dirty="0"/>
              <a:t>Z nalezených dokladů využijeme prvotně ty příkladové věty, které jsou názorné pro ilustraci zvoleného problému</a:t>
            </a:r>
          </a:p>
          <a:p>
            <a:pPr lvl="1"/>
            <a:r>
              <a:rPr lang="cs-CZ" dirty="0"/>
              <a:t>V případě, že v množství nalezených dokladů nemůžeme nalézt vhodný příklad pro konkrétní tvar (např. svůj – </a:t>
            </a:r>
            <a:r>
              <a:rPr lang="cs-CZ" dirty="0" err="1"/>
              <a:t>our</a:t>
            </a:r>
            <a:r>
              <a:rPr lang="cs-CZ" dirty="0"/>
              <a:t>), doplníme dotaz o </a:t>
            </a:r>
            <a:r>
              <a:rPr lang="cs-CZ" dirty="0" err="1">
                <a:solidFill>
                  <a:srgbClr val="FF0000"/>
                </a:solidFill>
              </a:rPr>
              <a:t>our</a:t>
            </a:r>
            <a:r>
              <a:rPr lang="cs-CZ" dirty="0"/>
              <a:t> v zadávacím okně anglického korpusu</a:t>
            </a:r>
          </a:p>
        </p:txBody>
      </p:sp>
    </p:spTree>
    <p:extLst>
      <p:ext uri="{BB962C8B-B14F-4D97-AF65-F5344CB8AC3E}">
        <p14:creationId xmlns:p14="http://schemas.microsoft.com/office/powerpoint/2010/main" val="827016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6537" y="607423"/>
            <a:ext cx="10972800" cy="1066800"/>
          </a:xfrm>
        </p:spPr>
        <p:txBody>
          <a:bodyPr/>
          <a:lstStyle/>
          <a:p>
            <a:r>
              <a:rPr lang="cs-CZ" dirty="0"/>
              <a:t>Postup zpracování názorně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68774" y="6183950"/>
            <a:ext cx="8596668" cy="50423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Zadání dotazu – jen české </a:t>
            </a:r>
            <a:r>
              <a:rPr lang="cs-CZ" dirty="0">
                <a:solidFill>
                  <a:srgbClr val="FF0000"/>
                </a:solidFill>
              </a:rPr>
              <a:t>svůj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448" y="1734095"/>
            <a:ext cx="8085363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51797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3474" y="777240"/>
            <a:ext cx="10972800" cy="1066800"/>
          </a:xfrm>
        </p:spPr>
        <p:txBody>
          <a:bodyPr/>
          <a:lstStyle/>
          <a:p>
            <a:r>
              <a:rPr lang="cs-CZ" dirty="0"/>
              <a:t>Postup zpracování názorně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221" y="6001069"/>
            <a:ext cx="8596668" cy="582611"/>
          </a:xfrm>
        </p:spPr>
        <p:txBody>
          <a:bodyPr/>
          <a:lstStyle/>
          <a:p>
            <a:r>
              <a:rPr lang="cs-CZ" dirty="0"/>
              <a:t>Zadání dotazu – české </a:t>
            </a:r>
            <a:r>
              <a:rPr lang="cs-CZ" dirty="0">
                <a:solidFill>
                  <a:srgbClr val="FF0000"/>
                </a:solidFill>
              </a:rPr>
              <a:t>svůj</a:t>
            </a:r>
            <a:r>
              <a:rPr lang="cs-CZ" dirty="0"/>
              <a:t> a anglické </a:t>
            </a:r>
            <a:r>
              <a:rPr lang="cs-CZ" dirty="0" err="1">
                <a:solidFill>
                  <a:srgbClr val="FF0000"/>
                </a:solidFill>
              </a:rPr>
              <a:t>our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4258" y="1865555"/>
            <a:ext cx="7831548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7420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Náhled výsledků, jejich vyhodnocení a výběr vhodných příkladových vět</a:t>
            </a:r>
            <a:br>
              <a:rPr lang="cs-CZ" dirty="0"/>
            </a:br>
            <a:endParaRPr lang="cs-CZ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703" y="2348880"/>
            <a:ext cx="10084526" cy="359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34158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6537" y="659674"/>
            <a:ext cx="10972800" cy="1066800"/>
          </a:xfrm>
        </p:spPr>
        <p:txBody>
          <a:bodyPr/>
          <a:lstStyle/>
          <a:p>
            <a:r>
              <a:rPr lang="cs-CZ" dirty="0"/>
              <a:t>Cvičení 2 – týž jev jinak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41417"/>
            <a:ext cx="8596668" cy="449994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Zadání: Hledejte chyby v užití přivlastňovacích zájmen v obou jazycích. Vyvoďte závěr o pravidlech užití těchto zájmen v obou jazycích.</a:t>
            </a:r>
          </a:p>
          <a:p>
            <a:r>
              <a:rPr lang="cs-CZ" dirty="0"/>
              <a:t>Zpracování materiálu:</a:t>
            </a:r>
          </a:p>
          <a:p>
            <a:pPr lvl="1"/>
            <a:r>
              <a:rPr lang="cs-CZ" dirty="0"/>
              <a:t>v rozhraní </a:t>
            </a:r>
            <a:r>
              <a:rPr lang="cs-CZ" dirty="0" err="1"/>
              <a:t>KonText</a:t>
            </a:r>
            <a:r>
              <a:rPr lang="cs-CZ" dirty="0"/>
              <a:t> zvolíme jako výchozí jazyk angličtinu a jako zarovnaný jazyk češtinu</a:t>
            </a:r>
          </a:p>
          <a:p>
            <a:pPr lvl="1"/>
            <a:r>
              <a:rPr lang="cs-CZ" dirty="0"/>
              <a:t>dotaz rozdělíme vždy na hledání konkrétní osoby a do obou zvolených jazyků v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Základním</a:t>
            </a:r>
            <a:r>
              <a:rPr lang="cs-CZ" dirty="0"/>
              <a:t> dotazu vpisujeme vždy dvojice zájem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my</a:t>
            </a:r>
            <a:r>
              <a:rPr lang="cs-CZ" dirty="0"/>
              <a:t> a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můj</a:t>
            </a:r>
            <a:r>
              <a:rPr lang="cs-CZ" dirty="0"/>
              <a:t>;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your</a:t>
            </a:r>
            <a:r>
              <a:rPr lang="cs-CZ" dirty="0"/>
              <a:t> a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tvůj</a:t>
            </a:r>
            <a:r>
              <a:rPr lang="cs-CZ" dirty="0"/>
              <a:t>;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his</a:t>
            </a:r>
            <a:r>
              <a:rPr lang="cs-CZ" dirty="0"/>
              <a:t> a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jeho</a:t>
            </a:r>
            <a:r>
              <a:rPr lang="cs-CZ" dirty="0"/>
              <a:t> atd.</a:t>
            </a:r>
          </a:p>
          <a:p>
            <a:pPr lvl="1"/>
            <a:r>
              <a:rPr lang="cs-CZ" dirty="0"/>
              <a:t>Z nalezených dokladů využijeme prvotně ty příkladové věty, které jsou názorné pro ilustraci zvoleného problému a neobsahují příliš obtížnou slovní zásobu či nejednoznačný kontext</a:t>
            </a:r>
          </a:p>
        </p:txBody>
      </p:sp>
    </p:spTree>
    <p:extLst>
      <p:ext uri="{BB962C8B-B14F-4D97-AF65-F5344CB8AC3E}">
        <p14:creationId xmlns:p14="http://schemas.microsoft.com/office/powerpoint/2010/main" val="52363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3475" y="685800"/>
            <a:ext cx="10972800" cy="1066800"/>
          </a:xfrm>
        </p:spPr>
        <p:txBody>
          <a:bodyPr/>
          <a:lstStyle/>
          <a:p>
            <a:r>
              <a:rPr lang="cs-CZ" dirty="0"/>
              <a:t>Zadání dotazu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655" y="1734617"/>
            <a:ext cx="8608967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1263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Zjistěte na základě vyhledávání v české a německé části </a:t>
            </a:r>
            <a:r>
              <a:rPr lang="cs-CZ" dirty="0" err="1"/>
              <a:t>InterCorpu</a:t>
            </a:r>
            <a:r>
              <a:rPr lang="cs-CZ" dirty="0"/>
              <a:t> ekvivalenty českého slova </a:t>
            </a:r>
            <a:r>
              <a:rPr lang="cs-CZ" dirty="0">
                <a:solidFill>
                  <a:srgbClr val="FF0000"/>
                </a:solidFill>
              </a:rPr>
              <a:t>postoj</a:t>
            </a:r>
            <a:r>
              <a:rPr lang="cs-CZ" dirty="0"/>
              <a:t>.</a:t>
            </a:r>
          </a:p>
          <a:p>
            <a:r>
              <a:rPr lang="cs-CZ" dirty="0"/>
              <a:t>Zjistěte na základě vyhledávání v české a německé části </a:t>
            </a:r>
            <a:r>
              <a:rPr lang="cs-CZ"/>
              <a:t>InterCorpu </a:t>
            </a:r>
            <a:r>
              <a:rPr lang="cs-CZ" dirty="0"/>
              <a:t>ekvivalenty českého </a:t>
            </a:r>
            <a:r>
              <a:rPr lang="cs-CZ" dirty="0">
                <a:solidFill>
                  <a:srgbClr val="FF0000"/>
                </a:solidFill>
              </a:rPr>
              <a:t>hodit flintu do žita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paralelních korpusů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Stejné spektrum využití jako u jednojazyčných, jen s přidanou hodnotou druhého jazyka/dalších jazyků</a:t>
            </a:r>
          </a:p>
          <a:p>
            <a:pPr lvl="1"/>
            <a:r>
              <a:rPr lang="cs-CZ" dirty="0"/>
              <a:t>kontrastivně orientovaná lingvistická bádání (zaměřená na slovní zásobu, gramatiku, stylistiku, frazeologii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pPr lvl="1"/>
            <a:r>
              <a:rPr lang="cs-CZ" dirty="0"/>
              <a:t>překladová lexikografie</a:t>
            </a:r>
          </a:p>
          <a:p>
            <a:pPr lvl="1"/>
            <a:r>
              <a:rPr lang="cs-CZ" dirty="0"/>
              <a:t>výuku cizích jazyků </a:t>
            </a:r>
          </a:p>
          <a:p>
            <a:pPr lvl="1"/>
            <a:r>
              <a:rPr lang="cs-CZ" dirty="0"/>
              <a:t>vývoj dalších počítačových aplikací (např. </a:t>
            </a:r>
            <a:r>
              <a:rPr lang="cs-CZ" dirty="0" err="1"/>
              <a:t>Treq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ad.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663" y="607423"/>
            <a:ext cx="10972800" cy="1066800"/>
          </a:xfrm>
        </p:spPr>
        <p:txBody>
          <a:bodyPr/>
          <a:lstStyle/>
          <a:p>
            <a:r>
              <a:rPr lang="cs-CZ" dirty="0"/>
              <a:t>Výhody a nevýhody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1" y="1600200"/>
            <a:ext cx="9252856" cy="48531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Výhody</a:t>
            </a:r>
          </a:p>
          <a:p>
            <a:r>
              <a:rPr lang="cs-CZ" dirty="0"/>
              <a:t>možnost pozorování shod a rozdílů zvolených jazyků (se zaměřením na různé aspekty výzkumu)</a:t>
            </a:r>
          </a:p>
          <a:p>
            <a:r>
              <a:rPr lang="cs-CZ" dirty="0"/>
              <a:t>zjišťování překladových ekvivalentů</a:t>
            </a:r>
          </a:p>
          <a:p>
            <a:r>
              <a:rPr lang="cs-CZ" dirty="0"/>
              <a:t>analýza rysů překladu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Nevýhody</a:t>
            </a:r>
          </a:p>
          <a:p>
            <a:r>
              <a:rPr lang="cs-CZ" dirty="0"/>
              <a:t>nedosažitelná reprezentativnost – nelze zajistit všechny žánry ve všech jazycích</a:t>
            </a:r>
          </a:p>
          <a:p>
            <a:r>
              <a:rPr lang="cs-CZ" dirty="0"/>
              <a:t>u vícejazyčných paralelních korpusů kvantitativní nevyváženost – nelze zajistit k jednomu originálnímu textu překlady do všech jazyků, které daný korpus nabízí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Paralelní korpusy -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Texty jsou v obou/ve všech jazycích zarovnány (</a:t>
            </a:r>
            <a:r>
              <a:rPr lang="cs-CZ" dirty="0" err="1"/>
              <a:t>alignment</a:t>
            </a:r>
            <a:r>
              <a:rPr lang="cs-CZ" dirty="0"/>
              <a:t>) do stejných úseků/segmentů, většinou vět.</a:t>
            </a:r>
          </a:p>
          <a:p>
            <a:pPr lvl="1">
              <a:buFontTx/>
              <a:buChar char="-"/>
            </a:pPr>
            <a:r>
              <a:rPr lang="cs-CZ" dirty="0"/>
              <a:t>zarovnávání ruční – méně chybové, časově náročné</a:t>
            </a:r>
          </a:p>
          <a:p>
            <a:pPr lvl="1">
              <a:buFontTx/>
              <a:buChar char="-"/>
            </a:pPr>
            <a:r>
              <a:rPr lang="cs-CZ" dirty="0"/>
              <a:t>zarovnávání automatické – </a:t>
            </a:r>
            <a:r>
              <a:rPr lang="cs-CZ" dirty="0" err="1"/>
              <a:t>chybovější</a:t>
            </a:r>
            <a:r>
              <a:rPr lang="cs-CZ" dirty="0"/>
              <a:t>, rychlejší</a:t>
            </a:r>
          </a:p>
          <a:p>
            <a:pPr>
              <a:buFontTx/>
              <a:buChar char="-"/>
            </a:pPr>
            <a:r>
              <a:rPr lang="cs-CZ" dirty="0"/>
              <a:t>Úryvky textů jsou v prohlížeči zobrazeny </a:t>
            </a:r>
            <a:r>
              <a:rPr lang="cs-CZ" dirty="0" err="1"/>
              <a:t>spárovaně</a:t>
            </a:r>
            <a:r>
              <a:rPr lang="cs-CZ" dirty="0"/>
              <a:t> (v jednom sloupci text v jazyce vyhledávání, v druhém sloupci jeho překlad do zvoleného jazyka)</a:t>
            </a:r>
          </a:p>
          <a:p>
            <a:pPr>
              <a:buFontTx/>
              <a:buChar char="-"/>
            </a:pPr>
            <a:r>
              <a:rPr lang="cs-CZ" dirty="0"/>
              <a:t>Texty mohou být </a:t>
            </a:r>
            <a:r>
              <a:rPr lang="cs-CZ" dirty="0" err="1"/>
              <a:t>lemmatizovány</a:t>
            </a:r>
            <a:r>
              <a:rPr lang="cs-CZ" dirty="0"/>
              <a:t> a </a:t>
            </a:r>
            <a:r>
              <a:rPr lang="cs-CZ" dirty="0" err="1"/>
              <a:t>tagovány</a:t>
            </a:r>
            <a:r>
              <a:rPr lang="cs-CZ" dirty="0"/>
              <a:t> jako v jednojazyčných korpusech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Přehled paralelních korpusů (výběrově)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InterCorp</a:t>
            </a:r>
            <a:r>
              <a:rPr lang="cs-CZ" dirty="0"/>
              <a:t> (viz dále)</a:t>
            </a:r>
          </a:p>
          <a:p>
            <a:r>
              <a:rPr lang="cs-CZ" dirty="0"/>
              <a:t>KAČENKA (1997)/KAČENKA2(2002/2003) – MUNI v Brně; anglicko-český</a:t>
            </a:r>
          </a:p>
          <a:p>
            <a:r>
              <a:rPr lang="cs-CZ" dirty="0" err="1"/>
              <a:t>EuroParl</a:t>
            </a:r>
            <a:r>
              <a:rPr lang="cs-CZ" dirty="0"/>
              <a:t> – záznamy z jednání Evropského parlamentu; 21 jazyků; zarovnán; vyvinut za účelem testování metod statistického strojového překladu</a:t>
            </a:r>
          </a:p>
          <a:p>
            <a:r>
              <a:rPr lang="cs-CZ" dirty="0" err="1"/>
              <a:t>ParaSol</a:t>
            </a:r>
            <a:r>
              <a:rPr lang="cs-CZ" dirty="0"/>
              <a:t> – paralelní korpus slovanských a jiných jazyků; zarovnaný; beletrie</a:t>
            </a:r>
          </a:p>
          <a:p>
            <a:r>
              <a:rPr lang="cs-CZ" dirty="0"/>
              <a:t>OPUS – </a:t>
            </a:r>
            <a:r>
              <a:rPr lang="cs-CZ" dirty="0" err="1"/>
              <a:t>The</a:t>
            </a:r>
            <a:r>
              <a:rPr lang="cs-CZ" dirty="0"/>
              <a:t> Open </a:t>
            </a:r>
            <a:r>
              <a:rPr lang="cs-CZ" dirty="0" err="1"/>
              <a:t>Parallel</a:t>
            </a:r>
            <a:r>
              <a:rPr lang="cs-CZ" dirty="0"/>
              <a:t> Corpus – Univerzita Uppsala (Švédsko) – shromažďuje volně přístupné texty z webových stránek, obsahuje přes 90 jazyků (přes 3800 jazykových párů)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InterCorp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referenční korpus (přibližně každý rok vydávána nová verze, od v. 6 jsou i starší verze zpětně dostupné)</a:t>
            </a:r>
          </a:p>
          <a:p>
            <a:r>
              <a:rPr lang="cs-CZ" dirty="0" err="1"/>
              <a:t>sychronní</a:t>
            </a:r>
            <a:r>
              <a:rPr lang="cs-CZ" dirty="0"/>
              <a:t> jazyk</a:t>
            </a:r>
          </a:p>
          <a:p>
            <a:r>
              <a:rPr lang="cs-CZ" dirty="0"/>
              <a:t>1,8 mld. tokenů/textových slov (aktuální verze 14, 2021, 41 jazyků)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vyvíjen v rámci projektu Českého národního korpusu na ÚČNK FF UK v Praze</a:t>
            </a:r>
          </a:p>
          <a:p>
            <a:r>
              <a:rPr lang="cs-CZ" dirty="0"/>
              <a:t>obsahuje především jazyky, které jsou vyučovány na FF UK</a:t>
            </a:r>
          </a:p>
          <a:p>
            <a:r>
              <a:rPr lang="cs-CZ" dirty="0"/>
              <a:t>na zpracování textů se podílejí studenti a pedagogové mnoha součástí FF UK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InterCorp</a:t>
            </a:r>
            <a:r>
              <a:rPr lang="cs-CZ" dirty="0"/>
              <a:t> – složení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40 jazyků </a:t>
            </a:r>
            <a:r>
              <a:rPr lang="cs-CZ" sz="1800" dirty="0"/>
              <a:t>(</a:t>
            </a:r>
            <a:r>
              <a:rPr lang="cs-CZ" sz="2000" dirty="0"/>
              <a:t>z toho </a:t>
            </a:r>
            <a:r>
              <a:rPr lang="cs-CZ" sz="2000" b="1" dirty="0"/>
              <a:t>27 </a:t>
            </a:r>
            <a:r>
              <a:rPr lang="cs-CZ" sz="2000" b="1" dirty="0" err="1"/>
              <a:t>tagovaných</a:t>
            </a:r>
            <a:r>
              <a:rPr lang="cs-CZ" sz="2000" b="1" dirty="0"/>
              <a:t> </a:t>
            </a:r>
            <a:r>
              <a:rPr lang="cs-CZ" sz="2000" dirty="0"/>
              <a:t>a </a:t>
            </a:r>
            <a:r>
              <a:rPr lang="cs-CZ" sz="2000" u="sng" dirty="0"/>
              <a:t>25 </a:t>
            </a:r>
            <a:r>
              <a:rPr lang="cs-CZ" sz="2000" u="sng" dirty="0" err="1"/>
              <a:t>lemmatizovaných</a:t>
            </a:r>
            <a:r>
              <a:rPr lang="cs-CZ" sz="2000" dirty="0"/>
              <a:t>)</a:t>
            </a:r>
          </a:p>
          <a:p>
            <a:r>
              <a:rPr lang="cs-CZ" dirty="0"/>
              <a:t>čeština jako pivot </a:t>
            </a:r>
            <a:r>
              <a:rPr lang="cs-CZ" sz="2000" dirty="0"/>
              <a:t>(každý vkládaný text musí mít svou českou verzi – originál nebo překlad)</a:t>
            </a:r>
          </a:p>
          <a:p>
            <a:r>
              <a:rPr lang="cs-CZ" dirty="0"/>
              <a:t>texty se svým zpracováním dělí na jádro </a:t>
            </a:r>
            <a:r>
              <a:rPr lang="cs-CZ" sz="2000" dirty="0"/>
              <a:t>(ručně zarovnané) </a:t>
            </a:r>
            <a:r>
              <a:rPr lang="cs-CZ" dirty="0"/>
              <a:t>a kolekce </a:t>
            </a:r>
            <a:r>
              <a:rPr lang="cs-CZ" sz="2000" dirty="0"/>
              <a:t>(automaticky zarovnané)</a:t>
            </a:r>
          </a:p>
          <a:p>
            <a:endParaRPr lang="cs-CZ" sz="2000" dirty="0"/>
          </a:p>
          <a:p>
            <a:pPr lvl="1"/>
            <a:endParaRPr lang="cs-CZ" sz="2000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39350" y="4293096"/>
          <a:ext cx="11713304" cy="23402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6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4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4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41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4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/>
                        <a:t>arabština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/>
                        <a:t>běloruština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bulharština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/>
                        <a:t>katalánština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/>
                        <a:t>dánština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dirty="0"/>
                        <a:t>němčina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dirty="0"/>
                        <a:t>řečtina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angličtina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španělština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estonština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francouzština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hebrejština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hindština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chorvatština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maďarština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islandština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italština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japonština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litevština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lotyština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makedonština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malajština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maltština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nizozemština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norština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portugalština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romština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rumunština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slovenština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slovinština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albánština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srbština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švédština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turečtina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ukrajinština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vietnamština</a:t>
                      </a: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2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čeština</a:t>
                      </a: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6537" y="738051"/>
            <a:ext cx="10972800" cy="1066800"/>
          </a:xfrm>
        </p:spPr>
        <p:txBody>
          <a:bodyPr/>
          <a:lstStyle/>
          <a:p>
            <a:r>
              <a:rPr lang="cs-CZ" dirty="0" err="1"/>
              <a:t>InterCorp</a:t>
            </a:r>
            <a:r>
              <a:rPr lang="cs-CZ" dirty="0"/>
              <a:t> - vyhledávání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0"/>
            <a:ext cx="9879874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dostupný přes rozhraní </a:t>
            </a:r>
            <a:r>
              <a:rPr lang="cs-CZ" dirty="0" err="1"/>
              <a:t>KonText</a:t>
            </a:r>
            <a:r>
              <a:rPr lang="cs-CZ" dirty="0"/>
              <a:t> (jako ostatní korpusy češtiny)</a:t>
            </a:r>
          </a:p>
          <a:p>
            <a:r>
              <a:rPr lang="cs-CZ" dirty="0"/>
              <a:t>vyhledávání probíhá podobně jako v ostatních korpusech ČNK – na počátku nutno zvolit alespoň dva jazyky (možno i více), dále používat typ dotazu stejně jako v ostatních korpusech ČNK</a:t>
            </a:r>
          </a:p>
          <a:p>
            <a:r>
              <a:rPr lang="cs-CZ" dirty="0"/>
              <a:t>Dotaz lze specifikovat podle metainformací</a:t>
            </a:r>
          </a:p>
          <a:p>
            <a:pPr lvl="1"/>
            <a:r>
              <a:rPr lang="cs-CZ" dirty="0"/>
              <a:t>lze omezit hledání jen na jádro nebo na některou z kolekcí</a:t>
            </a:r>
          </a:p>
          <a:p>
            <a:pPr lvl="1"/>
            <a:r>
              <a:rPr lang="cs-CZ" dirty="0"/>
              <a:t>lze omezit hledání na určitý textový typ</a:t>
            </a:r>
          </a:p>
          <a:p>
            <a:pPr lvl="1"/>
            <a:r>
              <a:rPr lang="cs-CZ" dirty="0"/>
              <a:t>lze zvolit zdrojový jazyk</a:t>
            </a:r>
          </a:p>
          <a:p>
            <a:pPr lvl="1"/>
            <a:r>
              <a:rPr lang="cs-CZ" dirty="0"/>
              <a:t>lze zvolit, zda se má hledání uskutečnit jen v textech originálních, nebo jen v překladech, nebo ve všech (hledáme-li české slovo, lze omezit, zda chceme toto slovo vyhledat jen v původně českých textech nebo jen v překladech cizojazyčných textů do češtiny nebo ve všech textech) – toto je důležité při posuzování vhodnosti užití daného slova či jeho překladových ekvivalentů</a:t>
            </a:r>
          </a:p>
          <a:p>
            <a:pPr lvl="1"/>
            <a:r>
              <a:rPr lang="cs-CZ" dirty="0"/>
              <a:t>dále lze omezit hledání na texty konkrétního autora, překladatele či titul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118</TotalTime>
  <Words>1563</Words>
  <Application>Microsoft Office PowerPoint</Application>
  <PresentationFormat>Širokoúhlá obrazovka</PresentationFormat>
  <Paragraphs>179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Calibri</vt:lpstr>
      <vt:lpstr>Georgia</vt:lpstr>
      <vt:lpstr>Trebuchet MS</vt:lpstr>
      <vt:lpstr>Wingdings 2</vt:lpstr>
      <vt:lpstr>Urbanistický</vt:lpstr>
      <vt:lpstr>Paralelní korpusy</vt:lpstr>
      <vt:lpstr>Vícejazyčné korpusy</vt:lpstr>
      <vt:lpstr>Využití paralelních korpusů</vt:lpstr>
      <vt:lpstr>Výhody a nevýhody</vt:lpstr>
      <vt:lpstr>Paralelní korpusy - charakteristika</vt:lpstr>
      <vt:lpstr>Přehled paralelních korpusů (výběrově)</vt:lpstr>
      <vt:lpstr>InterCorp</vt:lpstr>
      <vt:lpstr>InterCorp – složení</vt:lpstr>
      <vt:lpstr>InterCorp - vyhledávání</vt:lpstr>
      <vt:lpstr>Treq</vt:lpstr>
      <vt:lpstr>ParaSol (A parallel corpus of Slavic and other languages)</vt:lpstr>
      <vt:lpstr>Užitečné odkazy</vt:lpstr>
      <vt:lpstr>Práce s paralelním korpusem InterCorp</vt:lpstr>
      <vt:lpstr>Práce s InterCorpem</vt:lpstr>
      <vt:lpstr>Volba korpusu výchozího a zarovnaného</vt:lpstr>
      <vt:lpstr>Výběr výchozího jazyka</vt:lpstr>
      <vt:lpstr>Výběr zarovnaného korpusu</vt:lpstr>
      <vt:lpstr>Vyhledávání</vt:lpstr>
      <vt:lpstr>Náhled výsledků</vt:lpstr>
      <vt:lpstr>Vyhledávání v originálech a překladech</vt:lpstr>
      <vt:lpstr>Vyzkoušejte si sami</vt:lpstr>
      <vt:lpstr>Cvičení 1</vt:lpstr>
      <vt:lpstr>Postup zpracování názorně</vt:lpstr>
      <vt:lpstr>Postup zpracování názorně</vt:lpstr>
      <vt:lpstr> Náhled výsledků, jejich vyhodnocení a výběr vhodných příkladových vět </vt:lpstr>
      <vt:lpstr>Cvičení 2 – týž jev jinak</vt:lpstr>
      <vt:lpstr>Zadání dotazu</vt:lpstr>
      <vt:lpstr>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Šormová</dc:creator>
  <cp:lastModifiedBy>Hejhalová, Věra</cp:lastModifiedBy>
  <cp:revision>13</cp:revision>
  <dcterms:created xsi:type="dcterms:W3CDTF">2016-12-22T22:00:05Z</dcterms:created>
  <dcterms:modified xsi:type="dcterms:W3CDTF">2022-04-24T11:55:34Z</dcterms:modified>
</cp:coreProperties>
</file>