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5" r:id="rId2"/>
    <p:sldId id="256" r:id="rId3"/>
    <p:sldId id="262" r:id="rId4"/>
    <p:sldId id="257" r:id="rId5"/>
    <p:sldId id="263" r:id="rId6"/>
    <p:sldId id="258" r:id="rId7"/>
    <p:sldId id="259" r:id="rId8"/>
    <p:sldId id="260" r:id="rId9"/>
    <p:sldId id="264" r:id="rId10"/>
    <p:sldId id="261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92" d="100"/>
          <a:sy n="92" d="100"/>
        </p:scale>
        <p:origin x="8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FC01A-C5A7-4D65-8F6D-E81F8BDFD1B5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DA8DC-EE07-42B1-9CF6-43997948E4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29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AA29-D8F9-4249-B183-C36F3E07EFE5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C50E4-151F-4B94-945E-5DB7A409E7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747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AA29-D8F9-4249-B183-C36F3E07EFE5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C50E4-151F-4B94-945E-5DB7A409E7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54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AA29-D8F9-4249-B183-C36F3E07EFE5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C50E4-151F-4B94-945E-5DB7A409E7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3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AA29-D8F9-4249-B183-C36F3E07EFE5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C50E4-151F-4B94-945E-5DB7A409E7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728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AA29-D8F9-4249-B183-C36F3E07EFE5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C50E4-151F-4B94-945E-5DB7A409E7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0800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AA29-D8F9-4249-B183-C36F3E07EFE5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C50E4-151F-4B94-945E-5DB7A409E7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71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AA29-D8F9-4249-B183-C36F3E07EFE5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C50E4-151F-4B94-945E-5DB7A409E7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038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AA29-D8F9-4249-B183-C36F3E07EFE5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C50E4-151F-4B94-945E-5DB7A409E7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721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AA29-D8F9-4249-B183-C36F3E07EFE5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C50E4-151F-4B94-945E-5DB7A409E7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42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AA29-D8F9-4249-B183-C36F3E07EFE5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C50E4-151F-4B94-945E-5DB7A409E7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046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AA29-D8F9-4249-B183-C36F3E07EFE5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C50E4-151F-4B94-945E-5DB7A409E7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3719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EAA29-D8F9-4249-B183-C36F3E07EFE5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C50E4-151F-4B94-945E-5DB7A409E7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72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hyperlink" Target="https://plato.stanford.edu/entries/spinoza-political/" TargetMode="Externa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youtube.com/watch?v=x7qmv1HTE4I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73825" y="1604357"/>
            <a:ext cx="701710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latin typeface="Algerian" panose="04020705040A02060702" pitchFamily="82" charset="0"/>
              </a:rPr>
              <a:t>Baruch</a:t>
            </a:r>
            <a:r>
              <a:rPr lang="cs-CZ" sz="3200" b="1" dirty="0" smtClean="0">
                <a:latin typeface="Algerian" panose="04020705040A02060702" pitchFamily="82" charset="0"/>
              </a:rPr>
              <a:t> Spinoza</a:t>
            </a:r>
          </a:p>
          <a:p>
            <a:pPr algn="ctr"/>
            <a:endParaRPr lang="cs-CZ" sz="3200" b="1" dirty="0" smtClean="0">
              <a:latin typeface="Algerian" panose="04020705040A02060702" pitchFamily="82" charset="0"/>
            </a:endParaRPr>
          </a:p>
          <a:p>
            <a:pPr algn="ctr"/>
            <a:r>
              <a:rPr lang="cs-CZ" sz="2400" b="1" dirty="0" smtClean="0">
                <a:latin typeface="Algerian" panose="04020705040A02060702" pitchFamily="82" charset="0"/>
              </a:rPr>
              <a:t>And</a:t>
            </a:r>
          </a:p>
          <a:p>
            <a:pPr algn="ctr"/>
            <a:endParaRPr lang="cs-CZ" sz="2400" b="1" dirty="0">
              <a:latin typeface="Algerian" panose="04020705040A02060702" pitchFamily="82" charset="0"/>
            </a:endParaRPr>
          </a:p>
          <a:p>
            <a:pPr algn="ctr"/>
            <a:r>
              <a:rPr lang="cs-CZ" sz="2400" b="1" dirty="0" err="1" smtClean="0">
                <a:latin typeface="Algerian" panose="04020705040A02060702" pitchFamily="82" charset="0"/>
              </a:rPr>
              <a:t>The</a:t>
            </a:r>
            <a:r>
              <a:rPr lang="cs-CZ" sz="2400" b="1" dirty="0" smtClean="0">
                <a:latin typeface="Algerian" panose="04020705040A02060702" pitchFamily="82" charset="0"/>
              </a:rPr>
              <a:t> </a:t>
            </a:r>
            <a:r>
              <a:rPr lang="cs-CZ" sz="2400" b="1" dirty="0" err="1" smtClean="0">
                <a:latin typeface="Algerian" panose="04020705040A02060702" pitchFamily="82" charset="0"/>
              </a:rPr>
              <a:t>Critique</a:t>
            </a:r>
            <a:r>
              <a:rPr lang="cs-CZ" sz="2400" b="1" dirty="0" smtClean="0">
                <a:latin typeface="Algerian" panose="04020705040A02060702" pitchFamily="82" charset="0"/>
              </a:rPr>
              <a:t> </a:t>
            </a:r>
            <a:r>
              <a:rPr lang="cs-CZ" sz="2400" b="1" dirty="0" err="1" smtClean="0">
                <a:latin typeface="Algerian" panose="04020705040A02060702" pitchFamily="82" charset="0"/>
              </a:rPr>
              <a:t>of</a:t>
            </a:r>
            <a:r>
              <a:rPr lang="cs-CZ" sz="2400" b="1" dirty="0" smtClean="0">
                <a:latin typeface="Algerian" panose="04020705040A02060702" pitchFamily="82" charset="0"/>
              </a:rPr>
              <a:t> </a:t>
            </a:r>
            <a:r>
              <a:rPr lang="cs-CZ" sz="2400" b="1" dirty="0" err="1" smtClean="0">
                <a:latin typeface="Algerian" panose="04020705040A02060702" pitchFamily="82" charset="0"/>
              </a:rPr>
              <a:t>rabbinic</a:t>
            </a:r>
            <a:r>
              <a:rPr lang="cs-CZ" sz="2400" b="1" dirty="0" smtClean="0">
                <a:latin typeface="Algerian" panose="04020705040A02060702" pitchFamily="82" charset="0"/>
              </a:rPr>
              <a:t> </a:t>
            </a:r>
            <a:r>
              <a:rPr lang="cs-CZ" sz="2400" b="1" dirty="0" err="1" smtClean="0">
                <a:latin typeface="Algerian" panose="04020705040A02060702" pitchFamily="82" charset="0"/>
              </a:rPr>
              <a:t>judaism</a:t>
            </a:r>
            <a:endParaRPr lang="cs-CZ" sz="2400" b="1" dirty="0" smtClean="0">
              <a:latin typeface="Algerian" panose="04020705040A02060702" pitchFamily="82" charset="0"/>
            </a:endParaRPr>
          </a:p>
          <a:p>
            <a:pPr algn="ctr"/>
            <a:endParaRPr lang="cs-CZ" sz="2400" b="1" dirty="0" smtClean="0">
              <a:latin typeface="Algerian" panose="04020705040A02060702" pitchFamily="82" charset="0"/>
            </a:endParaRPr>
          </a:p>
          <a:p>
            <a:pPr algn="ctr"/>
            <a:r>
              <a:rPr lang="cs-CZ" sz="2400" b="1" dirty="0" smtClean="0">
                <a:latin typeface="Algerian" panose="04020705040A02060702" pitchFamily="82" charset="0"/>
              </a:rPr>
              <a:t>In </a:t>
            </a:r>
            <a:r>
              <a:rPr lang="cs-CZ" sz="2400" b="1" dirty="0" err="1" smtClean="0">
                <a:latin typeface="Algerian" panose="04020705040A02060702" pitchFamily="82" charset="0"/>
              </a:rPr>
              <a:t>the</a:t>
            </a:r>
            <a:r>
              <a:rPr lang="cs-CZ" sz="2400" b="1" dirty="0" smtClean="0">
                <a:latin typeface="Algerian" panose="04020705040A02060702" pitchFamily="82" charset="0"/>
              </a:rPr>
              <a:t> </a:t>
            </a:r>
            <a:r>
              <a:rPr lang="cs-CZ" sz="2400" b="1" dirty="0" err="1" smtClean="0">
                <a:latin typeface="Algerian" panose="04020705040A02060702" pitchFamily="82" charset="0"/>
              </a:rPr>
              <a:t>Tractatus</a:t>
            </a:r>
            <a:r>
              <a:rPr lang="cs-CZ" sz="2400" b="1" dirty="0" smtClean="0">
                <a:latin typeface="Algerian" panose="04020705040A02060702" pitchFamily="82" charset="0"/>
              </a:rPr>
              <a:t> </a:t>
            </a:r>
            <a:r>
              <a:rPr lang="cs-CZ" sz="2400" b="1" dirty="0" err="1" smtClean="0">
                <a:latin typeface="Algerian" panose="04020705040A02060702" pitchFamily="82" charset="0"/>
              </a:rPr>
              <a:t>theologico</a:t>
            </a:r>
            <a:r>
              <a:rPr lang="cs-CZ" sz="2400" b="1" dirty="0" smtClean="0">
                <a:latin typeface="Algerian" panose="04020705040A02060702" pitchFamily="82" charset="0"/>
              </a:rPr>
              <a:t> </a:t>
            </a:r>
            <a:r>
              <a:rPr lang="cs-CZ" sz="2400" b="1" dirty="0" err="1" smtClean="0">
                <a:latin typeface="Algerian" panose="04020705040A02060702" pitchFamily="82" charset="0"/>
              </a:rPr>
              <a:t>politicus</a:t>
            </a:r>
            <a:endParaRPr lang="cs-CZ" sz="2400" b="1" dirty="0" smtClean="0">
              <a:latin typeface="Algerian" panose="04020705040A02060702" pitchFamily="82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06" y="931026"/>
            <a:ext cx="4154194" cy="48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7" y="299259"/>
            <a:ext cx="4056611" cy="405661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64771" y="5137264"/>
            <a:ext cx="7148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For</a:t>
            </a:r>
            <a:r>
              <a:rPr lang="cs-CZ" dirty="0"/>
              <a:t> more </a:t>
            </a:r>
            <a:r>
              <a:rPr lang="cs-CZ" dirty="0" err="1"/>
              <a:t>information</a:t>
            </a:r>
            <a:r>
              <a:rPr lang="cs-CZ" dirty="0"/>
              <a:t> on </a:t>
            </a:r>
            <a:r>
              <a:rPr lang="cs-CZ" i="1" dirty="0" err="1" smtClean="0"/>
              <a:t>Tractatus</a:t>
            </a:r>
            <a:r>
              <a:rPr lang="cs-CZ" i="1" dirty="0" smtClean="0"/>
              <a:t> </a:t>
            </a:r>
            <a:r>
              <a:rPr lang="cs-CZ" i="1" dirty="0" err="1" smtClean="0"/>
              <a:t>Theologico</a:t>
            </a:r>
            <a:r>
              <a:rPr lang="cs-CZ" i="1" dirty="0" smtClean="0"/>
              <a:t> </a:t>
            </a:r>
            <a:r>
              <a:rPr lang="cs-CZ" i="1" dirty="0" err="1" smtClean="0"/>
              <a:t>Politicus</a:t>
            </a:r>
            <a:r>
              <a:rPr lang="cs-CZ" dirty="0" smtClean="0"/>
              <a:t>, </a:t>
            </a:r>
            <a:r>
              <a:rPr lang="cs-CZ" dirty="0" err="1"/>
              <a:t>see</a:t>
            </a:r>
            <a:r>
              <a:rPr lang="cs-CZ" dirty="0" smtClean="0"/>
              <a:t>:</a:t>
            </a:r>
            <a:endParaRPr lang="cs-CZ" dirty="0" smtClean="0">
              <a:hlinkClick r:id="rId5"/>
            </a:endParaRPr>
          </a:p>
          <a:p>
            <a:r>
              <a:rPr lang="cs-CZ" dirty="0" smtClean="0">
                <a:hlinkClick r:id="rId5"/>
              </a:rPr>
              <a:t>https</a:t>
            </a:r>
            <a:r>
              <a:rPr lang="cs-CZ" dirty="0">
                <a:hlinkClick r:id="rId5"/>
              </a:rPr>
              <a:t>://plato.stanford.edu/entries/spinoza-political</a:t>
            </a:r>
            <a:r>
              <a:rPr lang="cs-CZ" dirty="0" smtClean="0">
                <a:hlinkClick r:id="rId5"/>
              </a:rPr>
              <a:t>/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379422" y="1404851"/>
            <a:ext cx="75160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A </a:t>
            </a:r>
            <a:r>
              <a:rPr lang="cs-CZ" sz="2200" dirty="0" err="1" smtClean="0"/>
              <a:t>homework</a:t>
            </a:r>
            <a:r>
              <a:rPr lang="cs-CZ" sz="2200" dirty="0" smtClean="0"/>
              <a:t>:</a:t>
            </a:r>
          </a:p>
          <a:p>
            <a:endParaRPr lang="cs-CZ" sz="2200" dirty="0"/>
          </a:p>
          <a:p>
            <a:r>
              <a:rPr lang="en-GB" sz="2200" dirty="0" smtClean="0"/>
              <a:t>Read </a:t>
            </a:r>
            <a:r>
              <a:rPr lang="en-GB" sz="2200" dirty="0"/>
              <a:t>the chapter about Spinoza in </a:t>
            </a:r>
            <a:r>
              <a:rPr lang="en-GB" sz="2200" dirty="0" err="1"/>
              <a:t>Leaman´s</a:t>
            </a:r>
            <a:r>
              <a:rPr lang="en-GB" sz="2200" dirty="0"/>
              <a:t> </a:t>
            </a:r>
            <a:r>
              <a:rPr lang="cs-CZ" sz="2200" i="1" dirty="0" smtClean="0"/>
              <a:t>H</a:t>
            </a:r>
            <a:r>
              <a:rPr lang="en-GB" sz="2200" i="1" dirty="0" err="1" smtClean="0"/>
              <a:t>istory</a:t>
            </a:r>
            <a:r>
              <a:rPr lang="en-GB" sz="2200" i="1" dirty="0" smtClean="0"/>
              <a:t> </a:t>
            </a:r>
            <a:r>
              <a:rPr lang="en-GB" sz="2200" i="1" dirty="0"/>
              <a:t>of Jewish Philosophy</a:t>
            </a:r>
            <a:r>
              <a:rPr lang="en-GB" sz="2200" dirty="0"/>
              <a:t>, p. 246 – 265. </a:t>
            </a:r>
            <a:endParaRPr lang="cs-CZ" sz="2200" dirty="0" smtClean="0"/>
          </a:p>
          <a:p>
            <a:r>
              <a:rPr lang="en-GB" sz="2200" dirty="0" smtClean="0"/>
              <a:t>Choose </a:t>
            </a:r>
            <a:r>
              <a:rPr lang="en-GB" sz="2200" dirty="0"/>
              <a:t>one of Spinoza´s critical objections against traditional </a:t>
            </a:r>
            <a:r>
              <a:rPr lang="en-GB" sz="2200" dirty="0" smtClean="0"/>
              <a:t>rabbinic </a:t>
            </a:r>
            <a:r>
              <a:rPr lang="en-GB" sz="2200" dirty="0"/>
              <a:t>Judaism and explain it in your own words</a:t>
            </a:r>
            <a:r>
              <a:rPr lang="en-GB" sz="2200" dirty="0" smtClean="0"/>
              <a:t>.</a:t>
            </a:r>
            <a:endParaRPr lang="cs-CZ" sz="2200" dirty="0" smtClean="0"/>
          </a:p>
          <a:p>
            <a:endParaRPr lang="cs-CZ" sz="2200" dirty="0"/>
          </a:p>
          <a:p>
            <a:r>
              <a:rPr lang="en-GB" sz="2200" dirty="0"/>
              <a:t>Send me your paper via e-mail before 15</a:t>
            </a:r>
            <a:r>
              <a:rPr lang="en-GB" sz="2200" baseline="30000" dirty="0"/>
              <a:t>th</a:t>
            </a:r>
            <a:r>
              <a:rPr lang="en-GB" sz="2200" dirty="0"/>
              <a:t> May.</a:t>
            </a:r>
            <a:endParaRPr lang="cs-CZ" sz="22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1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89"/>
            <a:ext cx="3524542" cy="315819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665913" y="1305098"/>
            <a:ext cx="4364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latin typeface="+mj-lt"/>
              </a:rPr>
              <a:t>The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dirty="0" err="1" smtClean="0">
                <a:latin typeface="+mj-lt"/>
              </a:rPr>
              <a:t>essential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dirty="0" err="1" smtClean="0">
                <a:latin typeface="+mj-lt"/>
              </a:rPr>
              <a:t>question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dirty="0" err="1" smtClean="0">
                <a:latin typeface="+mj-lt"/>
              </a:rPr>
              <a:t>of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dirty="0" err="1" smtClean="0">
                <a:latin typeface="+mj-lt"/>
              </a:rPr>
              <a:t>metaphysics</a:t>
            </a:r>
            <a:r>
              <a:rPr lang="cs-CZ" sz="2000" dirty="0" smtClean="0">
                <a:latin typeface="+mj-lt"/>
              </a:rPr>
              <a:t>:</a:t>
            </a:r>
          </a:p>
          <a:p>
            <a:pPr algn="ctr"/>
            <a:endParaRPr lang="cs-CZ" sz="2000" dirty="0" smtClean="0">
              <a:latin typeface="+mj-lt"/>
            </a:endParaRPr>
          </a:p>
          <a:p>
            <a:pPr algn="ctr"/>
            <a:r>
              <a:rPr lang="cs-CZ" sz="4000" dirty="0" smtClean="0">
                <a:latin typeface="Algerian" panose="04020705040A02060702" pitchFamily="82" charset="0"/>
              </a:rPr>
              <a:t>WHAT IS?</a:t>
            </a:r>
            <a:endParaRPr lang="cs-CZ" sz="4000" dirty="0">
              <a:latin typeface="Algerian" panose="04020705040A02060702" pitchFamily="82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1644" y="4330931"/>
            <a:ext cx="3807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 Black" panose="020B0A04020102020204" pitchFamily="34" charset="0"/>
              </a:rPr>
              <a:t>DEUS</a:t>
            </a:r>
          </a:p>
          <a:p>
            <a:r>
              <a:rPr lang="cs-CZ" sz="2400" dirty="0" smtClean="0">
                <a:latin typeface="Arial Black" panose="020B0A04020102020204" pitchFamily="34" charset="0"/>
              </a:rPr>
              <a:t>RES EXTENSA</a:t>
            </a:r>
          </a:p>
          <a:p>
            <a:r>
              <a:rPr lang="cs-CZ" sz="2400" dirty="0" smtClean="0">
                <a:latin typeface="Arial Black" panose="020B0A04020102020204" pitchFamily="34" charset="0"/>
              </a:rPr>
              <a:t>RES COGITANS</a:t>
            </a:r>
            <a:endParaRPr lang="cs-CZ" sz="2400" dirty="0">
              <a:latin typeface="Arial Black" panose="020B0A040201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838902" y="4330931"/>
            <a:ext cx="3408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S</a:t>
            </a:r>
            <a:r>
              <a:rPr lang="cs-CZ" sz="2400" dirty="0" smtClean="0">
                <a:latin typeface="Arial Black" panose="020B0A04020102020204" pitchFamily="34" charset="0"/>
              </a:rPr>
              <a:t>UBSTANCE,</a:t>
            </a:r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r>
              <a:rPr lang="cs-CZ" sz="2400" dirty="0" smtClean="0">
                <a:latin typeface="Arial Black" panose="020B0A04020102020204" pitchFamily="34" charset="0"/>
              </a:rPr>
              <a:t>ITS</a:t>
            </a:r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r>
              <a:rPr lang="cs-CZ" sz="2400" dirty="0" smtClean="0">
                <a:latin typeface="Arial Black" panose="020B0A04020102020204" pitchFamily="34" charset="0"/>
              </a:rPr>
              <a:t>ATTRIBUTES</a:t>
            </a:r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r>
              <a:rPr lang="cs-CZ" sz="2400" dirty="0" smtClean="0">
                <a:latin typeface="Arial Black" panose="020B0A04020102020204" pitchFamily="34" charset="0"/>
              </a:rPr>
              <a:t>AND</a:t>
            </a:r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r>
              <a:rPr lang="cs-CZ" sz="2400" dirty="0" smtClean="0">
                <a:latin typeface="Arial Black" panose="020B0A04020102020204" pitchFamily="34" charset="0"/>
              </a:rPr>
              <a:t>MODES</a:t>
            </a:r>
            <a:endParaRPr lang="cs-CZ" sz="2400" dirty="0">
              <a:latin typeface="Arial Black" panose="020B0A04020102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73" y="1"/>
            <a:ext cx="2673927" cy="3720246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992582" y="6176356"/>
            <a:ext cx="494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6"/>
              </a:rPr>
              <a:t>https://</a:t>
            </a:r>
            <a:r>
              <a:rPr lang="cs-CZ" dirty="0" smtClean="0">
                <a:hlinkClick r:id="rId6"/>
              </a:rPr>
              <a:t>www.youtube.com/watch?v=x7qmv1HTE4I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40327" y="3316503"/>
            <a:ext cx="1625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René Descartes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241280" y="3720247"/>
            <a:ext cx="1612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Baruch</a:t>
            </a:r>
            <a:r>
              <a:rPr lang="cs-CZ" dirty="0" smtClean="0"/>
              <a:t> Spinoza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620982" y="5835535"/>
            <a:ext cx="9501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Arthur Holmes, Professor of philosophy at Wheaton </a:t>
            </a:r>
            <a:r>
              <a:rPr lang="en-US" dirty="0" smtClean="0"/>
              <a:t>College</a:t>
            </a:r>
            <a:r>
              <a:rPr lang="cs-CZ" dirty="0" smtClean="0"/>
              <a:t>, </a:t>
            </a:r>
            <a:r>
              <a:rPr lang="cs-CZ" dirty="0" err="1" smtClean="0"/>
              <a:t>lecture</a:t>
            </a:r>
            <a:r>
              <a:rPr lang="cs-CZ" dirty="0" smtClean="0"/>
              <a:t> on </a:t>
            </a:r>
            <a:r>
              <a:rPr lang="cs-CZ" dirty="0" err="1" smtClean="0"/>
              <a:t>Spinoza´metaphysics</a:t>
            </a:r>
            <a:endParaRPr lang="cs-CZ" dirty="0"/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6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81545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954386" y="1837112"/>
            <a:ext cx="19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Published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</a:p>
          <a:p>
            <a:pPr algn="ctr"/>
            <a:endParaRPr lang="cs-CZ" sz="2400" dirty="0">
              <a:latin typeface="Old English Text MT" panose="03040902040508030806" pitchFamily="66" charset="0"/>
            </a:endParaRPr>
          </a:p>
          <a:p>
            <a:pPr algn="ctr"/>
            <a:r>
              <a:rPr lang="cs-CZ" sz="2400" dirty="0" smtClean="0">
                <a:latin typeface="Old English Text MT" panose="03040902040508030806" pitchFamily="66" charset="0"/>
              </a:rPr>
              <a:t>1670</a:t>
            </a:r>
            <a:endParaRPr lang="cs-CZ" sz="2400" dirty="0">
              <a:latin typeface="Old English Text MT" panose="03040902040508030806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644" y="0"/>
            <a:ext cx="4652356" cy="6856104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3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0698" y="2685011"/>
            <a:ext cx="113967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cs-CZ" sz="2800" b="1" dirty="0" err="1" smtClean="0">
                <a:latin typeface="+mj-lt"/>
              </a:rPr>
              <a:t>Baruch</a:t>
            </a:r>
            <a:r>
              <a:rPr lang="cs-CZ" sz="2800" b="1" dirty="0" smtClean="0">
                <a:latin typeface="+mj-lt"/>
              </a:rPr>
              <a:t> (</a:t>
            </a:r>
            <a:r>
              <a:rPr lang="cs-CZ" sz="2800" b="1" dirty="0" err="1" smtClean="0">
                <a:latin typeface="+mj-lt"/>
              </a:rPr>
              <a:t>Benedictus</a:t>
            </a:r>
            <a:r>
              <a:rPr lang="cs-CZ" sz="2800" b="1" dirty="0" smtClean="0">
                <a:latin typeface="+mj-lt"/>
              </a:rPr>
              <a:t>, </a:t>
            </a:r>
            <a:r>
              <a:rPr lang="cs-CZ" sz="2800" b="1" dirty="0" err="1" smtClean="0">
                <a:latin typeface="+mj-lt"/>
              </a:rPr>
              <a:t>Bento</a:t>
            </a:r>
            <a:r>
              <a:rPr lang="cs-CZ" sz="2800" b="1" dirty="0" smtClean="0">
                <a:latin typeface="+mj-lt"/>
              </a:rPr>
              <a:t>) Spinoza</a:t>
            </a:r>
          </a:p>
          <a:p>
            <a:pPr>
              <a:lnSpc>
                <a:spcPts val="4000"/>
              </a:lnSpc>
            </a:pPr>
            <a:endParaRPr lang="cs-CZ" sz="2800" dirty="0" smtClean="0">
              <a:latin typeface="+mj-lt"/>
            </a:endParaRPr>
          </a:p>
          <a:p>
            <a:pPr>
              <a:lnSpc>
                <a:spcPts val="4000"/>
              </a:lnSpc>
            </a:pPr>
            <a:r>
              <a:rPr lang="cs-CZ" sz="2800" dirty="0" smtClean="0">
                <a:latin typeface="+mj-lt"/>
              </a:rPr>
              <a:t>- </a:t>
            </a:r>
            <a:r>
              <a:rPr lang="cs-CZ" sz="2800" dirty="0" err="1" smtClean="0">
                <a:latin typeface="+mj-lt"/>
              </a:rPr>
              <a:t>born</a:t>
            </a:r>
            <a:r>
              <a:rPr lang="cs-CZ" sz="2800" dirty="0" smtClean="0">
                <a:latin typeface="+mj-lt"/>
              </a:rPr>
              <a:t> in 1632 in Amsterdam</a:t>
            </a:r>
          </a:p>
          <a:p>
            <a:pPr>
              <a:lnSpc>
                <a:spcPts val="4000"/>
              </a:lnSpc>
            </a:pPr>
            <a:r>
              <a:rPr lang="cs-CZ" sz="2800" dirty="0" smtClean="0">
                <a:latin typeface="+mj-lt"/>
              </a:rPr>
              <a:t>- </a:t>
            </a:r>
            <a:r>
              <a:rPr lang="en-US" sz="2800" dirty="0" smtClean="0">
                <a:latin typeface="+mj-lt"/>
              </a:rPr>
              <a:t>second </a:t>
            </a:r>
            <a:r>
              <a:rPr lang="en-US" sz="2800" dirty="0">
                <a:latin typeface="+mj-lt"/>
              </a:rPr>
              <a:t>son of Miguel </a:t>
            </a:r>
            <a:r>
              <a:rPr lang="en-US" sz="2800" dirty="0" smtClean="0">
                <a:latin typeface="+mj-lt"/>
              </a:rPr>
              <a:t>d</a:t>
            </a:r>
            <a:r>
              <a:rPr lang="cs-CZ" sz="2800" dirty="0" smtClean="0">
                <a:latin typeface="+mj-lt"/>
              </a:rPr>
              <a:t>´</a:t>
            </a:r>
            <a:r>
              <a:rPr lang="en-US" sz="2800" dirty="0" smtClean="0">
                <a:latin typeface="+mj-lt"/>
              </a:rPr>
              <a:t>Espinoza</a:t>
            </a:r>
            <a:r>
              <a:rPr lang="cs-CZ" sz="2800" dirty="0" smtClean="0">
                <a:latin typeface="+mj-lt"/>
              </a:rPr>
              <a:t>; </a:t>
            </a:r>
            <a:r>
              <a:rPr lang="en-US" sz="2800" dirty="0" smtClean="0">
                <a:latin typeface="+mj-lt"/>
              </a:rPr>
              <a:t>Sephardic origin</a:t>
            </a:r>
            <a:endParaRPr lang="cs-CZ" sz="2800" dirty="0" smtClean="0">
              <a:latin typeface="+mj-lt"/>
            </a:endParaRPr>
          </a:p>
          <a:p>
            <a:pPr>
              <a:lnSpc>
                <a:spcPts val="4000"/>
              </a:lnSpc>
            </a:pPr>
            <a:r>
              <a:rPr lang="cs-CZ" sz="2800" dirty="0" smtClean="0">
                <a:latin typeface="+mj-lt"/>
              </a:rPr>
              <a:t>- </a:t>
            </a:r>
            <a:r>
              <a:rPr lang="en-US" sz="2800" dirty="0" smtClean="0">
                <a:latin typeface="+mj-lt"/>
              </a:rPr>
              <a:t>traditional </a:t>
            </a:r>
            <a:r>
              <a:rPr lang="en-US" sz="2800" dirty="0">
                <a:latin typeface="+mj-lt"/>
              </a:rPr>
              <a:t>Jewish </a:t>
            </a:r>
            <a:r>
              <a:rPr lang="en-US" sz="2800" dirty="0" smtClean="0">
                <a:latin typeface="+mj-lt"/>
              </a:rPr>
              <a:t>upbringing</a:t>
            </a:r>
            <a:r>
              <a:rPr lang="cs-CZ" sz="2800" dirty="0" smtClean="0">
                <a:latin typeface="+mj-lt"/>
              </a:rPr>
              <a:t> - </a:t>
            </a:r>
            <a:r>
              <a:rPr lang="en-US" sz="2800" dirty="0" smtClean="0">
                <a:latin typeface="+mj-lt"/>
              </a:rPr>
              <a:t>predestinated </a:t>
            </a:r>
            <a:r>
              <a:rPr lang="en-US" sz="2800" dirty="0">
                <a:latin typeface="+mj-lt"/>
              </a:rPr>
              <a:t>for a career as a </a:t>
            </a:r>
            <a:r>
              <a:rPr lang="en-US" sz="2800" dirty="0" smtClean="0">
                <a:latin typeface="+mj-lt"/>
              </a:rPr>
              <a:t>rabbi</a:t>
            </a:r>
            <a:endParaRPr lang="cs-CZ" sz="2800" dirty="0" smtClean="0">
              <a:latin typeface="+mj-lt"/>
            </a:endParaRPr>
          </a:p>
          <a:p>
            <a:pPr>
              <a:lnSpc>
                <a:spcPts val="4000"/>
              </a:lnSpc>
            </a:pPr>
            <a:r>
              <a:rPr lang="cs-CZ" sz="2800" dirty="0" smtClean="0">
                <a:latin typeface="+mj-lt"/>
              </a:rPr>
              <a:t>- </a:t>
            </a:r>
            <a:r>
              <a:rPr lang="cs-CZ" sz="2800" dirty="0" err="1">
                <a:latin typeface="+mj-lt"/>
              </a:rPr>
              <a:t>a</a:t>
            </a:r>
            <a:r>
              <a:rPr lang="cs-CZ" sz="2800" dirty="0" err="1" smtClean="0">
                <a:latin typeface="+mj-lt"/>
              </a:rPr>
              <a:t>fter</a:t>
            </a:r>
            <a:r>
              <a:rPr lang="cs-CZ" sz="2800" dirty="0" smtClean="0">
                <a:latin typeface="+mj-lt"/>
              </a:rPr>
              <a:t> 1649,</a:t>
            </a:r>
            <a:r>
              <a:rPr lang="en-US" sz="2800" dirty="0" smtClean="0">
                <a:latin typeface="+mj-lt"/>
              </a:rPr>
              <a:t> help</a:t>
            </a:r>
            <a:r>
              <a:rPr lang="cs-CZ" sz="2800" dirty="0" smtClean="0">
                <a:latin typeface="+mj-lt"/>
              </a:rPr>
              <a:t>s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run the family’s importing </a:t>
            </a:r>
            <a:r>
              <a:rPr lang="en-US" sz="2800" dirty="0" smtClean="0">
                <a:latin typeface="+mj-lt"/>
              </a:rPr>
              <a:t>business</a:t>
            </a:r>
            <a:endParaRPr lang="cs-CZ" sz="2800" dirty="0" smtClean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516554" cy="18480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0" y="-4864"/>
            <a:ext cx="2470611" cy="18529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362" y="-1"/>
            <a:ext cx="1455637" cy="18404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817" y="-2433"/>
            <a:ext cx="2961193" cy="186064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995" y="7691"/>
            <a:ext cx="2636681" cy="1840403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0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0945" y="307572"/>
            <a:ext cx="11654443" cy="227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cs-CZ" sz="2000" dirty="0" smtClean="0">
                <a:latin typeface="+mj-lt"/>
              </a:rPr>
              <a:t>- </a:t>
            </a:r>
            <a:r>
              <a:rPr lang="cs-CZ" sz="2000" dirty="0" err="1" smtClean="0">
                <a:latin typeface="+mj-lt"/>
              </a:rPr>
              <a:t>after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dirty="0">
                <a:latin typeface="+mj-lt"/>
              </a:rPr>
              <a:t>1650, </a:t>
            </a:r>
            <a:r>
              <a:rPr lang="en-US" sz="2000" dirty="0">
                <a:latin typeface="+mj-lt"/>
              </a:rPr>
              <a:t>stud</a:t>
            </a:r>
            <a:r>
              <a:rPr lang="cs-CZ" sz="2000" dirty="0" err="1">
                <a:latin typeface="+mj-lt"/>
              </a:rPr>
              <a:t>ies</a:t>
            </a:r>
            <a:r>
              <a:rPr lang="en-US" sz="2000" dirty="0">
                <a:latin typeface="+mj-lt"/>
              </a:rPr>
              <a:t> with </a:t>
            </a:r>
            <a:r>
              <a:rPr lang="en-US" sz="2000" dirty="0" err="1">
                <a:latin typeface="+mj-lt"/>
              </a:rPr>
              <a:t>Franciscus</a:t>
            </a:r>
            <a:r>
              <a:rPr lang="en-US" sz="2000" dirty="0">
                <a:latin typeface="+mj-lt"/>
              </a:rPr>
              <a:t> van den </a:t>
            </a:r>
            <a:r>
              <a:rPr lang="en-US" sz="2000" dirty="0" err="1" smtClean="0">
                <a:latin typeface="+mj-lt"/>
              </a:rPr>
              <a:t>Enden</a:t>
            </a:r>
            <a:r>
              <a:rPr lang="cs-CZ" sz="2000" dirty="0" smtClean="0">
                <a:latin typeface="+mj-lt"/>
              </a:rPr>
              <a:t>, </a:t>
            </a:r>
            <a:r>
              <a:rPr lang="en-GB" sz="2000" dirty="0">
                <a:latin typeface="+mj-lt"/>
              </a:rPr>
              <a:t>the </a:t>
            </a:r>
            <a:r>
              <a:rPr lang="cs-CZ" sz="2000" dirty="0" err="1" smtClean="0">
                <a:latin typeface="+mj-lt"/>
              </a:rPr>
              <a:t>probable</a:t>
            </a:r>
            <a:r>
              <a:rPr lang="cs-CZ" sz="2000" dirty="0" smtClean="0">
                <a:latin typeface="+mj-lt"/>
              </a:rPr>
              <a:t> </a:t>
            </a:r>
            <a:r>
              <a:rPr lang="en-GB" sz="2000" dirty="0" smtClean="0">
                <a:latin typeface="+mj-lt"/>
              </a:rPr>
              <a:t>author </a:t>
            </a:r>
            <a:r>
              <a:rPr lang="en-GB" sz="2000" dirty="0">
                <a:latin typeface="+mj-lt"/>
              </a:rPr>
              <a:t>of two anonymous </a:t>
            </a:r>
            <a:r>
              <a:rPr lang="en-GB" sz="2000" dirty="0" smtClean="0">
                <a:latin typeface="+mj-lt"/>
              </a:rPr>
              <a:t>pamphlets</a:t>
            </a:r>
            <a:r>
              <a:rPr lang="cs-CZ" sz="2000" dirty="0" smtClean="0">
                <a:latin typeface="+mj-lt"/>
              </a:rPr>
              <a:t>: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i="1" dirty="0">
                <a:latin typeface="+mj-lt"/>
              </a:rPr>
              <a:t>Brief Account of New Netherland </a:t>
            </a:r>
            <a:r>
              <a:rPr lang="en-GB" sz="2000" dirty="0">
                <a:latin typeface="+mj-lt"/>
              </a:rPr>
              <a:t>and</a:t>
            </a:r>
            <a:r>
              <a:rPr lang="en-GB" sz="2000" i="1" dirty="0">
                <a:latin typeface="+mj-lt"/>
              </a:rPr>
              <a:t> </a:t>
            </a:r>
            <a:r>
              <a:rPr lang="cs-CZ" sz="2000" i="1" dirty="0">
                <a:latin typeface="+mj-lt"/>
              </a:rPr>
              <a:t>F</a:t>
            </a:r>
            <a:r>
              <a:rPr lang="en-GB" sz="2000" i="1" dirty="0" err="1">
                <a:latin typeface="+mj-lt"/>
              </a:rPr>
              <a:t>ree</a:t>
            </a:r>
            <a:r>
              <a:rPr lang="en-GB" sz="2000" i="1" dirty="0">
                <a:latin typeface="+mj-lt"/>
              </a:rPr>
              <a:t> Political </a:t>
            </a:r>
            <a:r>
              <a:rPr lang="en-GB" sz="2000" i="1" dirty="0" smtClean="0">
                <a:latin typeface="+mj-lt"/>
              </a:rPr>
              <a:t>Proposals</a:t>
            </a:r>
            <a:r>
              <a:rPr lang="cs-CZ" sz="2000" i="1" dirty="0" smtClean="0">
                <a:latin typeface="+mj-lt"/>
              </a:rPr>
              <a:t>; </a:t>
            </a:r>
            <a:r>
              <a:rPr lang="cs-CZ" sz="2000" dirty="0" smtClean="0">
                <a:latin typeface="+mj-lt"/>
              </a:rPr>
              <a:t>i</a:t>
            </a:r>
            <a:r>
              <a:rPr lang="en-US" sz="2000" dirty="0" err="1">
                <a:latin typeface="+mj-lt"/>
              </a:rPr>
              <a:t>ntroduc</a:t>
            </a:r>
            <a:r>
              <a:rPr lang="cs-CZ" sz="2000" dirty="0" err="1">
                <a:latin typeface="+mj-lt"/>
              </a:rPr>
              <a:t>tion</a:t>
            </a:r>
            <a:r>
              <a:rPr lang="cs-CZ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to </a:t>
            </a:r>
            <a:r>
              <a:rPr lang="cs-CZ" sz="2000" dirty="0" smtClean="0">
                <a:latin typeface="+mj-lt"/>
              </a:rPr>
              <a:t>s</a:t>
            </a:r>
            <a:r>
              <a:rPr lang="en-US" sz="2000" dirty="0" err="1" smtClean="0">
                <a:latin typeface="+mj-lt"/>
              </a:rPr>
              <a:t>cholastic</a:t>
            </a:r>
            <a:r>
              <a:rPr lang="en-US" sz="2000" dirty="0" smtClean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philosophy</a:t>
            </a:r>
            <a:r>
              <a:rPr lang="cs-CZ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and texts of </a:t>
            </a:r>
            <a:r>
              <a:rPr lang="en-US" sz="2000" dirty="0" smtClean="0">
                <a:latin typeface="+mj-lt"/>
              </a:rPr>
              <a:t>Descartes</a:t>
            </a:r>
            <a:endParaRPr lang="cs-CZ" sz="2000" dirty="0" smtClean="0">
              <a:latin typeface="+mj-lt"/>
            </a:endParaRPr>
          </a:p>
          <a:p>
            <a:pPr>
              <a:lnSpc>
                <a:spcPts val="3400"/>
              </a:lnSpc>
            </a:pPr>
            <a:r>
              <a:rPr lang="cs-CZ" sz="2000" dirty="0" smtClean="0">
                <a:latin typeface="+mj-lt"/>
              </a:rPr>
              <a:t>- 27</a:t>
            </a:r>
            <a:r>
              <a:rPr lang="cs-CZ" sz="2000" baseline="30000" dirty="0" smtClean="0">
                <a:latin typeface="+mj-lt"/>
              </a:rPr>
              <a:t>th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dirty="0">
                <a:latin typeface="+mj-lt"/>
              </a:rPr>
              <a:t>July 1656: e</a:t>
            </a:r>
            <a:r>
              <a:rPr lang="en-US" sz="2000" dirty="0" err="1">
                <a:latin typeface="+mj-lt"/>
              </a:rPr>
              <a:t>xcommunicat</a:t>
            </a:r>
            <a:r>
              <a:rPr lang="cs-CZ" sz="2000" dirty="0">
                <a:latin typeface="+mj-lt"/>
              </a:rPr>
              <a:t>ion (</a:t>
            </a:r>
            <a:r>
              <a:rPr lang="en-US" sz="2000" i="1" dirty="0" err="1">
                <a:latin typeface="+mj-lt"/>
              </a:rPr>
              <a:t>cherem</a:t>
            </a:r>
            <a:r>
              <a:rPr lang="cs-CZ" sz="2000" i="1" dirty="0">
                <a:latin typeface="+mj-lt"/>
              </a:rPr>
              <a:t>)</a:t>
            </a:r>
            <a:r>
              <a:rPr lang="en-US" sz="2000" dirty="0">
                <a:latin typeface="+mj-lt"/>
              </a:rPr>
              <a:t> from the Sephardic community </a:t>
            </a:r>
            <a:r>
              <a:rPr lang="en-US" sz="2000" dirty="0" smtClean="0">
                <a:latin typeface="+mj-lt"/>
              </a:rPr>
              <a:t>of </a:t>
            </a:r>
            <a:r>
              <a:rPr lang="en-US" sz="2000" dirty="0">
                <a:latin typeface="+mj-lt"/>
              </a:rPr>
              <a:t>Amsterdam</a:t>
            </a:r>
            <a:endParaRPr lang="cs-CZ" sz="2000" dirty="0">
              <a:latin typeface="+mj-lt"/>
            </a:endParaRPr>
          </a:p>
          <a:p>
            <a:pPr algn="ctr">
              <a:lnSpc>
                <a:spcPts val="3400"/>
              </a:lnSpc>
            </a:pPr>
            <a:r>
              <a:rPr lang="cs-CZ" sz="2000" dirty="0" err="1">
                <a:latin typeface="+mj-lt"/>
              </a:rPr>
              <a:t>t</a:t>
            </a:r>
            <a:r>
              <a:rPr lang="cs-CZ" sz="2000" dirty="0" err="1" smtClean="0">
                <a:latin typeface="+mj-lt"/>
              </a:rPr>
              <a:t>he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dirty="0" err="1" smtClean="0">
                <a:latin typeface="+mj-lt"/>
              </a:rPr>
              <a:t>reasons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dirty="0" err="1" smtClean="0">
                <a:latin typeface="+mj-lt"/>
              </a:rPr>
              <a:t>of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dirty="0" err="1" smtClean="0">
                <a:latin typeface="+mj-lt"/>
              </a:rPr>
              <a:t>excommunication</a:t>
            </a:r>
            <a:r>
              <a:rPr lang="cs-CZ" sz="2000" dirty="0" smtClean="0">
                <a:latin typeface="+mj-lt"/>
              </a:rPr>
              <a:t>: </a:t>
            </a:r>
            <a:r>
              <a:rPr lang="en-US" sz="2000" dirty="0" smtClean="0">
                <a:latin typeface="+mj-lt"/>
              </a:rPr>
              <a:t>“monstrous </a:t>
            </a:r>
            <a:r>
              <a:rPr lang="en-US" sz="2000" dirty="0">
                <a:latin typeface="+mj-lt"/>
              </a:rPr>
              <a:t>deeds” and “abominable heresies</a:t>
            </a:r>
            <a:r>
              <a:rPr lang="en-US" sz="2000" dirty="0" smtClean="0">
                <a:latin typeface="+mj-lt"/>
              </a:rPr>
              <a:t>”</a:t>
            </a:r>
            <a:endParaRPr lang="cs-CZ" sz="2000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9783"/>
            <a:ext cx="2368782" cy="36482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055" y="3064958"/>
            <a:ext cx="3338945" cy="379304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375861" y="5261955"/>
            <a:ext cx="2477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Emanuel De Witte's painting of the </a:t>
            </a:r>
            <a:r>
              <a:rPr lang="cs-CZ" sz="1600" dirty="0" err="1" smtClean="0">
                <a:latin typeface="+mj-lt"/>
              </a:rPr>
              <a:t>interior</a:t>
            </a:r>
            <a:r>
              <a:rPr lang="cs-CZ" sz="1600" dirty="0" smtClean="0">
                <a:latin typeface="+mj-lt"/>
              </a:rPr>
              <a:t> </a:t>
            </a:r>
            <a:r>
              <a:rPr lang="cs-CZ" sz="1600" dirty="0" err="1" smtClean="0">
                <a:latin typeface="+mj-lt"/>
              </a:rPr>
              <a:t>of</a:t>
            </a:r>
            <a:r>
              <a:rPr lang="cs-CZ" sz="1600" dirty="0" smtClean="0">
                <a:latin typeface="+mj-lt"/>
              </a:rPr>
              <a:t> </a:t>
            </a:r>
            <a:r>
              <a:rPr lang="cs-CZ" sz="1600" dirty="0" err="1" smtClean="0">
                <a:latin typeface="+mj-lt"/>
              </a:rPr>
              <a:t>the</a:t>
            </a:r>
            <a:r>
              <a:rPr lang="cs-CZ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Sephardic </a:t>
            </a:r>
            <a:r>
              <a:rPr lang="en-US" sz="1600" dirty="0">
                <a:latin typeface="+mj-lt"/>
              </a:rPr>
              <a:t>Synagogue in </a:t>
            </a:r>
            <a:r>
              <a:rPr lang="en-US" sz="1600" dirty="0" smtClean="0">
                <a:latin typeface="+mj-lt"/>
              </a:rPr>
              <a:t>Amsterdam</a:t>
            </a:r>
            <a:r>
              <a:rPr lang="cs-CZ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founded </a:t>
            </a:r>
            <a:r>
              <a:rPr lang="en-US" sz="1600" dirty="0">
                <a:latin typeface="+mj-lt"/>
              </a:rPr>
              <a:t>in 1675</a:t>
            </a:r>
            <a:endParaRPr lang="cs-CZ" sz="1600" dirty="0">
              <a:latin typeface="+mj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0" y="2801389"/>
            <a:ext cx="5795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+mj-lt"/>
              </a:rPr>
              <a:t>Two</a:t>
            </a:r>
            <a:r>
              <a:rPr lang="cs-CZ" sz="1600" dirty="0" smtClean="0">
                <a:latin typeface="+mj-lt"/>
              </a:rPr>
              <a:t> </a:t>
            </a:r>
            <a:r>
              <a:rPr lang="cs-CZ" sz="1600" dirty="0" err="1" smtClean="0">
                <a:latin typeface="+mj-lt"/>
              </a:rPr>
              <a:t>of</a:t>
            </a:r>
            <a:r>
              <a:rPr lang="cs-CZ" sz="1600" dirty="0" smtClean="0">
                <a:latin typeface="+mj-lt"/>
              </a:rPr>
              <a:t> Steven </a:t>
            </a:r>
            <a:r>
              <a:rPr lang="cs-CZ" sz="1600" dirty="0" err="1" smtClean="0">
                <a:latin typeface="+mj-lt"/>
              </a:rPr>
              <a:t>Nadler´s</a:t>
            </a:r>
            <a:r>
              <a:rPr lang="cs-CZ" sz="1600" dirty="0" smtClean="0">
                <a:latin typeface="+mj-lt"/>
              </a:rPr>
              <a:t> </a:t>
            </a:r>
            <a:r>
              <a:rPr lang="cs-CZ" sz="1600" dirty="0" err="1" smtClean="0">
                <a:latin typeface="+mj-lt"/>
              </a:rPr>
              <a:t>books</a:t>
            </a:r>
            <a:r>
              <a:rPr lang="cs-CZ" sz="1600" dirty="0" smtClean="0">
                <a:latin typeface="+mj-lt"/>
              </a:rPr>
              <a:t> </a:t>
            </a:r>
            <a:r>
              <a:rPr lang="cs-CZ" sz="1600" dirty="0" err="1" smtClean="0">
                <a:latin typeface="+mj-lt"/>
              </a:rPr>
              <a:t>related</a:t>
            </a:r>
            <a:r>
              <a:rPr lang="cs-CZ" sz="1600" dirty="0" smtClean="0">
                <a:latin typeface="+mj-lt"/>
              </a:rPr>
              <a:t> to </a:t>
            </a:r>
            <a:r>
              <a:rPr lang="cs-CZ" sz="1600" dirty="0" err="1" smtClean="0">
                <a:latin typeface="+mj-lt"/>
              </a:rPr>
              <a:t>the</a:t>
            </a:r>
            <a:r>
              <a:rPr lang="cs-CZ" sz="1600" dirty="0" smtClean="0">
                <a:latin typeface="+mj-lt"/>
              </a:rPr>
              <a:t> </a:t>
            </a:r>
            <a:r>
              <a:rPr lang="cs-CZ" sz="1600" dirty="0" err="1" smtClean="0">
                <a:latin typeface="+mj-lt"/>
              </a:rPr>
              <a:t>life</a:t>
            </a:r>
            <a:r>
              <a:rPr lang="cs-CZ" sz="1600" dirty="0" smtClean="0">
                <a:latin typeface="+mj-lt"/>
              </a:rPr>
              <a:t> </a:t>
            </a:r>
            <a:r>
              <a:rPr lang="cs-CZ" sz="1600" dirty="0" err="1" smtClean="0">
                <a:latin typeface="+mj-lt"/>
              </a:rPr>
              <a:t>of</a:t>
            </a:r>
            <a:r>
              <a:rPr lang="cs-CZ" sz="1600" dirty="0" smtClean="0">
                <a:latin typeface="+mj-lt"/>
              </a:rPr>
              <a:t> Spinoza </a:t>
            </a:r>
            <a:endParaRPr lang="cs-CZ" sz="1600" dirty="0">
              <a:latin typeface="+mj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35" y="3243362"/>
            <a:ext cx="2343570" cy="3682754"/>
          </a:xfrm>
          <a:prstGeom prst="rect">
            <a:avLst/>
          </a:prstGeom>
        </p:spPr>
      </p:pic>
      <p:sp>
        <p:nvSpPr>
          <p:cNvPr id="3" name="Šipka dolů 2"/>
          <p:cNvSpPr/>
          <p:nvPr/>
        </p:nvSpPr>
        <p:spPr>
          <a:xfrm>
            <a:off x="4875619" y="2641700"/>
            <a:ext cx="220085" cy="568083"/>
          </a:xfrm>
          <a:prstGeom prst="downArrow">
            <a:avLst>
              <a:gd name="adj1" fmla="val 4244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1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82385" y="448887"/>
            <a:ext cx="114300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Old English Text MT" panose="03040902040508030806" pitchFamily="66" charset="0"/>
              </a:rPr>
              <a:t>“</a:t>
            </a:r>
            <a:r>
              <a:rPr lang="cs-CZ" sz="3200" dirty="0">
                <a:latin typeface="Old English Text MT" panose="03040902040508030806" pitchFamily="66" charset="0"/>
              </a:rPr>
              <a:t>A</a:t>
            </a:r>
            <a:r>
              <a:rPr lang="en-US" sz="3200" dirty="0" err="1" smtClean="0">
                <a:latin typeface="Old English Text MT" panose="03040902040508030806" pitchFamily="66" charset="0"/>
              </a:rPr>
              <a:t>bominable</a:t>
            </a:r>
            <a:r>
              <a:rPr lang="en-US" sz="3200" dirty="0" smtClean="0">
                <a:latin typeface="Old English Text MT" panose="03040902040508030806" pitchFamily="66" charset="0"/>
              </a:rPr>
              <a:t> </a:t>
            </a:r>
            <a:r>
              <a:rPr lang="en-US" sz="3200" dirty="0">
                <a:latin typeface="Old English Text MT" panose="03040902040508030806" pitchFamily="66" charset="0"/>
              </a:rPr>
              <a:t>heresies”</a:t>
            </a:r>
            <a:endParaRPr lang="cs-CZ" sz="3200" dirty="0">
              <a:latin typeface="Old English Text MT" panose="03040902040508030806" pitchFamily="66" charset="0"/>
            </a:endParaRPr>
          </a:p>
          <a:p>
            <a:pPr algn="ctr">
              <a:spcAft>
                <a:spcPts val="600"/>
              </a:spcAft>
            </a:pPr>
            <a:endParaRPr lang="cs-CZ" sz="1000" dirty="0" smtClean="0">
              <a:latin typeface="+mj-lt"/>
            </a:endParaRPr>
          </a:p>
          <a:p>
            <a:pPr algn="ctr">
              <a:spcAft>
                <a:spcPts val="600"/>
              </a:spcAft>
            </a:pPr>
            <a:r>
              <a:rPr lang="cs-CZ" sz="2400" dirty="0" smtClean="0">
                <a:latin typeface="+mj-lt"/>
              </a:rPr>
              <a:t>in </a:t>
            </a:r>
            <a:r>
              <a:rPr lang="cs-CZ" sz="2400" dirty="0" err="1" smtClean="0">
                <a:latin typeface="+mj-lt"/>
              </a:rPr>
              <a:t>later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works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of</a:t>
            </a:r>
            <a:r>
              <a:rPr lang="cs-CZ" sz="2400" dirty="0" smtClean="0">
                <a:latin typeface="+mj-lt"/>
              </a:rPr>
              <a:t> Spinoza</a:t>
            </a:r>
          </a:p>
          <a:p>
            <a:pPr algn="ctr">
              <a:spcAft>
                <a:spcPts val="1200"/>
              </a:spcAft>
            </a:pPr>
            <a:endParaRPr lang="cs-CZ" sz="2400" dirty="0"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cs-CZ" sz="2400" dirty="0" smtClean="0">
                <a:latin typeface="+mj-lt"/>
              </a:rPr>
              <a:t>- </a:t>
            </a:r>
            <a:r>
              <a:rPr lang="en-US" sz="2400" dirty="0" smtClean="0">
                <a:latin typeface="+mj-lt"/>
              </a:rPr>
              <a:t>denies </a:t>
            </a:r>
            <a:r>
              <a:rPr lang="en-US" sz="2400" dirty="0">
                <a:latin typeface="+mj-lt"/>
              </a:rPr>
              <a:t>the immortality of the </a:t>
            </a:r>
            <a:r>
              <a:rPr lang="en-US" sz="2400" dirty="0" smtClean="0">
                <a:latin typeface="+mj-lt"/>
              </a:rPr>
              <a:t>soul</a:t>
            </a:r>
            <a:r>
              <a:rPr lang="cs-CZ" sz="2400" dirty="0">
                <a:latin typeface="+mj-lt"/>
              </a:rPr>
              <a:t>;</a:t>
            </a:r>
            <a:endParaRPr lang="cs-CZ" sz="2400" dirty="0" smtClean="0"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cs-CZ" sz="2400" dirty="0" smtClean="0">
                <a:latin typeface="+mj-lt"/>
              </a:rPr>
              <a:t>- r</a:t>
            </a:r>
            <a:r>
              <a:rPr lang="en-US" sz="2400" dirty="0" smtClean="0">
                <a:latin typeface="+mj-lt"/>
              </a:rPr>
              <a:t>ejects </a:t>
            </a:r>
            <a:r>
              <a:rPr lang="en-US" sz="2400" dirty="0">
                <a:latin typeface="+mj-lt"/>
              </a:rPr>
              <a:t>the notion of a </a:t>
            </a:r>
            <a:r>
              <a:rPr lang="en-US" sz="2400" dirty="0" smtClean="0">
                <a:latin typeface="+mj-lt"/>
              </a:rPr>
              <a:t>transcendent </a:t>
            </a:r>
            <a:r>
              <a:rPr lang="en-US" sz="2400" dirty="0">
                <a:latin typeface="+mj-lt"/>
              </a:rPr>
              <a:t>God, the God of Abraham, Isaac and </a:t>
            </a:r>
            <a:r>
              <a:rPr lang="en-US" sz="2400" dirty="0" smtClean="0">
                <a:latin typeface="+mj-lt"/>
              </a:rPr>
              <a:t>Jacob</a:t>
            </a:r>
            <a:r>
              <a:rPr lang="cs-CZ" sz="2400" dirty="0">
                <a:latin typeface="+mj-lt"/>
              </a:rPr>
              <a:t>;</a:t>
            </a:r>
            <a:endParaRPr lang="cs-CZ" sz="2400" dirty="0" smtClean="0"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cs-CZ" sz="2400" dirty="0" smtClean="0">
                <a:latin typeface="+mj-lt"/>
              </a:rPr>
              <a:t>- </a:t>
            </a:r>
            <a:r>
              <a:rPr lang="cs-CZ" sz="2400" dirty="0" err="1" smtClean="0">
                <a:latin typeface="+mj-lt"/>
              </a:rPr>
              <a:t>the</a:t>
            </a:r>
            <a:r>
              <a:rPr lang="cs-CZ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Tora </a:t>
            </a:r>
            <a:r>
              <a:rPr lang="en-US" sz="2400" dirty="0">
                <a:latin typeface="+mj-lt"/>
              </a:rPr>
              <a:t>is not literally the word of God but rather a work of human </a:t>
            </a:r>
            <a:r>
              <a:rPr lang="en-US" sz="2400" dirty="0" smtClean="0">
                <a:latin typeface="+mj-lt"/>
              </a:rPr>
              <a:t>literature</a:t>
            </a:r>
            <a:r>
              <a:rPr lang="cs-CZ" sz="2400" dirty="0">
                <a:latin typeface="+mj-lt"/>
              </a:rPr>
              <a:t>;</a:t>
            </a:r>
            <a:endParaRPr lang="cs-CZ" sz="2400" dirty="0" smtClean="0"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cs-CZ" sz="2400" dirty="0" smtClean="0">
                <a:latin typeface="+mj-lt"/>
              </a:rPr>
              <a:t>- </a:t>
            </a:r>
            <a:r>
              <a:rPr lang="en-US" sz="2400" dirty="0" smtClean="0">
                <a:latin typeface="+mj-lt"/>
              </a:rPr>
              <a:t>the </a:t>
            </a:r>
            <a:r>
              <a:rPr lang="en-US" sz="2400" dirty="0">
                <a:latin typeface="+mj-lt"/>
              </a:rPr>
              <a:t>“true religion” has nothing to do with theology and liturgical ceremonies but it consists only in a simple moral rule: love your </a:t>
            </a:r>
            <a:r>
              <a:rPr lang="en-US" sz="2400" dirty="0" err="1" smtClean="0">
                <a:latin typeface="+mj-lt"/>
              </a:rPr>
              <a:t>neighbo</a:t>
            </a:r>
            <a:r>
              <a:rPr lang="cs-CZ" sz="2400" dirty="0" smtClean="0">
                <a:latin typeface="+mj-lt"/>
              </a:rPr>
              <a:t>u</a:t>
            </a:r>
            <a:r>
              <a:rPr lang="en-US" sz="2400" dirty="0" smtClean="0">
                <a:latin typeface="+mj-lt"/>
              </a:rPr>
              <a:t>r</a:t>
            </a:r>
            <a:r>
              <a:rPr lang="cs-CZ" sz="2400" dirty="0">
                <a:latin typeface="+mj-lt"/>
              </a:rPr>
              <a:t>;</a:t>
            </a:r>
            <a:endParaRPr lang="cs-CZ" sz="2400" dirty="0" smtClean="0"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cs-CZ" sz="2400" dirty="0" smtClean="0">
                <a:latin typeface="+mj-lt"/>
              </a:rPr>
              <a:t>- e</a:t>
            </a:r>
            <a:r>
              <a:rPr lang="en-US" sz="2400" dirty="0" err="1" smtClean="0">
                <a:latin typeface="+mj-lt"/>
              </a:rPr>
              <a:t>cclesiastic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authorities should have no role </a:t>
            </a:r>
            <a:r>
              <a:rPr lang="en-US" sz="2400" dirty="0" smtClean="0">
                <a:latin typeface="+mj-lt"/>
              </a:rPr>
              <a:t>in </a:t>
            </a:r>
            <a:r>
              <a:rPr lang="en-US" sz="2400" dirty="0">
                <a:latin typeface="+mj-lt"/>
              </a:rPr>
              <a:t>the governance of a modern </a:t>
            </a:r>
            <a:r>
              <a:rPr lang="en-US" sz="2400" dirty="0" smtClean="0">
                <a:latin typeface="+mj-lt"/>
              </a:rPr>
              <a:t>state</a:t>
            </a:r>
            <a:r>
              <a:rPr lang="cs-CZ" sz="2400" dirty="0">
                <a:latin typeface="+mj-lt"/>
              </a:rPr>
              <a:t>;</a:t>
            </a:r>
            <a:endParaRPr lang="cs-CZ" sz="2400" dirty="0" smtClean="0"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cs-CZ" sz="2400" dirty="0" smtClean="0">
                <a:latin typeface="+mj-lt"/>
              </a:rPr>
              <a:t>- </a:t>
            </a:r>
            <a:r>
              <a:rPr lang="en-US" sz="2400" dirty="0" smtClean="0">
                <a:latin typeface="+mj-lt"/>
              </a:rPr>
              <a:t>Divine </a:t>
            </a:r>
            <a:r>
              <a:rPr lang="en-US" sz="2400" dirty="0">
                <a:latin typeface="+mj-lt"/>
              </a:rPr>
              <a:t>providence is nothing but the laws of </a:t>
            </a:r>
            <a:r>
              <a:rPr lang="en-US" sz="2400" dirty="0" smtClean="0">
                <a:latin typeface="+mj-lt"/>
              </a:rPr>
              <a:t>nature</a:t>
            </a:r>
            <a:r>
              <a:rPr lang="cs-CZ" sz="2400" dirty="0">
                <a:latin typeface="+mj-lt"/>
              </a:rPr>
              <a:t>;</a:t>
            </a:r>
            <a:endParaRPr lang="cs-CZ" sz="2400" dirty="0" smtClean="0"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cs-CZ" sz="2400" dirty="0" smtClean="0">
                <a:latin typeface="+mj-lt"/>
              </a:rPr>
              <a:t>- m</a:t>
            </a:r>
            <a:r>
              <a:rPr lang="en-US" sz="2400" dirty="0" err="1" smtClean="0">
                <a:latin typeface="+mj-lt"/>
              </a:rPr>
              <a:t>iracles</a:t>
            </a:r>
            <a:r>
              <a:rPr lang="cs-CZ" sz="2400" dirty="0" smtClean="0">
                <a:latin typeface="+mj-lt"/>
              </a:rPr>
              <a:t>,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understood as violations of the natural order of </a:t>
            </a:r>
            <a:r>
              <a:rPr lang="en-US" sz="2400" dirty="0" smtClean="0">
                <a:latin typeface="+mj-lt"/>
              </a:rPr>
              <a:t>things</a:t>
            </a:r>
            <a:r>
              <a:rPr lang="cs-CZ" sz="2400" dirty="0" smtClean="0">
                <a:latin typeface="+mj-lt"/>
              </a:rPr>
              <a:t>,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are </a:t>
            </a:r>
            <a:r>
              <a:rPr lang="en-US" sz="2400" dirty="0" smtClean="0">
                <a:latin typeface="+mj-lt"/>
              </a:rPr>
              <a:t>impossible</a:t>
            </a:r>
            <a:r>
              <a:rPr lang="cs-CZ" sz="2400" dirty="0" smtClean="0">
                <a:latin typeface="+mj-lt"/>
              </a:rPr>
              <a:t>.</a:t>
            </a:r>
            <a:endParaRPr lang="cs-CZ" sz="2400" dirty="0">
              <a:latin typeface="+mj-lt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5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22712" y="1197033"/>
            <a:ext cx="870342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lived in </a:t>
            </a:r>
            <a:r>
              <a:rPr lang="en-US" sz="2400" dirty="0" err="1">
                <a:latin typeface="+mj-lt"/>
              </a:rPr>
              <a:t>Rijnsburg</a:t>
            </a:r>
            <a:r>
              <a:rPr lang="en-US" sz="2400" dirty="0">
                <a:latin typeface="+mj-lt"/>
              </a:rPr>
              <a:t> </a:t>
            </a:r>
            <a:endParaRPr lang="cs-CZ" sz="2400" dirty="0" smtClean="0">
              <a:latin typeface="+mj-lt"/>
            </a:endParaRPr>
          </a:p>
          <a:p>
            <a:r>
              <a:rPr lang="cs-CZ" sz="2400" i="1" dirty="0" smtClean="0">
                <a:latin typeface="+mj-lt"/>
              </a:rPr>
              <a:t>	</a:t>
            </a:r>
            <a:r>
              <a:rPr lang="en-US" sz="2400" i="1" dirty="0" smtClean="0">
                <a:latin typeface="+mj-lt"/>
              </a:rPr>
              <a:t>Treatise </a:t>
            </a:r>
            <a:r>
              <a:rPr lang="en-US" sz="2400" i="1" dirty="0">
                <a:latin typeface="+mj-lt"/>
              </a:rPr>
              <a:t>on the Emendation of the </a:t>
            </a:r>
            <a:r>
              <a:rPr lang="en-US" sz="2400" i="1" dirty="0" smtClean="0">
                <a:latin typeface="+mj-lt"/>
              </a:rPr>
              <a:t>Intellect</a:t>
            </a:r>
            <a:endParaRPr lang="cs-CZ" sz="2400" dirty="0">
              <a:latin typeface="+mj-lt"/>
            </a:endParaRPr>
          </a:p>
          <a:p>
            <a:r>
              <a:rPr lang="cs-CZ" sz="2400" i="1" dirty="0" smtClean="0">
                <a:latin typeface="+mj-lt"/>
              </a:rPr>
              <a:t>	</a:t>
            </a:r>
            <a:r>
              <a:rPr lang="en-US" sz="2400" i="1" dirty="0" smtClean="0">
                <a:latin typeface="+mj-lt"/>
              </a:rPr>
              <a:t>Short </a:t>
            </a:r>
            <a:r>
              <a:rPr lang="en-US" sz="2400" i="1" dirty="0">
                <a:latin typeface="+mj-lt"/>
              </a:rPr>
              <a:t>Treatise on God, </a:t>
            </a:r>
            <a:r>
              <a:rPr lang="en-US" sz="2400" i="1" dirty="0" smtClean="0">
                <a:latin typeface="+mj-lt"/>
              </a:rPr>
              <a:t>Man </a:t>
            </a:r>
            <a:r>
              <a:rPr lang="en-US" sz="2400" i="1" dirty="0">
                <a:latin typeface="+mj-lt"/>
              </a:rPr>
              <a:t>and His </a:t>
            </a:r>
            <a:r>
              <a:rPr lang="en-US" sz="2400" i="1" dirty="0" smtClean="0">
                <a:latin typeface="+mj-lt"/>
              </a:rPr>
              <a:t>Well-Being</a:t>
            </a:r>
            <a:endParaRPr lang="cs-CZ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moved </a:t>
            </a:r>
            <a:r>
              <a:rPr lang="en-US" sz="2400" dirty="0">
                <a:latin typeface="+mj-lt"/>
              </a:rPr>
              <a:t>to The Haag </a:t>
            </a:r>
            <a:endParaRPr lang="cs-CZ" sz="2400" dirty="0" smtClean="0">
              <a:latin typeface="+mj-lt"/>
            </a:endParaRPr>
          </a:p>
          <a:p>
            <a:r>
              <a:rPr lang="cs-CZ" sz="2400" dirty="0">
                <a:latin typeface="+mj-lt"/>
              </a:rPr>
              <a:t>	</a:t>
            </a:r>
            <a:r>
              <a:rPr lang="en-US" sz="2400" dirty="0" smtClean="0">
                <a:latin typeface="+mj-lt"/>
              </a:rPr>
              <a:t>Descartes’s </a:t>
            </a:r>
            <a:r>
              <a:rPr lang="en-US" sz="2400" i="1" dirty="0">
                <a:latin typeface="+mj-lt"/>
              </a:rPr>
              <a:t>Principles of Philosophy</a:t>
            </a:r>
            <a:r>
              <a:rPr lang="en-US" sz="2400" dirty="0">
                <a:latin typeface="+mj-lt"/>
              </a:rPr>
              <a:t>.</a:t>
            </a:r>
            <a:endParaRPr lang="cs-CZ" sz="2400" dirty="0">
              <a:latin typeface="+mj-lt"/>
            </a:endParaRPr>
          </a:p>
          <a:p>
            <a:r>
              <a:rPr lang="cs-CZ" sz="2400" i="1" dirty="0" smtClean="0">
                <a:latin typeface="+mj-lt"/>
              </a:rPr>
              <a:t>	</a:t>
            </a:r>
            <a:r>
              <a:rPr lang="en-US" sz="2400" i="1" dirty="0" smtClean="0">
                <a:latin typeface="+mj-lt"/>
              </a:rPr>
              <a:t>Ethics</a:t>
            </a:r>
            <a:endParaRPr lang="cs-CZ" sz="2400" i="1" dirty="0" smtClean="0">
              <a:latin typeface="+mj-lt"/>
            </a:endParaRPr>
          </a:p>
          <a:p>
            <a:r>
              <a:rPr lang="cs-CZ" sz="2400" i="1" dirty="0" smtClean="0">
                <a:latin typeface="+mj-lt"/>
              </a:rPr>
              <a:t>	</a:t>
            </a:r>
            <a:r>
              <a:rPr lang="en-US" sz="2400" i="1" dirty="0" smtClean="0">
                <a:latin typeface="+mj-lt"/>
              </a:rPr>
              <a:t>Theological-Political </a:t>
            </a:r>
            <a:r>
              <a:rPr lang="en-US" sz="2400" i="1" dirty="0">
                <a:latin typeface="+mj-lt"/>
              </a:rPr>
              <a:t>Treatise</a:t>
            </a:r>
            <a:endParaRPr lang="cs-CZ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died in 1677 in </a:t>
            </a:r>
            <a:r>
              <a:rPr lang="cs-CZ" sz="2400" dirty="0">
                <a:latin typeface="+mj-lt"/>
              </a:rPr>
              <a:t>T</a:t>
            </a:r>
            <a:r>
              <a:rPr lang="en-US" sz="2400" dirty="0" smtClean="0">
                <a:latin typeface="+mj-lt"/>
              </a:rPr>
              <a:t>he Hague</a:t>
            </a:r>
            <a:endParaRPr lang="cs-CZ" sz="2400" dirty="0" smtClean="0">
              <a:latin typeface="+mj-lt"/>
            </a:endParaRPr>
          </a:p>
          <a:p>
            <a:endParaRPr lang="cs-CZ" sz="2400" dirty="0" smtClean="0">
              <a:latin typeface="+mj-lt"/>
            </a:endParaRPr>
          </a:p>
          <a:p>
            <a:endParaRPr lang="cs-CZ" sz="2400" dirty="0" smtClean="0">
              <a:latin typeface="+mj-lt"/>
            </a:endParaRPr>
          </a:p>
          <a:p>
            <a:r>
              <a:rPr lang="cs-CZ" sz="2400" b="1" dirty="0" smtClean="0">
                <a:latin typeface="+mj-lt"/>
              </a:rPr>
              <a:t>Opera posthuma </a:t>
            </a:r>
          </a:p>
          <a:p>
            <a:r>
              <a:rPr lang="cs-CZ" sz="2400" i="1" dirty="0" err="1" smtClean="0">
                <a:latin typeface="+mj-lt"/>
              </a:rPr>
              <a:t>Ethics</a:t>
            </a:r>
            <a:r>
              <a:rPr lang="cs-CZ" sz="2400" dirty="0" smtClean="0">
                <a:latin typeface="+mj-lt"/>
              </a:rPr>
              <a:t>, </a:t>
            </a:r>
            <a:r>
              <a:rPr lang="cs-CZ" sz="2400" i="1" dirty="0" err="1" smtClean="0">
                <a:latin typeface="+mj-lt"/>
              </a:rPr>
              <a:t>Political</a:t>
            </a:r>
            <a:r>
              <a:rPr lang="cs-CZ" sz="2400" i="1" dirty="0" smtClean="0">
                <a:latin typeface="+mj-lt"/>
              </a:rPr>
              <a:t> </a:t>
            </a:r>
            <a:r>
              <a:rPr lang="cs-CZ" sz="2400" i="1" dirty="0" err="1" smtClean="0">
                <a:latin typeface="+mj-lt"/>
              </a:rPr>
              <a:t>treatise</a:t>
            </a:r>
            <a:r>
              <a:rPr lang="cs-CZ" sz="2400" dirty="0" smtClean="0">
                <a:latin typeface="+mj-lt"/>
              </a:rPr>
              <a:t>, </a:t>
            </a:r>
            <a:r>
              <a:rPr lang="en-US" sz="2400" i="1" dirty="0" smtClean="0">
                <a:latin typeface="+mj-lt"/>
              </a:rPr>
              <a:t>Compendium </a:t>
            </a:r>
            <a:r>
              <a:rPr lang="en-US" sz="2400" i="1" dirty="0">
                <a:latin typeface="+mj-lt"/>
              </a:rPr>
              <a:t>to Hebrew </a:t>
            </a:r>
            <a:r>
              <a:rPr lang="en-US" sz="2400" i="1" dirty="0" smtClean="0">
                <a:latin typeface="+mj-lt"/>
              </a:rPr>
              <a:t>Grammar</a:t>
            </a:r>
            <a:r>
              <a:rPr lang="cs-CZ" sz="2400" dirty="0" smtClean="0">
                <a:latin typeface="+mj-lt"/>
              </a:rPr>
              <a:t>, </a:t>
            </a:r>
            <a:r>
              <a:rPr lang="en-US" sz="2400" dirty="0" smtClean="0">
                <a:latin typeface="+mj-lt"/>
              </a:rPr>
              <a:t>letters</a:t>
            </a:r>
            <a:endParaRPr lang="cs-CZ" sz="2400" dirty="0">
              <a:latin typeface="+mj-lt"/>
            </a:endParaRPr>
          </a:p>
          <a:p>
            <a:r>
              <a:rPr lang="en-US" dirty="0" smtClean="0"/>
              <a:t>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240" y="324197"/>
            <a:ext cx="3646087" cy="300089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49382" y="822960"/>
            <a:ext cx="724869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+mj-lt"/>
              </a:rPr>
              <a:t>Theological-Political </a:t>
            </a:r>
            <a:r>
              <a:rPr lang="en-US" sz="2800" b="1" i="1" dirty="0" smtClean="0">
                <a:latin typeface="+mj-lt"/>
              </a:rPr>
              <a:t>Treatise</a:t>
            </a:r>
            <a:endParaRPr lang="cs-CZ" sz="2800" b="1" i="1" dirty="0" smtClean="0">
              <a:latin typeface="+mj-lt"/>
            </a:endParaRPr>
          </a:p>
          <a:p>
            <a:endParaRPr lang="cs-CZ" sz="2400" dirty="0" smtClean="0">
              <a:latin typeface="+mj-lt"/>
            </a:endParaRPr>
          </a:p>
          <a:p>
            <a:endParaRPr lang="cs-CZ" sz="2400" dirty="0" smtClean="0">
              <a:latin typeface="+mj-lt"/>
            </a:endParaRPr>
          </a:p>
          <a:p>
            <a:r>
              <a:rPr lang="cs-CZ" sz="2400" dirty="0" smtClean="0">
                <a:latin typeface="+mj-lt"/>
              </a:rPr>
              <a:t>- </a:t>
            </a:r>
            <a:r>
              <a:rPr lang="en-US" sz="2400" dirty="0" smtClean="0">
                <a:latin typeface="+mj-lt"/>
              </a:rPr>
              <a:t>published </a:t>
            </a:r>
            <a:r>
              <a:rPr lang="en-US" sz="2400" dirty="0">
                <a:latin typeface="+mj-lt"/>
              </a:rPr>
              <a:t>anonymously in </a:t>
            </a:r>
            <a:r>
              <a:rPr lang="en-US" sz="2400" dirty="0" smtClean="0">
                <a:latin typeface="+mj-lt"/>
              </a:rPr>
              <a:t>1670</a:t>
            </a:r>
            <a:endParaRPr lang="cs-CZ" sz="2400" dirty="0" smtClean="0">
              <a:latin typeface="+mj-lt"/>
            </a:endParaRPr>
          </a:p>
          <a:p>
            <a:r>
              <a:rPr lang="cs-CZ" sz="2400" dirty="0" smtClean="0">
                <a:latin typeface="+mj-lt"/>
              </a:rPr>
              <a:t>- </a:t>
            </a:r>
            <a:r>
              <a:rPr lang="en-US" sz="2400" dirty="0" smtClean="0">
                <a:latin typeface="+mj-lt"/>
              </a:rPr>
              <a:t>“</a:t>
            </a:r>
            <a:r>
              <a:rPr lang="en-US" sz="2400" dirty="0">
                <a:latin typeface="+mj-lt"/>
              </a:rPr>
              <a:t>a book forged in hell by the devil himself</a:t>
            </a:r>
            <a:r>
              <a:rPr lang="en-US" sz="2400" dirty="0" smtClean="0">
                <a:latin typeface="+mj-lt"/>
              </a:rPr>
              <a:t>”</a:t>
            </a:r>
            <a:endParaRPr lang="cs-CZ" sz="2400" dirty="0" smtClean="0">
              <a:latin typeface="+mj-lt"/>
            </a:endParaRPr>
          </a:p>
          <a:p>
            <a:endParaRPr lang="cs-CZ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Spinoza </a:t>
            </a:r>
            <a:r>
              <a:rPr lang="en-US" sz="2400" dirty="0" smtClean="0">
                <a:latin typeface="+mj-lt"/>
              </a:rPr>
              <a:t>target</a:t>
            </a:r>
            <a:r>
              <a:rPr lang="cs-CZ" sz="2400" dirty="0" smtClean="0">
                <a:latin typeface="+mj-lt"/>
              </a:rPr>
              <a:t>s </a:t>
            </a:r>
            <a:r>
              <a:rPr lang="en-US" sz="2400" dirty="0" smtClean="0">
                <a:latin typeface="+mj-lt"/>
              </a:rPr>
              <a:t>standard </a:t>
            </a:r>
            <a:r>
              <a:rPr lang="en-US" sz="2400" dirty="0">
                <a:latin typeface="+mj-lt"/>
              </a:rPr>
              <a:t>religious ways of thinking </a:t>
            </a:r>
            <a:r>
              <a:rPr lang="en-US" sz="2400" dirty="0" smtClean="0">
                <a:latin typeface="+mj-lt"/>
              </a:rPr>
              <a:t>about</a:t>
            </a:r>
            <a:r>
              <a:rPr lang="cs-CZ" sz="2400" dirty="0" smtClean="0">
                <a:latin typeface="+mj-lt"/>
              </a:rPr>
              <a:t>:</a:t>
            </a:r>
          </a:p>
          <a:p>
            <a:r>
              <a:rPr lang="cs-CZ" sz="2400" dirty="0" smtClean="0">
                <a:latin typeface="+mj-lt"/>
              </a:rPr>
              <a:t>	</a:t>
            </a:r>
            <a:r>
              <a:rPr lang="cs-CZ" sz="2400" dirty="0">
                <a:latin typeface="+mj-lt"/>
              </a:rPr>
              <a:t>p</a:t>
            </a:r>
            <a:r>
              <a:rPr lang="en-US" sz="2400" dirty="0" err="1" smtClean="0">
                <a:latin typeface="+mj-lt"/>
              </a:rPr>
              <a:t>rophecy</a:t>
            </a:r>
            <a:endParaRPr lang="cs-CZ" sz="2400" dirty="0" smtClean="0">
              <a:latin typeface="+mj-lt"/>
            </a:endParaRPr>
          </a:p>
          <a:p>
            <a:r>
              <a:rPr lang="cs-CZ" sz="2400" dirty="0" smtClean="0">
                <a:latin typeface="+mj-lt"/>
              </a:rPr>
              <a:t>	</a:t>
            </a:r>
            <a:r>
              <a:rPr lang="cs-CZ" sz="2400" dirty="0">
                <a:latin typeface="+mj-lt"/>
              </a:rPr>
              <a:t>m</a:t>
            </a:r>
            <a:r>
              <a:rPr lang="en-US" sz="2400" dirty="0" err="1" smtClean="0">
                <a:latin typeface="+mj-lt"/>
              </a:rPr>
              <a:t>iracles</a:t>
            </a:r>
            <a:endParaRPr lang="cs-CZ" sz="2400" dirty="0" smtClean="0">
              <a:latin typeface="+mj-lt"/>
            </a:endParaRPr>
          </a:p>
          <a:p>
            <a:r>
              <a:rPr lang="cs-CZ" sz="2400" dirty="0" smtClean="0">
                <a:latin typeface="+mj-lt"/>
              </a:rPr>
              <a:t>	</a:t>
            </a:r>
            <a:r>
              <a:rPr lang="en-US" sz="2400" dirty="0" smtClean="0">
                <a:latin typeface="+mj-lt"/>
              </a:rPr>
              <a:t>God´s </a:t>
            </a:r>
            <a:r>
              <a:rPr lang="en-US" sz="2400" dirty="0">
                <a:latin typeface="+mj-lt"/>
              </a:rPr>
              <a:t>“election” of the Jewish </a:t>
            </a:r>
            <a:r>
              <a:rPr lang="en-US" sz="2400" dirty="0" smtClean="0">
                <a:latin typeface="+mj-lt"/>
              </a:rPr>
              <a:t>people</a:t>
            </a:r>
            <a:endParaRPr lang="cs-CZ" sz="2400" dirty="0" smtClean="0">
              <a:latin typeface="+mj-lt"/>
            </a:endParaRPr>
          </a:p>
          <a:p>
            <a:r>
              <a:rPr lang="cs-CZ" sz="2400" dirty="0" smtClean="0">
                <a:latin typeface="+mj-lt"/>
              </a:rPr>
              <a:t>	</a:t>
            </a:r>
            <a:r>
              <a:rPr lang="en-US" sz="2400" dirty="0" smtClean="0">
                <a:latin typeface="+mj-lt"/>
              </a:rPr>
              <a:t>the Tora</a:t>
            </a:r>
            <a:endParaRPr lang="cs-CZ" sz="2400" dirty="0" smtClean="0">
              <a:latin typeface="+mj-lt"/>
            </a:endParaRPr>
          </a:p>
          <a:p>
            <a:r>
              <a:rPr lang="cs-CZ" sz="2400" dirty="0" smtClean="0">
                <a:latin typeface="+mj-lt"/>
              </a:rPr>
              <a:t>	role </a:t>
            </a:r>
            <a:r>
              <a:rPr lang="cs-CZ" sz="2400" dirty="0" err="1" smtClean="0">
                <a:latin typeface="+mj-lt"/>
              </a:rPr>
              <a:t>of</a:t>
            </a:r>
            <a:r>
              <a:rPr lang="cs-CZ" sz="2400" dirty="0" smtClean="0">
                <a:latin typeface="+mj-lt"/>
              </a:rPr>
              <a:t> religion in </a:t>
            </a:r>
            <a:r>
              <a:rPr lang="cs-CZ" sz="2400" dirty="0" err="1" smtClean="0">
                <a:latin typeface="+mj-lt"/>
              </a:rPr>
              <a:t>the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modern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state</a:t>
            </a:r>
            <a:endParaRPr lang="cs-CZ" sz="2400" dirty="0">
              <a:latin typeface="+mj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33" y="0"/>
            <a:ext cx="4574819" cy="687600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4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05745" cy="686224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563687" y="299258"/>
            <a:ext cx="7356765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 smtClean="0">
                <a:latin typeface="+mj-lt"/>
              </a:rPr>
              <a:t>Title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page</a:t>
            </a:r>
            <a:endParaRPr lang="cs-CZ" sz="2400" dirty="0" smtClean="0">
              <a:latin typeface="+mj-lt"/>
            </a:endParaRPr>
          </a:p>
          <a:p>
            <a:pPr algn="ctr"/>
            <a:endParaRPr lang="cs-CZ" sz="1000" dirty="0" smtClean="0">
              <a:latin typeface="+mj-lt"/>
            </a:endParaRPr>
          </a:p>
          <a:p>
            <a:pPr algn="ctr"/>
            <a:r>
              <a:rPr lang="cs-CZ" sz="2400" b="1" dirty="0" err="1" smtClean="0">
                <a:latin typeface="+mj-lt"/>
              </a:rPr>
              <a:t>Theological</a:t>
            </a:r>
            <a:r>
              <a:rPr lang="cs-CZ" sz="2400" b="1" dirty="0" smtClean="0">
                <a:latin typeface="+mj-lt"/>
              </a:rPr>
              <a:t> </a:t>
            </a:r>
            <a:r>
              <a:rPr lang="cs-CZ" sz="2400" b="1" dirty="0" err="1" smtClean="0">
                <a:latin typeface="+mj-lt"/>
              </a:rPr>
              <a:t>political</a:t>
            </a:r>
            <a:r>
              <a:rPr lang="cs-CZ" sz="2400" b="1" dirty="0" smtClean="0">
                <a:latin typeface="+mj-lt"/>
              </a:rPr>
              <a:t> </a:t>
            </a:r>
            <a:r>
              <a:rPr lang="cs-CZ" sz="2400" b="1" dirty="0" err="1" smtClean="0">
                <a:latin typeface="+mj-lt"/>
              </a:rPr>
              <a:t>treatise</a:t>
            </a:r>
            <a:endParaRPr lang="cs-CZ" sz="2400" b="1" dirty="0" smtClean="0">
              <a:latin typeface="+mj-lt"/>
            </a:endParaRPr>
          </a:p>
          <a:p>
            <a:pPr algn="ctr"/>
            <a:endParaRPr lang="cs-CZ" sz="900" dirty="0" smtClean="0">
              <a:latin typeface="+mj-lt"/>
            </a:endParaRPr>
          </a:p>
          <a:p>
            <a:pPr algn="ctr"/>
            <a:r>
              <a:rPr lang="cs-CZ" sz="2400" dirty="0" err="1">
                <a:latin typeface="+mj-lt"/>
              </a:rPr>
              <a:t>c</a:t>
            </a:r>
            <a:r>
              <a:rPr lang="cs-CZ" sz="2400" dirty="0" err="1" smtClean="0">
                <a:latin typeface="+mj-lt"/>
              </a:rPr>
              <a:t>ontaining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several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discourses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which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demostrate</a:t>
            </a:r>
            <a:r>
              <a:rPr lang="cs-CZ" sz="2400" dirty="0" smtClean="0">
                <a:latin typeface="+mj-lt"/>
              </a:rPr>
              <a:t> </a:t>
            </a:r>
          </a:p>
          <a:p>
            <a:pPr algn="ctr"/>
            <a:r>
              <a:rPr lang="cs-CZ" sz="2400" dirty="0" err="1" smtClean="0">
                <a:latin typeface="+mj-lt"/>
              </a:rPr>
              <a:t>that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freedom</a:t>
            </a:r>
            <a:r>
              <a:rPr lang="cs-CZ" sz="2400" dirty="0" smtClean="0">
                <a:latin typeface="+mj-lt"/>
              </a:rPr>
              <a:t> to </a:t>
            </a:r>
            <a:r>
              <a:rPr lang="cs-CZ" sz="2400" dirty="0" err="1" smtClean="0">
                <a:latin typeface="+mj-lt"/>
              </a:rPr>
              <a:t>philosophize</a:t>
            </a:r>
            <a:endParaRPr lang="cs-CZ" sz="2400" dirty="0" smtClean="0">
              <a:latin typeface="+mj-lt"/>
            </a:endParaRPr>
          </a:p>
          <a:p>
            <a:pPr algn="ctr"/>
            <a:r>
              <a:rPr lang="cs-CZ" sz="2400" dirty="0" err="1">
                <a:latin typeface="+mj-lt"/>
              </a:rPr>
              <a:t>m</a:t>
            </a:r>
            <a:r>
              <a:rPr lang="cs-CZ" sz="2400" dirty="0" err="1" smtClean="0">
                <a:latin typeface="+mj-lt"/>
              </a:rPr>
              <a:t>ay</a:t>
            </a:r>
            <a:r>
              <a:rPr lang="cs-CZ" sz="2400" dirty="0" smtClean="0">
                <a:latin typeface="+mj-lt"/>
              </a:rPr>
              <a:t> not </a:t>
            </a:r>
            <a:r>
              <a:rPr lang="cs-CZ" sz="2400" dirty="0" err="1" smtClean="0">
                <a:latin typeface="+mj-lt"/>
              </a:rPr>
              <a:t>only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be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allowed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without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danger</a:t>
            </a:r>
            <a:r>
              <a:rPr lang="cs-CZ" sz="2400" dirty="0" smtClean="0">
                <a:latin typeface="+mj-lt"/>
              </a:rPr>
              <a:t> to piety</a:t>
            </a:r>
          </a:p>
          <a:p>
            <a:pPr algn="ctr"/>
            <a:r>
              <a:rPr lang="cs-CZ" sz="2400" dirty="0" smtClean="0">
                <a:latin typeface="+mj-lt"/>
              </a:rPr>
              <a:t>and </a:t>
            </a:r>
            <a:r>
              <a:rPr lang="cs-CZ" sz="2400" dirty="0" err="1" smtClean="0">
                <a:latin typeface="+mj-lt"/>
              </a:rPr>
              <a:t>the</a:t>
            </a:r>
            <a:r>
              <a:rPr lang="cs-CZ" sz="2400" dirty="0" smtClean="0">
                <a:latin typeface="+mj-lt"/>
              </a:rPr>
              <a:t> stability </a:t>
            </a:r>
            <a:r>
              <a:rPr lang="cs-CZ" sz="2400" dirty="0" err="1" smtClean="0">
                <a:latin typeface="+mj-lt"/>
              </a:rPr>
              <a:t>of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the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republic</a:t>
            </a:r>
            <a:r>
              <a:rPr lang="cs-CZ" sz="2400" dirty="0" smtClean="0">
                <a:latin typeface="+mj-lt"/>
              </a:rPr>
              <a:t> but </a:t>
            </a:r>
            <a:r>
              <a:rPr lang="cs-CZ" sz="2400" dirty="0" err="1" smtClean="0">
                <a:latin typeface="+mj-lt"/>
              </a:rPr>
              <a:t>cannot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be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refused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without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destroying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the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peace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of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the</a:t>
            </a:r>
            <a:r>
              <a:rPr lang="cs-CZ" sz="2400" dirty="0" smtClean="0">
                <a:latin typeface="+mj-lt"/>
              </a:rPr>
              <a:t> </a:t>
            </a:r>
            <a:r>
              <a:rPr lang="cs-CZ" sz="2400" dirty="0" err="1" smtClean="0">
                <a:latin typeface="+mj-lt"/>
              </a:rPr>
              <a:t>republic</a:t>
            </a:r>
            <a:r>
              <a:rPr lang="cs-CZ" sz="2400" dirty="0" smtClean="0">
                <a:latin typeface="+mj-lt"/>
              </a:rPr>
              <a:t> </a:t>
            </a:r>
          </a:p>
          <a:p>
            <a:pPr algn="ctr"/>
            <a:r>
              <a:rPr lang="cs-CZ" sz="2400" dirty="0" smtClean="0">
                <a:latin typeface="+mj-lt"/>
              </a:rPr>
              <a:t>and piety </a:t>
            </a:r>
            <a:r>
              <a:rPr lang="cs-CZ" sz="2400" dirty="0" err="1" smtClean="0">
                <a:latin typeface="+mj-lt"/>
              </a:rPr>
              <a:t>itself</a:t>
            </a:r>
            <a:r>
              <a:rPr lang="cs-CZ" sz="2400" dirty="0" smtClean="0">
                <a:latin typeface="+mj-lt"/>
              </a:rPr>
              <a:t>.</a:t>
            </a:r>
          </a:p>
          <a:p>
            <a:endParaRPr lang="cs-CZ" dirty="0"/>
          </a:p>
          <a:p>
            <a:pPr algn="ctr"/>
            <a:r>
              <a:rPr lang="cs-CZ" dirty="0" err="1" smtClean="0"/>
              <a:t>Chapter</a:t>
            </a:r>
            <a:r>
              <a:rPr lang="cs-CZ" dirty="0" smtClean="0"/>
              <a:t> 1, On </a:t>
            </a:r>
            <a:r>
              <a:rPr lang="cs-CZ" dirty="0" err="1" smtClean="0"/>
              <a:t>prophecy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Paragraph</a:t>
            </a:r>
            <a:r>
              <a:rPr lang="cs-CZ" dirty="0" smtClean="0"/>
              <a:t> 1: 	</a:t>
            </a:r>
            <a:r>
              <a:rPr lang="cs-CZ" dirty="0" err="1" smtClean="0"/>
              <a:t>prophet</a:t>
            </a:r>
            <a:r>
              <a:rPr lang="cs-CZ" dirty="0" smtClean="0"/>
              <a:t> = </a:t>
            </a:r>
            <a:r>
              <a:rPr lang="cs-CZ" dirty="0" err="1" smtClean="0"/>
              <a:t>orator</a:t>
            </a:r>
            <a:r>
              <a:rPr lang="cs-CZ" dirty="0" smtClean="0"/>
              <a:t>, </a:t>
            </a:r>
            <a:r>
              <a:rPr lang="cs-CZ" dirty="0" err="1" smtClean="0"/>
              <a:t>interpreter</a:t>
            </a:r>
            <a:endParaRPr lang="cs-CZ" dirty="0" smtClean="0"/>
          </a:p>
          <a:p>
            <a:r>
              <a:rPr lang="cs-CZ" dirty="0" err="1" smtClean="0"/>
              <a:t>Paragraph</a:t>
            </a:r>
            <a:r>
              <a:rPr lang="cs-CZ" dirty="0" smtClean="0"/>
              <a:t> 2: 	</a:t>
            </a:r>
            <a:r>
              <a:rPr lang="cs-CZ" dirty="0" err="1" smtClean="0"/>
              <a:t>prophetic</a:t>
            </a:r>
            <a:r>
              <a:rPr lang="cs-CZ" dirty="0" smtClean="0"/>
              <a:t> </a:t>
            </a:r>
            <a:r>
              <a:rPr lang="cs-CZ" dirty="0" err="1" smtClean="0"/>
              <a:t>knowledge</a:t>
            </a:r>
            <a:r>
              <a:rPr lang="cs-CZ" dirty="0" smtClean="0"/>
              <a:t> vs. natural </a:t>
            </a:r>
            <a:r>
              <a:rPr lang="cs-CZ" dirty="0" err="1" smtClean="0"/>
              <a:t>knowledge</a:t>
            </a:r>
            <a:r>
              <a:rPr lang="cs-CZ" dirty="0" smtClean="0"/>
              <a:t> (?)</a:t>
            </a:r>
          </a:p>
          <a:p>
            <a:r>
              <a:rPr lang="cs-CZ" dirty="0" smtClean="0"/>
              <a:t>		</a:t>
            </a:r>
            <a:r>
              <a:rPr lang="cs-CZ" dirty="0" smtClean="0"/>
              <a:t>natural → </a:t>
            </a:r>
            <a:r>
              <a:rPr lang="cs-CZ" dirty="0" err="1" smtClean="0"/>
              <a:t>prophetic</a:t>
            </a:r>
            <a:r>
              <a:rPr lang="cs-CZ" dirty="0" smtClean="0"/>
              <a:t> →</a:t>
            </a:r>
            <a:r>
              <a:rPr lang="cs-CZ" dirty="0" smtClean="0"/>
              <a:t> </a:t>
            </a:r>
            <a:r>
              <a:rPr lang="cs-CZ" dirty="0" err="1" smtClean="0"/>
              <a:t>divine</a:t>
            </a:r>
            <a:endParaRPr lang="cs-CZ" dirty="0" smtClean="0"/>
          </a:p>
          <a:p>
            <a:r>
              <a:rPr lang="cs-CZ" dirty="0" err="1" smtClean="0"/>
              <a:t>Paragraph</a:t>
            </a:r>
            <a:r>
              <a:rPr lang="cs-CZ" dirty="0" smtClean="0"/>
              <a:t> 3:	</a:t>
            </a:r>
            <a:r>
              <a:rPr lang="cs-CZ" dirty="0" err="1" smtClean="0"/>
              <a:t>prophets</a:t>
            </a:r>
            <a:r>
              <a:rPr lang="cs-CZ" dirty="0" smtClean="0"/>
              <a:t> </a:t>
            </a:r>
            <a:r>
              <a:rPr lang="cs-CZ" dirty="0" err="1" smtClean="0"/>
              <a:t>grasp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divine</a:t>
            </a:r>
            <a:r>
              <a:rPr lang="cs-CZ" dirty="0" smtClean="0"/>
              <a:t> </a:t>
            </a:r>
            <a:r>
              <a:rPr lang="cs-CZ" dirty="0" err="1" smtClean="0"/>
              <a:t>knowledge</a:t>
            </a:r>
            <a:r>
              <a:rPr lang="cs-CZ" dirty="0"/>
              <a:t> </a:t>
            </a:r>
            <a:r>
              <a:rPr lang="cs-CZ" dirty="0" smtClean="0"/>
              <a:t>→ </a:t>
            </a:r>
            <a:r>
              <a:rPr lang="cs-CZ" dirty="0" err="1" smtClean="0"/>
              <a:t>men</a:t>
            </a:r>
            <a:r>
              <a:rPr lang="cs-CZ" dirty="0" smtClean="0"/>
              <a:t> </a:t>
            </a:r>
            <a:r>
              <a:rPr lang="cs-CZ" dirty="0" err="1" smtClean="0"/>
              <a:t>grasp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</a:p>
          <a:p>
            <a:r>
              <a:rPr lang="cs-CZ" dirty="0"/>
              <a:t>	</a:t>
            </a:r>
            <a:r>
              <a:rPr lang="cs-CZ" dirty="0" smtClean="0"/>
              <a:t>	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certainty</a:t>
            </a:r>
            <a:r>
              <a:rPr lang="cs-CZ" dirty="0" smtClean="0"/>
              <a:t> natural </a:t>
            </a:r>
            <a:r>
              <a:rPr lang="cs-CZ" dirty="0" err="1" smtClean="0"/>
              <a:t>phenomena</a:t>
            </a:r>
            <a:r>
              <a:rPr lang="cs-CZ" dirty="0" smtClean="0"/>
              <a:t>.</a:t>
            </a:r>
            <a:endParaRPr lang="cs-CZ" dirty="0"/>
          </a:p>
          <a:p>
            <a:r>
              <a:rPr lang="cs-CZ" dirty="0" err="1" smtClean="0"/>
              <a:t>Paragraph</a:t>
            </a:r>
            <a:r>
              <a:rPr lang="cs-CZ" dirty="0" smtClean="0"/>
              <a:t> 4:	</a:t>
            </a:r>
            <a:r>
              <a:rPr lang="cs-CZ" dirty="0" err="1" smtClean="0"/>
              <a:t>light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reason</a:t>
            </a:r>
            <a:r>
              <a:rPr lang="cs-CZ" dirty="0" smtClean="0"/>
              <a:t> </a:t>
            </a:r>
            <a:r>
              <a:rPr lang="cs-CZ" dirty="0" err="1" smtClean="0"/>
              <a:t>enables</a:t>
            </a:r>
            <a:r>
              <a:rPr lang="cs-CZ" dirty="0" smtClean="0"/>
              <a:t> </a:t>
            </a:r>
            <a:r>
              <a:rPr lang="cs-CZ" dirty="0" err="1" smtClean="0"/>
              <a:t>men</a:t>
            </a:r>
            <a:r>
              <a:rPr lang="cs-CZ" dirty="0" smtClean="0"/>
              <a:t> to </a:t>
            </a:r>
            <a:r>
              <a:rPr lang="cs-CZ" dirty="0" err="1" smtClean="0"/>
              <a:t>understand</a:t>
            </a:r>
            <a:r>
              <a:rPr lang="cs-CZ" dirty="0" smtClean="0"/>
              <a:t> natural =</a:t>
            </a:r>
          </a:p>
          <a:p>
            <a:r>
              <a:rPr lang="cs-CZ" dirty="0"/>
              <a:t>	</a:t>
            </a:r>
            <a:r>
              <a:rPr lang="cs-CZ" dirty="0" smtClean="0"/>
              <a:t>	</a:t>
            </a:r>
            <a:r>
              <a:rPr lang="cs-CZ" dirty="0" err="1" smtClean="0"/>
              <a:t>divine</a:t>
            </a:r>
            <a:r>
              <a:rPr lang="cs-CZ" dirty="0" smtClean="0"/>
              <a:t> </a:t>
            </a:r>
            <a:r>
              <a:rPr lang="cs-CZ" dirty="0" err="1" smtClean="0"/>
              <a:t>phenomena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625</Words>
  <Application>Microsoft Office PowerPoint</Application>
  <PresentationFormat>Širokoúhlá obrazovka</PresentationFormat>
  <Paragraphs>95</Paragraphs>
  <Slides>10</Slides>
  <Notes>0</Notes>
  <HiddenSlides>0</HiddenSlides>
  <MMClips>9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8" baseType="lpstr">
      <vt:lpstr>Algerian</vt:lpstr>
      <vt:lpstr>Arial</vt:lpstr>
      <vt:lpstr>Arial Black</vt:lpstr>
      <vt:lpstr>Calibri</vt:lpstr>
      <vt:lpstr>Calibri Light</vt:lpstr>
      <vt:lpstr>Old English Text MT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Spinoza</dc:title>
  <dc:creator>FFUK</dc:creator>
  <cp:lastModifiedBy>FFUK</cp:lastModifiedBy>
  <cp:revision>44</cp:revision>
  <dcterms:created xsi:type="dcterms:W3CDTF">2019-04-25T16:15:06Z</dcterms:created>
  <dcterms:modified xsi:type="dcterms:W3CDTF">2020-05-01T12:01:29Z</dcterms:modified>
</cp:coreProperties>
</file>