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2" r:id="rId3"/>
    <p:sldId id="291" r:id="rId4"/>
    <p:sldId id="277" r:id="rId5"/>
    <p:sldId id="301" r:id="rId6"/>
    <p:sldId id="302" r:id="rId7"/>
    <p:sldId id="303" r:id="rId8"/>
    <p:sldId id="304" r:id="rId9"/>
    <p:sldId id="299" r:id="rId10"/>
    <p:sldId id="300" r:id="rId11"/>
    <p:sldId id="289" r:id="rId12"/>
    <p:sldId id="293" r:id="rId13"/>
    <p:sldId id="294" r:id="rId14"/>
    <p:sldId id="295" r:id="rId15"/>
    <p:sldId id="296" r:id="rId16"/>
    <p:sldId id="29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8009097-2875-4C74-817E-A668EFCDEFB3}">
          <p14:sldIdLst>
            <p14:sldId id="256"/>
            <p14:sldId id="292"/>
            <p14:sldId id="291"/>
            <p14:sldId id="277"/>
            <p14:sldId id="301"/>
            <p14:sldId id="302"/>
            <p14:sldId id="303"/>
            <p14:sldId id="304"/>
            <p14:sldId id="299"/>
            <p14:sldId id="300"/>
            <p14:sldId id="289"/>
            <p14:sldId id="293"/>
            <p14:sldId id="294"/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C6E1-8197-43AA-8A21-CDB5F844C301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24E90-0BD6-4978-BE48-67FCC56DD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09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F8BB7-B297-4EBE-BC4C-A5E081077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FB58D7-FD29-414B-BF5C-74083D3D7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F9DEA-072E-46F4-98A1-EB50F3D2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3F552-9676-491E-9B28-ACD5EDA9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38650B-5A06-41B2-B515-65630CF6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45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919D2-DBAE-47F9-8541-3826E3E3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69080D-BD1F-45D1-A277-9287B6A10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B8406-E470-4CE8-9B8C-1B5EE8B5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551EAB-833B-4969-A87D-B8BCB76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FA581-895B-4BD9-8A44-44D5664B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06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38D54C-47EC-490F-B740-113A43D73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A1C8EB-42BC-4539-B061-BCC45620E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BBC64C-FB66-4B58-B412-088410A1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30ED0-ECDD-41FF-80B8-7BEADC10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BF8F7B-3C16-4D94-8A23-9F0FF6C8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9DB8C-5821-4691-A040-E0775E19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51EC1-3E7E-4851-82D9-27783ECE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25AF2-D0FD-4442-ABF3-35758E58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45AC40-D38E-402E-821E-C9B669FB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6BDF96-F124-43BF-AD58-9492D219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1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74DF4-36AB-4F54-9C39-4ACFDF1A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9F2DEB-244A-4622-9582-F6CC12DB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23C131-73A4-4DD0-BE8E-BC44E27A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58BF9-FA0E-45C6-B8FF-6C8BFD33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E27F3-0A93-46DA-B0E6-D9CD49A9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0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3B262-4C56-4206-9DE7-29BE359D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169474-21B0-479B-AC8E-EDF66A980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C593CC-9832-4F3C-BF35-A2DCB304C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B7EC3D-ED12-4734-89C1-918AE621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715E6-DA4B-4303-9CBF-6E051138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0421C-2352-40F6-9DC7-0CE6EB8E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9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EDC53-800D-493A-9205-13B4ADB3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6EB47C-81AD-4060-B421-65D301CF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755318-2FA7-4B9B-A14A-7C94E03B2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B08554B-0E8E-4420-9E57-0E832E40D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CD506B-1447-40F2-BF63-99CD802CB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493F58-08E0-4DFD-956E-0BD0F871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5805DE-C19B-4988-B830-9C3EBD61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344890-691A-434A-8106-DDEEA07F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C8714-4DE6-4F4A-9D1F-0559440E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4553F3-9132-46A3-B95B-3D3AACB1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41E33F-0EFD-4746-9592-75738E09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F37943-F7D7-48FB-8017-D2A0141B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40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EA8493-6C3C-4AC3-980A-3E752D7E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FC8826-39CA-442D-BC9D-149457B5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3F5276-A2BE-44DA-B621-A18B231A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57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AAE2F-E9CC-4523-9690-C474155BF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96E206-4A04-493D-9FFD-A9466E9D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C81E01F-918A-4BD7-B857-DB050CA91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140981-D1B4-4C4F-95FA-21BC4AE8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EED5ED-EACB-47D3-AC30-1C6A0721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BDD45E-E023-4D00-BF81-2E3A24B0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11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7ACBA-6535-4063-9B7E-F6B63AD3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4D4215-8DB1-4E5C-B89F-D5E71B2B8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D906FE5-179E-459E-8FA1-5015D9BED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FD610B-A9D0-4E63-8EF2-34AE3B8C8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E1D52D-B558-4D96-9621-4C47D890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293366-B50A-4BDD-A793-43F917F9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3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3B793C-4B60-42EE-AB4C-2B0E7F6CF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CE85F6-0FBB-4B31-A6CC-DCDC8A1D8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62ED8-96E1-4CB0-A5B1-5B1852406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50F4-BD8A-42A3-ACCE-D8774C826954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589520-7F87-47E5-9AE9-DBBCD29CB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CC37E9-EC52-4B52-99AE-1DC75670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43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press.cuni.cz/ink2_stat/index.jsp?include=podrobnosti&amp;id=18463&amp;zalozka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kompozice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kombinované tvoření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 jednom kroku kompozice + derivace</a:t>
            </a:r>
          </a:p>
          <a:p>
            <a:pPr lvl="2"/>
            <a:r>
              <a:rPr lang="cs-CZ" sz="2400" i="1" dirty="0"/>
              <a:t>kolo + o + běžet </a:t>
            </a:r>
            <a:r>
              <a:rPr lang="cs-CZ" sz="2400" dirty="0"/>
              <a:t>→ </a:t>
            </a:r>
            <a:r>
              <a:rPr lang="cs-CZ" sz="2400" i="1" dirty="0"/>
              <a:t>koloběžka</a:t>
            </a:r>
            <a:endParaRPr lang="cs-CZ" sz="2400" dirty="0"/>
          </a:p>
          <a:p>
            <a:pPr lvl="2"/>
            <a:r>
              <a:rPr lang="cs-CZ" sz="2400" i="1" dirty="0"/>
              <a:t>med + o + jíst </a:t>
            </a:r>
            <a:r>
              <a:rPr lang="cs-CZ" sz="2400" dirty="0"/>
              <a:t>→ </a:t>
            </a:r>
            <a:r>
              <a:rPr lang="cs-CZ" sz="2400" i="1" dirty="0"/>
              <a:t>medojed</a:t>
            </a:r>
            <a:endParaRPr lang="cs-CZ" sz="2400" dirty="0"/>
          </a:p>
          <a:p>
            <a:pPr lvl="2"/>
            <a:r>
              <a:rPr lang="cs-CZ" sz="2400" i="1" dirty="0"/>
              <a:t>černý + o + vlasy</a:t>
            </a:r>
            <a:r>
              <a:rPr lang="cs-CZ" sz="2400" dirty="0"/>
              <a:t> → </a:t>
            </a:r>
            <a:r>
              <a:rPr lang="cs-CZ" sz="2400" i="1" dirty="0"/>
              <a:t>černovlasý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b="1" dirty="0"/>
              <a:t>Proveďte rozbor: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TLUSTOKOŽEC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LICHOBĚŽNÍK</a:t>
            </a:r>
          </a:p>
        </p:txBody>
      </p:sp>
    </p:spTree>
    <p:extLst>
      <p:ext uri="{BB962C8B-B14F-4D97-AF65-F5344CB8AC3E}">
        <p14:creationId xmlns:p14="http://schemas.microsoft.com/office/powerpoint/2010/main" val="931453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A5EC2-6886-4380-AA63-D757FF757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9BE1D3-78F0-45B4-B3AB-EC9961929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Jak jsou utvořena slova:</a:t>
            </a:r>
          </a:p>
          <a:p>
            <a:r>
              <a:rPr lang="cs-CZ" dirty="0">
                <a:solidFill>
                  <a:schemeClr val="accent1"/>
                </a:solidFill>
              </a:rPr>
              <a:t>rybářský</a:t>
            </a:r>
          </a:p>
          <a:p>
            <a:r>
              <a:rPr lang="cs-CZ" dirty="0">
                <a:solidFill>
                  <a:schemeClr val="accent1"/>
                </a:solidFill>
              </a:rPr>
              <a:t>podhradí</a:t>
            </a:r>
          </a:p>
          <a:p>
            <a:r>
              <a:rPr lang="cs-CZ" dirty="0">
                <a:solidFill>
                  <a:schemeClr val="accent1"/>
                </a:solidFill>
              </a:rPr>
              <a:t>kolotočář</a:t>
            </a:r>
          </a:p>
          <a:p>
            <a:r>
              <a:rPr lang="cs-CZ" dirty="0">
                <a:solidFill>
                  <a:schemeClr val="accent1"/>
                </a:solidFill>
              </a:rPr>
              <a:t>baloňák</a:t>
            </a:r>
          </a:p>
          <a:p>
            <a:r>
              <a:rPr lang="cs-CZ" dirty="0">
                <a:solidFill>
                  <a:schemeClr val="accent1"/>
                </a:solidFill>
              </a:rPr>
              <a:t>rozplakat 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932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další slovotvorné procesy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0904" y="1484784"/>
            <a:ext cx="9619592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univerbizace</a:t>
            </a:r>
          </a:p>
          <a:p>
            <a:pPr marL="0" indent="0">
              <a:buNone/>
            </a:pPr>
            <a:r>
              <a:rPr lang="cs-CZ" dirty="0"/>
              <a:t>= změna víceslovného pojmenování v jednoslovné</a:t>
            </a:r>
          </a:p>
          <a:p>
            <a:pPr lvl="1"/>
            <a:r>
              <a:rPr lang="cs-CZ" i="1" dirty="0"/>
              <a:t>OBČANSKÝ PRŮKAZ </a:t>
            </a:r>
            <a:r>
              <a:rPr lang="cs-CZ" dirty="0"/>
              <a:t>→ </a:t>
            </a:r>
            <a:r>
              <a:rPr lang="cs-CZ" i="1" dirty="0"/>
              <a:t>OBČANKA</a:t>
            </a:r>
          </a:p>
          <a:p>
            <a:pPr lvl="1"/>
            <a:r>
              <a:rPr lang="cs-CZ" i="1" dirty="0"/>
              <a:t>KOPROVÁ OMÁČKA </a:t>
            </a:r>
            <a:r>
              <a:rPr lang="cs-CZ" dirty="0"/>
              <a:t>→ </a:t>
            </a:r>
            <a:r>
              <a:rPr lang="cs-CZ" i="1" dirty="0"/>
              <a:t>KOPROVKA</a:t>
            </a:r>
          </a:p>
          <a:p>
            <a:pPr lvl="1"/>
            <a:r>
              <a:rPr lang="cs-CZ" i="1" dirty="0"/>
              <a:t>PANELOVÝ DŮM </a:t>
            </a:r>
            <a:r>
              <a:rPr lang="cs-CZ" dirty="0"/>
              <a:t>→ </a:t>
            </a:r>
            <a:r>
              <a:rPr lang="cs-CZ" i="1" dirty="0"/>
              <a:t>PANELÁK</a:t>
            </a:r>
          </a:p>
          <a:p>
            <a:pPr lvl="1"/>
            <a:r>
              <a:rPr lang="cs-CZ" dirty="0" err="1"/>
              <a:t>univerbáty</a:t>
            </a:r>
            <a:r>
              <a:rPr lang="cs-CZ" dirty="0"/>
              <a:t>/</a:t>
            </a:r>
            <a:r>
              <a:rPr lang="cs-CZ" dirty="0" err="1"/>
              <a:t>univerbizáty</a:t>
            </a:r>
            <a:r>
              <a:rPr lang="cs-CZ" dirty="0"/>
              <a:t> mají často nižší stylový příznak (expresivní slova, hovorová až nespisovná)</a:t>
            </a:r>
          </a:p>
          <a:p>
            <a:pPr lvl="2"/>
            <a:r>
              <a:rPr lang="cs-CZ" dirty="0"/>
              <a:t>SPACÁK × NÁKLAĎÁK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multiverbizace</a:t>
            </a:r>
          </a:p>
          <a:p>
            <a:pPr marL="0" indent="0">
              <a:buNone/>
            </a:pPr>
            <a:r>
              <a:rPr lang="cs-CZ" dirty="0"/>
              <a:t>= změna jednoslovného pojmenování ve víceslovné</a:t>
            </a:r>
          </a:p>
          <a:p>
            <a:pPr lvl="2"/>
            <a:r>
              <a:rPr lang="cs-CZ" i="1" dirty="0"/>
              <a:t>SLUŠNĚJŠÍ</a:t>
            </a:r>
            <a:r>
              <a:rPr lang="cs-CZ" dirty="0"/>
              <a:t> → </a:t>
            </a:r>
            <a:r>
              <a:rPr lang="cs-CZ" i="1" dirty="0"/>
              <a:t>VÍC SLUŠNÝ</a:t>
            </a:r>
            <a:r>
              <a:rPr lang="cs-CZ" dirty="0"/>
              <a:t>, </a:t>
            </a:r>
            <a:r>
              <a:rPr lang="cs-CZ" i="1" dirty="0"/>
              <a:t>VÍC SLUŠNĚJŠÍ</a:t>
            </a:r>
            <a:endParaRPr lang="cs-CZ" dirty="0"/>
          </a:p>
          <a:p>
            <a:pPr lvl="2"/>
            <a:r>
              <a:rPr lang="cs-CZ" i="1" dirty="0"/>
              <a:t>OPEROVAT </a:t>
            </a:r>
            <a:r>
              <a:rPr lang="cs-CZ" dirty="0"/>
              <a:t>→ </a:t>
            </a:r>
            <a:r>
              <a:rPr lang="cs-CZ" i="1" dirty="0"/>
              <a:t>PROVÁDĚT OPERACI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118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další slovotvorné procesy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617" y="1484784"/>
            <a:ext cx="9844879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konverze</a:t>
            </a:r>
          </a:p>
          <a:p>
            <a:pPr marL="457200" lvl="1" indent="0">
              <a:buNone/>
            </a:pPr>
            <a:r>
              <a:rPr lang="cs-CZ" dirty="0"/>
              <a:t>= přechod slova z jednoho slovního druhu do jiného bez formálních, afixy vyjádřených změn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a) změna slovního druhu neohebného slova</a:t>
            </a:r>
          </a:p>
          <a:p>
            <a:pPr lvl="2"/>
            <a:r>
              <a:rPr lang="cs-CZ" i="1" dirty="0"/>
              <a:t>kolem</a:t>
            </a:r>
            <a:r>
              <a:rPr lang="cs-CZ" dirty="0"/>
              <a:t> ADV → </a:t>
            </a:r>
            <a:r>
              <a:rPr lang="cs-CZ" i="1" dirty="0"/>
              <a:t>kolem</a:t>
            </a:r>
            <a:r>
              <a:rPr lang="cs-CZ" dirty="0"/>
              <a:t> PREP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b) ustrnutí deklinačního paradigmatu</a:t>
            </a:r>
          </a:p>
          <a:p>
            <a:pPr lvl="2"/>
            <a:r>
              <a:rPr lang="cs-CZ" i="1" dirty="0"/>
              <a:t>ráno</a:t>
            </a:r>
            <a:r>
              <a:rPr lang="cs-CZ" dirty="0"/>
              <a:t> SUBST → </a:t>
            </a:r>
            <a:r>
              <a:rPr lang="cs-CZ" i="1" dirty="0"/>
              <a:t>ráno</a:t>
            </a:r>
            <a:r>
              <a:rPr lang="cs-CZ" dirty="0"/>
              <a:t> ADV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c) změna deklinačního paradigmatu</a:t>
            </a:r>
          </a:p>
          <a:p>
            <a:pPr lvl="2"/>
            <a:r>
              <a:rPr lang="cs-CZ" i="1" dirty="0"/>
              <a:t>konečný</a:t>
            </a:r>
            <a:r>
              <a:rPr lang="cs-CZ" dirty="0"/>
              <a:t> → </a:t>
            </a:r>
            <a:r>
              <a:rPr lang="cs-CZ" i="1" dirty="0"/>
              <a:t>konečná</a:t>
            </a:r>
          </a:p>
          <a:p>
            <a:pPr lvl="2"/>
            <a:r>
              <a:rPr lang="cs-CZ" dirty="0"/>
              <a:t>≈ univerbizace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695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abreviace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4784"/>
            <a:ext cx="9372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= zkracování</a:t>
            </a:r>
          </a:p>
          <a:p>
            <a:r>
              <a:rPr lang="cs-CZ" b="1" dirty="0"/>
              <a:t>zkratka = abreviatura</a:t>
            </a:r>
          </a:p>
          <a:p>
            <a:r>
              <a:rPr lang="cs-CZ" dirty="0"/>
              <a:t>zkratková slova = akronym (zkratky, s nimiž lze zacházet jako se „slovy“)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a) iniciálové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ČR</a:t>
            </a:r>
            <a:r>
              <a:rPr lang="cs-CZ" dirty="0"/>
              <a:t>, </a:t>
            </a:r>
            <a:r>
              <a:rPr lang="cs-CZ" i="1" dirty="0"/>
              <a:t>ČEZ</a:t>
            </a:r>
            <a:r>
              <a:rPr lang="cs-CZ" dirty="0"/>
              <a:t>, </a:t>
            </a:r>
            <a:r>
              <a:rPr lang="cs-CZ" i="1" dirty="0"/>
              <a:t>USA</a:t>
            </a:r>
            <a:r>
              <a:rPr lang="cs-CZ" dirty="0"/>
              <a:t>, </a:t>
            </a:r>
            <a:r>
              <a:rPr lang="cs-CZ" i="1" dirty="0"/>
              <a:t>OSN</a:t>
            </a:r>
            <a:r>
              <a:rPr lang="cs-CZ" dirty="0"/>
              <a:t>, </a:t>
            </a:r>
            <a:r>
              <a:rPr lang="cs-CZ" i="1" dirty="0"/>
              <a:t>IKEA</a:t>
            </a:r>
            <a:r>
              <a:rPr lang="cs-CZ" dirty="0"/>
              <a:t>, </a:t>
            </a:r>
            <a:r>
              <a:rPr lang="cs-CZ" i="1" dirty="0"/>
              <a:t>ÚJKN FF UK</a:t>
            </a:r>
            <a:r>
              <a:rPr lang="cs-CZ" dirty="0"/>
              <a:t>, </a:t>
            </a:r>
            <a:r>
              <a:rPr lang="cs-CZ" i="1" dirty="0" err="1"/>
              <a:t>ČRo</a:t>
            </a:r>
            <a:endParaRPr lang="cs-CZ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 </a:t>
            </a:r>
            <a:r>
              <a:rPr lang="cs-CZ" i="1" dirty="0" err="1"/>
              <a:t>ČEZu</a:t>
            </a:r>
            <a:r>
              <a:rPr lang="cs-CZ" i="1" dirty="0"/>
              <a:t> </a:t>
            </a:r>
            <a:r>
              <a:rPr lang="cs-CZ" dirty="0"/>
              <a:t>× </a:t>
            </a:r>
            <a:r>
              <a:rPr lang="cs-CZ" i="1" dirty="0"/>
              <a:t>v obchodním domě IKEA </a:t>
            </a:r>
            <a:r>
              <a:rPr lang="cs-CZ" dirty="0"/>
              <a:t>(× </a:t>
            </a:r>
            <a:r>
              <a:rPr lang="cs-CZ" i="1" dirty="0"/>
              <a:t>*IKEY, *IKEE, *Ikeji </a:t>
            </a:r>
            <a:r>
              <a:rPr lang="cs-CZ" dirty="0"/>
              <a:t>atd.)</a:t>
            </a:r>
          </a:p>
          <a:p>
            <a:pPr marL="0" indent="0">
              <a:buNone/>
            </a:pPr>
            <a:r>
              <a:rPr lang="cs-CZ" b="1" dirty="0"/>
              <a:t>b) grafické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např.</a:t>
            </a:r>
            <a:r>
              <a:rPr lang="cs-CZ" dirty="0"/>
              <a:t>, </a:t>
            </a:r>
            <a:r>
              <a:rPr lang="cs-CZ" i="1" dirty="0"/>
              <a:t>odd.</a:t>
            </a:r>
            <a:r>
              <a:rPr lang="cs-CZ" dirty="0"/>
              <a:t>,</a:t>
            </a:r>
            <a:r>
              <a:rPr lang="cs-CZ" i="1" dirty="0"/>
              <a:t> v. r. </a:t>
            </a:r>
            <a:r>
              <a:rPr lang="cs-CZ" dirty="0"/>
              <a:t>(vlastní rukou)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pozor na předložky: </a:t>
            </a:r>
            <a:r>
              <a:rPr lang="cs-CZ" i="1" dirty="0"/>
              <a:t>v z.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i="1" dirty="0" err="1"/>
              <a:t>vz</a:t>
            </a:r>
            <a:r>
              <a:rPr lang="cs-CZ" i="1" dirty="0"/>
              <a:t>.</a:t>
            </a:r>
            <a:r>
              <a:rPr lang="cs-CZ" dirty="0"/>
              <a:t>(v zastoupení)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kpt.</a:t>
            </a:r>
            <a:r>
              <a:rPr lang="cs-CZ" dirty="0"/>
              <a:t>,</a:t>
            </a:r>
            <a:r>
              <a:rPr lang="cs-CZ" i="1" dirty="0"/>
              <a:t> rtg. </a:t>
            </a:r>
            <a:r>
              <a:rPr lang="cs-CZ" dirty="0"/>
              <a:t>(MČ 1 = zkratky kostrové, skeletové)</a:t>
            </a:r>
          </a:p>
        </p:txBody>
      </p:sp>
    </p:spTree>
    <p:extLst>
      <p:ext uri="{BB962C8B-B14F-4D97-AF65-F5344CB8AC3E}">
        <p14:creationId xmlns:p14="http://schemas.microsoft.com/office/powerpoint/2010/main" val="1775641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abreviace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4784"/>
            <a:ext cx="9372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c) kontrakční zkratky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pí</a:t>
            </a:r>
            <a:r>
              <a:rPr lang="cs-CZ" dirty="0"/>
              <a:t>, </a:t>
            </a:r>
            <a:r>
              <a:rPr lang="cs-CZ" i="1" dirty="0"/>
              <a:t>bří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i="1" dirty="0" err="1"/>
              <a:t>fce</a:t>
            </a:r>
            <a:endParaRPr lang="cs-CZ" i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d) zkratkové složeniny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Čedok</a:t>
            </a:r>
            <a:r>
              <a:rPr lang="cs-CZ" dirty="0"/>
              <a:t> (původně Československá dopravní kancelář)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karma</a:t>
            </a:r>
            <a:r>
              <a:rPr lang="cs-CZ" dirty="0"/>
              <a:t> (podle výrobce Karla Macháčka)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 err="1"/>
              <a:t>umprum</a:t>
            </a:r>
            <a:r>
              <a:rPr lang="cs-CZ" dirty="0"/>
              <a:t> (uměleckoprůmyslová škola)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 err="1"/>
              <a:t>Asnep</a:t>
            </a:r>
            <a:r>
              <a:rPr lang="cs-CZ" dirty="0"/>
              <a:t> (= </a:t>
            </a:r>
            <a:r>
              <a:rPr lang="cs-CZ" b="1" dirty="0"/>
              <a:t>As</a:t>
            </a:r>
            <a:r>
              <a:rPr lang="cs-CZ" dirty="0"/>
              <a:t>ociace organizací </a:t>
            </a:r>
            <a:r>
              <a:rPr lang="cs-CZ" b="1" dirty="0"/>
              <a:t>ne</a:t>
            </a:r>
            <a:r>
              <a:rPr lang="cs-CZ" dirty="0"/>
              <a:t>slyšících, nedoslýchavých a jejich </a:t>
            </a:r>
            <a:r>
              <a:rPr lang="cs-CZ" b="1" dirty="0"/>
              <a:t>p</a:t>
            </a:r>
            <a:r>
              <a:rPr lang="cs-CZ" dirty="0"/>
              <a:t>řátel)</a:t>
            </a:r>
          </a:p>
        </p:txBody>
      </p:sp>
    </p:spTree>
    <p:extLst>
      <p:ext uri="{BB962C8B-B14F-4D97-AF65-F5344CB8AC3E}">
        <p14:creationId xmlns:p14="http://schemas.microsoft.com/office/powerpoint/2010/main" val="1017093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úkol na 24. října 2017:</a:t>
            </a:r>
            <a:br>
              <a:rPr lang="cs-CZ" sz="2800" b="1" dirty="0"/>
            </a:br>
            <a:r>
              <a:rPr lang="cs-CZ" sz="2800" b="1" dirty="0"/>
              <a:t>Rozdělte slova do skupin podle příbuznosti: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65381"/>
            <a:ext cx="10515600" cy="4351338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závozník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vodoměr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přívod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vodnatý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vyvozovat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podvodník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převozník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převodka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povoz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vodicí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návod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svůdník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zavodnit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vodivý 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55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613CA-0A1F-4700-BF32-E8BC26E1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B12E2F-35FF-4A29-A5D0-69AC9B62E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vyšla skripta:</a:t>
            </a: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cs-CZ" dirty="0">
                <a:hlinkClick r:id="rId2"/>
              </a:rPr>
              <a:t>http://www.cupress.cuni.cz/ink2_stat/index.jsp?include=podrobnosti&amp;id=18463&amp;zalozka=1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 úterý 31. října píšeme průběžný test na morfematický a slovotvorný rozbor.</a:t>
            </a:r>
          </a:p>
          <a:p>
            <a:pPr marL="0" indent="0">
              <a:buNone/>
            </a:pPr>
            <a:r>
              <a:rPr lang="cs-CZ" dirty="0"/>
              <a:t>Pokud nemůžete přijít, dejte prosím větě předem!</a:t>
            </a:r>
          </a:p>
        </p:txBody>
      </p:sp>
    </p:spTree>
    <p:extLst>
      <p:ext uri="{BB962C8B-B14F-4D97-AF65-F5344CB8AC3E}">
        <p14:creationId xmlns:p14="http://schemas.microsoft.com/office/powerpoint/2010/main" val="426958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410A7-8346-4849-9795-4FF3EC597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 dnešního </a:t>
            </a:r>
            <a:r>
              <a:rPr lang="cs-CZ" sz="3200" b="1" dirty="0" err="1"/>
              <a:t>iDNES</a:t>
            </a:r>
            <a:endParaRPr lang="cs-CZ" sz="3200" b="1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F72CF4E-D696-4055-9AB9-17403BFE93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132" y="2027582"/>
            <a:ext cx="11687505" cy="3935895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9CBC869D-2912-4ABD-88C5-B6838D5C9BED}"/>
              </a:ext>
            </a:extLst>
          </p:cNvPr>
          <p:cNvSpPr/>
          <p:nvPr/>
        </p:nvSpPr>
        <p:spPr>
          <a:xfrm>
            <a:off x="1139687" y="3869634"/>
            <a:ext cx="1391478" cy="649357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06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C6523-48B7-4975-A005-55BACEAE7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C7CD29-8AE6-440C-8AFC-17A79D825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5"/>
                </a:solidFill>
              </a:rPr>
              <a:t>Vymyslete slova podle následujícího rozboru:</a:t>
            </a:r>
          </a:p>
          <a:p>
            <a:endParaRPr lang="cs-CZ" dirty="0">
              <a:solidFill>
                <a:schemeClr val="accent5"/>
              </a:solidFill>
            </a:endParaRPr>
          </a:p>
          <a:p>
            <a:r>
              <a:rPr lang="cs-CZ" dirty="0">
                <a:solidFill>
                  <a:schemeClr val="accent5"/>
                </a:solidFill>
              </a:rPr>
              <a:t>kořen – slovotvorný sufix – slovotvorný sufix – pádová koncovka</a:t>
            </a:r>
          </a:p>
          <a:p>
            <a:r>
              <a:rPr lang="cs-CZ" dirty="0">
                <a:solidFill>
                  <a:schemeClr val="accent5"/>
                </a:solidFill>
              </a:rPr>
              <a:t>slovotvorný prefix – slovotvorný prefix – kořen – kmenotvorný sufix – osobní koncovka</a:t>
            </a:r>
          </a:p>
        </p:txBody>
      </p:sp>
    </p:spTree>
    <p:extLst>
      <p:ext uri="{BB962C8B-B14F-4D97-AF65-F5344CB8AC3E}">
        <p14:creationId xmlns:p14="http://schemas.microsoft.com/office/powerpoint/2010/main" val="120815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sz="2800" b="1" dirty="0">
                <a:solidFill>
                  <a:schemeClr val="accent1"/>
                </a:solidFill>
                <a:latin typeface="+mn-lt"/>
              </a:rPr>
              <a:t>Od čeho jsou odvozena tato slova?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2365" y="1340768"/>
            <a:ext cx="9518779" cy="50405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VĚDNÍ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VĚDECKÝ</a:t>
            </a:r>
          </a:p>
          <a:p>
            <a:pPr marL="457200" lvl="1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PRÁVNÍ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PRÁVNICKÝ</a:t>
            </a:r>
          </a:p>
          <a:p>
            <a:pPr marL="457200" lvl="1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ZDRAVOTNÍ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ZDRAVOTNICKÝ</a:t>
            </a:r>
          </a:p>
          <a:p>
            <a:pPr marL="457200" lvl="1" indent="0">
              <a:buNone/>
            </a:pPr>
            <a:endParaRPr lang="cs-CZ" b="1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PROFESNÍ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PROFESIONÁLNÍ</a:t>
            </a:r>
          </a:p>
        </p:txBody>
      </p:sp>
    </p:spTree>
    <p:extLst>
      <p:ext uri="{BB962C8B-B14F-4D97-AF65-F5344CB8AC3E}">
        <p14:creationId xmlns:p14="http://schemas.microsoft.com/office/powerpoint/2010/main" val="342092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sz="2800" b="1" dirty="0">
                <a:solidFill>
                  <a:schemeClr val="accent1"/>
                </a:solidFill>
                <a:latin typeface="+mn-lt"/>
              </a:rPr>
              <a:t>Od čeho jsou odvozena tato slova?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0768"/>
            <a:ext cx="9382944" cy="50405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VĚDNÍ ← VĚDA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VĚDECKÝ ← VĚDEC</a:t>
            </a:r>
          </a:p>
          <a:p>
            <a:pPr marL="457200" lvl="1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PRÁVNÍ ← PRÁVO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PRÁVNICKÝ ← PRÁVNÍK</a:t>
            </a:r>
          </a:p>
          <a:p>
            <a:pPr marL="457200" lvl="1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ZDRAVOTNÍ ← ZDRAVÍ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ZDRAVOTNICKÝ ← ZDRAVOTNÍK</a:t>
            </a:r>
          </a:p>
          <a:p>
            <a:pPr marL="457200" lvl="1" indent="0">
              <a:buNone/>
            </a:pPr>
            <a:endParaRPr lang="cs-CZ" b="1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PROFESNÍ ← PROFESE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PROFESIONÁLNÍ ← PROFESIONÁL</a:t>
            </a:r>
          </a:p>
          <a:p>
            <a:pPr marL="457200" lvl="1" indent="0">
              <a:buNone/>
            </a:pP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84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LEDNÍ ← LED			</a:t>
            </a:r>
            <a:r>
              <a:rPr lang="cs-CZ" dirty="0">
                <a:solidFill>
                  <a:schemeClr val="accent1"/>
                </a:solidFill>
              </a:rPr>
              <a:t>jiné kolokace</a:t>
            </a:r>
          </a:p>
          <a:p>
            <a:pPr marL="0" indent="0">
              <a:buNone/>
            </a:pPr>
            <a:r>
              <a:rPr lang="cs-CZ" dirty="0"/>
              <a:t>LEDOVÝ ← LED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LEDNICKÝ ← LEDNICE (toponymum)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Lednicko-valtický areál</a:t>
            </a:r>
          </a:p>
          <a:p>
            <a:pPr marL="0" indent="0">
              <a:buNone/>
            </a:pPr>
            <a:r>
              <a:rPr lang="cs-CZ" dirty="0"/>
              <a:t>LEDNICOVÝ?? ← LEDNICE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5" y="5209891"/>
            <a:ext cx="9144000" cy="1500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8542" y="3840475"/>
            <a:ext cx="862983" cy="836488"/>
          </a:xfrm>
          <a:prstGeom prst="rect">
            <a:avLst/>
          </a:prstGeom>
        </p:spPr>
      </p:pic>
      <p:cxnSp>
        <p:nvCxnSpPr>
          <p:cNvPr id="8" name="Přímá spojnice se šipkou 7"/>
          <p:cNvCxnSpPr/>
          <p:nvPr/>
        </p:nvCxnSpPr>
        <p:spPr>
          <a:xfrm flipH="1" flipV="1">
            <a:off x="3592150" y="1952557"/>
            <a:ext cx="1512168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3736166" y="2099394"/>
            <a:ext cx="1368152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70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EDBD4-6BBD-43C4-9CE0-6BE8B876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derivační procesy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493B18-F9B7-4D5A-B6AD-E9F9AF29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deminutivizace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→ </a:t>
            </a:r>
            <a:r>
              <a:rPr lang="cs-CZ" b="1" dirty="0"/>
              <a:t>deminutivum</a:t>
            </a:r>
          </a:p>
          <a:p>
            <a:pPr marL="0" indent="0">
              <a:buNone/>
            </a:pPr>
            <a:r>
              <a:rPr lang="cs-CZ" dirty="0"/>
              <a:t>Jaký je rozdíl mezi těmito zdrobnělinami?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PSÍČEK	MILÁČEK	BŮČEK 	LALŮČEK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? augmentace/</a:t>
            </a:r>
            <a:r>
              <a:rPr lang="cs-CZ" dirty="0" err="1"/>
              <a:t>augmetivizace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→ </a:t>
            </a:r>
            <a:r>
              <a:rPr lang="cs-CZ" b="1" dirty="0"/>
              <a:t>augmentativum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67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kompozice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skládání</a:t>
            </a:r>
          </a:p>
          <a:p>
            <a:r>
              <a:rPr lang="cs-CZ" b="1" dirty="0"/>
              <a:t>složeniny vlastní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spojení pomocí spojovacího morfému (</a:t>
            </a:r>
            <a:r>
              <a:rPr lang="cs-CZ" dirty="0" err="1"/>
              <a:t>konektému</a:t>
            </a:r>
            <a:r>
              <a:rPr lang="cs-CZ" dirty="0"/>
              <a:t>/</a:t>
            </a:r>
            <a:r>
              <a:rPr lang="cs-CZ" dirty="0" err="1"/>
              <a:t>interfixu</a:t>
            </a:r>
            <a:r>
              <a:rPr lang="cs-CZ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hlava a hruď </a:t>
            </a:r>
            <a:r>
              <a:rPr lang="cs-CZ" dirty="0"/>
              <a:t>→  </a:t>
            </a:r>
            <a:r>
              <a:rPr lang="cs-CZ" i="1" dirty="0"/>
              <a:t>hlavohruď</a:t>
            </a:r>
            <a:r>
              <a:rPr lang="cs-CZ" dirty="0"/>
              <a:t>, </a:t>
            </a:r>
            <a:r>
              <a:rPr lang="cs-CZ" i="1" dirty="0"/>
              <a:t>rychle bruslit </a:t>
            </a:r>
            <a:r>
              <a:rPr lang="cs-CZ" dirty="0"/>
              <a:t>→  </a:t>
            </a:r>
            <a:r>
              <a:rPr lang="cs-CZ" i="1" dirty="0"/>
              <a:t>rychlobruslit</a:t>
            </a:r>
          </a:p>
          <a:p>
            <a:r>
              <a:rPr lang="cs-CZ" b="1" dirty="0"/>
              <a:t>složeniny nevlastní </a:t>
            </a:r>
            <a:r>
              <a:rPr lang="cs-CZ" dirty="0"/>
              <a:t>(spřežky)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pouhé spojení slov beze změny jejich tvaru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práceschopný</a:t>
            </a:r>
            <a:r>
              <a:rPr lang="cs-CZ" dirty="0"/>
              <a:t> (= </a:t>
            </a:r>
            <a:r>
              <a:rPr lang="cs-CZ" i="1" dirty="0"/>
              <a:t>schopný práce</a:t>
            </a:r>
            <a:r>
              <a:rPr lang="cs-CZ" dirty="0"/>
              <a:t>), </a:t>
            </a:r>
            <a:r>
              <a:rPr lang="cs-CZ" i="1" dirty="0"/>
              <a:t>chvályhodný</a:t>
            </a:r>
            <a:r>
              <a:rPr lang="cs-CZ" dirty="0"/>
              <a:t> (= </a:t>
            </a:r>
            <a:r>
              <a:rPr lang="cs-CZ" i="1" dirty="0"/>
              <a:t>hodný chvály</a:t>
            </a:r>
            <a:r>
              <a:rPr lang="cs-CZ" dirty="0"/>
              <a:t>), </a:t>
            </a:r>
            <a:r>
              <a:rPr lang="cs-CZ" i="1" dirty="0"/>
              <a:t>vlastizrádce</a:t>
            </a:r>
            <a:r>
              <a:rPr lang="cs-CZ" dirty="0"/>
              <a:t> (= </a:t>
            </a:r>
            <a:r>
              <a:rPr lang="cs-CZ" i="1" dirty="0"/>
              <a:t>zrádce vlasti</a:t>
            </a:r>
            <a:r>
              <a:rPr lang="cs-CZ" dirty="0"/>
              <a:t>), </a:t>
            </a:r>
            <a:r>
              <a:rPr lang="cs-CZ" i="1" dirty="0"/>
              <a:t>dvaadvacet</a:t>
            </a:r>
            <a:r>
              <a:rPr lang="cs-CZ" dirty="0"/>
              <a:t> (= </a:t>
            </a:r>
            <a:r>
              <a:rPr lang="cs-CZ" i="1" dirty="0"/>
              <a:t>dvacet dva</a:t>
            </a:r>
            <a:r>
              <a:rPr lang="cs-CZ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naštěstí</a:t>
            </a:r>
            <a:r>
              <a:rPr lang="cs-CZ" dirty="0"/>
              <a:t>, </a:t>
            </a:r>
            <a:r>
              <a:rPr lang="cs-CZ" i="1" dirty="0"/>
              <a:t>bohužel</a:t>
            </a:r>
            <a:r>
              <a:rPr lang="cs-CZ" dirty="0"/>
              <a:t>, </a:t>
            </a:r>
            <a:r>
              <a:rPr lang="cs-CZ" i="1" dirty="0"/>
              <a:t>potichu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chemeClr val="accent1"/>
                </a:solidFill>
              </a:rPr>
              <a:t>× </a:t>
            </a:r>
            <a:r>
              <a:rPr lang="cs-CZ" i="1" dirty="0">
                <a:solidFill>
                  <a:schemeClr val="accent1"/>
                </a:solidFill>
              </a:rPr>
              <a:t>na rozdíl od</a:t>
            </a:r>
            <a:r>
              <a:rPr lang="cs-CZ" dirty="0">
                <a:solidFill>
                  <a:schemeClr val="accent1"/>
                </a:solidFill>
              </a:rPr>
              <a:t>,</a:t>
            </a:r>
            <a:r>
              <a:rPr lang="cs-CZ" i="1" dirty="0">
                <a:solidFill>
                  <a:schemeClr val="accent1"/>
                </a:solidFill>
              </a:rPr>
              <a:t> v podstatě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i="1" dirty="0">
                <a:solidFill>
                  <a:schemeClr val="accent1"/>
                </a:solidFill>
              </a:rPr>
              <a:t>na shledanou</a:t>
            </a:r>
          </a:p>
        </p:txBody>
      </p:sp>
    </p:spTree>
    <p:extLst>
      <p:ext uri="{BB962C8B-B14F-4D97-AF65-F5344CB8AC3E}">
        <p14:creationId xmlns:p14="http://schemas.microsoft.com/office/powerpoint/2010/main" val="13809647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505</Words>
  <Application>Microsoft Office PowerPoint</Application>
  <PresentationFormat>Širokoúhlá obrazovka</PresentationFormat>
  <Paragraphs>140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Úvodní jazykový seminář</vt:lpstr>
      <vt:lpstr>Prezentace aplikace PowerPoint</vt:lpstr>
      <vt:lpstr>z dnešního iDNES</vt:lpstr>
      <vt:lpstr>Prezentace aplikace PowerPoint</vt:lpstr>
      <vt:lpstr>Od čeho jsou odvozena tato slova?</vt:lpstr>
      <vt:lpstr>Od čeho jsou odvozena tato slova?</vt:lpstr>
      <vt:lpstr>Prezentace aplikace PowerPoint</vt:lpstr>
      <vt:lpstr>derivační procesy</vt:lpstr>
      <vt:lpstr>kompozice</vt:lpstr>
      <vt:lpstr>kompozice</vt:lpstr>
      <vt:lpstr>Prezentace aplikace PowerPoint</vt:lpstr>
      <vt:lpstr>další slovotvorné procesy</vt:lpstr>
      <vt:lpstr>další slovotvorné procesy</vt:lpstr>
      <vt:lpstr>abreviace</vt:lpstr>
      <vt:lpstr>abreviace</vt:lpstr>
      <vt:lpstr>úkol na 24. října 2017: Rozdělte slova do skupin podle příbuznosti: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pivo</dc:creator>
  <cp:lastModifiedBy>pivo</cp:lastModifiedBy>
  <cp:revision>58</cp:revision>
  <dcterms:created xsi:type="dcterms:W3CDTF">2017-10-03T13:04:14Z</dcterms:created>
  <dcterms:modified xsi:type="dcterms:W3CDTF">2017-10-19T10:34:53Z</dcterms:modified>
</cp:coreProperties>
</file>