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67" r:id="rId4"/>
    <p:sldId id="265" r:id="rId5"/>
    <p:sldId id="269" r:id="rId6"/>
    <p:sldId id="271" r:id="rId7"/>
    <p:sldId id="270" r:id="rId8"/>
    <p:sldId id="272" r:id="rId9"/>
    <p:sldId id="266" r:id="rId10"/>
    <p:sldId id="273" r:id="rId11"/>
    <p:sldId id="257" r:id="rId12"/>
    <p:sldId id="264" r:id="rId13"/>
    <p:sldId id="261" r:id="rId14"/>
    <p:sldId id="262" r:id="rId15"/>
    <p:sldId id="274" r:id="rId16"/>
    <p:sldId id="268" r:id="rId17"/>
    <p:sldId id="258" r:id="rId18"/>
    <p:sldId id="294" r:id="rId19"/>
    <p:sldId id="275" r:id="rId20"/>
    <p:sldId id="260" r:id="rId21"/>
    <p:sldId id="277" r:id="rId22"/>
    <p:sldId id="278" r:id="rId23"/>
    <p:sldId id="279" r:id="rId24"/>
    <p:sldId id="280" r:id="rId25"/>
    <p:sldId id="283" r:id="rId26"/>
    <p:sldId id="276" r:id="rId27"/>
    <p:sldId id="281" r:id="rId28"/>
    <p:sldId id="296" r:id="rId29"/>
    <p:sldId id="287" r:id="rId30"/>
    <p:sldId id="284" r:id="rId31"/>
    <p:sldId id="282" r:id="rId32"/>
    <p:sldId id="285" r:id="rId33"/>
    <p:sldId id="295" r:id="rId34"/>
    <p:sldId id="286" r:id="rId35"/>
    <p:sldId id="288" r:id="rId36"/>
    <p:sldId id="297" r:id="rId37"/>
    <p:sldId id="298" r:id="rId38"/>
    <p:sldId id="302" r:id="rId39"/>
    <p:sldId id="299" r:id="rId40"/>
    <p:sldId id="289" r:id="rId41"/>
    <p:sldId id="290" r:id="rId42"/>
    <p:sldId id="291" r:id="rId43"/>
    <p:sldId id="292" r:id="rId44"/>
    <p:sldId id="293" r:id="rId45"/>
    <p:sldId id="300" r:id="rId46"/>
    <p:sldId id="301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219FC9-CC39-4B41-976E-213574F16388}" v="1" dt="2020-04-21T10:22:38.9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C2219FC9-CC39-4B41-976E-213574F16388}"/>
    <pc:docChg chg="modSld">
      <pc:chgData name="" userId="" providerId="" clId="Web-{C2219FC9-CC39-4B41-976E-213574F16388}" dt="2020-04-21T10:22:38.987" v="0" actId="1076"/>
      <pc:docMkLst>
        <pc:docMk/>
      </pc:docMkLst>
      <pc:sldChg chg="modSp">
        <pc:chgData name="" userId="" providerId="" clId="Web-{C2219FC9-CC39-4B41-976E-213574F16388}" dt="2020-04-21T10:22:38.987" v="0" actId="1076"/>
        <pc:sldMkLst>
          <pc:docMk/>
          <pc:sldMk cId="2212441019" sldId="289"/>
        </pc:sldMkLst>
        <pc:picChg chg="mod">
          <ac:chgData name="" userId="" providerId="" clId="Web-{C2219FC9-CC39-4B41-976E-213574F16388}" dt="2020-04-21T10:22:38.987" v="0" actId="1076"/>
          <ac:picMkLst>
            <pc:docMk/>
            <pc:sldMk cId="2212441019" sldId="289"/>
            <ac:picMk id="2" creationId="{E692D865-D6A0-490B-A513-7D75041165D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K42sCpHNRI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time_continue=116&amp;v=Sf8nScosqIY&amp;feature=emb_logo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time_continue=1&amp;v=TDrSBlmKf3w&amp;feature=emb_logo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5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692884-17BF-4957-9FAF-0A7EBCD4BB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Jazyková cvičení IV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71255A6-D6D9-40C1-AAAE-4C65F1FFC2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buClr>
                <a:prstClr val="black"/>
              </a:buClr>
            </a:pPr>
            <a:r>
              <a:rPr lang="ru-RU" sz="4800" dirty="0">
                <a:solidFill>
                  <a:srgbClr val="C00000"/>
                </a:solidFill>
              </a:rPr>
              <a:t>Наука и техника</a:t>
            </a:r>
            <a:endParaRPr lang="cs-CZ" sz="4800" dirty="0">
              <a:solidFill>
                <a:srgbClr val="C000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6339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42930" y="1372688"/>
            <a:ext cx="89045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Согласны ли Вы с этими причинами? Как Вы их понимаете?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Причина 1: свобода выбора направления исследований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Причина 2: широкие возможности карьерного роста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Причина 3: участие в великой эре открытий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Причина 4: быть частью внеполитического международного сообщества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Причина 5: ветер странствий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Причина 6: плечом к плечу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Причина 7: гибкий график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Причина 8: сеять разумное, доброе, вечное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Причина 9: будь здоров, школяр!</a:t>
            </a:r>
          </a:p>
        </p:txBody>
      </p:sp>
    </p:spTree>
    <p:extLst>
      <p:ext uri="{BB962C8B-B14F-4D97-AF65-F5344CB8AC3E}">
        <p14:creationId xmlns:p14="http://schemas.microsoft.com/office/powerpoint/2010/main" val="1672075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A6B4ED7-9562-49B5-AC80-F4C511512F24}"/>
              </a:ext>
            </a:extLst>
          </p:cNvPr>
          <p:cNvSpPr/>
          <p:nvPr/>
        </p:nvSpPr>
        <p:spPr>
          <a:xfrm>
            <a:off x="4154218" y="3136612"/>
            <a:ext cx="38835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>
                <a:solidFill>
                  <a:srgbClr val="FF0000"/>
                </a:solidFill>
              </a:rPr>
              <a:t>НАУЧНЫЕ ОТКРЫТИЯ</a:t>
            </a:r>
            <a:endParaRPr lang="cs-CZ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983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D032084-366A-433E-8DB2-0100D3A75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5" y="0"/>
            <a:ext cx="3854245" cy="385424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368C020-B4D7-4E44-B078-65A100A94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379" y="0"/>
            <a:ext cx="4166621" cy="27726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B749FBD-421D-4F15-9A3E-19898CEB3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343" y="0"/>
            <a:ext cx="3156155" cy="315615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AB16F07-3DEE-491A-B5E9-A5D84C585C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49" t="8458" r="14731" b="1218"/>
          <a:stretch/>
        </p:blipFill>
        <p:spPr>
          <a:xfrm>
            <a:off x="8005714" y="2922511"/>
            <a:ext cx="4166621" cy="393548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23B1F69-DD24-4254-B9B2-F49F7428A2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789"/>
          <a:stretch/>
        </p:blipFill>
        <p:spPr>
          <a:xfrm>
            <a:off x="0" y="4019603"/>
            <a:ext cx="4080387" cy="283839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003D3B5-6745-4B0E-B6B0-344224605C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030" r="16996"/>
          <a:stretch/>
        </p:blipFill>
        <p:spPr>
          <a:xfrm>
            <a:off x="4494344" y="3429000"/>
            <a:ext cx="320331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97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>
            <a:extLst>
              <a:ext uri="{FF2B5EF4-FFF2-40B4-BE49-F238E27FC236}">
                <a16:creationId xmlns:a16="http://schemas.microsoft.com/office/drawing/2014/main" id="{444FFD59-6FFA-49C0-BB28-5C7164EDA53D}"/>
              </a:ext>
            </a:extLst>
          </p:cNvPr>
          <p:cNvSpPr/>
          <p:nvPr/>
        </p:nvSpPr>
        <p:spPr>
          <a:xfrm>
            <a:off x="101473" y="0"/>
            <a:ext cx="12192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Прочитайте о самых важных открытиях 20 века. Выберете три из них и расскажите о них поподробнее. Какие открытия, из не вошедших в список, Вы бы в него включили (напр. атомную бомбу, контрацепцию, пластик, мобильный телефон, компьютер, памперсы)? В чем их значение?	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/>
              <a:t>1.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Открытие рентгеновского излучения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 электромагнитное излучение с широким диапазоном длин волн. Открытие Х-лучей Вильгельмом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Рёнтгеном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сильно повлияло на жизнь человека и сегодня без них невозможно представить современную медицину.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2.	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Теория относительности Эйнштейна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В 1915 году Эйнштейн ввел понятие относительности и вывел важную формулу, связавшую энергию и массу. Теория относительности объяснила суть гравитации – она возникает вследствие искривления четырехмерного пространства, а не результате взаимодействия тел в пространстве.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3.	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Открытие пенициллина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Плесневый гриб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Penicillium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notatum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попадая к культуре бактерий, вызывает полную их гибель – это было доказано Александром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Флеммингом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В 40-х годах был разработана производственная технология пенициллина, который в дальнейшем стал выпускаться в промышленном масштабе.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4.	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Открытие структуры спирали ДНК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1953 году была получена новая модель строения молекулы, путем объединения сведений рентгеноструктурного анализа ДНК Розалин Франклин и Мориса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Уилкинса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 теоретических разработок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Чаргаффа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Ее вывели Френсис Крик и Джеймс Уотсон.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5.	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Методика экстракорпорального оплодотворения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(ЭКО).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Эдварс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Стептоу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придумали, как извлечь из женщины неповрежденную яйцеклетку, создали в пробирке оптимальные для ее жизни и роста условия, придумали, как ее оплодотворить и в какое время вернуть обратно в тело матери. </a:t>
            </a:r>
          </a:p>
        </p:txBody>
      </p:sp>
    </p:spTree>
    <p:extLst>
      <p:ext uri="{BB962C8B-B14F-4D97-AF65-F5344CB8AC3E}">
        <p14:creationId xmlns:p14="http://schemas.microsoft.com/office/powerpoint/2010/main" val="3042025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AF4ABF8-BE64-4795-BC81-C78FC9F7A7AE}"/>
              </a:ext>
            </a:extLst>
          </p:cNvPr>
          <p:cNvSpPr/>
          <p:nvPr/>
        </p:nvSpPr>
        <p:spPr>
          <a:xfrm>
            <a:off x="0" y="1532838"/>
            <a:ext cx="12192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6.	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Первый полет человека в космос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В 1961 году Юрий Гагарин первым осуществил этот знаменательный полет, ставший реальным воплощением мечты о звездах. Человечество узнало, что пространство между планетами преодолимо, и в космосе могут спокойно находиться бактерии, животные и даже человек.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7.	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Клонирование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В 1996 ученым удалось получить первый клон овцы, названной Долли. Яйцеклетку выпотрошили, вставили в нее ядро взрослой овцы и подсадили в матку. Долли стала первым животным, которому удалось выжить, остальные эмбрионы разных животных погибли.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8.	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Открытие черных дыр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В 1915 году Карлом Шварцшильдом была выдвинута гипотеза о существовании области во времени и пространстве, гравитация которой настолько велика, что ее не могут покинуть даже объекты, движущиеся со скоростью света — черных дыр.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9.	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Открытие инсулина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В 1922 году Фредериком Бантингом был получен гормон поджелудочной железы, и сахарный диабет перестал быть фатальным заболеванием.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10.	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Открытие стволовых клеток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Они являются прародительницами всех имеющихся клеток в организме человека и имеют способность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самообновляться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Их возможности велики и еще только начинают исследоваться наукой.</a:t>
            </a:r>
          </a:p>
        </p:txBody>
      </p:sp>
    </p:spTree>
    <p:extLst>
      <p:ext uri="{BB962C8B-B14F-4D97-AF65-F5344CB8AC3E}">
        <p14:creationId xmlns:p14="http://schemas.microsoft.com/office/powerpoint/2010/main" val="1107977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/>
          <p:cNvSpPr/>
          <p:nvPr/>
        </p:nvSpPr>
        <p:spPr>
          <a:xfrm>
            <a:off x="1140542" y="458956"/>
            <a:ext cx="1073682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Какие из перечисленных технологий Вы считаете наиболее переспективными? Почему? Как данные технологии могут изменить наш мир?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Вертикальные фермы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Беспилотные автомобили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Искусственный интеллект (ИИ)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Компьютерная идентификация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Слияние человека и компьютера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Электрические самолёты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Сверхбыстрый 5G Интернет от беспилотников с солнечными панелями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5D диски для вечного хранения терабайтов данных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Подводные транспортные туннели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Биолюминесцентные деревья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Сворачивающиеся в рулон телевизоры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Город под куполом (Постройка ведется в Дубае)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Искусственные листья, преобразующие углекислый газ и солнечный свет в топливо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3D печать органов для операций по пересадке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Универсальный переводчик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Квантовые компьютеры</a:t>
            </a:r>
          </a:p>
        </p:txBody>
      </p:sp>
    </p:spTree>
    <p:extLst>
      <p:ext uri="{BB962C8B-B14F-4D97-AF65-F5344CB8AC3E}">
        <p14:creationId xmlns:p14="http://schemas.microsoft.com/office/powerpoint/2010/main" val="4156275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36739CF-6FE0-4039-8B87-4410D037245E}"/>
              </a:ext>
            </a:extLst>
          </p:cNvPr>
          <p:cNvSpPr txBox="1"/>
          <p:nvPr/>
        </p:nvSpPr>
        <p:spPr>
          <a:xfrm>
            <a:off x="2792362" y="1379806"/>
            <a:ext cx="68825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каких современных технологиях рассказывается в ролике? Как Вы относитесь к данной проблематике?</a:t>
            </a:r>
          </a:p>
          <a:p>
            <a:pPr algn="just"/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Попробуйте самостоятельно рассказать о какой-нибудь суперсовременной технологии.</a:t>
            </a:r>
            <a:endParaRPr lang="cs-CZ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ADE4165-92E0-426C-9BCD-3A330E4D67BC}"/>
              </a:ext>
            </a:extLst>
          </p:cNvPr>
          <p:cNvSpPr/>
          <p:nvPr/>
        </p:nvSpPr>
        <p:spPr>
          <a:xfrm>
            <a:off x="3537696" y="3755611"/>
            <a:ext cx="48216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2"/>
              </a:rPr>
              <a:t>https://www.youtube.com/watch?v=PK42sCpHNRI</a:t>
            </a:r>
            <a:endParaRPr lang="ru-RU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119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A2CE860-1EB0-4155-8082-43774DB954A0}"/>
              </a:ext>
            </a:extLst>
          </p:cNvPr>
          <p:cNvSpPr txBox="1"/>
          <p:nvPr/>
        </p:nvSpPr>
        <p:spPr>
          <a:xfrm>
            <a:off x="3397188" y="2350578"/>
            <a:ext cx="53976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ПОВСЕДНЕВНЫЕ СОВРЕМЕННЫЕ ТЕХНОЛОГИИ: КОМПЬЮТЕРЫ, МОБИЛЬНЫЕ ТЕЛЕФОНЫ, СМИ</a:t>
            </a:r>
          </a:p>
        </p:txBody>
      </p:sp>
    </p:spTree>
    <p:extLst>
      <p:ext uri="{BB962C8B-B14F-4D97-AF65-F5344CB8AC3E}">
        <p14:creationId xmlns:p14="http://schemas.microsoft.com/office/powerpoint/2010/main" val="2890012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65C8C11-A764-4C12-926A-829BBED339F8}"/>
              </a:ext>
            </a:extLst>
          </p:cNvPr>
          <p:cNvSpPr txBox="1"/>
          <p:nvPr/>
        </p:nvSpPr>
        <p:spPr>
          <a:xfrm>
            <a:off x="4803058" y="2526890"/>
            <a:ext cx="2585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КОМПЬЮТЕР</a:t>
            </a:r>
            <a:endParaRPr lang="cs-CZ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85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FF4E36D-BD52-4EA4-B53B-3CFE5832580C}"/>
              </a:ext>
            </a:extLst>
          </p:cNvPr>
          <p:cNvSpPr/>
          <p:nvPr/>
        </p:nvSpPr>
        <p:spPr>
          <a:xfrm>
            <a:off x="3048000" y="31058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2"/>
              </a:rPr>
              <a:t>https://www.youtube.com/watch?time_continue=116&amp;v=Sf8nScosqIY&amp;feature=emb_logo</a:t>
            </a:r>
            <a:endParaRPr lang="ru-RU" dirty="0"/>
          </a:p>
          <a:p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49F92AF-19AB-4AC1-9689-2D9C2259AC33}"/>
              </a:ext>
            </a:extLst>
          </p:cNvPr>
          <p:cNvSpPr/>
          <p:nvPr/>
        </p:nvSpPr>
        <p:spPr>
          <a:xfrm>
            <a:off x="934065" y="1306532"/>
            <a:ext cx="108253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ИЗ ЧЕГО СОСТОИТ ВАШ КОМПЬЮТЕР? </a:t>
            </a:r>
          </a:p>
          <a:p>
            <a:endParaRPr lang="ru-RU" sz="2400" dirty="0"/>
          </a:p>
          <a:p>
            <a:r>
              <a:rPr lang="ru-RU" sz="2400" dirty="0"/>
              <a:t>Посмотрите ролик и попытайтесь описать устройство компьютера самостоятельно.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812202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23D736D-2A47-4334-B738-2195CB8AB1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80" b="12698"/>
          <a:stretch/>
        </p:blipFill>
        <p:spPr>
          <a:xfrm>
            <a:off x="-1" y="0"/>
            <a:ext cx="5117629" cy="220696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5327939-AF6D-4E90-BF1B-45BACBCAC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523" y="3841798"/>
            <a:ext cx="4778477" cy="301620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0D7510E-2EB4-459A-B8C5-672C51137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871" y="0"/>
            <a:ext cx="4916129" cy="322754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31418D3-8BD9-4293-8AB8-CECE923A6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992128"/>
            <a:ext cx="5117628" cy="286587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90F0A94-0364-4AC2-BEB1-D6627DCFDD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195" t="4987" r="10195" b="6348"/>
          <a:stretch/>
        </p:blipFill>
        <p:spPr>
          <a:xfrm>
            <a:off x="4041058" y="2054842"/>
            <a:ext cx="3608439" cy="267437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4EAEB57-DD23-4889-A455-49D7E5EF73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6430" y="0"/>
            <a:ext cx="2829442" cy="205484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A2F7F4F-DF57-44A3-BDE8-EA61A97DDB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2123" y="4729216"/>
            <a:ext cx="3801400" cy="212878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12CA599-4A90-41F2-9A8A-55BEA518CD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2121232"/>
            <a:ext cx="3224981" cy="193498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ECBD7AF-DB2F-428C-B579-D98AACCF7B6C}"/>
              </a:ext>
            </a:extLst>
          </p:cNvPr>
          <p:cNvSpPr txBox="1"/>
          <p:nvPr/>
        </p:nvSpPr>
        <p:spPr>
          <a:xfrm>
            <a:off x="7806813" y="3227546"/>
            <a:ext cx="4542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ЧТО ТАКОЕ НАУКА?</a:t>
            </a:r>
            <a:endParaRPr lang="cs-CZ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43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C2CC647-A4DD-4804-81B8-560A13F10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628" y="28616"/>
            <a:ext cx="9214571" cy="6892499"/>
          </a:xfrm>
          <a:prstGeom prst="rect">
            <a:avLst/>
          </a:prstGeom>
        </p:spPr>
      </p:pic>
      <p:sp useBgFill="1">
        <p:nvSpPr>
          <p:cNvPr id="3" name="TextovéPole 2">
            <a:extLst>
              <a:ext uri="{FF2B5EF4-FFF2-40B4-BE49-F238E27FC236}">
                <a16:creationId xmlns:a16="http://schemas.microsoft.com/office/drawing/2014/main" id="{50D786F2-16B7-4FDB-9080-1885024E668A}"/>
              </a:ext>
            </a:extLst>
          </p:cNvPr>
          <p:cNvSpPr txBox="1"/>
          <p:nvPr/>
        </p:nvSpPr>
        <p:spPr>
          <a:xfrm>
            <a:off x="2512142" y="193253"/>
            <a:ext cx="993058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          1</a:t>
            </a:r>
            <a:endParaRPr lang="cs-CZ" dirty="0"/>
          </a:p>
        </p:txBody>
      </p:sp>
      <p:sp useBgFill="1">
        <p:nvSpPr>
          <p:cNvPr id="4" name="TextovéPole 3">
            <a:extLst>
              <a:ext uri="{FF2B5EF4-FFF2-40B4-BE49-F238E27FC236}">
                <a16:creationId xmlns:a16="http://schemas.microsoft.com/office/drawing/2014/main" id="{7CEBE765-DE90-40BA-9652-9DF6D2E36A6A}"/>
              </a:ext>
            </a:extLst>
          </p:cNvPr>
          <p:cNvSpPr txBox="1"/>
          <p:nvPr/>
        </p:nvSpPr>
        <p:spPr>
          <a:xfrm>
            <a:off x="2327946" y="1846319"/>
            <a:ext cx="107171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        2</a:t>
            </a:r>
            <a:endParaRPr lang="cs-CZ" dirty="0"/>
          </a:p>
        </p:txBody>
      </p:sp>
      <p:sp useBgFill="1">
        <p:nvSpPr>
          <p:cNvPr id="5" name="TextovéPole 4">
            <a:extLst>
              <a:ext uri="{FF2B5EF4-FFF2-40B4-BE49-F238E27FC236}">
                <a16:creationId xmlns:a16="http://schemas.microsoft.com/office/drawing/2014/main" id="{5D8DCE5C-96D1-4B4F-AA52-8C36FF56E9B6}"/>
              </a:ext>
            </a:extLst>
          </p:cNvPr>
          <p:cNvSpPr txBox="1"/>
          <p:nvPr/>
        </p:nvSpPr>
        <p:spPr>
          <a:xfrm>
            <a:off x="8490154" y="30398"/>
            <a:ext cx="164198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18</a:t>
            </a:r>
            <a:endParaRPr lang="cs-CZ" dirty="0"/>
          </a:p>
        </p:txBody>
      </p:sp>
      <p:sp useBgFill="1">
        <p:nvSpPr>
          <p:cNvPr id="6" name="TextovéPole 5">
            <a:extLst>
              <a:ext uri="{FF2B5EF4-FFF2-40B4-BE49-F238E27FC236}">
                <a16:creationId xmlns:a16="http://schemas.microsoft.com/office/drawing/2014/main" id="{6D530857-4397-4E52-8887-3F9DCC4D2F76}"/>
              </a:ext>
            </a:extLst>
          </p:cNvPr>
          <p:cNvSpPr txBox="1"/>
          <p:nvPr/>
        </p:nvSpPr>
        <p:spPr>
          <a:xfrm>
            <a:off x="8898191" y="436559"/>
            <a:ext cx="139618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17</a:t>
            </a:r>
            <a:endParaRPr lang="cs-CZ" dirty="0"/>
          </a:p>
        </p:txBody>
      </p:sp>
      <p:sp useBgFill="1">
        <p:nvSpPr>
          <p:cNvPr id="7" name="TextovéPole 6">
            <a:extLst>
              <a:ext uri="{FF2B5EF4-FFF2-40B4-BE49-F238E27FC236}">
                <a16:creationId xmlns:a16="http://schemas.microsoft.com/office/drawing/2014/main" id="{5F52A0D8-09AC-415E-98A9-3E589C9512EF}"/>
              </a:ext>
            </a:extLst>
          </p:cNvPr>
          <p:cNvSpPr txBox="1"/>
          <p:nvPr/>
        </p:nvSpPr>
        <p:spPr>
          <a:xfrm>
            <a:off x="9478296" y="1846319"/>
            <a:ext cx="1307689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16</a:t>
            </a:r>
            <a:endParaRPr lang="cs-CZ" dirty="0"/>
          </a:p>
        </p:txBody>
      </p:sp>
      <p:sp useBgFill="1">
        <p:nvSpPr>
          <p:cNvPr id="8" name="TextovéPole 7">
            <a:extLst>
              <a:ext uri="{FF2B5EF4-FFF2-40B4-BE49-F238E27FC236}">
                <a16:creationId xmlns:a16="http://schemas.microsoft.com/office/drawing/2014/main" id="{19CB4364-2445-4EB9-B71A-3FF81F3DB83C}"/>
              </a:ext>
            </a:extLst>
          </p:cNvPr>
          <p:cNvSpPr txBox="1"/>
          <p:nvPr/>
        </p:nvSpPr>
        <p:spPr>
          <a:xfrm>
            <a:off x="9804510" y="2362306"/>
            <a:ext cx="1307689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15</a:t>
            </a:r>
            <a:endParaRPr lang="cs-CZ" dirty="0"/>
          </a:p>
        </p:txBody>
      </p:sp>
      <p:sp useBgFill="1">
        <p:nvSpPr>
          <p:cNvPr id="9" name="TextovéPole 8">
            <a:extLst>
              <a:ext uri="{FF2B5EF4-FFF2-40B4-BE49-F238E27FC236}">
                <a16:creationId xmlns:a16="http://schemas.microsoft.com/office/drawing/2014/main" id="{B163F791-FF4C-422D-B281-3C85B7B6E554}"/>
              </a:ext>
            </a:extLst>
          </p:cNvPr>
          <p:cNvSpPr txBox="1"/>
          <p:nvPr/>
        </p:nvSpPr>
        <p:spPr>
          <a:xfrm>
            <a:off x="7590502" y="3074867"/>
            <a:ext cx="1887794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14</a:t>
            </a:r>
          </a:p>
          <a:p>
            <a:endParaRPr lang="cs-CZ" dirty="0"/>
          </a:p>
        </p:txBody>
      </p:sp>
      <p:sp useBgFill="1">
        <p:nvSpPr>
          <p:cNvPr id="10" name="TextovéPole 9">
            <a:extLst>
              <a:ext uri="{FF2B5EF4-FFF2-40B4-BE49-F238E27FC236}">
                <a16:creationId xmlns:a16="http://schemas.microsoft.com/office/drawing/2014/main" id="{DB6DF42B-CC6D-4AA2-9DFA-97BC269FEB13}"/>
              </a:ext>
            </a:extLst>
          </p:cNvPr>
          <p:cNvSpPr txBox="1"/>
          <p:nvPr/>
        </p:nvSpPr>
        <p:spPr>
          <a:xfrm>
            <a:off x="1953290" y="3536532"/>
            <a:ext cx="1381429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           3</a:t>
            </a:r>
            <a:endParaRPr lang="cs-CZ" dirty="0"/>
          </a:p>
        </p:txBody>
      </p:sp>
      <p:sp useBgFill="1">
        <p:nvSpPr>
          <p:cNvPr id="11" name="TextovéPole 10">
            <a:extLst>
              <a:ext uri="{FF2B5EF4-FFF2-40B4-BE49-F238E27FC236}">
                <a16:creationId xmlns:a16="http://schemas.microsoft.com/office/drawing/2014/main" id="{5E0A63EF-540A-4274-9CE7-D957E3CD3A14}"/>
              </a:ext>
            </a:extLst>
          </p:cNvPr>
          <p:cNvSpPr txBox="1"/>
          <p:nvPr/>
        </p:nvSpPr>
        <p:spPr>
          <a:xfrm>
            <a:off x="9770095" y="4325970"/>
            <a:ext cx="130768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</a:p>
          <a:p>
            <a:endParaRPr lang="cs-CZ" dirty="0"/>
          </a:p>
        </p:txBody>
      </p:sp>
      <p:sp useBgFill="1">
        <p:nvSpPr>
          <p:cNvPr id="12" name="TextovéPole 11">
            <a:extLst>
              <a:ext uri="{FF2B5EF4-FFF2-40B4-BE49-F238E27FC236}">
                <a16:creationId xmlns:a16="http://schemas.microsoft.com/office/drawing/2014/main" id="{50A639F8-7045-495F-B983-7164FC64CF48}"/>
              </a:ext>
            </a:extLst>
          </p:cNvPr>
          <p:cNvSpPr txBox="1"/>
          <p:nvPr/>
        </p:nvSpPr>
        <p:spPr>
          <a:xfrm>
            <a:off x="9640527" y="5092895"/>
            <a:ext cx="130768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11</a:t>
            </a:r>
          </a:p>
          <a:p>
            <a:endParaRPr lang="cs-CZ" dirty="0"/>
          </a:p>
        </p:txBody>
      </p:sp>
      <p:sp useBgFill="1">
        <p:nvSpPr>
          <p:cNvPr id="13" name="TextovéPole 12">
            <a:extLst>
              <a:ext uri="{FF2B5EF4-FFF2-40B4-BE49-F238E27FC236}">
                <a16:creationId xmlns:a16="http://schemas.microsoft.com/office/drawing/2014/main" id="{4DB97B4E-11BF-4B1F-8665-3D1BA4204C22}"/>
              </a:ext>
            </a:extLst>
          </p:cNvPr>
          <p:cNvSpPr txBox="1"/>
          <p:nvPr/>
        </p:nvSpPr>
        <p:spPr>
          <a:xfrm>
            <a:off x="9022842" y="5990174"/>
            <a:ext cx="150750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10</a:t>
            </a:r>
          </a:p>
          <a:p>
            <a:endParaRPr lang="cs-CZ" dirty="0"/>
          </a:p>
        </p:txBody>
      </p:sp>
      <p:sp useBgFill="1">
        <p:nvSpPr>
          <p:cNvPr id="14" name="TextovéPole 13">
            <a:extLst>
              <a:ext uri="{FF2B5EF4-FFF2-40B4-BE49-F238E27FC236}">
                <a16:creationId xmlns:a16="http://schemas.microsoft.com/office/drawing/2014/main" id="{91CE46C9-5766-4265-808D-24007340D3D7}"/>
              </a:ext>
            </a:extLst>
          </p:cNvPr>
          <p:cNvSpPr txBox="1"/>
          <p:nvPr/>
        </p:nvSpPr>
        <p:spPr>
          <a:xfrm>
            <a:off x="8080687" y="6241121"/>
            <a:ext cx="1073143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9</a:t>
            </a:r>
          </a:p>
          <a:p>
            <a:endParaRPr lang="cs-CZ" dirty="0"/>
          </a:p>
        </p:txBody>
      </p:sp>
      <p:sp useBgFill="1">
        <p:nvSpPr>
          <p:cNvPr id="15" name="TextovéPole 14">
            <a:extLst>
              <a:ext uri="{FF2B5EF4-FFF2-40B4-BE49-F238E27FC236}">
                <a16:creationId xmlns:a16="http://schemas.microsoft.com/office/drawing/2014/main" id="{89391E83-D2D9-48D2-8637-BAE446FFBFEE}"/>
              </a:ext>
            </a:extLst>
          </p:cNvPr>
          <p:cNvSpPr txBox="1"/>
          <p:nvPr/>
        </p:nvSpPr>
        <p:spPr>
          <a:xfrm>
            <a:off x="6772998" y="5990173"/>
            <a:ext cx="1397607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8</a:t>
            </a:r>
          </a:p>
          <a:p>
            <a:r>
              <a:rPr lang="ru-RU" dirty="0"/>
              <a:t> </a:t>
            </a:r>
            <a:endParaRPr lang="cs-CZ" dirty="0"/>
          </a:p>
        </p:txBody>
      </p:sp>
      <p:sp useBgFill="1">
        <p:nvSpPr>
          <p:cNvPr id="16" name="TextovéPole 15">
            <a:extLst>
              <a:ext uri="{FF2B5EF4-FFF2-40B4-BE49-F238E27FC236}">
                <a16:creationId xmlns:a16="http://schemas.microsoft.com/office/drawing/2014/main" id="{0AA9C0EF-412C-454A-AE46-4903D65AE070}"/>
              </a:ext>
            </a:extLst>
          </p:cNvPr>
          <p:cNvSpPr txBox="1"/>
          <p:nvPr/>
        </p:nvSpPr>
        <p:spPr>
          <a:xfrm>
            <a:off x="5559588" y="5888503"/>
            <a:ext cx="130768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7</a:t>
            </a:r>
          </a:p>
          <a:p>
            <a:endParaRPr lang="cs-CZ" dirty="0"/>
          </a:p>
        </p:txBody>
      </p:sp>
      <p:sp useBgFill="1">
        <p:nvSpPr>
          <p:cNvPr id="17" name="TextovéPole 16">
            <a:extLst>
              <a:ext uri="{FF2B5EF4-FFF2-40B4-BE49-F238E27FC236}">
                <a16:creationId xmlns:a16="http://schemas.microsoft.com/office/drawing/2014/main" id="{42C77508-3B45-441B-BE0D-93969B39BA84}"/>
              </a:ext>
            </a:extLst>
          </p:cNvPr>
          <p:cNvSpPr txBox="1"/>
          <p:nvPr/>
        </p:nvSpPr>
        <p:spPr>
          <a:xfrm>
            <a:off x="3399662" y="5851673"/>
            <a:ext cx="1663951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                  6  </a:t>
            </a:r>
          </a:p>
          <a:p>
            <a:endParaRPr lang="ru-RU" dirty="0"/>
          </a:p>
          <a:p>
            <a:endParaRPr lang="cs-CZ" dirty="0"/>
          </a:p>
        </p:txBody>
      </p:sp>
      <p:sp useBgFill="1">
        <p:nvSpPr>
          <p:cNvPr id="18" name="TextovéPole 17">
            <a:extLst>
              <a:ext uri="{FF2B5EF4-FFF2-40B4-BE49-F238E27FC236}">
                <a16:creationId xmlns:a16="http://schemas.microsoft.com/office/drawing/2014/main" id="{2C7A6587-264C-4317-ADE0-490BAFE229C0}"/>
              </a:ext>
            </a:extLst>
          </p:cNvPr>
          <p:cNvSpPr txBox="1"/>
          <p:nvPr/>
        </p:nvSpPr>
        <p:spPr>
          <a:xfrm>
            <a:off x="9640527" y="3381267"/>
            <a:ext cx="130768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13</a:t>
            </a:r>
          </a:p>
          <a:p>
            <a:endParaRPr lang="cs-CZ" dirty="0"/>
          </a:p>
        </p:txBody>
      </p:sp>
      <p:sp useBgFill="1">
        <p:nvSpPr>
          <p:cNvPr id="19" name="TextovéPole 18">
            <a:extLst>
              <a:ext uri="{FF2B5EF4-FFF2-40B4-BE49-F238E27FC236}">
                <a16:creationId xmlns:a16="http://schemas.microsoft.com/office/drawing/2014/main" id="{3BE3A7BD-E284-415C-9CD1-B93C1EE67684}"/>
              </a:ext>
            </a:extLst>
          </p:cNvPr>
          <p:cNvSpPr txBox="1"/>
          <p:nvPr/>
        </p:nvSpPr>
        <p:spPr>
          <a:xfrm>
            <a:off x="1953290" y="5334642"/>
            <a:ext cx="177876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                 5</a:t>
            </a:r>
            <a:endParaRPr lang="cs-CZ" dirty="0"/>
          </a:p>
        </p:txBody>
      </p:sp>
      <p:sp useBgFill="1">
        <p:nvSpPr>
          <p:cNvPr id="20" name="TextovéPole 19">
            <a:extLst>
              <a:ext uri="{FF2B5EF4-FFF2-40B4-BE49-F238E27FC236}">
                <a16:creationId xmlns:a16="http://schemas.microsoft.com/office/drawing/2014/main" id="{173E18A5-529D-440C-9992-BA7B2BAF25DC}"/>
              </a:ext>
            </a:extLst>
          </p:cNvPr>
          <p:cNvSpPr txBox="1"/>
          <p:nvPr/>
        </p:nvSpPr>
        <p:spPr>
          <a:xfrm>
            <a:off x="4000855" y="3180797"/>
            <a:ext cx="875945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    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0466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C2CC647-A4DD-4804-81B8-560A13F10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628" y="-34499"/>
            <a:ext cx="9214571" cy="6892499"/>
          </a:xfrm>
          <a:prstGeom prst="rect">
            <a:avLst/>
          </a:prstGeom>
        </p:spPr>
      </p:pic>
      <p:sp useBgFill="1">
        <p:nvSpPr>
          <p:cNvPr id="3" name="TextovéPole 2">
            <a:extLst>
              <a:ext uri="{FF2B5EF4-FFF2-40B4-BE49-F238E27FC236}">
                <a16:creationId xmlns:a16="http://schemas.microsoft.com/office/drawing/2014/main" id="{50D786F2-16B7-4FDB-9080-1885024E668A}"/>
              </a:ext>
            </a:extLst>
          </p:cNvPr>
          <p:cNvSpPr txBox="1"/>
          <p:nvPr/>
        </p:nvSpPr>
        <p:spPr>
          <a:xfrm>
            <a:off x="2512142" y="193253"/>
            <a:ext cx="993058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принтер</a:t>
            </a:r>
            <a:endParaRPr lang="cs-CZ" dirty="0"/>
          </a:p>
        </p:txBody>
      </p:sp>
      <p:sp useBgFill="1">
        <p:nvSpPr>
          <p:cNvPr id="4" name="TextovéPole 3">
            <a:extLst>
              <a:ext uri="{FF2B5EF4-FFF2-40B4-BE49-F238E27FC236}">
                <a16:creationId xmlns:a16="http://schemas.microsoft.com/office/drawing/2014/main" id="{7CEBE765-DE90-40BA-9652-9DF6D2E36A6A}"/>
              </a:ext>
            </a:extLst>
          </p:cNvPr>
          <p:cNvSpPr txBox="1"/>
          <p:nvPr/>
        </p:nvSpPr>
        <p:spPr>
          <a:xfrm>
            <a:off x="2231922" y="1848465"/>
            <a:ext cx="107171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сканер</a:t>
            </a:r>
            <a:endParaRPr lang="cs-CZ" dirty="0"/>
          </a:p>
        </p:txBody>
      </p:sp>
      <p:sp useBgFill="1">
        <p:nvSpPr>
          <p:cNvPr id="5" name="TextovéPole 4">
            <a:extLst>
              <a:ext uri="{FF2B5EF4-FFF2-40B4-BE49-F238E27FC236}">
                <a16:creationId xmlns:a16="http://schemas.microsoft.com/office/drawing/2014/main" id="{5D8DCE5C-96D1-4B4F-AA52-8C36FF56E9B6}"/>
              </a:ext>
            </a:extLst>
          </p:cNvPr>
          <p:cNvSpPr txBox="1"/>
          <p:nvPr/>
        </p:nvSpPr>
        <p:spPr>
          <a:xfrm>
            <a:off x="8490154" y="30398"/>
            <a:ext cx="164198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монитор</a:t>
            </a:r>
            <a:endParaRPr lang="cs-CZ" dirty="0"/>
          </a:p>
        </p:txBody>
      </p:sp>
      <p:sp useBgFill="1">
        <p:nvSpPr>
          <p:cNvPr id="6" name="TextovéPole 5">
            <a:extLst>
              <a:ext uri="{FF2B5EF4-FFF2-40B4-BE49-F238E27FC236}">
                <a16:creationId xmlns:a16="http://schemas.microsoft.com/office/drawing/2014/main" id="{6D530857-4397-4E52-8887-3F9DCC4D2F76}"/>
              </a:ext>
            </a:extLst>
          </p:cNvPr>
          <p:cNvSpPr txBox="1"/>
          <p:nvPr/>
        </p:nvSpPr>
        <p:spPr>
          <a:xfrm>
            <a:off x="8898191" y="436559"/>
            <a:ext cx="1396181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колонка</a:t>
            </a:r>
            <a:endParaRPr lang="cs-CZ" dirty="0"/>
          </a:p>
        </p:txBody>
      </p:sp>
      <p:sp useBgFill="1">
        <p:nvSpPr>
          <p:cNvPr id="7" name="TextovéPole 6">
            <a:extLst>
              <a:ext uri="{FF2B5EF4-FFF2-40B4-BE49-F238E27FC236}">
                <a16:creationId xmlns:a16="http://schemas.microsoft.com/office/drawing/2014/main" id="{5F52A0D8-09AC-415E-98A9-3E589C9512EF}"/>
              </a:ext>
            </a:extLst>
          </p:cNvPr>
          <p:cNvSpPr txBox="1"/>
          <p:nvPr/>
        </p:nvSpPr>
        <p:spPr>
          <a:xfrm>
            <a:off x="9478296" y="1846319"/>
            <a:ext cx="1307689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клавиатура</a:t>
            </a:r>
            <a:endParaRPr lang="cs-CZ" dirty="0"/>
          </a:p>
        </p:txBody>
      </p:sp>
      <p:sp useBgFill="1">
        <p:nvSpPr>
          <p:cNvPr id="8" name="TextovéPole 7">
            <a:extLst>
              <a:ext uri="{FF2B5EF4-FFF2-40B4-BE49-F238E27FC236}">
                <a16:creationId xmlns:a16="http://schemas.microsoft.com/office/drawing/2014/main" id="{19CB4364-2445-4EB9-B71A-3FF81F3DB83C}"/>
              </a:ext>
            </a:extLst>
          </p:cNvPr>
          <p:cNvSpPr txBox="1"/>
          <p:nvPr/>
        </p:nvSpPr>
        <p:spPr>
          <a:xfrm>
            <a:off x="9804510" y="2280548"/>
            <a:ext cx="1307689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мышь</a:t>
            </a:r>
            <a:endParaRPr lang="cs-CZ" dirty="0"/>
          </a:p>
        </p:txBody>
      </p:sp>
      <p:sp useBgFill="1">
        <p:nvSpPr>
          <p:cNvPr id="9" name="TextovéPole 8">
            <a:extLst>
              <a:ext uri="{FF2B5EF4-FFF2-40B4-BE49-F238E27FC236}">
                <a16:creationId xmlns:a16="http://schemas.microsoft.com/office/drawing/2014/main" id="{B163F791-FF4C-422D-B281-3C85B7B6E554}"/>
              </a:ext>
            </a:extLst>
          </p:cNvPr>
          <p:cNvSpPr txBox="1"/>
          <p:nvPr/>
        </p:nvSpPr>
        <p:spPr>
          <a:xfrm>
            <a:off x="7590502" y="3074867"/>
            <a:ext cx="1887794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оперативная память</a:t>
            </a:r>
            <a:endParaRPr lang="cs-CZ" dirty="0"/>
          </a:p>
        </p:txBody>
      </p:sp>
      <p:sp useBgFill="1">
        <p:nvSpPr>
          <p:cNvPr id="10" name="TextovéPole 9">
            <a:extLst>
              <a:ext uri="{FF2B5EF4-FFF2-40B4-BE49-F238E27FC236}">
                <a16:creationId xmlns:a16="http://schemas.microsoft.com/office/drawing/2014/main" id="{DB6DF42B-CC6D-4AA2-9DFA-97BC269FEB13}"/>
              </a:ext>
            </a:extLst>
          </p:cNvPr>
          <p:cNvSpPr txBox="1"/>
          <p:nvPr/>
        </p:nvSpPr>
        <p:spPr>
          <a:xfrm>
            <a:off x="1922209" y="3226964"/>
            <a:ext cx="138142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телефонная розетка</a:t>
            </a:r>
            <a:endParaRPr lang="cs-CZ" dirty="0"/>
          </a:p>
        </p:txBody>
      </p:sp>
      <p:sp useBgFill="1">
        <p:nvSpPr>
          <p:cNvPr id="11" name="TextovéPole 10">
            <a:extLst>
              <a:ext uri="{FF2B5EF4-FFF2-40B4-BE49-F238E27FC236}">
                <a16:creationId xmlns:a16="http://schemas.microsoft.com/office/drawing/2014/main" id="{5E0A63EF-540A-4274-9CE7-D957E3CD3A14}"/>
              </a:ext>
            </a:extLst>
          </p:cNvPr>
          <p:cNvSpPr txBox="1"/>
          <p:nvPr/>
        </p:nvSpPr>
        <p:spPr>
          <a:xfrm>
            <a:off x="9770095" y="4325970"/>
            <a:ext cx="130768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дисковод для дисков</a:t>
            </a:r>
            <a:endParaRPr lang="cs-CZ" dirty="0"/>
          </a:p>
        </p:txBody>
      </p:sp>
      <p:sp useBgFill="1">
        <p:nvSpPr>
          <p:cNvPr id="12" name="TextovéPole 11">
            <a:extLst>
              <a:ext uri="{FF2B5EF4-FFF2-40B4-BE49-F238E27FC236}">
                <a16:creationId xmlns:a16="http://schemas.microsoft.com/office/drawing/2014/main" id="{50A639F8-7045-495F-B983-7164FC64CF48}"/>
              </a:ext>
            </a:extLst>
          </p:cNvPr>
          <p:cNvSpPr txBox="1"/>
          <p:nvPr/>
        </p:nvSpPr>
        <p:spPr>
          <a:xfrm>
            <a:off x="9640527" y="5092895"/>
            <a:ext cx="130768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системный блок</a:t>
            </a:r>
            <a:endParaRPr lang="cs-CZ" dirty="0"/>
          </a:p>
        </p:txBody>
      </p:sp>
      <p:sp useBgFill="1">
        <p:nvSpPr>
          <p:cNvPr id="13" name="TextovéPole 12">
            <a:extLst>
              <a:ext uri="{FF2B5EF4-FFF2-40B4-BE49-F238E27FC236}">
                <a16:creationId xmlns:a16="http://schemas.microsoft.com/office/drawing/2014/main" id="{4DB97B4E-11BF-4B1F-8665-3D1BA4204C22}"/>
              </a:ext>
            </a:extLst>
          </p:cNvPr>
          <p:cNvSpPr txBox="1"/>
          <p:nvPr/>
        </p:nvSpPr>
        <p:spPr>
          <a:xfrm>
            <a:off x="9022842" y="5990174"/>
            <a:ext cx="150750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центральный процессор</a:t>
            </a:r>
            <a:endParaRPr lang="cs-CZ" dirty="0"/>
          </a:p>
        </p:txBody>
      </p:sp>
      <p:sp useBgFill="1">
        <p:nvSpPr>
          <p:cNvPr id="14" name="TextovéPole 13">
            <a:extLst>
              <a:ext uri="{FF2B5EF4-FFF2-40B4-BE49-F238E27FC236}">
                <a16:creationId xmlns:a16="http://schemas.microsoft.com/office/drawing/2014/main" id="{91CE46C9-5766-4265-808D-24007340D3D7}"/>
              </a:ext>
            </a:extLst>
          </p:cNvPr>
          <p:cNvSpPr txBox="1"/>
          <p:nvPr/>
        </p:nvSpPr>
        <p:spPr>
          <a:xfrm>
            <a:off x="8021695" y="6211669"/>
            <a:ext cx="1073143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жесткий диск</a:t>
            </a:r>
            <a:endParaRPr lang="cs-CZ" dirty="0"/>
          </a:p>
        </p:txBody>
      </p:sp>
      <p:sp useBgFill="1">
        <p:nvSpPr>
          <p:cNvPr id="15" name="TextovéPole 14">
            <a:extLst>
              <a:ext uri="{FF2B5EF4-FFF2-40B4-BE49-F238E27FC236}">
                <a16:creationId xmlns:a16="http://schemas.microsoft.com/office/drawing/2014/main" id="{89391E83-D2D9-48D2-8637-BAE446FFBFEE}"/>
              </a:ext>
            </a:extLst>
          </p:cNvPr>
          <p:cNvSpPr txBox="1"/>
          <p:nvPr/>
        </p:nvSpPr>
        <p:spPr>
          <a:xfrm>
            <a:off x="6772998" y="5990173"/>
            <a:ext cx="139760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видеокарта  </a:t>
            </a:r>
            <a:endParaRPr lang="cs-CZ" dirty="0"/>
          </a:p>
        </p:txBody>
      </p:sp>
      <p:sp useBgFill="1">
        <p:nvSpPr>
          <p:cNvPr id="16" name="TextovéPole 15">
            <a:extLst>
              <a:ext uri="{FF2B5EF4-FFF2-40B4-BE49-F238E27FC236}">
                <a16:creationId xmlns:a16="http://schemas.microsoft.com/office/drawing/2014/main" id="{0AA9C0EF-412C-454A-AE46-4903D65AE070}"/>
              </a:ext>
            </a:extLst>
          </p:cNvPr>
          <p:cNvSpPr txBox="1"/>
          <p:nvPr/>
        </p:nvSpPr>
        <p:spPr>
          <a:xfrm>
            <a:off x="5559588" y="5888503"/>
            <a:ext cx="130768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звуковая карта</a:t>
            </a:r>
            <a:endParaRPr lang="cs-CZ" dirty="0"/>
          </a:p>
        </p:txBody>
      </p:sp>
      <p:sp useBgFill="1">
        <p:nvSpPr>
          <p:cNvPr id="17" name="TextovéPole 16">
            <a:extLst>
              <a:ext uri="{FF2B5EF4-FFF2-40B4-BE49-F238E27FC236}">
                <a16:creationId xmlns:a16="http://schemas.microsoft.com/office/drawing/2014/main" id="{42C77508-3B45-441B-BE0D-93969B39BA84}"/>
              </a:ext>
            </a:extLst>
          </p:cNvPr>
          <p:cNvSpPr txBox="1"/>
          <p:nvPr/>
        </p:nvSpPr>
        <p:spPr>
          <a:xfrm>
            <a:off x="3399662" y="5851673"/>
            <a:ext cx="1663951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устройство бесперебойного питания</a:t>
            </a:r>
            <a:endParaRPr lang="cs-CZ" dirty="0"/>
          </a:p>
        </p:txBody>
      </p:sp>
      <p:sp useBgFill="1">
        <p:nvSpPr>
          <p:cNvPr id="18" name="TextovéPole 17">
            <a:extLst>
              <a:ext uri="{FF2B5EF4-FFF2-40B4-BE49-F238E27FC236}">
                <a16:creationId xmlns:a16="http://schemas.microsoft.com/office/drawing/2014/main" id="{2C7A6587-264C-4317-ADE0-490BAFE229C0}"/>
              </a:ext>
            </a:extLst>
          </p:cNvPr>
          <p:cNvSpPr txBox="1"/>
          <p:nvPr/>
        </p:nvSpPr>
        <p:spPr>
          <a:xfrm>
            <a:off x="9770094" y="3251313"/>
            <a:ext cx="130768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дисковод для дискет</a:t>
            </a:r>
            <a:endParaRPr lang="cs-CZ" dirty="0"/>
          </a:p>
        </p:txBody>
      </p:sp>
      <p:sp useBgFill="1">
        <p:nvSpPr>
          <p:cNvPr id="19" name="TextovéPole 18">
            <a:extLst>
              <a:ext uri="{FF2B5EF4-FFF2-40B4-BE49-F238E27FC236}">
                <a16:creationId xmlns:a16="http://schemas.microsoft.com/office/drawing/2014/main" id="{3BE3A7BD-E284-415C-9CD1-B93C1EE67684}"/>
              </a:ext>
            </a:extLst>
          </p:cNvPr>
          <p:cNvSpPr txBox="1"/>
          <p:nvPr/>
        </p:nvSpPr>
        <p:spPr>
          <a:xfrm>
            <a:off x="1897628" y="5205342"/>
            <a:ext cx="1778762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розетка электропитания</a:t>
            </a:r>
            <a:endParaRPr lang="cs-CZ" dirty="0"/>
          </a:p>
        </p:txBody>
      </p:sp>
      <p:sp useBgFill="1">
        <p:nvSpPr>
          <p:cNvPr id="20" name="TextovéPole 19">
            <a:extLst>
              <a:ext uri="{FF2B5EF4-FFF2-40B4-BE49-F238E27FC236}">
                <a16:creationId xmlns:a16="http://schemas.microsoft.com/office/drawing/2014/main" id="{173E18A5-529D-440C-9992-BA7B2BAF25DC}"/>
              </a:ext>
            </a:extLst>
          </p:cNvPr>
          <p:cNvSpPr txBox="1"/>
          <p:nvPr/>
        </p:nvSpPr>
        <p:spPr>
          <a:xfrm>
            <a:off x="4000855" y="3180797"/>
            <a:ext cx="875945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dirty="0"/>
              <a:t>модем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1734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75BD57F-DD89-4C12-9A10-F5335624B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20" t="7091" r="18516" b="78491"/>
          <a:stretch/>
        </p:blipFill>
        <p:spPr>
          <a:xfrm>
            <a:off x="3040625" y="904567"/>
            <a:ext cx="5987845" cy="92423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B73CC48-6EE5-4C2B-BF55-90152EA024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8" t="57401" r="6129" b="5787"/>
          <a:stretch/>
        </p:blipFill>
        <p:spPr>
          <a:xfrm>
            <a:off x="0" y="3378714"/>
            <a:ext cx="12192000" cy="347928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99282BA-7346-4FCA-882E-13740EF94119}"/>
              </a:ext>
            </a:extLst>
          </p:cNvPr>
          <p:cNvSpPr txBox="1"/>
          <p:nvPr/>
        </p:nvSpPr>
        <p:spPr>
          <a:xfrm>
            <a:off x="147483" y="2526891"/>
            <a:ext cx="2227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 поколение (40-50-ые годы)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924D714-5CFF-47AB-B8FB-A1111D587DFC}"/>
              </a:ext>
            </a:extLst>
          </p:cNvPr>
          <p:cNvSpPr txBox="1"/>
          <p:nvPr/>
        </p:nvSpPr>
        <p:spPr>
          <a:xfrm>
            <a:off x="2374489" y="2526891"/>
            <a:ext cx="2227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 поколение (50-60-ые годы)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E67F688-AAA8-42DA-890D-969258D404F3}"/>
              </a:ext>
            </a:extLst>
          </p:cNvPr>
          <p:cNvSpPr txBox="1"/>
          <p:nvPr/>
        </p:nvSpPr>
        <p:spPr>
          <a:xfrm>
            <a:off x="4921045" y="2526891"/>
            <a:ext cx="2227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3 поколение (60-70-ые годы)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67CF7B7-43D2-4F9C-A6A7-4A4BC8754193}"/>
              </a:ext>
            </a:extLst>
          </p:cNvPr>
          <p:cNvSpPr txBox="1"/>
          <p:nvPr/>
        </p:nvSpPr>
        <p:spPr>
          <a:xfrm>
            <a:off x="10068232" y="2413337"/>
            <a:ext cx="2123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5 поколение ближайшее будущее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B4A128E-AE33-4380-8DAF-96145C3471DB}"/>
              </a:ext>
            </a:extLst>
          </p:cNvPr>
          <p:cNvSpPr txBox="1"/>
          <p:nvPr/>
        </p:nvSpPr>
        <p:spPr>
          <a:xfrm>
            <a:off x="7521676" y="2442834"/>
            <a:ext cx="22270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4 поколение (70-ые годы – до наших дней)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775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>
            <a:extLst>
              <a:ext uri="{FF2B5EF4-FFF2-40B4-BE49-F238E27FC236}">
                <a16:creationId xmlns:a16="http://schemas.microsoft.com/office/drawing/2014/main" id="{1CCA3CA1-43F8-4F0C-8200-65477BC6B636}"/>
              </a:ext>
            </a:extLst>
          </p:cNvPr>
          <p:cNvSpPr/>
          <p:nvPr/>
        </p:nvSpPr>
        <p:spPr>
          <a:xfrm>
            <a:off x="0" y="0"/>
            <a:ext cx="1219200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Эпоха становления вычислительной техники. Большинство машин первого поколения были экспериментальными устройствами и занимали площадь, равную футбольному полю. Элементарная база машин первого поколения - электронные лампы.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Следующим шагом в развитии стала разработка компьютеров, работающих на транзисторах. Транзисторами называются приборы, созданные из полупроводниковых материалов – позволяющие управлять током, идущим в цепи. По скорости работы электронно-вычислительные машины существенно отличались от предшественников — скорость доходила до сотен тысяч операций в одну секунду. Уменьшились и размеры, да и потребление электрической энергии стало меньше. Происходило это за счет стремительной разработки программного обеспечения.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Основным отличием этого периода является начало применения микросхем с малой степенью интеграции. С помощью сложнейших технологий ученые смогли поместить на небольшой полупроводниковой пластине, с площадью меньше 1 сантиметра квадратного, сложные электронные схемы. Изобретение микросхем запатентовано в 1958 году. Применение этого революционного изобретения позволило улучшить все параметры – габариты уменьшились примерно до размеров холодильника, быстродействие увеличилось, также как и надежность. Этот этап в развитии вычислительных машин характеризуется применением в использовании нового запоминающего устройства – магнитного диска.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Инновацией в вычислительных машинах четвертого поколения является применение и использование микропроцессоров. Микропроцессоры представляют собой АЛУ (арифметически-логические устройства), помещенные на одну микросхему и имеющие высокую степень интеграции. Это значит, что микросхемы начинают занимать еще меньше места. Иными словами, микропроцессор – это маленький мозг, выполняющий миллионы операций в секунду по заложенной в него программе. Размеры, вес и потребление мощности резко уменьшились, а быстродействие достигло рекордных высот.</a:t>
            </a:r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737130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>
            <a:extLst>
              <a:ext uri="{FF2B5EF4-FFF2-40B4-BE49-F238E27FC236}">
                <a16:creationId xmlns:a16="http://schemas.microsoft.com/office/drawing/2014/main" id="{847BB0EB-4268-4683-ABCE-A8AB97F6B369}"/>
              </a:ext>
            </a:extLst>
          </p:cNvPr>
          <p:cNvSpPr/>
          <p:nvPr/>
        </p:nvSpPr>
        <p:spPr>
          <a:xfrm>
            <a:off x="-1" y="0"/>
            <a:ext cx="694157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Вычислительные машины пятого поколения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Если говорить о перспективах — то это, безусловно, развитие и внедрение новейших технологий: сверхбольших интегральных схем, магнитно-оптических элементов, даже элементов искусственного разума. Самообучаемые электронные системы — вот обозримое будущее, называемое пятым поколением в развитии компьютеров, т.е. пятое поколение станет базой для создания устройств, способных к имитации мышления.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6D91281-3C0B-4604-B722-94BBD49A2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09884"/>
            <a:ext cx="4220863" cy="27481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12F7207-7AF5-49F1-81BE-1505EC074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045" y="3540739"/>
            <a:ext cx="4984955" cy="331726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F68BB0F-4250-4BAC-A0E7-558FCC950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852" y="-1"/>
            <a:ext cx="5074148" cy="284152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754F548-302B-4605-A135-9904A42F8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916" y="2841522"/>
            <a:ext cx="3963878" cy="2637781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763063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B6855D7-AEB4-428B-A1F2-4EF724A1D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86" r="12486"/>
          <a:stretch/>
        </p:blipFill>
        <p:spPr>
          <a:xfrm>
            <a:off x="2271253" y="948567"/>
            <a:ext cx="7875638" cy="590943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1817833-15D3-49C9-A2FE-AED1D824C6F8}"/>
              </a:ext>
            </a:extLst>
          </p:cNvPr>
          <p:cNvSpPr txBox="1"/>
          <p:nvPr/>
        </p:nvSpPr>
        <p:spPr>
          <a:xfrm>
            <a:off x="2475271" y="275303"/>
            <a:ext cx="7467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ПЛЮСЫ И МИНУСЫ ИСПОЛЬЗОВАНИЯ КОМПЬЮТЕРА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059669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Obdélník 2">
            <a:extLst>
              <a:ext uri="{FF2B5EF4-FFF2-40B4-BE49-F238E27FC236}">
                <a16:creationId xmlns:a16="http://schemas.microsoft.com/office/drawing/2014/main" id="{7BF2331B-38EE-49B6-9106-9CA032127B56}"/>
              </a:ext>
            </a:extLst>
          </p:cNvPr>
          <p:cNvSpPr/>
          <p:nvPr/>
        </p:nvSpPr>
        <p:spPr>
          <a:xfrm>
            <a:off x="599767" y="743586"/>
            <a:ext cx="11326761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Мы живем в информационном обществе и компьютеры присутствуют в нашей жизни, в каждой сфере нашей деятельности. Сегодня компьютеры намного больше, чем просто электронные вычислительные машины. Информационные ресурсы в сети Интернета используются в процессе обучения; сканеры штрих-кода в супермаркете считывают стоимость продукта и вычисляют наш банковский счет; компьютеризированные телефонные центры контролируют и распределяют множество звонков ежедневно по всему миру; банковские автоматы позволяют нам провести банковские операции и т.д.</a:t>
            </a:r>
          </a:p>
          <a:p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6BA0C6E-BD0D-4BA7-B932-4F7C249B0880}"/>
              </a:ext>
            </a:extLst>
          </p:cNvPr>
          <p:cNvSpPr/>
          <p:nvPr/>
        </p:nvSpPr>
        <p:spPr>
          <a:xfrm>
            <a:off x="3215148" y="451184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2"/>
              </a:rPr>
              <a:t>https://www.youtube.com/watch?time_continue=1&amp;v=TDrSBlmKf3w&amp;feature=emb_logo</a:t>
            </a:r>
            <a:endParaRPr lang="ru-RU" dirty="0"/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3735F59-8502-474F-AC51-4AB3E3DD98A3}"/>
              </a:ext>
            </a:extLst>
          </p:cNvPr>
          <p:cNvSpPr txBox="1"/>
          <p:nvPr/>
        </p:nvSpPr>
        <p:spPr>
          <a:xfrm>
            <a:off x="1957062" y="3159632"/>
            <a:ext cx="10234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Посмотрите ролик и скажите о каких плюсам и минусах использования компьютеров упомянул автор.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Какие минусы, по Вашему мнению, не были упомянуты?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637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EBC284C9-AD87-449A-8367-99F722382DD6}"/>
              </a:ext>
            </a:extLst>
          </p:cNvPr>
          <p:cNvSpPr/>
          <p:nvPr/>
        </p:nvSpPr>
        <p:spPr>
          <a:xfrm>
            <a:off x="931606" y="684214"/>
            <a:ext cx="103287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Имеют ли по Вашему мнению плюсы компьютера также обратную сторону?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Компьютер экономит время (автоматизация работы человека, быстрое обслуживание банковского счета, общение с учреждениями, покупки через интернет).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Он необходим для получения новой информации. Через интернет проще искать необходимые сведения, стоит набрать в поисковом запросе нужную тему, и компьютер выдаст нужный ответ, который избавит вас от посещения библиотек и поиска информации в книгах и журналах.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помощью компьютера можно быстро связаться и поговорить с друзьями или родными, например, через скайп.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Отправление писем посредством электронной почты намного надежнее обычной почты, и письма доходят до получателя в течение нескольких минут.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Компьютер необходим для работы в офисах и для удаленных работников.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компьютере можно смотреть видео, мультфильмы, художественные и телевизионные фильмы, слушать музыку, играть в игры.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помощью компьютера проводятся научные и инновационные исследования, развивается индустрия технологий.</a:t>
            </a:r>
          </a:p>
        </p:txBody>
      </p:sp>
    </p:spTree>
    <p:extLst>
      <p:ext uri="{BB962C8B-B14F-4D97-AF65-F5344CB8AC3E}">
        <p14:creationId xmlns:p14="http://schemas.microsoft.com/office/powerpoint/2010/main" val="3301445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65C8C11-A764-4C12-926A-829BBED339F8}"/>
              </a:ext>
            </a:extLst>
          </p:cNvPr>
          <p:cNvSpPr txBox="1"/>
          <p:nvPr/>
        </p:nvSpPr>
        <p:spPr>
          <a:xfrm>
            <a:off x="5129981" y="2625212"/>
            <a:ext cx="1932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ТЕЛЕФОН</a:t>
            </a:r>
            <a:endParaRPr lang="cs-CZ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96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F6BF4F1-E60D-4B9C-A9C8-1E2F8F579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72765" cy="384851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BABE1CA-C1E3-47E7-A1D6-6D40F9475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0"/>
            <a:ext cx="5905500" cy="381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CF95A85-16F0-43BA-8060-DC0025CE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892" y="3284515"/>
            <a:ext cx="6381223" cy="357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67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17BC714-A397-4872-B5A5-4F21BDE76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976" y="550452"/>
            <a:ext cx="7676126" cy="5757095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0D4A68D-F39F-4F77-AE44-304174CC560E}"/>
              </a:ext>
            </a:extLst>
          </p:cNvPr>
          <p:cNvSpPr/>
          <p:nvPr/>
        </p:nvSpPr>
        <p:spPr>
          <a:xfrm>
            <a:off x="258098" y="1946787"/>
            <a:ext cx="32913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согласны с этими определениями?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цели и задачи науки менялись во времени?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Каковы главные цели науки сейчас?</a:t>
            </a:r>
            <a:endParaRPr lang="cs-CZ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67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>
            <a:extLst>
              <a:ext uri="{FF2B5EF4-FFF2-40B4-BE49-F238E27FC236}">
                <a16:creationId xmlns:a16="http://schemas.microsoft.com/office/drawing/2014/main" id="{79902D34-107D-46C2-A25D-1BB901A70E6A}"/>
              </a:ext>
            </a:extLst>
          </p:cNvPr>
          <p:cNvSpPr/>
          <p:nvPr/>
        </p:nvSpPr>
        <p:spPr>
          <a:xfrm>
            <a:off x="0" y="0"/>
            <a:ext cx="685308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Психологи назвали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номофобию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– болезнью 21 века.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Ведь она сильно влияет на поведение личности и не дает ей нормально жить. Термин появился не так давно и берет свое начало от английской фразы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mobile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phobia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». Специалисты применяют его, чтобы обозначить состояние беспокойства, нередко доходящего до паники, возникающего у индивида, потерявшего способ держать контакт через гаджет. На первый взгляд, это кажется обычными проявлениями, когда садится зарядка, теряется связь или средства на балансе. 53% людей, зависимых от телефона, боятся остаться одинокими. Каждый второй не отключает свое устройство ни на секунду, а десятый – всегда находится на связи в силу профессии. Устройства используются в качестве развлечения и способа вести публичную жизнь. Благодаря таким популярным социальным сетям, как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Вконтакте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Telegram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люди могут узнавать самые свежие новости, следить за событиями, произошедшими у друзей и знакомых. Это и стало причиной такого захвата смартфонами всех юзеров. А вследствие этого, возникновения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телефонозависимости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43EF18C-3DEE-43B6-A65A-E7263979E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084" y="0"/>
            <a:ext cx="4023072" cy="229091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DA8132E-C960-4D8F-BE09-09ED5D499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084" y="4345858"/>
            <a:ext cx="3818456" cy="251214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F956104-9D22-4FB4-85C1-1551B3A20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214" y="2124066"/>
            <a:ext cx="3470786" cy="260986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871055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9A2BFBB-0C25-4B5A-8E32-C53BDD2A99FD}"/>
              </a:ext>
            </a:extLst>
          </p:cNvPr>
          <p:cNvSpPr/>
          <p:nvPr/>
        </p:nvSpPr>
        <p:spPr>
          <a:xfrm>
            <a:off x="1" y="0"/>
            <a:ext cx="6666270" cy="686341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Признаки зависимости от телефона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 ни на секунду не откладываете свой аппарат, берете его даже при походе в магазин. Вам спокойнее, когда смартфон на виду или в кармане.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Гаджет постоянно находится в руках. Вы расходуете много финансов на покупку различных обновлений и программ.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Когда вы спите, девайс лежит прямо под подушкой или на столике, стоящем рядом с кроватью.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Общение по устройству приоритетнее, чем встречи.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отличие от бесед по телефону, во время разговора воочию возникает скованность, теряются слова.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 опасаетесь потери, постоянно проверяете рядом ли находится гаджет.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Много времени уходит на селфи, постинг в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 другие социальные сети. Вы считаете важным, чтобы люди видели, что вы презентабельно одеты, сделали идеальный макияж, даже если в реальности внешний вид не так хорош.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636721D-C101-44F8-BFB4-8099F897DB52}"/>
              </a:ext>
            </a:extLst>
          </p:cNvPr>
          <p:cNvSpPr/>
          <p:nvPr/>
        </p:nvSpPr>
        <p:spPr>
          <a:xfrm>
            <a:off x="6971070" y="305068"/>
            <a:ext cx="5220929" cy="6247864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Воздействует ли смартфон на вас? Безусловно, да. И это влияние сложно назвать положительным: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Теряются коммуникативные навыки. Люди настолько привыкли к перепискам, что при личной встрече они выглядят потерянными, путаются в мыслях и словах.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 не знаете, что происходит вокруг. Ведь все внимание прикреплено к экрану, а окружающая действительность, тем временем, обходит вас стороной.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Больше не получается быстро засыпать и хорошо поспать. Когда смартфон находится рядом постоянно, это вызывает нарушения глубокой фазы сна, связанной с отдыхом организма и восстановлением сил.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195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>
            <a:extLst>
              <a:ext uri="{FF2B5EF4-FFF2-40B4-BE49-F238E27FC236}">
                <a16:creationId xmlns:a16="http://schemas.microsoft.com/office/drawing/2014/main" id="{662CB5B8-D9A5-44CD-968D-2B0A15B2C7DE}"/>
              </a:ext>
            </a:extLst>
          </p:cNvPr>
          <p:cNvSpPr/>
          <p:nvPr/>
        </p:nvSpPr>
        <p:spPr>
          <a:xfrm>
            <a:off x="378542" y="305068"/>
            <a:ext cx="1143491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Первым делом, приходя в кафе, люди просят не меню, а пароль от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Wi-Fi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 присасываются к розеткам; потеря смартфона сегодня не просто еще одна статья расходов, а настоящая трагедия.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Как, по Вашему мнению, выглядит жизнь телефонного аскета?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Как смартфоны стали хозяевами нашей жизни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Наверное, у каждого, кого вы знаете, есть смартфон, половину функций которого мы не используем, поскольку даже не знаем, что с ними делать. Реклама напоминает нам, что нужно купить самую навороченную последнюю модель, которая сделает нашу жизнь намного проще. Не сомневаюсь, у вас тоже есть телефон, который вы не выпускаете из рук и из виду и судорожно ищете розетку, если он разрядился. Ему достаточно издать один писк, чтобы вы отложили все дела и целиком и полностью посвятили себя своему смартфону. Мы эмоционально привязаны к своим телефонам. А если мы потеряем телефон дома, мы начинаем переворачивать весь дом, пока не находим его. Мы не в покое, пока не знаем, где и что с телефоном. Не поймите меня неправильно, я не хочу сказать, что мы должны отказаться от своих телефонов и вернуться к почтовым голубям. Я говорю о том влиянии, которое оказывают на нашу жизнь смартфоны. Что с нами случилось с проникновением телефонов в жизни?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Мы связаны со всеми кроме тех, кто значит для нас больше всего.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Мы документируем лучшие моменты своей жизни вместо того, чтобы действительно их проживать.</a:t>
            </a:r>
          </a:p>
        </p:txBody>
      </p:sp>
    </p:spTree>
    <p:extLst>
      <p:ext uri="{BB962C8B-B14F-4D97-AF65-F5344CB8AC3E}">
        <p14:creationId xmlns:p14="http://schemas.microsoft.com/office/powerpoint/2010/main" val="497300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C47FEA1-1873-4B4F-9AD3-B8F99C6DF21F}"/>
              </a:ext>
            </a:extLst>
          </p:cNvPr>
          <p:cNvSpPr txBox="1"/>
          <p:nvPr/>
        </p:nvSpPr>
        <p:spPr>
          <a:xfrm>
            <a:off x="5129981" y="2625212"/>
            <a:ext cx="1932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СОЦСЕТИ</a:t>
            </a:r>
            <a:endParaRPr lang="cs-CZ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53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>
            <a:extLst>
              <a:ext uri="{FF2B5EF4-FFF2-40B4-BE49-F238E27FC236}">
                <a16:creationId xmlns:a16="http://schemas.microsoft.com/office/drawing/2014/main" id="{8528E644-750A-45D2-891B-D85B58F76EFC}"/>
              </a:ext>
            </a:extLst>
          </p:cNvPr>
          <p:cNvSpPr/>
          <p:nvPr/>
        </p:nvSpPr>
        <p:spPr>
          <a:xfrm>
            <a:off x="0" y="0"/>
            <a:ext cx="1219200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Плюсы и минусы социальных сетей 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социальные сети так прочно захватили умы пользователей глобальной паутины, что стало сложно найти человека, который хотя бы не слышал о таких ресурсах, как «Одноклассники» и «В контакте».  Подобного рода сайтов намного больше, чем может показаться, и, естественно, каждый из них имеет плюсы и минусы.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Социальные сети дают возможность обзавестись новыми знакомствами, а это, в свою очередь, шанс найти единомышленников, людей с такими же интересами. Достаточно вступить в нужную группу, которая привлекла внимание, а остальное – дело техники. Можно просто общаться в сети, но кто знает, может, виртуальное общение перейдёт в реальное? 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Таким образом, социальная сеть – один из новых методов, позволяющих завести знакомства. Но будут ли они нужными и полезными — решать только вам. 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Соцсети дают возможность просматривать файлы, видео и фотографии других пользователей, оставлять комментарии, обмениваться сообщениями. Конечно, такое общение никогда не заменит живого эмоционального и открытого диалога, но поможет расслабиться, поднять себе настроение или просто «убить время». 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одной стороны это неплохо. Но с другой... Опасность заключается в том, что виртуальное общение постепенно вытесняет реальное, становится преобладающим в жизни человека, и это уже минус. В особенности данная проблема касается детей и подростков. В социальной сети всё просто и безлико, напечатал сообщение, отправил его, получил ответ. Здесь отсутствуют мимика, движение, контакт глаз, нет реальных эмоций. Человек, который длительное время в сети, общается виртуально, отвыкает от простого человеческого общения, становится зависимым от компьютера и самой сети. Мы живые люди, а не роботы. Это привлекает, вызывает интерес,  подобного рода общение затягивает. Поэтому реальную жизнь с её объятиями, улыбками, похлопываниями по плечу, крепкими рукопожатиями, поцелуями нам не заменит никакая, даже самая популярная социальная сеть.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711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7D86A08-B9EE-4EF0-9F5F-477CC642CEF2}"/>
              </a:ext>
            </a:extLst>
          </p:cNvPr>
          <p:cNvSpPr/>
          <p:nvPr/>
        </p:nvSpPr>
        <p:spPr>
          <a:xfrm>
            <a:off x="1700901" y="286032"/>
            <a:ext cx="95177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/>
              <a:t>РЕАЛЬНЫ ЛИ МИНУСЫ СОЦИАЛЬНЫХ СЕТЕЙ?</a:t>
            </a:r>
          </a:p>
          <a:p>
            <a:pPr algn="ctr"/>
            <a:endParaRPr lang="ru-RU" sz="2000" b="1" dirty="0"/>
          </a:p>
          <a:p>
            <a:pPr algn="ctr"/>
            <a:r>
              <a:rPr lang="ru-RU" sz="2000" b="1" dirty="0"/>
              <a:t>Согласны ли Вы с концептами, стоящими за этими ключевыми словами? Почему?</a:t>
            </a:r>
            <a:endParaRPr lang="cs-CZ" sz="2000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272036D-5D3D-4F64-BDB2-34D408BDEB72}"/>
              </a:ext>
            </a:extLst>
          </p:cNvPr>
          <p:cNvSpPr txBox="1"/>
          <p:nvPr/>
        </p:nvSpPr>
        <p:spPr>
          <a:xfrm>
            <a:off x="462116" y="2359761"/>
            <a:ext cx="4178710" cy="7078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платформа по пропаганде самоубийств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25CCC4B-8F70-4B66-BDB8-09D4BE13DD2D}"/>
              </a:ext>
            </a:extLst>
          </p:cNvPr>
          <p:cNvSpPr txBox="1"/>
          <p:nvPr/>
        </p:nvSpPr>
        <p:spPr>
          <a:xfrm>
            <a:off x="6570271" y="2098446"/>
            <a:ext cx="5643715" cy="7078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благоприятная платформа для распространения националистических идей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09C8C26-898F-4B52-8FB8-1190DD1141ED}"/>
              </a:ext>
            </a:extLst>
          </p:cNvPr>
          <p:cNvSpPr txBox="1"/>
          <p:nvPr/>
        </p:nvSpPr>
        <p:spPr>
          <a:xfrm>
            <a:off x="2585885" y="3295921"/>
            <a:ext cx="6253316" cy="7078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зона критики, травли, получения нелестных отзывов или вообще отсутствия внимания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B6CBB38-0A22-4D0B-8A16-8ACB1F9E2AAD}"/>
              </a:ext>
            </a:extLst>
          </p:cNvPr>
          <p:cNvSpPr txBox="1"/>
          <p:nvPr/>
        </p:nvSpPr>
        <p:spPr>
          <a:xfrm>
            <a:off x="7671483" y="4086035"/>
            <a:ext cx="4277033" cy="7078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ловушка, ведущая прямиком в лапы депрессии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61278D5-C62E-4B0C-9099-B36EA0EA2ED5}"/>
              </a:ext>
            </a:extLst>
          </p:cNvPr>
          <p:cNvSpPr/>
          <p:nvPr/>
        </p:nvSpPr>
        <p:spPr>
          <a:xfrm>
            <a:off x="3235299" y="1616108"/>
            <a:ext cx="4384214" cy="40011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феномен «социальное сравнение»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4C65EEC-FC7F-410A-8FC6-DFB2FF2FCC2C}"/>
              </a:ext>
            </a:extLst>
          </p:cNvPr>
          <p:cNvSpPr/>
          <p:nvPr/>
        </p:nvSpPr>
        <p:spPr>
          <a:xfrm>
            <a:off x="265470" y="5886583"/>
            <a:ext cx="6096000" cy="70788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потери личной информации, конфиденциальности, мошенничество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C56DF36-73B5-46C6-AF49-A1DF6E602099}"/>
              </a:ext>
            </a:extLst>
          </p:cNvPr>
          <p:cNvSpPr/>
          <p:nvPr/>
        </p:nvSpPr>
        <p:spPr>
          <a:xfrm>
            <a:off x="4286863" y="4967771"/>
            <a:ext cx="7295536" cy="70788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люди с расстройством психики и расстройствами сексуального спектра, ищущие жертву в социальных сетях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030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C590AD4-3CBA-496C-A246-35A104E4097A}"/>
              </a:ext>
            </a:extLst>
          </p:cNvPr>
          <p:cNvSpPr txBox="1"/>
          <p:nvPr/>
        </p:nvSpPr>
        <p:spPr>
          <a:xfrm>
            <a:off x="5129980" y="2625212"/>
            <a:ext cx="2106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ИНТЕРНЕТ</a:t>
            </a:r>
            <a:endParaRPr lang="cs-CZ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1179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9">
            <a:extLst>
              <a:ext uri="{FF2B5EF4-FFF2-40B4-BE49-F238E27FC236}">
                <a16:creationId xmlns:a16="http://schemas.microsoft.com/office/drawing/2014/main" id="{B3E1E1BD-10CF-4ECE-A1A5-58342CBA22B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44622" r="10224" b="7942"/>
          <a:stretch/>
        </p:blipFill>
        <p:spPr bwMode="auto">
          <a:xfrm>
            <a:off x="0" y="0"/>
            <a:ext cx="8514735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A5380F6-A0EA-4CF4-9E79-4123D4309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734" y="0"/>
            <a:ext cx="3677265" cy="367726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211C1D4-A59E-457C-8B51-F963D9026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4735" y="4566183"/>
            <a:ext cx="3677265" cy="229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81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15E5057">
            <a:hlinkClick r:id="" action="ppaction://media"/>
            <a:extLst>
              <a:ext uri="{FF2B5EF4-FFF2-40B4-BE49-F238E27FC236}">
                <a16:creationId xmlns:a16="http://schemas.microsoft.com/office/drawing/2014/main" id="{39CF3A84-F2C5-48A7-9F49-2FE81A890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8637" y="3101605"/>
            <a:ext cx="487363" cy="48736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3120244-8ADA-4171-ADF2-FF33036A9C37}"/>
              </a:ext>
            </a:extLst>
          </p:cNvPr>
          <p:cNvSpPr txBox="1"/>
          <p:nvPr/>
        </p:nvSpPr>
        <p:spPr>
          <a:xfrm>
            <a:off x="2882737" y="1766657"/>
            <a:ext cx="5939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Прослушайте текст. Какие вопросы были заданы и какие прозвучали ответы?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08300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68B2B4F-AAA9-4FEA-90C4-A877AABB0B59}"/>
              </a:ext>
            </a:extLst>
          </p:cNvPr>
          <p:cNvSpPr txBox="1"/>
          <p:nvPr/>
        </p:nvSpPr>
        <p:spPr>
          <a:xfrm>
            <a:off x="5553997" y="2576051"/>
            <a:ext cx="108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СМИ</a:t>
            </a:r>
            <a:endParaRPr lang="cs-CZ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793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D4E0FD0-4327-4188-A076-661D88310BD0}"/>
              </a:ext>
            </a:extLst>
          </p:cNvPr>
          <p:cNvSpPr/>
          <p:nvPr/>
        </p:nvSpPr>
        <p:spPr>
          <a:xfrm>
            <a:off x="2979024" y="3136612"/>
            <a:ext cx="62339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>
                <a:solidFill>
                  <a:srgbClr val="FF0000"/>
                </a:solidFill>
              </a:rPr>
              <a:t>ИЗВЕСТНЫЕ РОССИЙСКИЕ УЧЕНЫЕ</a:t>
            </a:r>
            <a:endParaRPr lang="cs-CZ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0406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692D865-D6A0-490B-A513-7D7504116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998" y="156944"/>
            <a:ext cx="9762002" cy="6572865"/>
          </a:xfrm>
          <a:prstGeom prst="rect">
            <a:avLst/>
          </a:prstGeom>
        </p:spPr>
      </p:pic>
      <p:pic>
        <p:nvPicPr>
          <p:cNvPr id="3" name="09a-B">
            <a:hlinkClick r:id="" action="ppaction://media"/>
            <a:extLst>
              <a:ext uri="{FF2B5EF4-FFF2-40B4-BE49-F238E27FC236}">
                <a16:creationId xmlns:a16="http://schemas.microsoft.com/office/drawing/2014/main" id="{C017BCA6-29B2-4A07-A614-53418E7FA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4333" y="3575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4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BE1C8F7-3718-483E-88FC-8CDB6AA6B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157" y="0"/>
            <a:ext cx="9655843" cy="675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552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1B6AA4E-8856-4A79-A549-02A677CE1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215" y="0"/>
            <a:ext cx="9658929" cy="603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006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1235270-F893-4A21-9C04-20A2D2AFB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09" y="620186"/>
            <a:ext cx="9756364" cy="486696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10D89ED-3857-4E26-82A5-5CC04D4906B9}"/>
              </a:ext>
            </a:extLst>
          </p:cNvPr>
          <p:cNvSpPr txBox="1"/>
          <p:nvPr/>
        </p:nvSpPr>
        <p:spPr>
          <a:xfrm>
            <a:off x="4404852" y="68430"/>
            <a:ext cx="3106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Ответьте на вопросы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5AFE93-070D-4938-AE78-8949A85BF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309" y="5329836"/>
            <a:ext cx="9756364" cy="137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598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9b-4">
            <a:hlinkClick r:id="" action="ppaction://media"/>
            <a:extLst>
              <a:ext uri="{FF2B5EF4-FFF2-40B4-BE49-F238E27FC236}">
                <a16:creationId xmlns:a16="http://schemas.microsoft.com/office/drawing/2014/main" id="{58167316-ED65-4D6B-8653-52B1495AC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54960" y="1734060"/>
            <a:ext cx="487363" cy="48736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839F762-86B5-457B-80A2-2D197A948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2285"/>
            <a:ext cx="7875734" cy="640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2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7D6BD23-498C-4779-AE6C-57534E708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813" y="0"/>
            <a:ext cx="676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926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9c-A vy znaete 09">
            <a:hlinkClick r:id="" action="ppaction://media"/>
            <a:extLst>
              <a:ext uri="{FF2B5EF4-FFF2-40B4-BE49-F238E27FC236}">
                <a16:creationId xmlns:a16="http://schemas.microsoft.com/office/drawing/2014/main" id="{0AC8BB12-830E-4B93-A77C-71C5F440F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61933" y="3059624"/>
            <a:ext cx="487363" cy="48736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B65E3EB-BBF6-47BC-88BA-1F7178A1C311}"/>
              </a:ext>
            </a:extLst>
          </p:cNvPr>
          <p:cNvSpPr txBox="1"/>
          <p:nvPr/>
        </p:nvSpPr>
        <p:spPr>
          <a:xfrm>
            <a:off x="3505200" y="1573161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 Вы знаете, что такое желтая пресса?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71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>
            <a:extLst>
              <a:ext uri="{FF2B5EF4-FFF2-40B4-BE49-F238E27FC236}">
                <a16:creationId xmlns:a16="http://schemas.microsoft.com/office/drawing/2014/main" id="{E47CDF22-4301-4DB0-8C74-2D51AEA597B9}"/>
              </a:ext>
            </a:extLst>
          </p:cNvPr>
          <p:cNvSpPr/>
          <p:nvPr/>
        </p:nvSpPr>
        <p:spPr>
          <a:xfrm>
            <a:off x="3891304" y="0"/>
            <a:ext cx="8300696" cy="681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Михаил Ломоносов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Сделал немало открытий в разных областях науки, в частности, впервые сформулировал всеобщий закон сохранения материи и движения (1760 год), создал молекулярно-кинетическую теорию тепла, основал науку о стекле. Разработал проект первого в России классического университета – Московского университета (1755 год).</a:t>
            </a:r>
          </a:p>
          <a:p>
            <a:pPr marL="457200" indent="-457200">
              <a:buFont typeface="+mj-lt"/>
              <a:buAutoNum type="arabicPeriod"/>
            </a:pP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Николай Лобачевский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Создал геометрию Лобачевского (1829 год), позднее признанную полноценной альтернативой геометрии Евклида. Выпускник Казанского университета, в котором впоследствии преподавал и был его ректором.</a:t>
            </a:r>
          </a:p>
          <a:p>
            <a:pPr marL="457200" indent="-457200">
              <a:buFont typeface="+mj-lt"/>
              <a:buAutoNum type="arabicPeriod"/>
            </a:pP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Дмитрий Менделеев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Открыл фундаментальный закон естествознания – периодический закон химических элементов (1869 год). Выявленная им система позволила классифицировать существующие и предугадать появление новых химических элементов и их свойств. Открытие признано величайшим событием в истории материаловедения.</a:t>
            </a:r>
          </a:p>
          <a:p>
            <a:pPr marL="457200" indent="-457200">
              <a:buFont typeface="+mj-lt"/>
              <a:buAutoNum type="arabicPeriod"/>
            </a:pP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Иван Павлов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Создал науку о высшей нервной деятельности. Первый российский Нобелевский лауреат (1904 год). Удостоен награды за исследования физиологии пищеварения.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84292FB-51AF-45CC-9499-E94DC3499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81167" cy="266454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6E407B8-15FC-4FD3-94EF-87086F024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459" y="2834149"/>
            <a:ext cx="1881167" cy="266832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1CB42D7-284E-48A9-BAD6-789B4338C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051" y="1"/>
            <a:ext cx="1886078" cy="266454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F3E3D21-DEC5-4A4B-94B8-1DBC182F1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7051" y="2834149"/>
            <a:ext cx="1884253" cy="266454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634CA5A-1E83-4A44-A2AE-BBF433B972E4}"/>
              </a:ext>
            </a:extLst>
          </p:cNvPr>
          <p:cNvSpPr txBox="1"/>
          <p:nvPr/>
        </p:nvSpPr>
        <p:spPr>
          <a:xfrm>
            <a:off x="0" y="0"/>
            <a:ext cx="530942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1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1E1CFA6-2942-4256-B2BA-3C16915B898F}"/>
              </a:ext>
            </a:extLst>
          </p:cNvPr>
          <p:cNvSpPr txBox="1"/>
          <p:nvPr/>
        </p:nvSpPr>
        <p:spPr>
          <a:xfrm>
            <a:off x="-25627" y="2834149"/>
            <a:ext cx="530942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2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B722AD8-895F-4417-88BA-B361479CC8A2}"/>
              </a:ext>
            </a:extLst>
          </p:cNvPr>
          <p:cNvSpPr txBox="1"/>
          <p:nvPr/>
        </p:nvSpPr>
        <p:spPr>
          <a:xfrm>
            <a:off x="2046266" y="4916"/>
            <a:ext cx="494813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3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1288CCD-5660-482C-A825-B232FA76EFAE}"/>
              </a:ext>
            </a:extLst>
          </p:cNvPr>
          <p:cNvSpPr txBox="1"/>
          <p:nvPr/>
        </p:nvSpPr>
        <p:spPr>
          <a:xfrm rot="10800000" flipV="1">
            <a:off x="2046266" y="2885405"/>
            <a:ext cx="469186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4</a:t>
            </a:r>
            <a:endParaRPr 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09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D51B01A-1EB7-4209-9A57-ED795693621F}"/>
              </a:ext>
            </a:extLst>
          </p:cNvPr>
          <p:cNvSpPr/>
          <p:nvPr/>
        </p:nvSpPr>
        <p:spPr>
          <a:xfrm>
            <a:off x="4205346" y="323880"/>
            <a:ext cx="768882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Илья Мечников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Создатель сравнительной патологии, эволюционной эмбриологии, иммунологии. Открыл явление фагоцитоза. Основал научную геронтологию. Удостоен Нобелевской премии за исследования механизмов иммунитета (1908 год).</a:t>
            </a:r>
          </a:p>
          <a:p>
            <a:pPr marL="457200" indent="-457200">
              <a:buFont typeface="+mj-lt"/>
              <a:buAutoNum type="arabicPeriod"/>
            </a:pP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Павел Черенков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Автор фундаментальных открытий в физической оптике, ядерной физике, физике частиц высоких энергий. Нобелевский лауреат (1958 год).</a:t>
            </a:r>
          </a:p>
          <a:p>
            <a:pPr marL="457200" indent="-457200">
              <a:buFont typeface="+mj-lt"/>
              <a:buAutoNum type="arabicPeriod"/>
            </a:pP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Николай Вавилов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Основоположник научных основ селекции, учения о мировых центрах происхождения культурных растений. Автор учения об иммунитете растений.</a:t>
            </a:r>
          </a:p>
          <a:p>
            <a:pPr marL="457200" indent="-457200">
              <a:buFont typeface="+mj-lt"/>
              <a:buAutoNum type="arabicPeriod"/>
            </a:pP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Лев Ландау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Один из авторов «Классического курса теоретической физики», многократно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переиздававшегося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на 20-ти языках. Внес фундаментальный вклад во все разделы физики – от квантовой механики до физики плазмы. Получил Нобелевскую премию за исследования сверхтекучести гелия (1962 год).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EC82C8C-3B81-4F69-9003-CDF6D2576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0703"/>
            <a:ext cx="1984960" cy="28120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86A7FBE-CA78-4D5D-82C1-3EA8FE2A2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40" y="2899130"/>
            <a:ext cx="1988301" cy="281202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E880DBC-3184-4F20-9209-BF61803C7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953" y="0"/>
            <a:ext cx="1985290" cy="281202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9C6A730-D14C-4264-B2B2-1DC0741E9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953" y="2913574"/>
            <a:ext cx="1985290" cy="280776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A40F6B1-AB7E-4E5A-8286-8CAFD89DA1FC}"/>
              </a:ext>
            </a:extLst>
          </p:cNvPr>
          <p:cNvSpPr txBox="1"/>
          <p:nvPr/>
        </p:nvSpPr>
        <p:spPr>
          <a:xfrm>
            <a:off x="0" y="0"/>
            <a:ext cx="530942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1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A006A87-D83E-452A-B3CF-A03EA5C585FE}"/>
              </a:ext>
            </a:extLst>
          </p:cNvPr>
          <p:cNvSpPr txBox="1"/>
          <p:nvPr/>
        </p:nvSpPr>
        <p:spPr>
          <a:xfrm>
            <a:off x="32357" y="2905780"/>
            <a:ext cx="530942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2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2B30FBA-5741-4AB8-BF47-86DCA9E6C966}"/>
              </a:ext>
            </a:extLst>
          </p:cNvPr>
          <p:cNvSpPr txBox="1"/>
          <p:nvPr/>
        </p:nvSpPr>
        <p:spPr>
          <a:xfrm>
            <a:off x="2161063" y="0"/>
            <a:ext cx="530942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3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84CE429-5560-4D06-8EC3-85B83AD9D8FA}"/>
              </a:ext>
            </a:extLst>
          </p:cNvPr>
          <p:cNvSpPr txBox="1"/>
          <p:nvPr/>
        </p:nvSpPr>
        <p:spPr>
          <a:xfrm>
            <a:off x="2156953" y="2913574"/>
            <a:ext cx="530942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4</a:t>
            </a:r>
            <a:endParaRPr 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05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>
            <a:extLst>
              <a:ext uri="{FF2B5EF4-FFF2-40B4-BE49-F238E27FC236}">
                <a16:creationId xmlns:a16="http://schemas.microsoft.com/office/drawing/2014/main" id="{4803F5AF-FA92-42FE-ACD9-4CD4924B6F55}"/>
              </a:ext>
            </a:extLst>
          </p:cNvPr>
          <p:cNvSpPr/>
          <p:nvPr/>
        </p:nvSpPr>
        <p:spPr>
          <a:xfrm>
            <a:off x="2729543" y="0"/>
            <a:ext cx="9452495" cy="6824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1750" b="1" dirty="0">
                <a:latin typeface="Arial" panose="020B0604020202020204" pitchFamily="34" charset="0"/>
                <a:cs typeface="Arial" panose="020B0604020202020204" pitchFamily="34" charset="0"/>
              </a:rPr>
              <a:t>Петр </a:t>
            </a:r>
            <a:r>
              <a:rPr lang="ru-RU" sz="1750" b="1" dirty="0" err="1">
                <a:latin typeface="Arial" panose="020B0604020202020204" pitchFamily="34" charset="0"/>
                <a:cs typeface="Arial" panose="020B0604020202020204" pitchFamily="34" charset="0"/>
              </a:rPr>
              <a:t>Капица</a:t>
            </a:r>
            <a:r>
              <a:rPr lang="ru-RU" sz="17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50" dirty="0">
                <a:latin typeface="Arial" panose="020B0604020202020204" pitchFamily="34" charset="0"/>
                <a:cs typeface="Arial" panose="020B0604020202020204" pitchFamily="34" charset="0"/>
              </a:rPr>
              <a:t>Удостоен Нобелевской премии за открытие сверхтекучести жидкого гелия (1978 год). Разработчик промышленной установки для сжижения газов.</a:t>
            </a:r>
          </a:p>
          <a:p>
            <a:pPr marL="342900" indent="-342900" algn="just">
              <a:buFont typeface="+mj-lt"/>
              <a:buAutoNum type="arabicPeriod"/>
            </a:pPr>
            <a:endParaRPr lang="ru-RU" sz="1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750" b="1" dirty="0">
                <a:latin typeface="Arial" panose="020B0604020202020204" pitchFamily="34" charset="0"/>
                <a:cs typeface="Arial" panose="020B0604020202020204" pitchFamily="34" charset="0"/>
              </a:rPr>
              <a:t>Леонид Канторович</a:t>
            </a:r>
            <a:r>
              <a:rPr lang="ru-RU" sz="1750" dirty="0">
                <a:latin typeface="Arial" panose="020B0604020202020204" pitchFamily="34" charset="0"/>
                <a:cs typeface="Arial" panose="020B0604020202020204" pitchFamily="34" charset="0"/>
              </a:rPr>
              <a:t> Математик, один из создателей линейного программирования. В 1975 году получил Нобелевскую премию.</a:t>
            </a:r>
          </a:p>
          <a:p>
            <a:pPr marL="342900" indent="-342900" algn="just">
              <a:buFont typeface="+mj-lt"/>
              <a:buAutoNum type="arabicPeriod"/>
            </a:pPr>
            <a:endParaRPr lang="ru-RU" sz="1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750" b="1" dirty="0">
                <a:latin typeface="Arial" panose="020B0604020202020204" pitchFamily="34" charset="0"/>
                <a:cs typeface="Arial" panose="020B0604020202020204" pitchFamily="34" charset="0"/>
              </a:rPr>
              <a:t>Игорь Курчатов</a:t>
            </a:r>
            <a:r>
              <a:rPr lang="ru-RU" sz="1750" dirty="0">
                <a:latin typeface="Arial" panose="020B0604020202020204" pitchFamily="34" charset="0"/>
                <a:cs typeface="Arial" panose="020B0604020202020204" pitchFamily="34" charset="0"/>
              </a:rPr>
              <a:t> Ему принадлежит серия глобальных открытий в области ядерной физики. В их числе – создание первого в Европе атомного реактора, первой в СССР атомной бомбы, первой в мире термоядерной бомбы. В 1954 году под его руководством сооружена первая в мире атомная электростанция – </a:t>
            </a:r>
            <a:r>
              <a:rPr lang="ru-RU" sz="1750" dirty="0" err="1">
                <a:latin typeface="Arial" panose="020B0604020202020204" pitchFamily="34" charset="0"/>
                <a:cs typeface="Arial" panose="020B0604020202020204" pitchFamily="34" charset="0"/>
              </a:rPr>
              <a:t>Обнинская</a:t>
            </a:r>
            <a:r>
              <a:rPr lang="ru-RU" sz="1750" dirty="0">
                <a:latin typeface="Arial" panose="020B0604020202020204" pitchFamily="34" charset="0"/>
                <a:cs typeface="Arial" panose="020B0604020202020204" pitchFamily="34" charset="0"/>
              </a:rPr>
              <a:t> АЭС.</a:t>
            </a:r>
          </a:p>
          <a:p>
            <a:pPr marL="342900" indent="-342900" algn="just">
              <a:buFont typeface="+mj-lt"/>
              <a:buAutoNum type="arabicPeriod"/>
            </a:pPr>
            <a:endParaRPr lang="ru-RU" sz="1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750" b="1" dirty="0">
                <a:latin typeface="Arial" panose="020B0604020202020204" pitchFamily="34" charset="0"/>
                <a:cs typeface="Arial" panose="020B0604020202020204" pitchFamily="34" charset="0"/>
              </a:rPr>
              <a:t>Андрей Сахаров </a:t>
            </a:r>
            <a:r>
              <a:rPr lang="ru-RU" sz="1750" dirty="0">
                <a:latin typeface="Arial" panose="020B0604020202020204" pitchFamily="34" charset="0"/>
                <a:cs typeface="Arial" panose="020B0604020202020204" pitchFamily="34" charset="0"/>
              </a:rPr>
              <a:t>Один из пионеров исследований по управляемой термоядерной реакции. Участвовал в создании водородной бомбы (1953 год). Известный правозащитник, удостоенный Нобелевской премии мира в 1975 году.</a:t>
            </a:r>
          </a:p>
          <a:p>
            <a:pPr marL="342900" indent="-342900" algn="just">
              <a:buFont typeface="+mj-lt"/>
              <a:buAutoNum type="arabicPeriod"/>
            </a:pPr>
            <a:endParaRPr lang="ru-RU" sz="1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750" b="1" dirty="0">
                <a:latin typeface="Arial" panose="020B0604020202020204" pitchFamily="34" charset="0"/>
                <a:cs typeface="Arial" panose="020B0604020202020204" pitchFamily="34" charset="0"/>
              </a:rPr>
              <a:t>Сергей Королев </a:t>
            </a:r>
            <a:r>
              <a:rPr lang="ru-RU" sz="1750" dirty="0">
                <a:latin typeface="Arial" panose="020B0604020202020204" pitchFamily="34" charset="0"/>
                <a:cs typeface="Arial" panose="020B0604020202020204" pitchFamily="34" charset="0"/>
              </a:rPr>
              <a:t>Создатель ракетно-космической техники и практической космонавтики СССР. В числе его основных достижений – запуск первого искусственного спутника Земли (1957 год) и полет первого космонавта планеты Юрия Гагарина (1961 год).</a:t>
            </a:r>
          </a:p>
          <a:p>
            <a:pPr marL="342900" indent="-342900" algn="just">
              <a:buFont typeface="+mj-lt"/>
              <a:buAutoNum type="arabicPeriod"/>
            </a:pPr>
            <a:endParaRPr lang="ru-RU" sz="1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750" b="1" dirty="0">
                <a:latin typeface="Arial" panose="020B0604020202020204" pitchFamily="34" charset="0"/>
                <a:cs typeface="Arial" panose="020B0604020202020204" pitchFamily="34" charset="0"/>
              </a:rPr>
              <a:t>Жорес Алферов</a:t>
            </a:r>
            <a:r>
              <a:rPr lang="ru-RU" sz="1750" dirty="0">
                <a:latin typeface="Arial" panose="020B0604020202020204" pitchFamily="34" charset="0"/>
                <a:cs typeface="Arial" panose="020B0604020202020204" pitchFamily="34" charset="0"/>
              </a:rPr>
              <a:t> Ему принадлежат свыше 500 научных работ и порядка 50 изобретений в области полупроводников, полупроводниковой и квантовой электроники. В частности, создал первый надежно работающий транзистор. Нобелевский лауреат (2000 год). Выпускник Ленинградского электротехнического института.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B0D2892-14ED-4AB3-96F4-7CC3A9034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5" y="0"/>
            <a:ext cx="1287863" cy="182590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CD7EEBE-DF23-4F86-972B-BA9321118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" y="1973388"/>
            <a:ext cx="1289726" cy="182590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25AF384-DE93-4563-B848-ED3821D89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95959"/>
            <a:ext cx="1289544" cy="182590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5F6D99D-60F7-4423-92FB-CFA7B8E6B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641" y="0"/>
            <a:ext cx="1287864" cy="182730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965E286-98F7-4FB8-AAA5-D3085B5934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1641" y="1972535"/>
            <a:ext cx="1287864" cy="182675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A77CA4D-A224-4FCB-8028-C48B7B7F5F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641" y="3995960"/>
            <a:ext cx="1286647" cy="1825904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6D29DEFC-7D56-4DB0-919B-25129761BC33}"/>
              </a:ext>
            </a:extLst>
          </p:cNvPr>
          <p:cNvSpPr txBox="1"/>
          <p:nvPr/>
        </p:nvSpPr>
        <p:spPr>
          <a:xfrm>
            <a:off x="0" y="0"/>
            <a:ext cx="403123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1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BC9869A-44C5-4D9A-8872-4D88BD473990}"/>
              </a:ext>
            </a:extLst>
          </p:cNvPr>
          <p:cNvSpPr txBox="1"/>
          <p:nvPr/>
        </p:nvSpPr>
        <p:spPr>
          <a:xfrm>
            <a:off x="16277" y="3342968"/>
            <a:ext cx="386846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2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F5146B4-9C44-41A7-98B6-AC1C2C6F9623}"/>
              </a:ext>
            </a:extLst>
          </p:cNvPr>
          <p:cNvSpPr txBox="1"/>
          <p:nvPr/>
        </p:nvSpPr>
        <p:spPr>
          <a:xfrm>
            <a:off x="0" y="5298643"/>
            <a:ext cx="403123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3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4FF8821-0FCF-403F-8080-D7C2BDDEBDBA}"/>
              </a:ext>
            </a:extLst>
          </p:cNvPr>
          <p:cNvSpPr txBox="1"/>
          <p:nvPr/>
        </p:nvSpPr>
        <p:spPr>
          <a:xfrm>
            <a:off x="2271251" y="1376515"/>
            <a:ext cx="428795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4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5F3353F-BE00-404D-AB0A-4ACE571EDAFC}"/>
              </a:ext>
            </a:extLst>
          </p:cNvPr>
          <p:cNvSpPr txBox="1"/>
          <p:nvPr/>
        </p:nvSpPr>
        <p:spPr>
          <a:xfrm>
            <a:off x="2197427" y="3235431"/>
            <a:ext cx="530942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5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60F7AA3A-1C6E-4AD0-B64C-6D64F27135ED}"/>
              </a:ext>
            </a:extLst>
          </p:cNvPr>
          <p:cNvSpPr txBox="1"/>
          <p:nvPr/>
        </p:nvSpPr>
        <p:spPr>
          <a:xfrm>
            <a:off x="2338062" y="5298643"/>
            <a:ext cx="400226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6</a:t>
            </a:r>
            <a:endParaRPr 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29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>
            <a:extLst>
              <a:ext uri="{FF2B5EF4-FFF2-40B4-BE49-F238E27FC236}">
                <a16:creationId xmlns:a16="http://schemas.microsoft.com/office/drawing/2014/main" id="{D4F58FA8-E75C-4DE1-ADD3-26CC087C2A44}"/>
              </a:ext>
            </a:extLst>
          </p:cNvPr>
          <p:cNvSpPr/>
          <p:nvPr/>
        </p:nvSpPr>
        <p:spPr>
          <a:xfrm>
            <a:off x="216310" y="0"/>
            <a:ext cx="1155781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Задание: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Подготовьте более подробный рассказ об одной из упомянутых личностей.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Расскажите об одном из выдающихся чешских ученых.</a:t>
            </a: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Например: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Одним из известных современных русских ученых является Евгений Касперский. Известный в мире эксперт в сфере IT-безопасности. Создатель антивирусного программного обеспечения, защищающего от вирусов, троянских, шпионских программ и неизвестных угроз. Он вошел в сотню глобальных мыслителей (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Thinker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 по версии американского журнала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Foreign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(2012 год). Почетный доктор наук Университета Плимута (Великобритания). Некоторые взгляды Касперского очень неоднозначны. Например, по его мнению, основная уязвимость Интернета — в его анонимности. Поэтому, чтобы сделать всемирную паутину менее уязвимой, следует точно идентифицировать каждого её пользователя. Разрешать подключение к сети Касперский предлагает только после получения специального паспорта и сдачи экзамена, по аналогии с водительскими правами. А для контроля над соблюдением законности в сети следует создать специальную интернет-полицию (интернет-Интерпол).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Из-за успешности в бизнесе Касперского многие считают скорее предпринимателем, чем ученым.  В качестве его противоположности в современной науке можно привести Григория Перельмана - выдающегося математика современности, занимающегося «чистой наукой». Он доказал теорему Пуанкаре – одну из семи задач тысячелетия (2002 год).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0161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délník 1"/>
          <p:cNvSpPr/>
          <p:nvPr/>
        </p:nvSpPr>
        <p:spPr>
          <a:xfrm>
            <a:off x="82378" y="610265"/>
            <a:ext cx="1210962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Легко ли быть ученым?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Как известно, чтобы мало зарабатывать, надо много и упорно учиться. Так является ли работа ученого — а к ней упомянутая максима применима в полной мере (по крайней мере, в России) — достойной таких скорбных усилий? Наш ответ — «да». И вот почему: ученые обладают изрядной свободой в выборе объектов своих исследований и нетривиальными возможностями карьерного роста, а в научных лабораториях, университетах и международных сообществах царит практически пушкинский дух товарищества, вдохновляющий на то, чтобы сделать свой вклад в текущий исторический момент эпохи биологических революций. Изложим девять причин, по которым карьера ученого может заинтересовать молодых людей, не ищущих легких путей в жизни.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Многих студентов привлекает карьера ученого, поскольку их больше интересует именно научная работа, а не финансовое вознаграждение как таковое. Готовящиеся встать на тернистый путь науки непременно выслушают, почему им стоит трижды подумать, прежде чем сделать этот выбор. Среди этих причин: ученому трудно найти работу, зарплата низкая, опубликовать статью трудно, написание заявок на гранты отнимет все свободное время, а вероятность получить финансирование — иллюзорна, и т.д. Подобное, конечно же, случается. Но это только одна сторона работы ученого, а ведь есть и вторая, яркая сторона — и, узнав о ней, вы получите шанс впечатлиться позитивом, который несет работа в науке.</a:t>
            </a:r>
          </a:p>
        </p:txBody>
      </p:sp>
    </p:spTree>
    <p:extLst>
      <p:ext uri="{BB962C8B-B14F-4D97-AF65-F5344CB8AC3E}">
        <p14:creationId xmlns:p14="http://schemas.microsoft.com/office/powerpoint/2010/main" val="3851520295"/>
      </p:ext>
    </p:extLst>
  </p:cSld>
  <p:clrMapOvr>
    <a:masterClrMapping/>
  </p:clrMapOvr>
</p:sld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1693</TotalTime>
  <Words>3485</Words>
  <Application>Microsoft Office PowerPoint</Application>
  <PresentationFormat>ワイド画面</PresentationFormat>
  <Paragraphs>218</Paragraphs>
  <Slides>46</Slides>
  <Notes>0</Notes>
  <HiddenSlides>0</HiddenSlides>
  <MMClips>4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46</vt:i4>
      </vt:variant>
    </vt:vector>
  </HeadingPairs>
  <TitlesOfParts>
    <vt:vector size="47" baseType="lpstr">
      <vt:lpstr>Kapka</vt:lpstr>
      <vt:lpstr>Jazyková cvičení IV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Jazyková cvičení IV</dc:title>
  <dc:creator>Veronika</dc:creator>
  <cp:lastModifiedBy>Veronika</cp:lastModifiedBy>
  <cp:revision>42</cp:revision>
  <dcterms:created xsi:type="dcterms:W3CDTF">2020-01-29T08:18:03Z</dcterms:created>
  <dcterms:modified xsi:type="dcterms:W3CDTF">2020-04-21T10:23:49Z</dcterms:modified>
</cp:coreProperties>
</file>