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6" r:id="rId19"/>
    <p:sldId id="277" r:id="rId20"/>
    <p:sldId id="278" r:id="rId21"/>
    <p:sldId id="279" r:id="rId22"/>
    <p:sldId id="281" r:id="rId23"/>
    <p:sldId id="282" r:id="rId24"/>
    <p:sldId id="283" r:id="rId25"/>
    <p:sldId id="284"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B9D15E-9ABB-6343-8B57-7B51C5A2E437}"/>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6E4A6D0B-B51F-674F-9318-621DF7806A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AAE2150-5110-174F-A045-FBCAA84EA146}"/>
              </a:ext>
            </a:extLst>
          </p:cNvPr>
          <p:cNvSpPr>
            <a:spLocks noGrp="1"/>
          </p:cNvSpPr>
          <p:nvPr>
            <p:ph type="dt" sz="half" idx="10"/>
          </p:nvPr>
        </p:nvSpPr>
        <p:spPr/>
        <p:txBody>
          <a:bodyPr/>
          <a:lstStyle/>
          <a:p>
            <a:fld id="{4A2289FB-4013-3E41-9989-E5268375E879}" type="datetimeFigureOut">
              <a:rPr lang="cs-CZ" smtClean="0"/>
              <a:t>20.04.2021</a:t>
            </a:fld>
            <a:endParaRPr lang="cs-CZ"/>
          </a:p>
        </p:txBody>
      </p:sp>
      <p:sp>
        <p:nvSpPr>
          <p:cNvPr id="5" name="Zástupný symbol pro zápatí 4">
            <a:extLst>
              <a:ext uri="{FF2B5EF4-FFF2-40B4-BE49-F238E27FC236}">
                <a16:creationId xmlns:a16="http://schemas.microsoft.com/office/drawing/2014/main" id="{3A320423-0BA2-304B-811B-FD3C5C930F6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36BF757-73B3-1640-9EEE-0A9BE5C8F825}"/>
              </a:ext>
            </a:extLst>
          </p:cNvPr>
          <p:cNvSpPr>
            <a:spLocks noGrp="1"/>
          </p:cNvSpPr>
          <p:nvPr>
            <p:ph type="sldNum" sz="quarter" idx="12"/>
          </p:nvPr>
        </p:nvSpPr>
        <p:spPr/>
        <p:txBody>
          <a:bodyPr/>
          <a:lstStyle/>
          <a:p>
            <a:fld id="{BA189CEC-F660-664B-B15D-6537D56EC05B}" type="slidenum">
              <a:rPr lang="cs-CZ" smtClean="0"/>
              <a:t>‹#›</a:t>
            </a:fld>
            <a:endParaRPr lang="cs-CZ"/>
          </a:p>
        </p:txBody>
      </p:sp>
    </p:spTree>
    <p:extLst>
      <p:ext uri="{BB962C8B-B14F-4D97-AF65-F5344CB8AC3E}">
        <p14:creationId xmlns:p14="http://schemas.microsoft.com/office/powerpoint/2010/main" val="142979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C1195C-2609-784C-B580-592A1DCF93EB}"/>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EA5733A-3BE5-B94E-87DC-A047EFA354C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25E6FFF-04CC-C749-9B49-4F95D0F8BBCD}"/>
              </a:ext>
            </a:extLst>
          </p:cNvPr>
          <p:cNvSpPr>
            <a:spLocks noGrp="1"/>
          </p:cNvSpPr>
          <p:nvPr>
            <p:ph type="dt" sz="half" idx="10"/>
          </p:nvPr>
        </p:nvSpPr>
        <p:spPr/>
        <p:txBody>
          <a:bodyPr/>
          <a:lstStyle/>
          <a:p>
            <a:fld id="{4A2289FB-4013-3E41-9989-E5268375E879}" type="datetimeFigureOut">
              <a:rPr lang="cs-CZ" smtClean="0"/>
              <a:t>20.04.2021</a:t>
            </a:fld>
            <a:endParaRPr lang="cs-CZ"/>
          </a:p>
        </p:txBody>
      </p:sp>
      <p:sp>
        <p:nvSpPr>
          <p:cNvPr id="5" name="Zástupný symbol pro zápatí 4">
            <a:extLst>
              <a:ext uri="{FF2B5EF4-FFF2-40B4-BE49-F238E27FC236}">
                <a16:creationId xmlns:a16="http://schemas.microsoft.com/office/drawing/2014/main" id="{6B7A17A0-B60A-7F4B-A08C-0D8FF98843D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1262C5C-D3BB-4041-8332-02C1E49714EB}"/>
              </a:ext>
            </a:extLst>
          </p:cNvPr>
          <p:cNvSpPr>
            <a:spLocks noGrp="1"/>
          </p:cNvSpPr>
          <p:nvPr>
            <p:ph type="sldNum" sz="quarter" idx="12"/>
          </p:nvPr>
        </p:nvSpPr>
        <p:spPr/>
        <p:txBody>
          <a:bodyPr/>
          <a:lstStyle/>
          <a:p>
            <a:fld id="{BA189CEC-F660-664B-B15D-6537D56EC05B}" type="slidenum">
              <a:rPr lang="cs-CZ" smtClean="0"/>
              <a:t>‹#›</a:t>
            </a:fld>
            <a:endParaRPr lang="cs-CZ"/>
          </a:p>
        </p:txBody>
      </p:sp>
    </p:spTree>
    <p:extLst>
      <p:ext uri="{BB962C8B-B14F-4D97-AF65-F5344CB8AC3E}">
        <p14:creationId xmlns:p14="http://schemas.microsoft.com/office/powerpoint/2010/main" val="170543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D1EF4F2-0688-1D47-ABF6-439F4A1F0EA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0238609-E0ED-BB47-B9BA-ABE565E65D4E}"/>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B3A0A12-BB34-D940-9A06-CEB809CFF375}"/>
              </a:ext>
            </a:extLst>
          </p:cNvPr>
          <p:cNvSpPr>
            <a:spLocks noGrp="1"/>
          </p:cNvSpPr>
          <p:nvPr>
            <p:ph type="dt" sz="half" idx="10"/>
          </p:nvPr>
        </p:nvSpPr>
        <p:spPr/>
        <p:txBody>
          <a:bodyPr/>
          <a:lstStyle/>
          <a:p>
            <a:fld id="{4A2289FB-4013-3E41-9989-E5268375E879}" type="datetimeFigureOut">
              <a:rPr lang="cs-CZ" smtClean="0"/>
              <a:t>20.04.2021</a:t>
            </a:fld>
            <a:endParaRPr lang="cs-CZ"/>
          </a:p>
        </p:txBody>
      </p:sp>
      <p:sp>
        <p:nvSpPr>
          <p:cNvPr id="5" name="Zástupný symbol pro zápatí 4">
            <a:extLst>
              <a:ext uri="{FF2B5EF4-FFF2-40B4-BE49-F238E27FC236}">
                <a16:creationId xmlns:a16="http://schemas.microsoft.com/office/drawing/2014/main" id="{680476CD-438C-2647-91AD-C9511C1AE6D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F572DBC-83B4-0149-8DBA-F819A0EC7F65}"/>
              </a:ext>
            </a:extLst>
          </p:cNvPr>
          <p:cNvSpPr>
            <a:spLocks noGrp="1"/>
          </p:cNvSpPr>
          <p:nvPr>
            <p:ph type="sldNum" sz="quarter" idx="12"/>
          </p:nvPr>
        </p:nvSpPr>
        <p:spPr/>
        <p:txBody>
          <a:bodyPr/>
          <a:lstStyle/>
          <a:p>
            <a:fld id="{BA189CEC-F660-664B-B15D-6537D56EC05B}" type="slidenum">
              <a:rPr lang="cs-CZ" smtClean="0"/>
              <a:t>‹#›</a:t>
            </a:fld>
            <a:endParaRPr lang="cs-CZ"/>
          </a:p>
        </p:txBody>
      </p:sp>
    </p:spTree>
    <p:extLst>
      <p:ext uri="{BB962C8B-B14F-4D97-AF65-F5344CB8AC3E}">
        <p14:creationId xmlns:p14="http://schemas.microsoft.com/office/powerpoint/2010/main" val="271264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D0C75E-DCEE-5546-9077-4453F92543A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CEDFD75-787A-4149-88FD-73CE8E2690D8}"/>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8D3BFEB-5020-034F-BBEE-B6E5FED2F31F}"/>
              </a:ext>
            </a:extLst>
          </p:cNvPr>
          <p:cNvSpPr>
            <a:spLocks noGrp="1"/>
          </p:cNvSpPr>
          <p:nvPr>
            <p:ph type="dt" sz="half" idx="10"/>
          </p:nvPr>
        </p:nvSpPr>
        <p:spPr/>
        <p:txBody>
          <a:bodyPr/>
          <a:lstStyle/>
          <a:p>
            <a:fld id="{4A2289FB-4013-3E41-9989-E5268375E879}" type="datetimeFigureOut">
              <a:rPr lang="cs-CZ" smtClean="0"/>
              <a:t>20.04.2021</a:t>
            </a:fld>
            <a:endParaRPr lang="cs-CZ"/>
          </a:p>
        </p:txBody>
      </p:sp>
      <p:sp>
        <p:nvSpPr>
          <p:cNvPr id="5" name="Zástupný symbol pro zápatí 4">
            <a:extLst>
              <a:ext uri="{FF2B5EF4-FFF2-40B4-BE49-F238E27FC236}">
                <a16:creationId xmlns:a16="http://schemas.microsoft.com/office/drawing/2014/main" id="{4AFF79FF-6CFF-4F4B-B785-BA505A4ABC1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6E9F334-7D25-6445-AD86-96868DEBF6C3}"/>
              </a:ext>
            </a:extLst>
          </p:cNvPr>
          <p:cNvSpPr>
            <a:spLocks noGrp="1"/>
          </p:cNvSpPr>
          <p:nvPr>
            <p:ph type="sldNum" sz="quarter" idx="12"/>
          </p:nvPr>
        </p:nvSpPr>
        <p:spPr/>
        <p:txBody>
          <a:bodyPr/>
          <a:lstStyle/>
          <a:p>
            <a:fld id="{BA189CEC-F660-664B-B15D-6537D56EC05B}" type="slidenum">
              <a:rPr lang="cs-CZ" smtClean="0"/>
              <a:t>‹#›</a:t>
            </a:fld>
            <a:endParaRPr lang="cs-CZ"/>
          </a:p>
        </p:txBody>
      </p:sp>
    </p:spTree>
    <p:extLst>
      <p:ext uri="{BB962C8B-B14F-4D97-AF65-F5344CB8AC3E}">
        <p14:creationId xmlns:p14="http://schemas.microsoft.com/office/powerpoint/2010/main" val="409387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E356C-7C67-7D41-BE6B-5343E09E70C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3DDD357-8D48-474C-9627-909D36986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1F1E1A6-0EAF-6342-914F-5F81A7F67EF6}"/>
              </a:ext>
            </a:extLst>
          </p:cNvPr>
          <p:cNvSpPr>
            <a:spLocks noGrp="1"/>
          </p:cNvSpPr>
          <p:nvPr>
            <p:ph type="dt" sz="half" idx="10"/>
          </p:nvPr>
        </p:nvSpPr>
        <p:spPr/>
        <p:txBody>
          <a:bodyPr/>
          <a:lstStyle/>
          <a:p>
            <a:fld id="{4A2289FB-4013-3E41-9989-E5268375E879}" type="datetimeFigureOut">
              <a:rPr lang="cs-CZ" smtClean="0"/>
              <a:t>20.04.2021</a:t>
            </a:fld>
            <a:endParaRPr lang="cs-CZ"/>
          </a:p>
        </p:txBody>
      </p:sp>
      <p:sp>
        <p:nvSpPr>
          <p:cNvPr id="5" name="Zástupný symbol pro zápatí 4">
            <a:extLst>
              <a:ext uri="{FF2B5EF4-FFF2-40B4-BE49-F238E27FC236}">
                <a16:creationId xmlns:a16="http://schemas.microsoft.com/office/drawing/2014/main" id="{FB5066EE-C22E-D848-951C-4BA4B3F4090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81CFCA0-0E04-BA46-B81D-C8236A934C3C}"/>
              </a:ext>
            </a:extLst>
          </p:cNvPr>
          <p:cNvSpPr>
            <a:spLocks noGrp="1"/>
          </p:cNvSpPr>
          <p:nvPr>
            <p:ph type="sldNum" sz="quarter" idx="12"/>
          </p:nvPr>
        </p:nvSpPr>
        <p:spPr/>
        <p:txBody>
          <a:bodyPr/>
          <a:lstStyle/>
          <a:p>
            <a:fld id="{BA189CEC-F660-664B-B15D-6537D56EC05B}" type="slidenum">
              <a:rPr lang="cs-CZ" smtClean="0"/>
              <a:t>‹#›</a:t>
            </a:fld>
            <a:endParaRPr lang="cs-CZ"/>
          </a:p>
        </p:txBody>
      </p:sp>
    </p:spTree>
    <p:extLst>
      <p:ext uri="{BB962C8B-B14F-4D97-AF65-F5344CB8AC3E}">
        <p14:creationId xmlns:p14="http://schemas.microsoft.com/office/powerpoint/2010/main" val="47845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C0C762-F8BC-7A47-94F9-F22F9FE01D1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8EA2B63-AEEC-DE4F-8346-AF903EBE10B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DA25EE81-909E-7040-BC4D-737819D321E9}"/>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1F29475-D688-7A44-90FB-8BF676C2194D}"/>
              </a:ext>
            </a:extLst>
          </p:cNvPr>
          <p:cNvSpPr>
            <a:spLocks noGrp="1"/>
          </p:cNvSpPr>
          <p:nvPr>
            <p:ph type="dt" sz="half" idx="10"/>
          </p:nvPr>
        </p:nvSpPr>
        <p:spPr/>
        <p:txBody>
          <a:bodyPr/>
          <a:lstStyle/>
          <a:p>
            <a:fld id="{4A2289FB-4013-3E41-9989-E5268375E879}" type="datetimeFigureOut">
              <a:rPr lang="cs-CZ" smtClean="0"/>
              <a:t>20.04.2021</a:t>
            </a:fld>
            <a:endParaRPr lang="cs-CZ"/>
          </a:p>
        </p:txBody>
      </p:sp>
      <p:sp>
        <p:nvSpPr>
          <p:cNvPr id="6" name="Zástupný symbol pro zápatí 5">
            <a:extLst>
              <a:ext uri="{FF2B5EF4-FFF2-40B4-BE49-F238E27FC236}">
                <a16:creationId xmlns:a16="http://schemas.microsoft.com/office/drawing/2014/main" id="{969B3D97-86AD-0647-80BB-A78767B3228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1C08F13-234A-754F-8D45-3F539B13387E}"/>
              </a:ext>
            </a:extLst>
          </p:cNvPr>
          <p:cNvSpPr>
            <a:spLocks noGrp="1"/>
          </p:cNvSpPr>
          <p:nvPr>
            <p:ph type="sldNum" sz="quarter" idx="12"/>
          </p:nvPr>
        </p:nvSpPr>
        <p:spPr/>
        <p:txBody>
          <a:bodyPr/>
          <a:lstStyle/>
          <a:p>
            <a:fld id="{BA189CEC-F660-664B-B15D-6537D56EC05B}" type="slidenum">
              <a:rPr lang="cs-CZ" smtClean="0"/>
              <a:t>‹#›</a:t>
            </a:fld>
            <a:endParaRPr lang="cs-CZ"/>
          </a:p>
        </p:txBody>
      </p:sp>
    </p:spTree>
    <p:extLst>
      <p:ext uri="{BB962C8B-B14F-4D97-AF65-F5344CB8AC3E}">
        <p14:creationId xmlns:p14="http://schemas.microsoft.com/office/powerpoint/2010/main" val="170096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6F62F2-5DD5-8348-9525-9EF20318981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70EB502C-B21B-FA48-BE74-04EBF4570D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38545FD-0B87-2E45-89CE-54C5D955B59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21BAC17-6B8F-9445-9E49-CB1A3819B4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1BDD6F9-5E71-AE41-928B-F40B3DEA29AB}"/>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072D0BD6-B471-4C47-A29D-514ED3B77ED0}"/>
              </a:ext>
            </a:extLst>
          </p:cNvPr>
          <p:cNvSpPr>
            <a:spLocks noGrp="1"/>
          </p:cNvSpPr>
          <p:nvPr>
            <p:ph type="dt" sz="half" idx="10"/>
          </p:nvPr>
        </p:nvSpPr>
        <p:spPr/>
        <p:txBody>
          <a:bodyPr/>
          <a:lstStyle/>
          <a:p>
            <a:fld id="{4A2289FB-4013-3E41-9989-E5268375E879}" type="datetimeFigureOut">
              <a:rPr lang="cs-CZ" smtClean="0"/>
              <a:t>20.04.2021</a:t>
            </a:fld>
            <a:endParaRPr lang="cs-CZ"/>
          </a:p>
        </p:txBody>
      </p:sp>
      <p:sp>
        <p:nvSpPr>
          <p:cNvPr id="8" name="Zástupný symbol pro zápatí 7">
            <a:extLst>
              <a:ext uri="{FF2B5EF4-FFF2-40B4-BE49-F238E27FC236}">
                <a16:creationId xmlns:a16="http://schemas.microsoft.com/office/drawing/2014/main" id="{C83FA8DA-0F62-6941-B8BB-79A41D6C200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F94DE9B-3EF3-1A4B-AAC9-3A83B930E243}"/>
              </a:ext>
            </a:extLst>
          </p:cNvPr>
          <p:cNvSpPr>
            <a:spLocks noGrp="1"/>
          </p:cNvSpPr>
          <p:nvPr>
            <p:ph type="sldNum" sz="quarter" idx="12"/>
          </p:nvPr>
        </p:nvSpPr>
        <p:spPr/>
        <p:txBody>
          <a:bodyPr/>
          <a:lstStyle/>
          <a:p>
            <a:fld id="{BA189CEC-F660-664B-B15D-6537D56EC05B}" type="slidenum">
              <a:rPr lang="cs-CZ" smtClean="0"/>
              <a:t>‹#›</a:t>
            </a:fld>
            <a:endParaRPr lang="cs-CZ"/>
          </a:p>
        </p:txBody>
      </p:sp>
    </p:spTree>
    <p:extLst>
      <p:ext uri="{BB962C8B-B14F-4D97-AF65-F5344CB8AC3E}">
        <p14:creationId xmlns:p14="http://schemas.microsoft.com/office/powerpoint/2010/main" val="107341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8CA6D-9848-A14F-A2B3-70AC11405EF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8594A5E-11B9-C44A-8425-C5CF1EC8B658}"/>
              </a:ext>
            </a:extLst>
          </p:cNvPr>
          <p:cNvSpPr>
            <a:spLocks noGrp="1"/>
          </p:cNvSpPr>
          <p:nvPr>
            <p:ph type="dt" sz="half" idx="10"/>
          </p:nvPr>
        </p:nvSpPr>
        <p:spPr/>
        <p:txBody>
          <a:bodyPr/>
          <a:lstStyle/>
          <a:p>
            <a:fld id="{4A2289FB-4013-3E41-9989-E5268375E879}" type="datetimeFigureOut">
              <a:rPr lang="cs-CZ" smtClean="0"/>
              <a:t>20.04.2021</a:t>
            </a:fld>
            <a:endParaRPr lang="cs-CZ"/>
          </a:p>
        </p:txBody>
      </p:sp>
      <p:sp>
        <p:nvSpPr>
          <p:cNvPr id="4" name="Zástupný symbol pro zápatí 3">
            <a:extLst>
              <a:ext uri="{FF2B5EF4-FFF2-40B4-BE49-F238E27FC236}">
                <a16:creationId xmlns:a16="http://schemas.microsoft.com/office/drawing/2014/main" id="{DC2C684B-0B88-8B4A-B9B6-9DA6E01CAAD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2A70093-BF7D-0E4A-8ABC-09DA1224D223}"/>
              </a:ext>
            </a:extLst>
          </p:cNvPr>
          <p:cNvSpPr>
            <a:spLocks noGrp="1"/>
          </p:cNvSpPr>
          <p:nvPr>
            <p:ph type="sldNum" sz="quarter" idx="12"/>
          </p:nvPr>
        </p:nvSpPr>
        <p:spPr/>
        <p:txBody>
          <a:bodyPr/>
          <a:lstStyle/>
          <a:p>
            <a:fld id="{BA189CEC-F660-664B-B15D-6537D56EC05B}" type="slidenum">
              <a:rPr lang="cs-CZ" smtClean="0"/>
              <a:t>‹#›</a:t>
            </a:fld>
            <a:endParaRPr lang="cs-CZ"/>
          </a:p>
        </p:txBody>
      </p:sp>
    </p:spTree>
    <p:extLst>
      <p:ext uri="{BB962C8B-B14F-4D97-AF65-F5344CB8AC3E}">
        <p14:creationId xmlns:p14="http://schemas.microsoft.com/office/powerpoint/2010/main" val="23317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04A72C45-9A6B-F04B-9871-AC39E754180A}"/>
              </a:ext>
            </a:extLst>
          </p:cNvPr>
          <p:cNvSpPr>
            <a:spLocks noGrp="1"/>
          </p:cNvSpPr>
          <p:nvPr>
            <p:ph type="dt" sz="half" idx="10"/>
          </p:nvPr>
        </p:nvSpPr>
        <p:spPr/>
        <p:txBody>
          <a:bodyPr/>
          <a:lstStyle/>
          <a:p>
            <a:fld id="{4A2289FB-4013-3E41-9989-E5268375E879}" type="datetimeFigureOut">
              <a:rPr lang="cs-CZ" smtClean="0"/>
              <a:t>20.04.2021</a:t>
            </a:fld>
            <a:endParaRPr lang="cs-CZ"/>
          </a:p>
        </p:txBody>
      </p:sp>
      <p:sp>
        <p:nvSpPr>
          <p:cNvPr id="3" name="Zástupný symbol pro zápatí 2">
            <a:extLst>
              <a:ext uri="{FF2B5EF4-FFF2-40B4-BE49-F238E27FC236}">
                <a16:creationId xmlns:a16="http://schemas.microsoft.com/office/drawing/2014/main" id="{70BCC1AB-A543-2B4D-9696-D436570C3BE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B796E7B-6C77-8847-B204-E09107961B64}"/>
              </a:ext>
            </a:extLst>
          </p:cNvPr>
          <p:cNvSpPr>
            <a:spLocks noGrp="1"/>
          </p:cNvSpPr>
          <p:nvPr>
            <p:ph type="sldNum" sz="quarter" idx="12"/>
          </p:nvPr>
        </p:nvSpPr>
        <p:spPr/>
        <p:txBody>
          <a:bodyPr/>
          <a:lstStyle/>
          <a:p>
            <a:fld id="{BA189CEC-F660-664B-B15D-6537D56EC05B}" type="slidenum">
              <a:rPr lang="cs-CZ" smtClean="0"/>
              <a:t>‹#›</a:t>
            </a:fld>
            <a:endParaRPr lang="cs-CZ"/>
          </a:p>
        </p:txBody>
      </p:sp>
    </p:spTree>
    <p:extLst>
      <p:ext uri="{BB962C8B-B14F-4D97-AF65-F5344CB8AC3E}">
        <p14:creationId xmlns:p14="http://schemas.microsoft.com/office/powerpoint/2010/main" val="521788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DC6228-77DA-6F4F-B838-A528BF66114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08CA5CDA-0D5B-394E-A066-19149D96E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1193B00-05DE-4046-893A-4798EE3E2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A76662E-9180-C74C-9490-0B96698949D7}"/>
              </a:ext>
            </a:extLst>
          </p:cNvPr>
          <p:cNvSpPr>
            <a:spLocks noGrp="1"/>
          </p:cNvSpPr>
          <p:nvPr>
            <p:ph type="dt" sz="half" idx="10"/>
          </p:nvPr>
        </p:nvSpPr>
        <p:spPr/>
        <p:txBody>
          <a:bodyPr/>
          <a:lstStyle/>
          <a:p>
            <a:fld id="{4A2289FB-4013-3E41-9989-E5268375E879}" type="datetimeFigureOut">
              <a:rPr lang="cs-CZ" smtClean="0"/>
              <a:t>20.04.2021</a:t>
            </a:fld>
            <a:endParaRPr lang="cs-CZ"/>
          </a:p>
        </p:txBody>
      </p:sp>
      <p:sp>
        <p:nvSpPr>
          <p:cNvPr id="6" name="Zástupný symbol pro zápatí 5">
            <a:extLst>
              <a:ext uri="{FF2B5EF4-FFF2-40B4-BE49-F238E27FC236}">
                <a16:creationId xmlns:a16="http://schemas.microsoft.com/office/drawing/2014/main" id="{D87B68B3-0EB7-D246-8437-6A4DE4E359D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F1F6023-F4EA-8E45-B582-3AB41BED6D70}"/>
              </a:ext>
            </a:extLst>
          </p:cNvPr>
          <p:cNvSpPr>
            <a:spLocks noGrp="1"/>
          </p:cNvSpPr>
          <p:nvPr>
            <p:ph type="sldNum" sz="quarter" idx="12"/>
          </p:nvPr>
        </p:nvSpPr>
        <p:spPr/>
        <p:txBody>
          <a:bodyPr/>
          <a:lstStyle/>
          <a:p>
            <a:fld id="{BA189CEC-F660-664B-B15D-6537D56EC05B}" type="slidenum">
              <a:rPr lang="cs-CZ" smtClean="0"/>
              <a:t>‹#›</a:t>
            </a:fld>
            <a:endParaRPr lang="cs-CZ"/>
          </a:p>
        </p:txBody>
      </p:sp>
    </p:spTree>
    <p:extLst>
      <p:ext uri="{BB962C8B-B14F-4D97-AF65-F5344CB8AC3E}">
        <p14:creationId xmlns:p14="http://schemas.microsoft.com/office/powerpoint/2010/main" val="249105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30192B-8A1F-9042-9B72-2666523E954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C59B20E-6A07-1A4F-AF19-F612B245F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6B3D3A63-8BBA-4C4F-AF33-D0ACF65B7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EE973C0-7C1E-1C47-A3FF-A221793E48BF}"/>
              </a:ext>
            </a:extLst>
          </p:cNvPr>
          <p:cNvSpPr>
            <a:spLocks noGrp="1"/>
          </p:cNvSpPr>
          <p:nvPr>
            <p:ph type="dt" sz="half" idx="10"/>
          </p:nvPr>
        </p:nvSpPr>
        <p:spPr/>
        <p:txBody>
          <a:bodyPr/>
          <a:lstStyle/>
          <a:p>
            <a:fld id="{4A2289FB-4013-3E41-9989-E5268375E879}" type="datetimeFigureOut">
              <a:rPr lang="cs-CZ" smtClean="0"/>
              <a:t>20.04.2021</a:t>
            </a:fld>
            <a:endParaRPr lang="cs-CZ"/>
          </a:p>
        </p:txBody>
      </p:sp>
      <p:sp>
        <p:nvSpPr>
          <p:cNvPr id="6" name="Zástupný symbol pro zápatí 5">
            <a:extLst>
              <a:ext uri="{FF2B5EF4-FFF2-40B4-BE49-F238E27FC236}">
                <a16:creationId xmlns:a16="http://schemas.microsoft.com/office/drawing/2014/main" id="{C1CE1CE7-9A78-F34A-8716-AE895C1FEF7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42AB95B-97E7-8D4C-B9B8-47DF0F9A266D}"/>
              </a:ext>
            </a:extLst>
          </p:cNvPr>
          <p:cNvSpPr>
            <a:spLocks noGrp="1"/>
          </p:cNvSpPr>
          <p:nvPr>
            <p:ph type="sldNum" sz="quarter" idx="12"/>
          </p:nvPr>
        </p:nvSpPr>
        <p:spPr/>
        <p:txBody>
          <a:bodyPr/>
          <a:lstStyle/>
          <a:p>
            <a:fld id="{BA189CEC-F660-664B-B15D-6537D56EC05B}" type="slidenum">
              <a:rPr lang="cs-CZ" smtClean="0"/>
              <a:t>‹#›</a:t>
            </a:fld>
            <a:endParaRPr lang="cs-CZ"/>
          </a:p>
        </p:txBody>
      </p:sp>
    </p:spTree>
    <p:extLst>
      <p:ext uri="{BB962C8B-B14F-4D97-AF65-F5344CB8AC3E}">
        <p14:creationId xmlns:p14="http://schemas.microsoft.com/office/powerpoint/2010/main" val="2916961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8DE6EFE-ED59-F34C-AD4A-EFE7A58F1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3B3B95BC-BF84-C049-8EA2-E4CB8A0920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0893556-42BA-7047-9B9C-523FFDCE08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289FB-4013-3E41-9989-E5268375E879}" type="datetimeFigureOut">
              <a:rPr lang="cs-CZ" smtClean="0"/>
              <a:t>20.04.2021</a:t>
            </a:fld>
            <a:endParaRPr lang="cs-CZ"/>
          </a:p>
        </p:txBody>
      </p:sp>
      <p:sp>
        <p:nvSpPr>
          <p:cNvPr id="5" name="Zástupný symbol pro zápatí 4">
            <a:extLst>
              <a:ext uri="{FF2B5EF4-FFF2-40B4-BE49-F238E27FC236}">
                <a16:creationId xmlns:a16="http://schemas.microsoft.com/office/drawing/2014/main" id="{2DCF2628-5392-6A4C-8210-5B664D4FC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6B3A02F-6CDF-3144-89BA-FC09AACD73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89CEC-F660-664B-B15D-6537D56EC05B}" type="slidenum">
              <a:rPr lang="cs-CZ" smtClean="0"/>
              <a:t>‹#›</a:t>
            </a:fld>
            <a:endParaRPr lang="cs-CZ"/>
          </a:p>
        </p:txBody>
      </p:sp>
    </p:spTree>
    <p:extLst>
      <p:ext uri="{BB962C8B-B14F-4D97-AF65-F5344CB8AC3E}">
        <p14:creationId xmlns:p14="http://schemas.microsoft.com/office/powerpoint/2010/main" val="1184176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budova, exteriér, osoba, kámen&#10;&#10;Popis byl vytvořen automaticky">
            <a:extLst>
              <a:ext uri="{FF2B5EF4-FFF2-40B4-BE49-F238E27FC236}">
                <a16:creationId xmlns:a16="http://schemas.microsoft.com/office/drawing/2014/main" id="{24442C88-7C3F-374D-B233-9A1D5A3D0B15}"/>
              </a:ext>
            </a:extLst>
          </p:cNvPr>
          <p:cNvPicPr>
            <a:picLocks noChangeAspect="1"/>
          </p:cNvPicPr>
          <p:nvPr/>
        </p:nvPicPr>
        <p:blipFill rotWithShape="1">
          <a:blip r:embed="rId2"/>
          <a:srcRect l="1058" r="899" b="2126"/>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EA8E9B8D-EACF-CC4C-9FAC-FD3DF4586AB0}"/>
              </a:ext>
            </a:extLst>
          </p:cNvPr>
          <p:cNvSpPr>
            <a:spLocks noGrp="1"/>
          </p:cNvSpPr>
          <p:nvPr>
            <p:ph type="ctrTitle"/>
          </p:nvPr>
        </p:nvSpPr>
        <p:spPr>
          <a:xfrm>
            <a:off x="477981" y="1122363"/>
            <a:ext cx="4023360" cy="3204134"/>
          </a:xfrm>
        </p:spPr>
        <p:txBody>
          <a:bodyPr anchor="b">
            <a:normAutofit/>
          </a:bodyPr>
          <a:lstStyle/>
          <a:p>
            <a:pPr algn="l"/>
            <a:r>
              <a:rPr lang="cs-CZ" sz="4800" dirty="0">
                <a:latin typeface="Times New Roman" panose="02020603050405020304" pitchFamily="18" charset="0"/>
                <a:cs typeface="Times New Roman" panose="02020603050405020304" pitchFamily="18" charset="0"/>
              </a:rPr>
              <a:t>Proč mnišský řád? </a:t>
            </a:r>
          </a:p>
        </p:txBody>
      </p:sp>
      <p:sp>
        <p:nvSpPr>
          <p:cNvPr id="3" name="Podnadpis 2">
            <a:extLst>
              <a:ext uri="{FF2B5EF4-FFF2-40B4-BE49-F238E27FC236}">
                <a16:creationId xmlns:a16="http://schemas.microsoft.com/office/drawing/2014/main" id="{6DF88E43-5950-3644-BFC3-B11F8247B561}"/>
              </a:ext>
            </a:extLst>
          </p:cNvPr>
          <p:cNvSpPr>
            <a:spLocks noGrp="1"/>
          </p:cNvSpPr>
          <p:nvPr>
            <p:ph type="subTitle" idx="1"/>
          </p:nvPr>
        </p:nvSpPr>
        <p:spPr>
          <a:xfrm>
            <a:off x="477980" y="4872922"/>
            <a:ext cx="4023359" cy="1208141"/>
          </a:xfrm>
        </p:spPr>
        <p:txBody>
          <a:bodyPr>
            <a:normAutofit/>
          </a:bodyPr>
          <a:lstStyle/>
          <a:p>
            <a:pPr algn="l"/>
            <a:r>
              <a:rPr lang="cs-CZ" sz="2000" dirty="0" err="1">
                <a:latin typeface="Times New Roman" panose="02020603050405020304" pitchFamily="18" charset="0"/>
                <a:cs typeface="Times New Roman" panose="02020603050405020304" pitchFamily="18" charset="0"/>
              </a:rPr>
              <a:t>Agamben</a:t>
            </a:r>
            <a:r>
              <a:rPr lang="cs-CZ" sz="2000" dirty="0">
                <a:latin typeface="Times New Roman" panose="02020603050405020304" pitchFamily="18" charset="0"/>
                <a:cs typeface="Times New Roman" panose="02020603050405020304" pitchFamily="18" charset="0"/>
              </a:rPr>
              <a:t>: Náboženství, politika, filosofie</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7979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3B649FEB-102F-6E4F-BFA2-259BEA1A52CD}"/>
              </a:ext>
            </a:extLst>
          </p:cNvPr>
          <p:cNvSpPr>
            <a:spLocks noGrp="1"/>
          </p:cNvSpPr>
          <p:nvPr>
            <p:ph type="title"/>
          </p:nvPr>
        </p:nvSpPr>
        <p:spPr>
          <a:xfrm>
            <a:off x="838200" y="669925"/>
            <a:ext cx="4508946" cy="1325563"/>
          </a:xfrm>
        </p:spPr>
        <p:txBody>
          <a:bodyPr anchor="b">
            <a:normAutofit/>
          </a:bodyPr>
          <a:lstStyle/>
          <a:p>
            <a:pPr algn="r"/>
            <a:r>
              <a:rPr lang="cs-CZ" dirty="0">
                <a:solidFill>
                  <a:schemeClr val="bg1"/>
                </a:solidFill>
                <a:latin typeface="Times New Roman" panose="02020603050405020304" pitchFamily="18" charset="0"/>
                <a:cs typeface="Times New Roman" panose="02020603050405020304" pitchFamily="18" charset="0"/>
              </a:rPr>
              <a:t>Theologie práce</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7B76087D-00FA-3643-B682-A71B6ADE2F2E}"/>
              </a:ext>
            </a:extLst>
          </p:cNvPr>
          <p:cNvSpPr>
            <a:spLocks noGrp="1"/>
          </p:cNvSpPr>
          <p:nvPr>
            <p:ph idx="1"/>
          </p:nvPr>
        </p:nvSpPr>
        <p:spPr>
          <a:xfrm>
            <a:off x="1392667" y="2398957"/>
            <a:ext cx="9406666" cy="3526144"/>
          </a:xfrm>
        </p:spPr>
        <p:txBody>
          <a:bodyPr>
            <a:normAutofit/>
          </a:bodyPr>
          <a:lstStyle/>
          <a:p>
            <a:pPr marL="0" indent="0" algn="just">
              <a:buNone/>
            </a:pPr>
            <a:r>
              <a:rPr lang="cs-CZ" sz="2400" dirty="0">
                <a:solidFill>
                  <a:schemeClr val="bg1"/>
                </a:solidFill>
                <a:latin typeface="Times New Roman" panose="02020603050405020304" pitchFamily="18" charset="0"/>
                <a:cs typeface="Times New Roman" panose="02020603050405020304" pitchFamily="18" charset="0"/>
              </a:rPr>
              <a:t>Heslo spjaté s benediktýny „modli se a pracuj“ zformuloval až v 9. století Benedikt z </a:t>
            </a:r>
            <a:r>
              <a:rPr lang="cs-CZ" sz="2400" dirty="0" err="1">
                <a:solidFill>
                  <a:schemeClr val="bg1"/>
                </a:solidFill>
                <a:latin typeface="Times New Roman" panose="02020603050405020304" pitchFamily="18" charset="0"/>
                <a:cs typeface="Times New Roman" panose="02020603050405020304" pitchFamily="18" charset="0"/>
              </a:rPr>
              <a:t>Aniane</a:t>
            </a:r>
            <a:r>
              <a:rPr lang="cs-CZ" sz="2400" dirty="0">
                <a:solidFill>
                  <a:schemeClr val="bg1"/>
                </a:solidFill>
                <a:latin typeface="Times New Roman" panose="02020603050405020304" pitchFamily="18" charset="0"/>
                <a:cs typeface="Times New Roman" panose="02020603050405020304" pitchFamily="18" charset="0"/>
              </a:rPr>
              <a:t>. Již Benedikt však formuloval novou </a:t>
            </a:r>
            <a:r>
              <a:rPr lang="cs-CZ" sz="2400" b="1" dirty="0" err="1">
                <a:solidFill>
                  <a:schemeClr val="bg1"/>
                </a:solidFill>
                <a:latin typeface="Times New Roman" panose="02020603050405020304" pitchFamily="18" charset="0"/>
                <a:cs typeface="Times New Roman" panose="02020603050405020304" pitchFamily="18" charset="0"/>
              </a:rPr>
              <a:t>theologii</a:t>
            </a:r>
            <a:r>
              <a:rPr lang="cs-CZ" sz="2400" b="1" dirty="0">
                <a:solidFill>
                  <a:schemeClr val="bg1"/>
                </a:solidFill>
                <a:latin typeface="Times New Roman" panose="02020603050405020304" pitchFamily="18" charset="0"/>
                <a:cs typeface="Times New Roman" panose="02020603050405020304" pitchFamily="18" charset="0"/>
              </a:rPr>
              <a:t> práce</a:t>
            </a:r>
            <a:r>
              <a:rPr lang="cs-CZ" sz="2400" dirty="0">
                <a:solidFill>
                  <a:schemeClr val="bg1"/>
                </a:solidFill>
                <a:latin typeface="Times New Roman" panose="02020603050405020304" pitchFamily="18" charset="0"/>
                <a:cs typeface="Times New Roman" panose="02020603050405020304" pitchFamily="18" charset="0"/>
              </a:rPr>
              <a:t>: díky práci se mniši jsou schopni o sebe postarat, čímž získávají </a:t>
            </a:r>
            <a:r>
              <a:rPr lang="cs-CZ" sz="2400" b="1" dirty="0">
                <a:solidFill>
                  <a:schemeClr val="bg1"/>
                </a:solidFill>
                <a:latin typeface="Times New Roman" panose="02020603050405020304" pitchFamily="18" charset="0"/>
                <a:cs typeface="Times New Roman" panose="02020603050405020304" pitchFamily="18" charset="0"/>
              </a:rPr>
              <a:t>vnější svobodu</a:t>
            </a:r>
            <a:r>
              <a:rPr lang="cs-CZ" sz="2400" dirty="0">
                <a:solidFill>
                  <a:schemeClr val="bg1"/>
                </a:solidFill>
                <a:latin typeface="Times New Roman" panose="02020603050405020304" pitchFamily="18" charset="0"/>
                <a:cs typeface="Times New Roman" panose="02020603050405020304" pitchFamily="18" charset="0"/>
              </a:rPr>
              <a:t>. </a:t>
            </a:r>
          </a:p>
          <a:p>
            <a:pPr marL="0" indent="0" algn="just">
              <a:buNone/>
            </a:pPr>
            <a:r>
              <a:rPr lang="cs-CZ" sz="2400" dirty="0">
                <a:solidFill>
                  <a:schemeClr val="bg1"/>
                </a:solidFill>
                <a:latin typeface="Times New Roman" panose="02020603050405020304" pitchFamily="18" charset="0"/>
                <a:cs typeface="Times New Roman" panose="02020603050405020304" pitchFamily="18" charset="0"/>
              </a:rPr>
              <a:t>Důraz je zde kladen na duchovní rozměr práce: pracovat bez </a:t>
            </a:r>
            <a:r>
              <a:rPr lang="cs-CZ" sz="2400" dirty="0" err="1">
                <a:solidFill>
                  <a:schemeClr val="bg1"/>
                </a:solidFill>
                <a:latin typeface="Times New Roman" panose="02020603050405020304" pitchFamily="18" charset="0"/>
                <a:cs typeface="Times New Roman" panose="02020603050405020304" pitchFamily="18" charset="0"/>
              </a:rPr>
              <a:t>sebevynášení</a:t>
            </a:r>
            <a:r>
              <a:rPr lang="cs-CZ" sz="2400" dirty="0">
                <a:solidFill>
                  <a:schemeClr val="bg1"/>
                </a:solidFill>
                <a:latin typeface="Times New Roman" panose="02020603050405020304" pitchFamily="18" charset="0"/>
                <a:cs typeface="Times New Roman" panose="02020603050405020304" pitchFamily="18" charset="0"/>
              </a:rPr>
              <a:t>, bez postranních úmyslů, nepřekážet si v práci tím, že chceme vyniknout, spíše pracovat s vnitřní rezignací – proto musí být práce doplněna modlitbou: „Pracoval(a) jsem tak dobře, jak jsem uměl(a), nyní předávám práci bohu.“ Modlitba od práce osvobozuje – klade práci do božích rukou. </a:t>
            </a:r>
          </a:p>
          <a:p>
            <a:pPr marL="0" indent="0" algn="just">
              <a:buNone/>
            </a:pPr>
            <a:endParaRPr lang="cs-CZ" sz="2400"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93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Nadpis 1">
            <a:extLst>
              <a:ext uri="{FF2B5EF4-FFF2-40B4-BE49-F238E27FC236}">
                <a16:creationId xmlns:a16="http://schemas.microsoft.com/office/drawing/2014/main" id="{C3ABBD2F-4C2B-9E47-98F5-5C8764FDB7A7}"/>
              </a:ext>
            </a:extLst>
          </p:cNvPr>
          <p:cNvSpPr>
            <a:spLocks noGrp="1"/>
          </p:cNvSpPr>
          <p:nvPr>
            <p:ph type="title"/>
          </p:nvPr>
        </p:nvSpPr>
        <p:spPr>
          <a:xfrm>
            <a:off x="838200" y="448721"/>
            <a:ext cx="4707671" cy="1225650"/>
          </a:xfrm>
        </p:spPr>
        <p:txBody>
          <a:bodyPr anchor="b">
            <a:normAutofit/>
          </a:bodyPr>
          <a:lstStyle/>
          <a:p>
            <a:r>
              <a:rPr lang="cs-CZ" sz="3800">
                <a:solidFill>
                  <a:schemeClr val="bg1"/>
                </a:solidFill>
                <a:latin typeface="Times New Roman" panose="02020603050405020304" pitchFamily="18" charset="0"/>
                <a:cs typeface="Times New Roman" panose="02020603050405020304" pitchFamily="18" charset="0"/>
              </a:rPr>
              <a:t>Navázání na mnichy dnes</a:t>
            </a:r>
          </a:p>
        </p:txBody>
      </p:sp>
      <p:cxnSp>
        <p:nvCxnSpPr>
          <p:cNvPr id="21" name="Straight Connector 2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011A1C5E-60AD-F14F-BC6E-ACE090682BFD}"/>
              </a:ext>
            </a:extLst>
          </p:cNvPr>
          <p:cNvSpPr>
            <a:spLocks noGrp="1"/>
          </p:cNvSpPr>
          <p:nvPr>
            <p:ph idx="1"/>
          </p:nvPr>
        </p:nvSpPr>
        <p:spPr>
          <a:xfrm>
            <a:off x="897769" y="1909192"/>
            <a:ext cx="4586513" cy="3647710"/>
          </a:xfrm>
        </p:spPr>
        <p:txBody>
          <a:bodyPr>
            <a:normAutofit/>
          </a:bodyPr>
          <a:lstStyle/>
          <a:p>
            <a:pPr marL="0" indent="0">
              <a:buNone/>
            </a:pPr>
            <a:r>
              <a:rPr lang="cs-CZ" sz="2000" dirty="0" err="1">
                <a:solidFill>
                  <a:schemeClr val="bg1"/>
                </a:solidFill>
                <a:latin typeface="Times New Roman" panose="02020603050405020304" pitchFamily="18" charset="0"/>
                <a:cs typeface="Times New Roman" panose="02020603050405020304" pitchFamily="18" charset="0"/>
              </a:rPr>
              <a:t>Alasdair</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MacIntyre</a:t>
            </a:r>
            <a:r>
              <a:rPr lang="cs-CZ" sz="2000" dirty="0">
                <a:solidFill>
                  <a:schemeClr val="bg1"/>
                </a:solidFill>
                <a:latin typeface="Times New Roman" panose="02020603050405020304" pitchFamily="18" charset="0"/>
                <a:cs typeface="Times New Roman" panose="02020603050405020304" pitchFamily="18" charset="0"/>
              </a:rPr>
              <a:t>, </a:t>
            </a:r>
            <a:r>
              <a:rPr lang="cs-CZ" sz="2000" i="1" dirty="0" err="1">
                <a:solidFill>
                  <a:schemeClr val="bg1"/>
                </a:solidFill>
                <a:latin typeface="Times New Roman" panose="02020603050405020304" pitchFamily="18" charset="0"/>
                <a:cs typeface="Times New Roman" panose="02020603050405020304" pitchFamily="18" charset="0"/>
              </a:rPr>
              <a:t>After</a:t>
            </a:r>
            <a:r>
              <a:rPr lang="cs-CZ" sz="2000" i="1" dirty="0">
                <a:solidFill>
                  <a:schemeClr val="bg1"/>
                </a:solidFill>
                <a:latin typeface="Times New Roman" panose="02020603050405020304" pitchFamily="18" charset="0"/>
                <a:cs typeface="Times New Roman" panose="02020603050405020304" pitchFamily="18" charset="0"/>
              </a:rPr>
              <a:t> </a:t>
            </a:r>
            <a:r>
              <a:rPr lang="cs-CZ" sz="2000" i="1" dirty="0" err="1">
                <a:solidFill>
                  <a:schemeClr val="bg1"/>
                </a:solidFill>
                <a:latin typeface="Times New Roman" panose="02020603050405020304" pitchFamily="18" charset="0"/>
                <a:cs typeface="Times New Roman" panose="02020603050405020304" pitchFamily="18" charset="0"/>
              </a:rPr>
              <a:t>Virtue</a:t>
            </a:r>
            <a:r>
              <a:rPr lang="cs-CZ" sz="2000" dirty="0">
                <a:solidFill>
                  <a:schemeClr val="bg1"/>
                </a:solidFill>
                <a:latin typeface="Times New Roman" panose="02020603050405020304" pitchFamily="18" charset="0"/>
                <a:cs typeface="Times New Roman" panose="02020603050405020304" pitchFamily="18" charset="0"/>
              </a:rPr>
              <a:t>, 1981 (česky </a:t>
            </a:r>
            <a:r>
              <a:rPr lang="cs-CZ" sz="2000" i="1" dirty="0">
                <a:solidFill>
                  <a:schemeClr val="bg1"/>
                </a:solidFill>
                <a:latin typeface="Times New Roman" panose="02020603050405020304" pitchFamily="18" charset="0"/>
                <a:cs typeface="Times New Roman" panose="02020603050405020304" pitchFamily="18" charset="0"/>
              </a:rPr>
              <a:t>Ztráta ctnosti</a:t>
            </a:r>
            <a:r>
              <a:rPr lang="cs-CZ" sz="2000" dirty="0">
                <a:solidFill>
                  <a:schemeClr val="bg1"/>
                </a:solidFill>
                <a:latin typeface="Times New Roman" panose="02020603050405020304" pitchFamily="18" charset="0"/>
                <a:cs typeface="Times New Roman" panose="02020603050405020304" pitchFamily="18" charset="0"/>
              </a:rPr>
              <a:t>).</a:t>
            </a:r>
          </a:p>
          <a:p>
            <a:pPr marL="0" indent="0">
              <a:buNone/>
            </a:pPr>
            <a:r>
              <a:rPr lang="en-CA" sz="2000" dirty="0">
                <a:solidFill>
                  <a:schemeClr val="bg1"/>
                </a:solidFill>
                <a:latin typeface="Times New Roman" panose="02020603050405020304" pitchFamily="18" charset="0"/>
                <a:cs typeface="Times New Roman" panose="02020603050405020304" pitchFamily="18" charset="0"/>
              </a:rPr>
              <a:t>“If the tradition of the virtues was able to survive the horrors of the last dark ages, we are not entirely without hope... We are waiting not for a Godot, but for another—doubtless very different—St. Benedict.”</a:t>
            </a:r>
          </a:p>
          <a:p>
            <a:pPr marL="0" indent="0">
              <a:buNone/>
            </a:pPr>
            <a:r>
              <a:rPr lang="cs-CZ" sz="2000" dirty="0">
                <a:solidFill>
                  <a:schemeClr val="bg1"/>
                </a:solidFill>
                <a:latin typeface="Times New Roman" panose="02020603050405020304" pitchFamily="18" charset="0"/>
                <a:cs typeface="Times New Roman" panose="02020603050405020304" pitchFamily="18" charset="0"/>
              </a:rPr>
              <a:t>Na tuto větu navazuje Rod </a:t>
            </a:r>
            <a:r>
              <a:rPr lang="cs-CZ" sz="2000" dirty="0" err="1">
                <a:solidFill>
                  <a:schemeClr val="bg1"/>
                </a:solidFill>
                <a:latin typeface="Times New Roman" panose="02020603050405020304" pitchFamily="18" charset="0"/>
                <a:cs typeface="Times New Roman" panose="02020603050405020304" pitchFamily="18" charset="0"/>
              </a:rPr>
              <a:t>Dreher</a:t>
            </a:r>
            <a:r>
              <a:rPr lang="cs-CZ" sz="2000" dirty="0">
                <a:solidFill>
                  <a:schemeClr val="bg1"/>
                </a:solidFill>
                <a:latin typeface="Times New Roman" panose="02020603050405020304" pitchFamily="18" charset="0"/>
                <a:cs typeface="Times New Roman" panose="02020603050405020304" pitchFamily="18" charset="0"/>
              </a:rPr>
              <a:t> ve své knize: </a:t>
            </a:r>
            <a:r>
              <a:rPr lang="cs-CZ" sz="2000" i="1" dirty="0" err="1">
                <a:solidFill>
                  <a:schemeClr val="bg1"/>
                </a:solidFill>
                <a:latin typeface="Times New Roman" panose="02020603050405020304" pitchFamily="18" charset="0"/>
                <a:cs typeface="Times New Roman" panose="02020603050405020304" pitchFamily="18" charset="0"/>
              </a:rPr>
              <a:t>The</a:t>
            </a:r>
            <a:r>
              <a:rPr lang="cs-CZ" sz="2000" i="1" dirty="0">
                <a:solidFill>
                  <a:schemeClr val="bg1"/>
                </a:solidFill>
                <a:latin typeface="Times New Roman" panose="02020603050405020304" pitchFamily="18" charset="0"/>
                <a:cs typeface="Times New Roman" panose="02020603050405020304" pitchFamily="18" charset="0"/>
              </a:rPr>
              <a:t> </a:t>
            </a:r>
            <a:r>
              <a:rPr lang="cs-CZ" sz="2000" i="1" dirty="0" err="1">
                <a:solidFill>
                  <a:schemeClr val="bg1"/>
                </a:solidFill>
                <a:latin typeface="Times New Roman" panose="02020603050405020304" pitchFamily="18" charset="0"/>
                <a:cs typeface="Times New Roman" panose="02020603050405020304" pitchFamily="18" charset="0"/>
              </a:rPr>
              <a:t>Benedict</a:t>
            </a:r>
            <a:r>
              <a:rPr lang="cs-CZ" sz="2000" i="1" dirty="0">
                <a:solidFill>
                  <a:schemeClr val="bg1"/>
                </a:solidFill>
                <a:latin typeface="Times New Roman" panose="02020603050405020304" pitchFamily="18" charset="0"/>
                <a:cs typeface="Times New Roman" panose="02020603050405020304" pitchFamily="18" charset="0"/>
              </a:rPr>
              <a:t> </a:t>
            </a:r>
            <a:r>
              <a:rPr lang="cs-CZ" sz="2000" i="1" dirty="0" err="1">
                <a:solidFill>
                  <a:schemeClr val="bg1"/>
                </a:solidFill>
                <a:latin typeface="Times New Roman" panose="02020603050405020304" pitchFamily="18" charset="0"/>
                <a:cs typeface="Times New Roman" panose="02020603050405020304" pitchFamily="18" charset="0"/>
              </a:rPr>
              <a:t>Option</a:t>
            </a:r>
            <a:r>
              <a:rPr lang="cs-CZ" sz="2000" dirty="0">
                <a:solidFill>
                  <a:schemeClr val="bg1"/>
                </a:solidFill>
                <a:latin typeface="Times New Roman" panose="02020603050405020304" pitchFamily="18" charset="0"/>
                <a:cs typeface="Times New Roman" panose="02020603050405020304" pitchFamily="18" charset="0"/>
              </a:rPr>
              <a:t>, v níž pojednává o vytvoření alternativní komunity, která by vytvořila opozici vůči zničené západní kultuře a společnosti.</a:t>
            </a:r>
          </a:p>
        </p:txBody>
      </p:sp>
      <p:cxnSp>
        <p:nvCxnSpPr>
          <p:cNvPr id="23" name="Straight Connector 2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64DCB437-1674-C846-8F25-BCADDD6143B6}"/>
              </a:ext>
            </a:extLst>
          </p:cNvPr>
          <p:cNvPicPr>
            <a:picLocks noChangeAspect="1"/>
          </p:cNvPicPr>
          <p:nvPr/>
        </p:nvPicPr>
        <p:blipFill rotWithShape="1">
          <a:blip r:embed="rId2"/>
          <a:srcRect t="10841" r="1" b="5350"/>
          <a:stretch/>
        </p:blipFill>
        <p:spPr>
          <a:xfrm>
            <a:off x="6525453" y="10"/>
            <a:ext cx="5666547" cy="6857990"/>
          </a:xfrm>
          <a:prstGeom prst="rect">
            <a:avLst/>
          </a:prstGeom>
        </p:spPr>
      </p:pic>
    </p:spTree>
    <p:extLst>
      <p:ext uri="{BB962C8B-B14F-4D97-AF65-F5344CB8AC3E}">
        <p14:creationId xmlns:p14="http://schemas.microsoft.com/office/powerpoint/2010/main" val="217904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499FCC67-C12F-EC41-A1F1-5E6CFA93F676}"/>
              </a:ext>
            </a:extLst>
          </p:cNvPr>
          <p:cNvSpPr>
            <a:spLocks noGrp="1"/>
          </p:cNvSpPr>
          <p:nvPr>
            <p:ph type="title"/>
          </p:nvPr>
        </p:nvSpPr>
        <p:spPr>
          <a:xfrm>
            <a:off x="838200" y="669925"/>
            <a:ext cx="4508946" cy="1325563"/>
          </a:xfrm>
        </p:spPr>
        <p:txBody>
          <a:bodyPr anchor="b">
            <a:normAutofit/>
          </a:bodyPr>
          <a:lstStyle/>
          <a:p>
            <a:pPr algn="r"/>
            <a:r>
              <a:rPr lang="cs-CZ" dirty="0">
                <a:solidFill>
                  <a:schemeClr val="bg1"/>
                </a:solidFill>
                <a:latin typeface="Times New Roman" panose="02020603050405020304" pitchFamily="18" charset="0"/>
                <a:cs typeface="Times New Roman" panose="02020603050405020304" pitchFamily="18" charset="0"/>
              </a:rPr>
              <a:t>Řády, ekonomika, zákony</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411876DC-1A3A-F940-BF9A-B5B610FC9324}"/>
              </a:ext>
            </a:extLst>
          </p:cNvPr>
          <p:cNvSpPr>
            <a:spLocks noGrp="1"/>
          </p:cNvSpPr>
          <p:nvPr>
            <p:ph idx="1"/>
          </p:nvPr>
        </p:nvSpPr>
        <p:spPr>
          <a:xfrm>
            <a:off x="1392667" y="2141534"/>
            <a:ext cx="9406666" cy="4235199"/>
          </a:xfrm>
        </p:spPr>
        <p:txBody>
          <a:bodyPr>
            <a:normAutofit/>
          </a:bodyPr>
          <a:lstStyle/>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Jak souvisí ekonomika, řád a zákony?</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Na nejzákladnější rovině je ekonomika logikou svého druhu, díky níž jsme schopni získávat za stanovené médium různé typy produktů, které jsou samy o sobě nesouměřitelné. </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Původně je „ekonomika“ odvozená od </a:t>
            </a:r>
            <a:r>
              <a:rPr lang="cs-CZ" sz="2000" b="1" dirty="0" err="1">
                <a:solidFill>
                  <a:schemeClr val="bg1"/>
                </a:solidFill>
                <a:latin typeface="Times New Roman" panose="02020603050405020304" pitchFamily="18" charset="0"/>
                <a:cs typeface="Times New Roman" panose="02020603050405020304" pitchFamily="18" charset="0"/>
              </a:rPr>
              <a:t>oiko-nomia</a:t>
            </a:r>
            <a:r>
              <a:rPr lang="cs-CZ" sz="2000" dirty="0">
                <a:solidFill>
                  <a:schemeClr val="bg1"/>
                </a:solidFill>
                <a:latin typeface="Times New Roman" panose="02020603050405020304" pitchFamily="18" charset="0"/>
                <a:cs typeface="Times New Roman" panose="02020603050405020304" pitchFamily="18" charset="0"/>
              </a:rPr>
              <a:t>, doslova je ekonomie tedy </a:t>
            </a:r>
            <a:r>
              <a:rPr lang="cs-CZ" sz="2000" i="1" dirty="0">
                <a:solidFill>
                  <a:schemeClr val="bg1"/>
                </a:solidFill>
                <a:latin typeface="Times New Roman" panose="02020603050405020304" pitchFamily="18" charset="0"/>
                <a:cs typeface="Times New Roman" panose="02020603050405020304" pitchFamily="18" charset="0"/>
              </a:rPr>
              <a:t>nomos</a:t>
            </a:r>
            <a:r>
              <a:rPr lang="cs-CZ" sz="2000" dirty="0">
                <a:solidFill>
                  <a:schemeClr val="bg1"/>
                </a:solidFill>
                <a:latin typeface="Times New Roman" panose="02020603050405020304" pitchFamily="18" charset="0"/>
                <a:cs typeface="Times New Roman" panose="02020603050405020304" pitchFamily="18" charset="0"/>
              </a:rPr>
              <a:t>, který je vlastní </a:t>
            </a:r>
            <a:r>
              <a:rPr lang="cs-CZ" sz="2000" i="1" dirty="0" err="1">
                <a:solidFill>
                  <a:schemeClr val="bg1"/>
                </a:solidFill>
                <a:latin typeface="Times New Roman" panose="02020603050405020304" pitchFamily="18" charset="0"/>
                <a:cs typeface="Times New Roman" panose="02020603050405020304" pitchFamily="18" charset="0"/>
              </a:rPr>
              <a:t>oikos</a:t>
            </a:r>
            <a:r>
              <a:rPr lang="cs-CZ" sz="2000" dirty="0">
                <a:solidFill>
                  <a:schemeClr val="bg1"/>
                </a:solidFill>
                <a:latin typeface="Times New Roman" panose="02020603050405020304" pitchFamily="18" charset="0"/>
                <a:cs typeface="Times New Roman" panose="02020603050405020304" pitchFamily="18" charset="0"/>
              </a:rPr>
              <a:t>, tedy je to </a:t>
            </a:r>
            <a:r>
              <a:rPr lang="cs-CZ" sz="2000" b="1" dirty="0">
                <a:solidFill>
                  <a:schemeClr val="bg1"/>
                </a:solidFill>
                <a:latin typeface="Times New Roman" panose="02020603050405020304" pitchFamily="18" charset="0"/>
                <a:cs typeface="Times New Roman" panose="02020603050405020304" pitchFamily="18" charset="0"/>
              </a:rPr>
              <a:t>zákon domova, který vytváří řád.</a:t>
            </a:r>
            <a:endParaRPr lang="cs-CZ" sz="2000" dirty="0">
              <a:solidFill>
                <a:schemeClr val="bg1"/>
              </a:solidFill>
              <a:latin typeface="Times New Roman" panose="02020603050405020304" pitchFamily="18" charset="0"/>
              <a:cs typeface="Times New Roman" panose="02020603050405020304" pitchFamily="18" charset="0"/>
            </a:endParaRPr>
          </a:p>
          <a:p>
            <a:pPr marL="0" indent="0" algn="just">
              <a:buNone/>
            </a:pPr>
            <a:r>
              <a:rPr lang="cs-CZ" sz="2000" dirty="0" err="1">
                <a:solidFill>
                  <a:schemeClr val="bg1"/>
                </a:solidFill>
                <a:latin typeface="Times New Roman" panose="02020603050405020304" pitchFamily="18" charset="0"/>
                <a:cs typeface="Times New Roman" panose="02020603050405020304" pitchFamily="18" charset="0"/>
              </a:rPr>
              <a:t>Oikonomia</a:t>
            </a:r>
            <a:r>
              <a:rPr lang="cs-CZ" sz="2000" dirty="0">
                <a:solidFill>
                  <a:schemeClr val="bg1"/>
                </a:solidFill>
                <a:latin typeface="Times New Roman" panose="02020603050405020304" pitchFamily="18" charset="0"/>
                <a:cs typeface="Times New Roman" panose="02020603050405020304" pitchFamily="18" charset="0"/>
              </a:rPr>
              <a:t> se z domácího prostředí vyvázala a proměnila se v zákony, které řídí celou veřejnost. Je příznačné, že v době, kdy se to dělo, chtěli někteří – konkrétně filosofové – aby jejich činnost nebyla součástí </a:t>
            </a:r>
            <a:r>
              <a:rPr lang="cs-CZ" sz="2000" dirty="0" err="1">
                <a:solidFill>
                  <a:schemeClr val="bg1"/>
                </a:solidFill>
                <a:latin typeface="Times New Roman" panose="02020603050405020304" pitchFamily="18" charset="0"/>
                <a:cs typeface="Times New Roman" panose="02020603050405020304" pitchFamily="18" charset="0"/>
              </a:rPr>
              <a:t>oiko-nomie</a:t>
            </a:r>
            <a:r>
              <a:rPr lang="cs-CZ" sz="2000" dirty="0">
                <a:solidFill>
                  <a:schemeClr val="bg1"/>
                </a:solidFill>
                <a:latin typeface="Times New Roman" panose="02020603050405020304" pitchFamily="18" charset="0"/>
                <a:cs typeface="Times New Roman" panose="02020603050405020304" pitchFamily="18" charset="0"/>
              </a:rPr>
              <a:t> a trvali na tom, že se řídí podle jiných pravidel. </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„Řády“ tak na západě vznikají paradoxně spíše v kontextu filosofie (</a:t>
            </a:r>
            <a:r>
              <a:rPr lang="cs-CZ" sz="2000" dirty="0" err="1">
                <a:solidFill>
                  <a:schemeClr val="bg1"/>
                </a:solidFill>
                <a:latin typeface="Times New Roman" panose="02020603050405020304" pitchFamily="18" charset="0"/>
                <a:cs typeface="Times New Roman" panose="02020603050405020304" pitchFamily="18" charset="0"/>
              </a:rPr>
              <a:t>epikúrejci</a:t>
            </a:r>
            <a:r>
              <a:rPr lang="cs-CZ" sz="2000" dirty="0">
                <a:solidFill>
                  <a:schemeClr val="bg1"/>
                </a:solidFill>
                <a:latin typeface="Times New Roman" panose="02020603050405020304" pitchFamily="18" charset="0"/>
                <a:cs typeface="Times New Roman" panose="02020603050405020304" pitchFamily="18" charset="0"/>
              </a:rPr>
              <a:t> a jiní) než v kontextu řeckého náboženství, které bylo vyloženě světsky založeno. Ještě paradoxnější je, že největší asketové byli právě epikurejci.</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3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232A581B-2898-3C43-B7F5-AFC3C8879428}"/>
              </a:ext>
            </a:extLst>
          </p:cNvPr>
          <p:cNvSpPr>
            <a:spLocks noGrp="1"/>
          </p:cNvSpPr>
          <p:nvPr>
            <p:ph type="title"/>
          </p:nvPr>
        </p:nvSpPr>
        <p:spPr>
          <a:xfrm>
            <a:off x="838200" y="669925"/>
            <a:ext cx="4508946" cy="1325563"/>
          </a:xfrm>
        </p:spPr>
        <p:txBody>
          <a:bodyPr anchor="b">
            <a:normAutofit/>
          </a:bodyPr>
          <a:lstStyle/>
          <a:p>
            <a:pPr algn="r"/>
            <a:r>
              <a:rPr lang="cs-CZ" sz="4100">
                <a:solidFill>
                  <a:schemeClr val="bg1"/>
                </a:solidFill>
                <a:latin typeface="Times New Roman" panose="02020603050405020304" pitchFamily="18" charset="0"/>
                <a:cs typeface="Times New Roman" panose="02020603050405020304" pitchFamily="18" charset="0"/>
              </a:rPr>
              <a:t>Hlava rodiny a zákony domácnosti</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91AD9798-32D3-6F49-A936-75B275F6DCB8}"/>
              </a:ext>
            </a:extLst>
          </p:cNvPr>
          <p:cNvSpPr>
            <a:spLocks noGrp="1"/>
          </p:cNvSpPr>
          <p:nvPr>
            <p:ph idx="1"/>
          </p:nvPr>
        </p:nvSpPr>
        <p:spPr>
          <a:xfrm>
            <a:off x="1248289" y="2427079"/>
            <a:ext cx="9406666" cy="3526144"/>
          </a:xfrm>
        </p:spPr>
        <p:txBody>
          <a:bodyPr>
            <a:normAutofit/>
          </a:bodyPr>
          <a:lstStyle/>
          <a:p>
            <a:pPr marL="0" indent="0">
              <a:buNone/>
            </a:pPr>
            <a:r>
              <a:rPr lang="cs-CZ" sz="2000" dirty="0">
                <a:solidFill>
                  <a:schemeClr val="bg1"/>
                </a:solidFill>
                <a:latin typeface="Times New Roman" panose="02020603050405020304" pitchFamily="18" charset="0"/>
                <a:cs typeface="Times New Roman" panose="02020603050405020304" pitchFamily="18" charset="0"/>
              </a:rPr>
              <a:t>V tradiční společnosti je hlavou </a:t>
            </a:r>
            <a:r>
              <a:rPr lang="cs-CZ" sz="2000" i="1" dirty="0" err="1">
                <a:solidFill>
                  <a:schemeClr val="bg1"/>
                </a:solidFill>
                <a:latin typeface="Times New Roman" panose="02020603050405020304" pitchFamily="18" charset="0"/>
                <a:cs typeface="Times New Roman" panose="02020603050405020304" pitchFamily="18" charset="0"/>
              </a:rPr>
              <a:t>oikonomia</a:t>
            </a:r>
            <a:r>
              <a:rPr lang="cs-CZ" sz="2000" dirty="0">
                <a:solidFill>
                  <a:schemeClr val="bg1"/>
                </a:solidFill>
                <a:latin typeface="Times New Roman" panose="02020603050405020304" pitchFamily="18" charset="0"/>
                <a:cs typeface="Times New Roman" panose="02020603050405020304" pitchFamily="18" charset="0"/>
              </a:rPr>
              <a:t> hlava rodiny. </a:t>
            </a:r>
          </a:p>
          <a:p>
            <a:pPr marL="0" indent="0">
              <a:buNone/>
            </a:pPr>
            <a:r>
              <a:rPr lang="cs-CZ" sz="2000" dirty="0">
                <a:solidFill>
                  <a:schemeClr val="bg1"/>
                </a:solidFill>
                <a:latin typeface="Times New Roman" panose="02020603050405020304" pitchFamily="18" charset="0"/>
                <a:cs typeface="Times New Roman" panose="02020603050405020304" pitchFamily="18" charset="0"/>
              </a:rPr>
              <a:t>Hlava rodiny stojí před problémem, jak učinit souměřitelnými různé rodinné záležitosti a starosti (žena, děti, zvířata, otroci, pole). </a:t>
            </a:r>
          </a:p>
          <a:p>
            <a:pPr marL="0" indent="0">
              <a:buNone/>
            </a:pPr>
            <a:r>
              <a:rPr lang="cs-CZ" sz="2000" dirty="0">
                <a:solidFill>
                  <a:schemeClr val="bg1"/>
                </a:solidFill>
                <a:latin typeface="Times New Roman" panose="02020603050405020304" pitchFamily="18" charset="0"/>
                <a:cs typeface="Times New Roman" panose="02020603050405020304" pitchFamily="18" charset="0"/>
              </a:rPr>
              <a:t>Hlava rodiny v tomto smyslu představuje určitou transcendenci, k níž směřují imanentní vztahy.</a:t>
            </a:r>
          </a:p>
          <a:p>
            <a:pPr marL="0" indent="0">
              <a:buNone/>
            </a:pPr>
            <a:r>
              <a:rPr lang="cs-CZ" sz="2000" dirty="0">
                <a:solidFill>
                  <a:schemeClr val="bg1"/>
                </a:solidFill>
                <a:latin typeface="Times New Roman" panose="02020603050405020304" pitchFamily="18" charset="0"/>
                <a:cs typeface="Times New Roman" panose="02020603050405020304" pitchFamily="18" charset="0"/>
              </a:rPr>
              <a:t>Sama logika ekonomiky tak původně zahrnuje úběžník – je to otec, vládce, národ, Bůh atd. </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515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D532BE2D-D93C-524C-9DCE-73BE1F670210}"/>
              </a:ext>
            </a:extLst>
          </p:cNvPr>
          <p:cNvSpPr>
            <a:spLocks noGrp="1"/>
          </p:cNvSpPr>
          <p:nvPr>
            <p:ph type="title"/>
          </p:nvPr>
        </p:nvSpPr>
        <p:spPr>
          <a:xfrm>
            <a:off x="838200" y="669925"/>
            <a:ext cx="4508946" cy="1325563"/>
          </a:xfrm>
        </p:spPr>
        <p:txBody>
          <a:bodyPr anchor="b">
            <a:normAutofit/>
          </a:bodyPr>
          <a:lstStyle/>
          <a:p>
            <a:pPr algn="r"/>
            <a:r>
              <a:rPr lang="cs-CZ">
                <a:solidFill>
                  <a:schemeClr val="bg1"/>
                </a:solidFill>
                <a:latin typeface="Times New Roman" panose="02020603050405020304" pitchFamily="18" charset="0"/>
                <a:cs typeface="Times New Roman" panose="02020603050405020304" pitchFamily="18" charset="0"/>
              </a:rPr>
              <a:t>Co na tom zajímá Agambena?</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3BDD8B-80DD-8544-8947-8BF602F4EAEC}"/>
              </a:ext>
            </a:extLst>
          </p:cNvPr>
          <p:cNvSpPr>
            <a:spLocks noGrp="1"/>
          </p:cNvSpPr>
          <p:nvPr>
            <p:ph idx="1"/>
          </p:nvPr>
        </p:nvSpPr>
        <p:spPr>
          <a:xfrm>
            <a:off x="1392667" y="2398957"/>
            <a:ext cx="9406666" cy="3526144"/>
          </a:xfrm>
        </p:spPr>
        <p:txBody>
          <a:bodyPr>
            <a:normAutofit/>
          </a:bodyPr>
          <a:lstStyle/>
          <a:p>
            <a:pPr marL="0" indent="0">
              <a:buNone/>
            </a:pPr>
            <a:r>
              <a:rPr lang="cs-CZ" sz="2000" dirty="0">
                <a:solidFill>
                  <a:schemeClr val="bg1"/>
                </a:solidFill>
                <a:latin typeface="Times New Roman" panose="02020603050405020304" pitchFamily="18" charset="0"/>
                <a:cs typeface="Times New Roman" panose="02020603050405020304" pitchFamily="18" charset="0"/>
              </a:rPr>
              <a:t>Imanence a transcendence není vztahem, kterým se řídí jen náboženská sféra.</a:t>
            </a:r>
          </a:p>
          <a:p>
            <a:pPr marL="0" indent="0">
              <a:buNone/>
            </a:pPr>
            <a:r>
              <a:rPr lang="cs-CZ" sz="2000" dirty="0">
                <a:solidFill>
                  <a:schemeClr val="bg1"/>
                </a:solidFill>
                <a:latin typeface="Times New Roman" panose="02020603050405020304" pitchFamily="18" charset="0"/>
                <a:cs typeface="Times New Roman" panose="02020603050405020304" pitchFamily="18" charset="0"/>
              </a:rPr>
              <a:t>Theologie je logickým nitrem i světských vztahů.</a:t>
            </a:r>
          </a:p>
          <a:p>
            <a:pPr marL="0" indent="0">
              <a:buNone/>
            </a:pPr>
            <a:r>
              <a:rPr lang="cs-CZ" sz="2000" dirty="0">
                <a:solidFill>
                  <a:schemeClr val="bg1"/>
                </a:solidFill>
                <a:latin typeface="Times New Roman" panose="02020603050405020304" pitchFamily="18" charset="0"/>
                <a:cs typeface="Times New Roman" panose="02020603050405020304" pitchFamily="18" charset="0"/>
              </a:rPr>
              <a:t>Faktem ovšem taky je, že toto „zakouzlení“ vždy směřuje k „odkouzlení“.</a:t>
            </a:r>
          </a:p>
          <a:p>
            <a:pPr marL="0" indent="0">
              <a:buNone/>
            </a:pPr>
            <a:r>
              <a:rPr lang="cs-CZ" sz="2000" dirty="0">
                <a:solidFill>
                  <a:schemeClr val="bg1"/>
                </a:solidFill>
                <a:latin typeface="Times New Roman" panose="02020603050405020304" pitchFamily="18" charset="0"/>
                <a:cs typeface="Times New Roman" panose="02020603050405020304" pitchFamily="18" charset="0"/>
              </a:rPr>
              <a:t>Postupně se zjišťuje, že panovník není více než stát, že sám panovník je státem, ale navíc že stát jsou občané a podobně že ani Bůh není transcendentní, ale že buď vůbec není, anebo že je součástí našeho života, naší formou, a tudíž se není kam napínat.</a:t>
            </a:r>
          </a:p>
          <a:p>
            <a:pPr marL="0" indent="0">
              <a:buNone/>
            </a:pPr>
            <a:r>
              <a:rPr lang="cs-CZ" sz="2000" dirty="0">
                <a:solidFill>
                  <a:schemeClr val="bg1"/>
                </a:solidFill>
                <a:latin typeface="Times New Roman" panose="02020603050405020304" pitchFamily="18" charset="0"/>
                <a:cs typeface="Times New Roman" panose="02020603050405020304" pitchFamily="18" charset="0"/>
              </a:rPr>
              <a:t>Tento transcendentní úběžník je tak vlastně fikce uvnitř reality.</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56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2683C658-5044-1242-B8A4-1D516547BEBA}"/>
              </a:ext>
            </a:extLst>
          </p:cNvPr>
          <p:cNvSpPr>
            <a:spLocks noGrp="1"/>
          </p:cNvSpPr>
          <p:nvPr>
            <p:ph type="title"/>
          </p:nvPr>
        </p:nvSpPr>
        <p:spPr>
          <a:xfrm>
            <a:off x="838200" y="669925"/>
            <a:ext cx="4508946" cy="1325563"/>
          </a:xfrm>
        </p:spPr>
        <p:txBody>
          <a:bodyPr anchor="b">
            <a:normAutofit/>
          </a:bodyPr>
          <a:lstStyle/>
          <a:p>
            <a:pPr algn="r"/>
            <a:r>
              <a:rPr lang="cs-CZ" dirty="0">
                <a:solidFill>
                  <a:schemeClr val="bg1"/>
                </a:solidFill>
                <a:latin typeface="Times New Roman" panose="02020603050405020304" pitchFamily="18" charset="0"/>
                <a:cs typeface="Times New Roman" panose="02020603050405020304" pitchFamily="18" charset="0"/>
              </a:rPr>
              <a:t>O co jde? </a:t>
            </a:r>
            <a:br>
              <a:rPr lang="cs-CZ" dirty="0">
                <a:solidFill>
                  <a:schemeClr val="bg1"/>
                </a:solidFill>
                <a:latin typeface="Times New Roman" panose="02020603050405020304" pitchFamily="18" charset="0"/>
                <a:cs typeface="Times New Roman" panose="02020603050405020304" pitchFamily="18" charset="0"/>
              </a:rPr>
            </a:br>
            <a:r>
              <a:rPr lang="cs-CZ" dirty="0">
                <a:solidFill>
                  <a:schemeClr val="bg1"/>
                </a:solidFill>
                <a:latin typeface="Times New Roman" panose="02020603050405020304" pitchFamily="18" charset="0"/>
                <a:cs typeface="Times New Roman" panose="02020603050405020304" pitchFamily="18" charset="0"/>
              </a:rPr>
              <a:t>Jde o něco? </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78761808-B17F-6D4E-BBA4-09ABC2BEA8E0}"/>
              </a:ext>
            </a:extLst>
          </p:cNvPr>
          <p:cNvSpPr>
            <a:spLocks noGrp="1"/>
          </p:cNvSpPr>
          <p:nvPr>
            <p:ph idx="1"/>
          </p:nvPr>
        </p:nvSpPr>
        <p:spPr>
          <a:xfrm>
            <a:off x="1392667" y="2141534"/>
            <a:ext cx="9406666" cy="3783567"/>
          </a:xfrm>
        </p:spPr>
        <p:txBody>
          <a:bodyPr>
            <a:normAutofit/>
          </a:bodyPr>
          <a:lstStyle/>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Proč stále přesto formulujeme transcendentní rámce?</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Abychom fakt, že není, kam se napínat, zakryli.</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Neexistuje žádný velký úběžník, ke kterému lidstvo směřuje. Lidstvo je bytostně ne-operativní, bez práce, resp. je </a:t>
            </a:r>
            <a:r>
              <a:rPr lang="cs-CZ" sz="2000" i="1" dirty="0" err="1">
                <a:solidFill>
                  <a:schemeClr val="bg1"/>
                </a:solidFill>
                <a:latin typeface="Times New Roman" panose="02020603050405020304" pitchFamily="18" charset="0"/>
                <a:cs typeface="Times New Roman" panose="02020603050405020304" pitchFamily="18" charset="0"/>
              </a:rPr>
              <a:t>agros</a:t>
            </a:r>
            <a:r>
              <a:rPr lang="cs-CZ" sz="2000" dirty="0">
                <a:solidFill>
                  <a:schemeClr val="bg1"/>
                </a:solidFill>
                <a:latin typeface="Times New Roman" panose="02020603050405020304" pitchFamily="18" charset="0"/>
                <a:cs typeface="Times New Roman" panose="02020603050405020304" pitchFamily="18" charset="0"/>
              </a:rPr>
              <a:t> („líné“).</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A právě fakt, že je takto neoperativní, znamená, že může být podrobeno různými typy transcendentního usilování a proměněno v něco, co je produktivní.</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Realita vyžaduje fikce, aby zakryla svou prázdnotu. Neexistuje realita, která by nebyla opřena o fikci.</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07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6AE6A755-E461-B448-8255-9E1A85AA9F9F}"/>
              </a:ext>
            </a:extLst>
          </p:cNvPr>
          <p:cNvSpPr>
            <a:spLocks noGrp="1"/>
          </p:cNvSpPr>
          <p:nvPr>
            <p:ph type="title"/>
          </p:nvPr>
        </p:nvSpPr>
        <p:spPr>
          <a:xfrm>
            <a:off x="838200" y="669925"/>
            <a:ext cx="4508946" cy="1325563"/>
          </a:xfrm>
        </p:spPr>
        <p:txBody>
          <a:bodyPr anchor="b">
            <a:normAutofit/>
          </a:bodyPr>
          <a:lstStyle/>
          <a:p>
            <a:pPr algn="r"/>
            <a:r>
              <a:rPr lang="cs-CZ" sz="4100" dirty="0">
                <a:solidFill>
                  <a:schemeClr val="bg1"/>
                </a:solidFill>
                <a:latin typeface="Times New Roman" panose="02020603050405020304" pitchFamily="18" charset="0"/>
                <a:cs typeface="Times New Roman" panose="02020603050405020304" pitchFamily="18" charset="0"/>
              </a:rPr>
              <a:t>Sláva a ekonomika</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CDC94A96-E19B-AF40-836C-2D6332815A8C}"/>
              </a:ext>
            </a:extLst>
          </p:cNvPr>
          <p:cNvSpPr>
            <a:spLocks noGrp="1"/>
          </p:cNvSpPr>
          <p:nvPr>
            <p:ph idx="1"/>
          </p:nvPr>
        </p:nvSpPr>
        <p:spPr>
          <a:xfrm>
            <a:off x="1392667" y="2398957"/>
            <a:ext cx="9406666" cy="3526144"/>
          </a:xfrm>
        </p:spPr>
        <p:txBody>
          <a:bodyPr>
            <a:normAutofit fontScale="92500" lnSpcReduction="10000"/>
          </a:bodyPr>
          <a:lstStyle/>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Sláva je tendence vzpínat se k transcendenci, ekonomie schopnost být produktivní v imanenci. </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V určité fázi jedno spadá v druhé. </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Viděli jsme to v </a:t>
            </a:r>
            <a:r>
              <a:rPr lang="cs-CZ" sz="2000" dirty="0" err="1">
                <a:solidFill>
                  <a:schemeClr val="bg1"/>
                </a:solidFill>
                <a:latin typeface="Times New Roman" panose="02020603050405020304" pitchFamily="18" charset="0"/>
                <a:cs typeface="Times New Roman" panose="02020603050405020304" pitchFamily="18" charset="0"/>
              </a:rPr>
              <a:t>Lutherově</a:t>
            </a:r>
            <a:r>
              <a:rPr lang="cs-CZ" sz="2000" dirty="0">
                <a:solidFill>
                  <a:schemeClr val="bg1"/>
                </a:solidFill>
                <a:latin typeface="Times New Roman" panose="02020603050405020304" pitchFamily="18" charset="0"/>
                <a:cs typeface="Times New Roman" panose="02020603050405020304" pitchFamily="18" charset="0"/>
              </a:rPr>
              <a:t> reformaci.</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První z </a:t>
            </a:r>
            <a:r>
              <a:rPr lang="cs-CZ" sz="2000" dirty="0" err="1">
                <a:solidFill>
                  <a:schemeClr val="bg1"/>
                </a:solidFill>
                <a:latin typeface="Times New Roman" panose="02020603050405020304" pitchFamily="18" charset="0"/>
                <a:cs typeface="Times New Roman" panose="02020603050405020304" pitchFamily="18" charset="0"/>
              </a:rPr>
              <a:t>Lutherových</a:t>
            </a:r>
            <a:r>
              <a:rPr lang="cs-CZ" sz="2000" dirty="0">
                <a:solidFill>
                  <a:schemeClr val="bg1"/>
                </a:solidFill>
                <a:latin typeface="Times New Roman" panose="02020603050405020304" pitchFamily="18" charset="0"/>
                <a:cs typeface="Times New Roman" panose="02020603050405020304" pitchFamily="18" charset="0"/>
              </a:rPr>
              <a:t> tezí zní: „Když náš Pán a Učitel Ježíš Kristus řekl: Čiňte pokání, chtěl tím dosáhnout, </a:t>
            </a:r>
            <a:r>
              <a:rPr lang="cs-CZ" sz="2000" i="1" dirty="0">
                <a:solidFill>
                  <a:schemeClr val="bg1"/>
                </a:solidFill>
                <a:latin typeface="Times New Roman" panose="02020603050405020304" pitchFamily="18" charset="0"/>
                <a:cs typeface="Times New Roman" panose="02020603050405020304" pitchFamily="18" charset="0"/>
              </a:rPr>
              <a:t>aby celý život věřících byl pokáním</a:t>
            </a:r>
            <a:r>
              <a:rPr lang="cs-CZ" sz="2000" dirty="0">
                <a:solidFill>
                  <a:schemeClr val="bg1"/>
                </a:solidFill>
                <a:latin typeface="Times New Roman" panose="02020603050405020304" pitchFamily="18" charset="0"/>
                <a:cs typeface="Times New Roman" panose="02020603050405020304" pitchFamily="18" charset="0"/>
              </a:rPr>
              <a:t>.“</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„Být pacholkem, děvečkou, otcem, matkou, to jsou formy života, ustanovené Božím slovem, posvěcené a bohulibé.“</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Martin Luther, </a:t>
            </a:r>
            <a:r>
              <a:rPr lang="cs-CZ" sz="2000" i="1" dirty="0" err="1">
                <a:solidFill>
                  <a:schemeClr val="bg1"/>
                </a:solidFill>
                <a:latin typeface="Times New Roman" panose="02020603050405020304" pitchFamily="18" charset="0"/>
                <a:cs typeface="Times New Roman" panose="02020603050405020304" pitchFamily="18" charset="0"/>
              </a:rPr>
              <a:t>Predigten</a:t>
            </a:r>
            <a:r>
              <a:rPr lang="cs-CZ" sz="2000" i="1" dirty="0">
                <a:solidFill>
                  <a:schemeClr val="bg1"/>
                </a:solidFill>
                <a:latin typeface="Times New Roman" panose="02020603050405020304" pitchFamily="18" charset="0"/>
                <a:cs typeface="Times New Roman" panose="02020603050405020304" pitchFamily="18" charset="0"/>
              </a:rPr>
              <a:t> </a:t>
            </a:r>
            <a:r>
              <a:rPr lang="cs-CZ" sz="2000" i="1" dirty="0" err="1">
                <a:solidFill>
                  <a:schemeClr val="bg1"/>
                </a:solidFill>
                <a:latin typeface="Times New Roman" panose="02020603050405020304" pitchFamily="18" charset="0"/>
                <a:cs typeface="Times New Roman" panose="02020603050405020304" pitchFamily="18" charset="0"/>
              </a:rPr>
              <a:t>und</a:t>
            </a:r>
            <a:r>
              <a:rPr lang="cs-CZ" sz="2000" i="1" dirty="0">
                <a:solidFill>
                  <a:schemeClr val="bg1"/>
                </a:solidFill>
                <a:latin typeface="Times New Roman" panose="02020603050405020304" pitchFamily="18" charset="0"/>
                <a:cs typeface="Times New Roman" panose="02020603050405020304" pitchFamily="18" charset="0"/>
              </a:rPr>
              <a:t> </a:t>
            </a:r>
            <a:r>
              <a:rPr lang="cs-CZ" sz="2000" i="1" dirty="0" err="1">
                <a:solidFill>
                  <a:schemeClr val="bg1"/>
                </a:solidFill>
                <a:latin typeface="Times New Roman" panose="02020603050405020304" pitchFamily="18" charset="0"/>
                <a:cs typeface="Times New Roman" panose="02020603050405020304" pitchFamily="18" charset="0"/>
              </a:rPr>
              <a:t>Schriften</a:t>
            </a:r>
            <a:r>
              <a:rPr lang="cs-CZ" sz="2000" dirty="0">
                <a:solidFill>
                  <a:schemeClr val="bg1"/>
                </a:solidFill>
                <a:latin typeface="Times New Roman" panose="02020603050405020304" pitchFamily="18" charset="0"/>
                <a:cs typeface="Times New Roman" panose="02020603050405020304" pitchFamily="18" charset="0"/>
              </a:rPr>
              <a:t> (1524), in: </a:t>
            </a:r>
            <a:r>
              <a:rPr lang="cs-CZ" sz="2000" i="1" dirty="0" err="1">
                <a:solidFill>
                  <a:schemeClr val="bg1"/>
                </a:solidFill>
                <a:latin typeface="Times New Roman" panose="02020603050405020304" pitchFamily="18" charset="0"/>
                <a:cs typeface="Times New Roman" panose="02020603050405020304" pitchFamily="18" charset="0"/>
              </a:rPr>
              <a:t>Weimarer</a:t>
            </a:r>
            <a:r>
              <a:rPr lang="cs-CZ" sz="2000" i="1" dirty="0">
                <a:solidFill>
                  <a:schemeClr val="bg1"/>
                </a:solidFill>
                <a:latin typeface="Times New Roman" panose="02020603050405020304" pitchFamily="18" charset="0"/>
                <a:cs typeface="Times New Roman" panose="02020603050405020304" pitchFamily="18" charset="0"/>
              </a:rPr>
              <a:t> </a:t>
            </a:r>
            <a:r>
              <a:rPr lang="cs-CZ" sz="2000" i="1" dirty="0" err="1">
                <a:solidFill>
                  <a:schemeClr val="bg1"/>
                </a:solidFill>
                <a:latin typeface="Times New Roman" panose="02020603050405020304" pitchFamily="18" charset="0"/>
                <a:cs typeface="Times New Roman" panose="02020603050405020304" pitchFamily="18" charset="0"/>
              </a:rPr>
              <a:t>Ausgabe</a:t>
            </a:r>
            <a:r>
              <a:rPr lang="cs-CZ" sz="2000" dirty="0">
                <a:solidFill>
                  <a:schemeClr val="bg1"/>
                </a:solidFill>
                <a:latin typeface="Times New Roman" panose="02020603050405020304" pitchFamily="18" charset="0"/>
                <a:cs typeface="Times New Roman" panose="02020603050405020304" pitchFamily="18" charset="0"/>
              </a:rPr>
              <a:t>, 15, 368, str. 1–20.</a:t>
            </a:r>
          </a:p>
          <a:p>
            <a:pPr marL="0" indent="0" algn="just">
              <a:buNone/>
            </a:pPr>
            <a:r>
              <a:rPr lang="cs-CZ" sz="2000" dirty="0" err="1">
                <a:solidFill>
                  <a:schemeClr val="bg1"/>
                </a:solidFill>
                <a:latin typeface="Times New Roman" panose="02020603050405020304" pitchFamily="18" charset="0"/>
                <a:cs typeface="Times New Roman" panose="02020603050405020304" pitchFamily="18" charset="0"/>
              </a:rPr>
              <a:t>Theolog</a:t>
            </a:r>
            <a:r>
              <a:rPr lang="cs-CZ" sz="2000" dirty="0">
                <a:solidFill>
                  <a:schemeClr val="bg1"/>
                </a:solidFill>
                <a:latin typeface="Times New Roman" panose="02020603050405020304" pitchFamily="18" charset="0"/>
                <a:cs typeface="Times New Roman" panose="02020603050405020304" pitchFamily="18" charset="0"/>
              </a:rPr>
              <a:t> Adolf </a:t>
            </a:r>
            <a:r>
              <a:rPr lang="cs-CZ" sz="2000" dirty="0" err="1">
                <a:solidFill>
                  <a:schemeClr val="bg1"/>
                </a:solidFill>
                <a:latin typeface="Times New Roman" panose="02020603050405020304" pitchFamily="18" charset="0"/>
                <a:cs typeface="Times New Roman" panose="02020603050405020304" pitchFamily="18" charset="0"/>
              </a:rPr>
              <a:t>Harnack</a:t>
            </a:r>
            <a:r>
              <a:rPr lang="cs-CZ" sz="2000" dirty="0">
                <a:solidFill>
                  <a:schemeClr val="bg1"/>
                </a:solidFill>
                <a:latin typeface="Times New Roman" panose="02020603050405020304" pitchFamily="18" charset="0"/>
                <a:cs typeface="Times New Roman" panose="02020603050405020304" pitchFamily="18" charset="0"/>
              </a:rPr>
              <a:t> v této souvislosti tvrdí, že Luther pojal křesťanství jako všeobecné mnišství. Odmítnutí kláštera jako instituce vně profánního světa bylo odmítnutí konceptu záslužnějšího života, nikoliv mnišství jako takového. </a:t>
            </a:r>
          </a:p>
          <a:p>
            <a:pPr marL="0" indent="0" algn="just">
              <a:buNone/>
            </a:pPr>
            <a:endParaRPr lang="cs-CZ" sz="2000"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39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305F0BE2-EFAD-9340-95F1-C119BB634F29}"/>
              </a:ext>
            </a:extLst>
          </p:cNvPr>
          <p:cNvSpPr>
            <a:spLocks noGrp="1"/>
          </p:cNvSpPr>
          <p:nvPr>
            <p:ph type="title"/>
          </p:nvPr>
        </p:nvSpPr>
        <p:spPr>
          <a:xfrm>
            <a:off x="838200" y="669925"/>
            <a:ext cx="4508946" cy="1325563"/>
          </a:xfrm>
        </p:spPr>
        <p:txBody>
          <a:bodyPr anchor="b">
            <a:normAutofit/>
          </a:bodyPr>
          <a:lstStyle/>
          <a:p>
            <a:pPr algn="r"/>
            <a:r>
              <a:rPr lang="cs-CZ" dirty="0">
                <a:solidFill>
                  <a:schemeClr val="bg1"/>
                </a:solidFill>
                <a:latin typeface="Times New Roman" panose="02020603050405020304" pitchFamily="18" charset="0"/>
                <a:cs typeface="Times New Roman" panose="02020603050405020304" pitchFamily="18" charset="0"/>
              </a:rPr>
              <a:t>Ekonomika a čas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8E9D5DA7-4B5D-084C-A6C6-B8BE6CA9D92C}"/>
              </a:ext>
            </a:extLst>
          </p:cNvPr>
          <p:cNvSpPr>
            <a:spLocks noGrp="1"/>
          </p:cNvSpPr>
          <p:nvPr>
            <p:ph idx="1"/>
          </p:nvPr>
        </p:nvSpPr>
        <p:spPr>
          <a:xfrm>
            <a:off x="1392667" y="2398957"/>
            <a:ext cx="9406666" cy="3526144"/>
          </a:xfrm>
        </p:spPr>
        <p:txBody>
          <a:bodyPr>
            <a:normAutofit/>
          </a:bodyPr>
          <a:lstStyle/>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Benjamin Franklin: „Mysli na to, že čas jsou peníze; kdo by denně svou prací mohl vydělat deset šilinků a jde se na půl dne procházet nebo čas prole­noší ve svém pokoji, ten, když na svoji zábavu vydal byť jen šest pencí, nesmí počítat jen je, neboť vedle toho ještě vydal nebo spíše vyhodil pět šilinků.“</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Citováno v M. Weber, </a:t>
            </a:r>
            <a:r>
              <a:rPr lang="cs-CZ" sz="2000" i="1" dirty="0">
                <a:solidFill>
                  <a:schemeClr val="bg1"/>
                </a:solidFill>
                <a:latin typeface="Times New Roman" panose="02020603050405020304" pitchFamily="18" charset="0"/>
                <a:cs typeface="Times New Roman" panose="02020603050405020304" pitchFamily="18" charset="0"/>
              </a:rPr>
              <a:t>Protestantská etika a duch kapitalismu</a:t>
            </a:r>
            <a:r>
              <a:rPr lang="cs-CZ" sz="2000" dirty="0">
                <a:solidFill>
                  <a:schemeClr val="bg1"/>
                </a:solidFill>
                <a:latin typeface="Times New Roman" panose="02020603050405020304" pitchFamily="18" charset="0"/>
                <a:cs typeface="Times New Roman" panose="02020603050405020304" pitchFamily="18" charset="0"/>
              </a:rPr>
              <a:t>, Praha 1998, str. 197.</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50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2BEB0A0B-8C78-5E46-A9C0-4687E355A081}"/>
              </a:ext>
            </a:extLst>
          </p:cNvPr>
          <p:cNvSpPr>
            <a:spLocks noGrp="1"/>
          </p:cNvSpPr>
          <p:nvPr>
            <p:ph type="title"/>
          </p:nvPr>
        </p:nvSpPr>
        <p:spPr>
          <a:xfrm>
            <a:off x="838200" y="669925"/>
            <a:ext cx="4508946" cy="1325563"/>
          </a:xfrm>
        </p:spPr>
        <p:txBody>
          <a:bodyPr anchor="b">
            <a:normAutofit/>
          </a:bodyPr>
          <a:lstStyle/>
          <a:p>
            <a:pPr algn="r"/>
            <a:r>
              <a:rPr lang="cs-CZ" dirty="0">
                <a:solidFill>
                  <a:schemeClr val="bg1"/>
                </a:solidFill>
                <a:latin typeface="Times New Roman" panose="02020603050405020304" pitchFamily="18" charset="0"/>
                <a:cs typeface="Times New Roman" panose="02020603050405020304" pitchFamily="18" charset="0"/>
              </a:rPr>
              <a:t>Politika, ekonomika a sláva</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883E925E-31FD-C64D-A7F3-444851C3A320}"/>
              </a:ext>
            </a:extLst>
          </p:cNvPr>
          <p:cNvSpPr>
            <a:spLocks noGrp="1"/>
          </p:cNvSpPr>
          <p:nvPr>
            <p:ph idx="1"/>
          </p:nvPr>
        </p:nvSpPr>
        <p:spPr>
          <a:xfrm>
            <a:off x="1019688" y="2290673"/>
            <a:ext cx="9406666" cy="3526144"/>
          </a:xfrm>
        </p:spPr>
        <p:txBody>
          <a:bodyPr>
            <a:normAutofit/>
          </a:bodyPr>
          <a:lstStyle/>
          <a:p>
            <a:pPr marL="0" indent="0">
              <a:buNone/>
            </a:pPr>
            <a:r>
              <a:rPr lang="cs-CZ" sz="2000" dirty="0">
                <a:solidFill>
                  <a:schemeClr val="bg1"/>
                </a:solidFill>
                <a:latin typeface="Times New Roman" panose="02020603050405020304" pitchFamily="18" charset="0"/>
                <a:cs typeface="Times New Roman" panose="02020603050405020304" pitchFamily="18" charset="0"/>
              </a:rPr>
              <a:t>V momentě, kdy odpadne úběžník transcendence, tj. stát, pro něhož se jednotlivci obětují, ať už dobrovolně či nedobrovolně, zůstává vydělávání pro vlastní užitek a obohacení.</a:t>
            </a:r>
          </a:p>
          <a:p>
            <a:pPr marL="0" indent="0">
              <a:buNone/>
            </a:pPr>
            <a:r>
              <a:rPr lang="cs-CZ" sz="2000" dirty="0">
                <a:solidFill>
                  <a:schemeClr val="bg1"/>
                </a:solidFill>
                <a:latin typeface="Times New Roman" panose="02020603050405020304" pitchFamily="18" charset="0"/>
                <a:cs typeface="Times New Roman" panose="02020603050405020304" pitchFamily="18" charset="0"/>
              </a:rPr>
              <a:t>Adam </a:t>
            </a:r>
            <a:r>
              <a:rPr lang="cs-CZ" sz="2000" dirty="0" err="1">
                <a:solidFill>
                  <a:schemeClr val="bg1"/>
                </a:solidFill>
                <a:latin typeface="Times New Roman" panose="02020603050405020304" pitchFamily="18" charset="0"/>
                <a:cs typeface="Times New Roman" panose="02020603050405020304" pitchFamily="18" charset="0"/>
              </a:rPr>
              <a:t>Kotsko</a:t>
            </a:r>
            <a:r>
              <a:rPr lang="cs-CZ" sz="2000" dirty="0">
                <a:solidFill>
                  <a:schemeClr val="bg1"/>
                </a:solidFill>
                <a:latin typeface="Times New Roman" panose="02020603050405020304" pitchFamily="18" charset="0"/>
                <a:cs typeface="Times New Roman" panose="02020603050405020304" pitchFamily="18" charset="0"/>
              </a:rPr>
              <a:t>, překladatel G. </a:t>
            </a:r>
            <a:r>
              <a:rPr lang="cs-CZ" sz="2000" dirty="0" err="1">
                <a:solidFill>
                  <a:schemeClr val="bg1"/>
                </a:solidFill>
                <a:latin typeface="Times New Roman" panose="02020603050405020304" pitchFamily="18" charset="0"/>
                <a:cs typeface="Times New Roman" panose="02020603050405020304" pitchFamily="18" charset="0"/>
              </a:rPr>
              <a:t>Agambena</a:t>
            </a:r>
            <a:r>
              <a:rPr lang="cs-CZ" sz="2000" dirty="0">
                <a:solidFill>
                  <a:schemeClr val="bg1"/>
                </a:solidFill>
                <a:latin typeface="Times New Roman" panose="02020603050405020304" pitchFamily="18" charset="0"/>
                <a:cs typeface="Times New Roman" panose="02020603050405020304" pitchFamily="18" charset="0"/>
              </a:rPr>
              <a:t> do angličtiny: „Nyní nám již nikdo neříká, že trhy tu jsou proto, abychom nejúčinněji sloužili obecnému blahu. Máme trhy, protože máme trhy… a musíme si konkurovat, protože je to přirozené.“</a:t>
            </a:r>
          </a:p>
          <a:p>
            <a:pPr marL="0" indent="0">
              <a:buNone/>
            </a:pPr>
            <a:r>
              <a:rPr lang="cs-CZ" sz="2000" dirty="0">
                <a:solidFill>
                  <a:schemeClr val="bg1"/>
                </a:solidFill>
                <a:latin typeface="Times New Roman" panose="02020603050405020304" pitchFamily="18" charset="0"/>
                <a:cs typeface="Times New Roman" panose="02020603050405020304" pitchFamily="18" charset="0"/>
              </a:rPr>
              <a:t>Sláva a </a:t>
            </a:r>
            <a:r>
              <a:rPr lang="cs-CZ" sz="2000" dirty="0" err="1">
                <a:solidFill>
                  <a:schemeClr val="bg1"/>
                </a:solidFill>
                <a:latin typeface="Times New Roman" panose="02020603050405020304" pitchFamily="18" charset="0"/>
                <a:cs typeface="Times New Roman" panose="02020603050405020304" pitchFamily="18" charset="0"/>
              </a:rPr>
              <a:t>ekonomila</a:t>
            </a:r>
            <a:r>
              <a:rPr lang="cs-CZ" sz="2000" dirty="0">
                <a:solidFill>
                  <a:schemeClr val="bg1"/>
                </a:solidFill>
                <a:latin typeface="Times New Roman" panose="02020603050405020304" pitchFamily="18" charset="0"/>
                <a:cs typeface="Times New Roman" panose="02020603050405020304" pitchFamily="18" charset="0"/>
              </a:rPr>
              <a:t> spadly vjedno.</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61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AF6353B0-6AD2-CA4F-8682-C689066C8189}"/>
              </a:ext>
            </a:extLst>
          </p:cNvPr>
          <p:cNvSpPr>
            <a:spLocks noGrp="1"/>
          </p:cNvSpPr>
          <p:nvPr>
            <p:ph type="title"/>
          </p:nvPr>
        </p:nvSpPr>
        <p:spPr>
          <a:xfrm>
            <a:off x="838200" y="669925"/>
            <a:ext cx="4508946" cy="1325563"/>
          </a:xfrm>
        </p:spPr>
        <p:txBody>
          <a:bodyPr anchor="b">
            <a:normAutofit/>
          </a:bodyPr>
          <a:lstStyle/>
          <a:p>
            <a:pPr algn="r"/>
            <a:r>
              <a:rPr lang="cs-CZ" dirty="0">
                <a:solidFill>
                  <a:schemeClr val="bg1"/>
                </a:solidFill>
                <a:latin typeface="Times New Roman" panose="02020603050405020304" pitchFamily="18" charset="0"/>
                <a:cs typeface="Times New Roman" panose="02020603050405020304" pitchFamily="18" charset="0"/>
              </a:rPr>
              <a:t>§ 2 Pravidla a zákon</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FA7D9FED-E6E7-E048-8974-5DBC7575E88E}"/>
              </a:ext>
            </a:extLst>
          </p:cNvPr>
          <p:cNvSpPr>
            <a:spLocks noGrp="1"/>
          </p:cNvSpPr>
          <p:nvPr>
            <p:ph idx="1"/>
          </p:nvPr>
        </p:nvSpPr>
        <p:spPr>
          <a:xfrm>
            <a:off x="1392667" y="2398957"/>
            <a:ext cx="9406666" cy="3526144"/>
          </a:xfrm>
        </p:spPr>
        <p:txBody>
          <a:bodyPr>
            <a:normAutofit/>
          </a:bodyPr>
          <a:lstStyle/>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Řády směřují k nerozlišenosti života a pravidla. Sám život by se stal pravidlem, tak jak se to děje u výjimečných jedinců, třeba u Ježíše, ale rovněž u některých svatých.</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Principem je tedy </a:t>
            </a:r>
            <a:r>
              <a:rPr lang="cs-CZ" sz="2000" b="1" dirty="0">
                <a:solidFill>
                  <a:schemeClr val="bg1"/>
                </a:solidFill>
                <a:latin typeface="Times New Roman" panose="02020603050405020304" pitchFamily="18" charset="0"/>
                <a:cs typeface="Times New Roman" panose="02020603050405020304" pitchFamily="18" charset="0"/>
              </a:rPr>
              <a:t>vita vel </a:t>
            </a:r>
            <a:r>
              <a:rPr lang="cs-CZ" sz="2000" b="1" dirty="0" err="1">
                <a:solidFill>
                  <a:schemeClr val="bg1"/>
                </a:solidFill>
                <a:latin typeface="Times New Roman" panose="02020603050405020304" pitchFamily="18" charset="0"/>
                <a:cs typeface="Times New Roman" panose="02020603050405020304" pitchFamily="18" charset="0"/>
              </a:rPr>
              <a:t>regula</a:t>
            </a:r>
            <a:r>
              <a:rPr lang="cs-CZ" sz="2000" b="1" dirty="0">
                <a:solidFill>
                  <a:schemeClr val="bg1"/>
                </a:solidFill>
                <a:latin typeface="Times New Roman" panose="02020603050405020304" pitchFamily="18" charset="0"/>
                <a:cs typeface="Times New Roman" panose="02020603050405020304" pitchFamily="18" charset="0"/>
              </a:rPr>
              <a:t> – život neboli řád, život jako řád.</a:t>
            </a:r>
          </a:p>
          <a:p>
            <a:pPr marL="0" indent="0" algn="just">
              <a:buNone/>
            </a:pPr>
            <a:r>
              <a:rPr lang="cs-CZ" sz="2000" b="1" dirty="0" err="1">
                <a:solidFill>
                  <a:schemeClr val="bg1"/>
                </a:solidFill>
                <a:latin typeface="Times New Roman" panose="02020603050405020304" pitchFamily="18" charset="0"/>
                <a:cs typeface="Times New Roman" panose="02020603050405020304" pitchFamily="18" charset="0"/>
              </a:rPr>
              <a:t>Pachomius</a:t>
            </a:r>
            <a:r>
              <a:rPr lang="cs-CZ" sz="2000" dirty="0">
                <a:solidFill>
                  <a:schemeClr val="bg1"/>
                </a:solidFill>
                <a:latin typeface="Times New Roman" panose="02020603050405020304" pitchFamily="18" charset="0"/>
                <a:cs typeface="Times New Roman" panose="02020603050405020304" pitchFamily="18" charset="0"/>
              </a:rPr>
              <a:t> tak říká, že představený řádu není trestající zákonodárce </a:t>
            </a:r>
            <a:r>
              <a:rPr lang="cs-CZ" sz="2000" b="1" dirty="0">
                <a:solidFill>
                  <a:schemeClr val="bg1"/>
                </a:solidFill>
                <a:latin typeface="Times New Roman" panose="02020603050405020304" pitchFamily="18" charset="0"/>
                <a:cs typeface="Times New Roman" panose="02020603050405020304" pitchFamily="18" charset="0"/>
              </a:rPr>
              <a:t>(</a:t>
            </a:r>
            <a:r>
              <a:rPr lang="cs-CZ" sz="2000" b="1" dirty="0" err="1">
                <a:solidFill>
                  <a:schemeClr val="bg1"/>
                </a:solidFill>
                <a:latin typeface="Times New Roman" panose="02020603050405020304" pitchFamily="18" charset="0"/>
                <a:cs typeface="Times New Roman" panose="02020603050405020304" pitchFamily="18" charset="0"/>
              </a:rPr>
              <a:t>nomothetés</a:t>
            </a:r>
            <a:r>
              <a:rPr lang="cs-CZ" sz="2000" b="1" dirty="0">
                <a:solidFill>
                  <a:schemeClr val="bg1"/>
                </a:solidFill>
                <a:latin typeface="Times New Roman" panose="02020603050405020304" pitchFamily="18" charset="0"/>
                <a:cs typeface="Times New Roman" panose="02020603050405020304" pitchFamily="18" charset="0"/>
              </a:rPr>
              <a:t>)</a:t>
            </a:r>
            <a:r>
              <a:rPr lang="cs-CZ" sz="2000" dirty="0">
                <a:solidFill>
                  <a:schemeClr val="bg1"/>
                </a:solidFill>
                <a:latin typeface="Times New Roman" panose="02020603050405020304" pitchFamily="18" charset="0"/>
                <a:cs typeface="Times New Roman" panose="02020603050405020304" pitchFamily="18" charset="0"/>
              </a:rPr>
              <a:t>, ale je to příklad </a:t>
            </a:r>
            <a:r>
              <a:rPr lang="cs-CZ" sz="2000" b="1" dirty="0">
                <a:solidFill>
                  <a:schemeClr val="bg1"/>
                </a:solidFill>
                <a:latin typeface="Times New Roman" panose="02020603050405020304" pitchFamily="18" charset="0"/>
                <a:cs typeface="Times New Roman" panose="02020603050405020304" pitchFamily="18" charset="0"/>
              </a:rPr>
              <a:t>(</a:t>
            </a:r>
            <a:r>
              <a:rPr lang="cs-CZ" sz="2000" b="1" dirty="0" err="1">
                <a:solidFill>
                  <a:schemeClr val="bg1"/>
                </a:solidFill>
                <a:latin typeface="Times New Roman" panose="02020603050405020304" pitchFamily="18" charset="0"/>
                <a:cs typeface="Times New Roman" panose="02020603050405020304" pitchFamily="18" charset="0"/>
              </a:rPr>
              <a:t>typos</a:t>
            </a:r>
            <a:r>
              <a:rPr lang="cs-CZ" sz="2000" b="1" dirty="0">
                <a:solidFill>
                  <a:schemeClr val="bg1"/>
                </a:solidFill>
                <a:latin typeface="Times New Roman" panose="02020603050405020304" pitchFamily="18" charset="0"/>
                <a:cs typeface="Times New Roman" panose="02020603050405020304" pitchFamily="18" charset="0"/>
              </a:rPr>
              <a:t>). </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A dodává: non </a:t>
            </a:r>
            <a:r>
              <a:rPr lang="cs-CZ" sz="2000" dirty="0" err="1">
                <a:solidFill>
                  <a:schemeClr val="bg1"/>
                </a:solidFill>
                <a:latin typeface="Times New Roman" panose="02020603050405020304" pitchFamily="18" charset="0"/>
                <a:cs typeface="Times New Roman" panose="02020603050405020304" pitchFamily="18" charset="0"/>
              </a:rPr>
              <a:t>enim</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legislatores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sumus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neque</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nobis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neque</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aliis</a:t>
            </a:r>
            <a:r>
              <a:rPr lang="cs-CZ" sz="2000" dirty="0">
                <a:solidFill>
                  <a:schemeClr val="bg1"/>
                </a:solidFill>
                <a:latin typeface="Times New Roman" panose="02020603050405020304" pitchFamily="18" charset="0"/>
                <a:cs typeface="Times New Roman" panose="02020603050405020304" pitchFamily="18" charset="0"/>
              </a:rPr>
              <a:t> – nejsme zákonodárci ani sobě samým, ani druhým.</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Zákon je nějak deaktivován tím, že je označen za naplněný láskou – </a:t>
            </a:r>
            <a:r>
              <a:rPr lang="cs-CZ" sz="2000" dirty="0" err="1">
                <a:solidFill>
                  <a:schemeClr val="bg1"/>
                </a:solidFill>
                <a:latin typeface="Times New Roman" panose="02020603050405020304" pitchFamily="18" charset="0"/>
                <a:cs typeface="Times New Roman" panose="02020603050405020304" pitchFamily="18" charset="0"/>
              </a:rPr>
              <a:t>plentitude</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legis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caritas</a:t>
            </a:r>
            <a:r>
              <a:rPr lang="cs-CZ" sz="2000" dirty="0">
                <a:solidFill>
                  <a:schemeClr val="bg1"/>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33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734B7A1E-C4B2-074F-AFDB-F5D4250D9DD5}"/>
              </a:ext>
            </a:extLst>
          </p:cNvPr>
          <p:cNvSpPr>
            <a:spLocks noGrp="1"/>
          </p:cNvSpPr>
          <p:nvPr>
            <p:ph type="title"/>
          </p:nvPr>
        </p:nvSpPr>
        <p:spPr>
          <a:xfrm>
            <a:off x="838200" y="669925"/>
            <a:ext cx="4508946" cy="1325563"/>
          </a:xfrm>
        </p:spPr>
        <p:txBody>
          <a:bodyPr anchor="b">
            <a:normAutofit/>
          </a:bodyPr>
          <a:lstStyle/>
          <a:p>
            <a:pPr algn="r"/>
            <a:r>
              <a:rPr lang="cs-CZ" dirty="0" err="1">
                <a:solidFill>
                  <a:schemeClr val="bg1"/>
                </a:solidFill>
                <a:latin typeface="Times New Roman" panose="02020603050405020304" pitchFamily="18" charset="0"/>
                <a:cs typeface="Times New Roman" panose="02020603050405020304" pitchFamily="18" charset="0"/>
              </a:rPr>
              <a:t>Agamben</a:t>
            </a:r>
            <a:r>
              <a:rPr lang="cs-CZ" dirty="0">
                <a:solidFill>
                  <a:schemeClr val="bg1"/>
                </a:solidFill>
                <a:latin typeface="Times New Roman" panose="02020603050405020304" pitchFamily="18" charset="0"/>
                <a:cs typeface="Times New Roman" panose="02020603050405020304" pitchFamily="18" charset="0"/>
              </a:rPr>
              <a:t> a náboženství</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E639A1B0-A1CA-2F4E-B783-3790B0B031E4}"/>
              </a:ext>
            </a:extLst>
          </p:cNvPr>
          <p:cNvSpPr>
            <a:spLocks noGrp="1"/>
          </p:cNvSpPr>
          <p:nvPr>
            <p:ph idx="1"/>
          </p:nvPr>
        </p:nvSpPr>
        <p:spPr>
          <a:xfrm>
            <a:off x="745958" y="2398956"/>
            <a:ext cx="10053375" cy="3789111"/>
          </a:xfrm>
        </p:spPr>
        <p:txBody>
          <a:bodyPr>
            <a:normAutofit/>
          </a:bodyPr>
          <a:lstStyle/>
          <a:p>
            <a:pPr marL="0" indent="0" algn="just">
              <a:buNone/>
            </a:pPr>
            <a:r>
              <a:rPr lang="cs-CZ" sz="2000" dirty="0" err="1">
                <a:solidFill>
                  <a:schemeClr val="bg1"/>
                </a:solidFill>
                <a:latin typeface="Times" pitchFamily="2" charset="0"/>
              </a:rPr>
              <a:t>Agamben</a:t>
            </a:r>
            <a:r>
              <a:rPr lang="cs-CZ" sz="2000" dirty="0">
                <a:solidFill>
                  <a:schemeClr val="bg1"/>
                </a:solidFill>
                <a:latin typeface="Times" pitchFamily="2" charset="0"/>
              </a:rPr>
              <a:t> není náboženský myslitel. Spíše odmítá uvažovat v kontextu dichotomie náboženskosti-</a:t>
            </a:r>
            <a:r>
              <a:rPr lang="cs-CZ" sz="2000" dirty="0" err="1">
                <a:solidFill>
                  <a:schemeClr val="bg1"/>
                </a:solidFill>
                <a:latin typeface="Times" pitchFamily="2" charset="0"/>
              </a:rPr>
              <a:t>sekularity</a:t>
            </a:r>
            <a:r>
              <a:rPr lang="cs-CZ" sz="2000" dirty="0">
                <a:solidFill>
                  <a:schemeClr val="bg1"/>
                </a:solidFill>
                <a:latin typeface="Times" pitchFamily="2" charset="0"/>
              </a:rPr>
              <a:t>. </a:t>
            </a:r>
          </a:p>
          <a:p>
            <a:pPr marL="0" indent="0" algn="just">
              <a:buNone/>
            </a:pPr>
            <a:r>
              <a:rPr lang="cs-CZ" sz="2000" dirty="0">
                <a:solidFill>
                  <a:schemeClr val="bg1"/>
                </a:solidFill>
                <a:latin typeface="Times" pitchFamily="2" charset="0"/>
              </a:rPr>
              <a:t>Navazuje na </a:t>
            </a:r>
            <a:r>
              <a:rPr lang="cs-CZ" sz="2000" dirty="0" err="1">
                <a:solidFill>
                  <a:schemeClr val="bg1"/>
                </a:solidFill>
                <a:latin typeface="Times" pitchFamily="2" charset="0"/>
              </a:rPr>
              <a:t>Heideggera</a:t>
            </a:r>
            <a:r>
              <a:rPr lang="cs-CZ" sz="2000" dirty="0">
                <a:solidFill>
                  <a:schemeClr val="bg1"/>
                </a:solidFill>
                <a:latin typeface="Times" pitchFamily="2" charset="0"/>
              </a:rPr>
              <a:t>, který chápe křesťanství jako součást západní filosofie a obecněji jako součást toho, jak sám sebe západ dlouho uchopoval. V nějakém ohledu spatřuje sám sebe jako filosofa navazujícího na </a:t>
            </a:r>
            <a:r>
              <a:rPr lang="cs-CZ" sz="2000" dirty="0" err="1">
                <a:solidFill>
                  <a:schemeClr val="bg1"/>
                </a:solidFill>
                <a:latin typeface="Times" pitchFamily="2" charset="0"/>
              </a:rPr>
              <a:t>Heideggera</a:t>
            </a:r>
            <a:r>
              <a:rPr lang="cs-CZ" sz="2000" dirty="0">
                <a:solidFill>
                  <a:schemeClr val="bg1"/>
                </a:solidFill>
                <a:latin typeface="Times" pitchFamily="2" charset="0"/>
              </a:rPr>
              <a:t>. </a:t>
            </a:r>
          </a:p>
          <a:p>
            <a:pPr marL="0" indent="0" algn="just">
              <a:buNone/>
            </a:pPr>
            <a:r>
              <a:rPr lang="cs-CZ" sz="2000" dirty="0">
                <a:solidFill>
                  <a:schemeClr val="bg1"/>
                </a:solidFill>
                <a:latin typeface="Times" pitchFamily="2" charset="0"/>
              </a:rPr>
              <a:t>Dále vliv Walter Benjamina: u něhož také nachází nenáboženský zájem o náboženství. S Benjaminovým dílem pojí </a:t>
            </a:r>
            <a:r>
              <a:rPr lang="cs-CZ" sz="2000" dirty="0" err="1">
                <a:solidFill>
                  <a:schemeClr val="bg1"/>
                </a:solidFill>
                <a:latin typeface="Times" pitchFamily="2" charset="0"/>
              </a:rPr>
              <a:t>Agambena</a:t>
            </a:r>
            <a:r>
              <a:rPr lang="cs-CZ" sz="2000" dirty="0">
                <a:solidFill>
                  <a:schemeClr val="bg1"/>
                </a:solidFill>
                <a:latin typeface="Times" pitchFamily="2" charset="0"/>
              </a:rPr>
              <a:t> aforističnost a obrovská říše záběru.</a:t>
            </a:r>
          </a:p>
          <a:p>
            <a:pPr marL="0" indent="0" algn="just">
              <a:buNone/>
            </a:pPr>
            <a:r>
              <a:rPr lang="cs-CZ" sz="2000" dirty="0">
                <a:solidFill>
                  <a:schemeClr val="bg1"/>
                </a:solidFill>
                <a:latin typeface="Times" pitchFamily="2" charset="0"/>
              </a:rPr>
              <a:t>V kontextu současné filosofie je </a:t>
            </a:r>
            <a:r>
              <a:rPr lang="cs-CZ" sz="2000" dirty="0" err="1">
                <a:solidFill>
                  <a:schemeClr val="bg1"/>
                </a:solidFill>
                <a:latin typeface="Times" pitchFamily="2" charset="0"/>
              </a:rPr>
              <a:t>Agambenův</a:t>
            </a:r>
            <a:r>
              <a:rPr lang="cs-CZ" sz="2000" dirty="0">
                <a:solidFill>
                  <a:schemeClr val="bg1"/>
                </a:solidFill>
                <a:latin typeface="Times" pitchFamily="2" charset="0"/>
              </a:rPr>
              <a:t> zájem o </a:t>
            </a:r>
            <a:r>
              <a:rPr lang="cs-CZ" sz="2000" dirty="0" err="1">
                <a:solidFill>
                  <a:schemeClr val="bg1"/>
                </a:solidFill>
                <a:latin typeface="Times" pitchFamily="2" charset="0"/>
              </a:rPr>
              <a:t>theologii</a:t>
            </a:r>
            <a:r>
              <a:rPr lang="cs-CZ" sz="2000" dirty="0">
                <a:solidFill>
                  <a:schemeClr val="bg1"/>
                </a:solidFill>
                <a:latin typeface="Times" pitchFamily="2" charset="0"/>
              </a:rPr>
              <a:t> a náboženství jedinečný, již jeho „sekulární“ přístup k náboženským tradicím je podnětný.</a:t>
            </a:r>
          </a:p>
          <a:p>
            <a:pPr marL="0" indent="0" algn="just">
              <a:buNone/>
            </a:pPr>
            <a:r>
              <a:rPr lang="cs-CZ" sz="2000" dirty="0">
                <a:solidFill>
                  <a:schemeClr val="bg1"/>
                </a:solidFill>
                <a:latin typeface="Times" pitchFamily="2" charset="0"/>
              </a:rPr>
              <a:t>Theologie podporuje a zároveň i zpochybňuje tradiční západní vzorce.</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55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3A2336EA-173B-0646-AD04-8B2FD45A6D1B}"/>
              </a:ext>
            </a:extLst>
          </p:cNvPr>
          <p:cNvSpPr>
            <a:spLocks noGrp="1"/>
          </p:cNvSpPr>
          <p:nvPr>
            <p:ph type="title"/>
          </p:nvPr>
        </p:nvSpPr>
        <p:spPr>
          <a:xfrm>
            <a:off x="838200" y="669925"/>
            <a:ext cx="4508946" cy="1325563"/>
          </a:xfrm>
        </p:spPr>
        <p:txBody>
          <a:bodyPr anchor="b">
            <a:normAutofit/>
          </a:bodyPr>
          <a:lstStyle/>
          <a:p>
            <a:pPr algn="r"/>
            <a:r>
              <a:rPr lang="cs-CZ" dirty="0">
                <a:solidFill>
                  <a:schemeClr val="bg1"/>
                </a:solidFill>
                <a:latin typeface="Times New Roman" panose="02020603050405020304" pitchFamily="18" charset="0"/>
                <a:cs typeface="Times New Roman" panose="02020603050405020304" pitchFamily="18" charset="0"/>
              </a:rPr>
              <a:t>Ale i zde se trestá</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F6115A6B-DC6E-2340-9B2B-4882C526AE6F}"/>
              </a:ext>
            </a:extLst>
          </p:cNvPr>
          <p:cNvSpPr>
            <a:spLocks noGrp="1"/>
          </p:cNvSpPr>
          <p:nvPr>
            <p:ph idx="1"/>
          </p:nvPr>
        </p:nvSpPr>
        <p:spPr>
          <a:xfrm>
            <a:off x="1392667" y="2398957"/>
            <a:ext cx="9406666" cy="3526144"/>
          </a:xfrm>
        </p:spPr>
        <p:txBody>
          <a:bodyPr>
            <a:normAutofit/>
          </a:bodyPr>
          <a:lstStyle/>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 nejzazší je exkomunikace</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 rovněž však bití, které může končit smrtí</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 samotka a ignorování ostatními mnichy</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Přesto </a:t>
            </a:r>
            <a:r>
              <a:rPr lang="cs-CZ" sz="2000" dirty="0" err="1">
                <a:solidFill>
                  <a:schemeClr val="bg1"/>
                </a:solidFill>
                <a:latin typeface="Times New Roman" panose="02020603050405020304" pitchFamily="18" charset="0"/>
                <a:cs typeface="Times New Roman" panose="02020603050405020304" pitchFamily="18" charset="0"/>
              </a:rPr>
              <a:t>Agamben</a:t>
            </a:r>
            <a:r>
              <a:rPr lang="cs-CZ" sz="2000" dirty="0">
                <a:solidFill>
                  <a:schemeClr val="bg1"/>
                </a:solidFill>
                <a:latin typeface="Times New Roman" panose="02020603050405020304" pitchFamily="18" charset="0"/>
                <a:cs typeface="Times New Roman" panose="02020603050405020304" pitchFamily="18" charset="0"/>
              </a:rPr>
              <a:t> zdůrazňuje, že rámce je jiný: tresty jsou chápány jako terapeutické, „léčivé“, navíc mnich může kdykoli odejít, alespoň z principu jej tak nikdo v klášteře nedrží, může se odchodem vyvázat z trestu a vstoupit opět pod světský zákon.</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21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059D327F-A8E8-0F41-8AA3-D46D502F5823}"/>
              </a:ext>
            </a:extLst>
          </p:cNvPr>
          <p:cNvSpPr>
            <a:spLocks noGrp="1"/>
          </p:cNvSpPr>
          <p:nvPr>
            <p:ph type="title"/>
          </p:nvPr>
        </p:nvSpPr>
        <p:spPr>
          <a:xfrm>
            <a:off x="838200" y="669925"/>
            <a:ext cx="4508946" cy="1325563"/>
          </a:xfrm>
        </p:spPr>
        <p:txBody>
          <a:bodyPr anchor="b">
            <a:normAutofit/>
          </a:bodyPr>
          <a:lstStyle/>
          <a:p>
            <a:pPr algn="r"/>
            <a:r>
              <a:rPr lang="cs-CZ" dirty="0">
                <a:solidFill>
                  <a:schemeClr val="bg1"/>
                </a:solidFill>
                <a:latin typeface="Times New Roman" panose="02020603050405020304" pitchFamily="18" charset="0"/>
                <a:cs typeface="Times New Roman" panose="02020603050405020304" pitchFamily="18" charset="0"/>
              </a:rPr>
              <a:t>Z </a:t>
            </a:r>
            <a:r>
              <a:rPr lang="cs-CZ" dirty="0" err="1">
                <a:solidFill>
                  <a:schemeClr val="bg1"/>
                </a:solidFill>
                <a:latin typeface="Times New Roman" panose="02020603050405020304" pitchFamily="18" charset="0"/>
                <a:cs typeface="Times New Roman" panose="02020603050405020304" pitchFamily="18" charset="0"/>
              </a:rPr>
              <a:t>Pachomiova</a:t>
            </a:r>
            <a:r>
              <a:rPr lang="cs-CZ" dirty="0">
                <a:solidFill>
                  <a:schemeClr val="bg1"/>
                </a:solidFill>
                <a:latin typeface="Times New Roman" panose="02020603050405020304" pitchFamily="18" charset="0"/>
                <a:cs typeface="Times New Roman" panose="02020603050405020304" pitchFamily="18" charset="0"/>
              </a:rPr>
              <a:t> života</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FDB8D65E-D8C6-7644-A9F7-EE4498768929}"/>
              </a:ext>
            </a:extLst>
          </p:cNvPr>
          <p:cNvSpPr>
            <a:spLocks noGrp="1"/>
          </p:cNvSpPr>
          <p:nvPr>
            <p:ph idx="1"/>
          </p:nvPr>
        </p:nvSpPr>
        <p:spPr>
          <a:xfrm>
            <a:off x="1392667" y="2398957"/>
            <a:ext cx="9406666" cy="3526144"/>
          </a:xfrm>
        </p:spPr>
        <p:txBody>
          <a:bodyPr>
            <a:normAutofit/>
          </a:bodyPr>
          <a:lstStyle/>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Jeden mnich vlepil druhému facku, načež atakovaný nenastavil druhou tvář, ale facku normálně oplatil. </a:t>
            </a:r>
            <a:r>
              <a:rPr lang="cs-CZ" sz="2000" dirty="0" err="1">
                <a:solidFill>
                  <a:schemeClr val="bg1"/>
                </a:solidFill>
                <a:latin typeface="Times New Roman" panose="02020603050405020304" pitchFamily="18" charset="0"/>
                <a:cs typeface="Times New Roman" panose="02020603050405020304" pitchFamily="18" charset="0"/>
              </a:rPr>
              <a:t>Pachomios</a:t>
            </a:r>
            <a:r>
              <a:rPr lang="cs-CZ" sz="2000" dirty="0">
                <a:solidFill>
                  <a:schemeClr val="bg1"/>
                </a:solidFill>
                <a:latin typeface="Times New Roman" panose="02020603050405020304" pitchFamily="18" charset="0"/>
                <a:cs typeface="Times New Roman" panose="02020603050405020304" pitchFamily="18" charset="0"/>
              </a:rPr>
              <a:t> na to zareagoval tresty: ten, kdo udeřil první, má být z řádu vyloučen zcela, ten, kdo úder oplatil, se má vzdálit na týden. </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Vyhodnocení situace však narazilo u nejstaršího člena řádu, osmdesátiletého starce s příznačným jménem </a:t>
            </a:r>
            <a:r>
              <a:rPr lang="cs-CZ" sz="2000" dirty="0" err="1">
                <a:solidFill>
                  <a:srgbClr val="00FFFF"/>
                </a:solidFill>
                <a:latin typeface="Times New Roman" panose="02020603050405020304" pitchFamily="18" charset="0"/>
                <a:cs typeface="Times New Roman" panose="02020603050405020304" pitchFamily="18" charset="0"/>
              </a:rPr>
              <a:t>Gnositheos</a:t>
            </a:r>
            <a:r>
              <a:rPr lang="cs-CZ" sz="2000" dirty="0">
                <a:solidFill>
                  <a:schemeClr val="bg1"/>
                </a:solidFill>
                <a:latin typeface="Times New Roman" panose="02020603050405020304" pitchFamily="18" charset="0"/>
                <a:cs typeface="Times New Roman" panose="02020603050405020304" pitchFamily="18" charset="0"/>
              </a:rPr>
              <a:t>. Tento „znalec Boha“ pronesl řeč, v níž zdůraznil, že on sám je přece ještě horší než oba bratři dohromady a že tedy musí odejít spolu s výtečníky. Postupně se přidávali další mniši, kteří se také cítili být ještě větší ničemníci, až </a:t>
            </a:r>
            <a:r>
              <a:rPr lang="cs-CZ" sz="2000" dirty="0" err="1">
                <a:solidFill>
                  <a:schemeClr val="bg1"/>
                </a:solidFill>
                <a:latin typeface="Times New Roman" panose="02020603050405020304" pitchFamily="18" charset="0"/>
                <a:cs typeface="Times New Roman" panose="02020603050405020304" pitchFamily="18" charset="0"/>
              </a:rPr>
              <a:t>Pachomios</a:t>
            </a:r>
            <a:r>
              <a:rPr lang="cs-CZ" sz="2000" dirty="0">
                <a:solidFill>
                  <a:schemeClr val="bg1"/>
                </a:solidFill>
                <a:latin typeface="Times New Roman" panose="02020603050405020304" pitchFamily="18" charset="0"/>
                <a:cs typeface="Times New Roman" panose="02020603050405020304" pitchFamily="18" charset="0"/>
              </a:rPr>
              <a:t> zůstal sám. Vtom vyběhl za ostatními, padl před nimi na kolena a žádal je o odpuštění. Ujistil je, že přirozeně i on sám je hříšníkem a nechť se všichni vrátí a pokračují na společné cestě.</a:t>
            </a:r>
          </a:p>
          <a:p>
            <a:pPr marL="0" indent="0" algn="just">
              <a:buNone/>
            </a:pPr>
            <a:endParaRPr lang="cs-CZ" sz="2000"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40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080E53C8-888F-E34D-88BB-FFDD74744F97}"/>
              </a:ext>
            </a:extLst>
          </p:cNvPr>
          <p:cNvSpPr>
            <a:spLocks noGrp="1"/>
          </p:cNvSpPr>
          <p:nvPr>
            <p:ph type="title"/>
          </p:nvPr>
        </p:nvSpPr>
        <p:spPr>
          <a:xfrm>
            <a:off x="838200" y="669925"/>
            <a:ext cx="4508946" cy="1325563"/>
          </a:xfrm>
        </p:spPr>
        <p:txBody>
          <a:bodyPr anchor="b">
            <a:normAutofit/>
          </a:bodyPr>
          <a:lstStyle/>
          <a:p>
            <a:pPr algn="r"/>
            <a:endParaRPr lang="cs-CZ">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F7AC5276-DA93-DF42-B8B5-7A9E772DD644}"/>
              </a:ext>
            </a:extLst>
          </p:cNvPr>
          <p:cNvSpPr>
            <a:spLocks noGrp="1"/>
          </p:cNvSpPr>
          <p:nvPr>
            <p:ph idx="1"/>
          </p:nvPr>
        </p:nvSpPr>
        <p:spPr>
          <a:xfrm>
            <a:off x="1392667" y="2398957"/>
            <a:ext cx="9406666" cy="3526144"/>
          </a:xfrm>
        </p:spPr>
        <p:txBody>
          <a:bodyPr>
            <a:normAutofit fontScale="92500"/>
          </a:bodyPr>
          <a:lstStyle/>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Klášterní uspořádání se vyznačuje tím, že </a:t>
            </a:r>
            <a:r>
              <a:rPr lang="cs-CZ" sz="2000" dirty="0">
                <a:solidFill>
                  <a:srgbClr val="00FFFF"/>
                </a:solidFill>
                <a:latin typeface="Times New Roman" panose="02020603050405020304" pitchFamily="18" charset="0"/>
                <a:cs typeface="Times New Roman" panose="02020603050405020304" pitchFamily="18" charset="0"/>
              </a:rPr>
              <a:t>četné prohřešky můžeme prostě ignorovat</a:t>
            </a:r>
            <a:r>
              <a:rPr lang="cs-CZ" sz="2000" dirty="0">
                <a:solidFill>
                  <a:schemeClr val="bg1"/>
                </a:solidFill>
                <a:latin typeface="Times New Roman" panose="02020603050405020304" pitchFamily="18" charset="0"/>
                <a:cs typeface="Times New Roman" panose="02020603050405020304" pitchFamily="18" charset="0"/>
              </a:rPr>
              <a:t> – ne v tom smyslu, že bychom popírali jejich existenci. Spíše si můžeme dovolit na ně nereagovat. </a:t>
            </a:r>
          </a:p>
          <a:p>
            <a:pPr marL="0" indent="0" algn="just">
              <a:buNone/>
            </a:pPr>
            <a:r>
              <a:rPr lang="cs-CZ" sz="2000" dirty="0">
                <a:solidFill>
                  <a:srgbClr val="00FFFF"/>
                </a:solidFill>
                <a:latin typeface="Times New Roman" panose="02020603050405020304" pitchFamily="18" charset="0"/>
                <a:cs typeface="Times New Roman" panose="02020603050405020304" pitchFamily="18" charset="0"/>
              </a:rPr>
              <a:t>Schopnost snížit </a:t>
            </a:r>
            <a:r>
              <a:rPr lang="cs-CZ" sz="2000" dirty="0" err="1">
                <a:solidFill>
                  <a:srgbClr val="00FFFF"/>
                </a:solidFill>
                <a:latin typeface="Times New Roman" panose="02020603050405020304" pitchFamily="18" charset="0"/>
                <a:cs typeface="Times New Roman" panose="02020603050405020304" pitchFamily="18" charset="0"/>
              </a:rPr>
              <a:t>exitovatelnost</a:t>
            </a:r>
            <a:r>
              <a:rPr lang="cs-CZ" sz="2000" dirty="0">
                <a:solidFill>
                  <a:srgbClr val="00FFFF"/>
                </a:solidFill>
                <a:latin typeface="Times New Roman" panose="02020603050405020304" pitchFamily="18" charset="0"/>
                <a:cs typeface="Times New Roman" panose="02020603050405020304" pitchFamily="18" charset="0"/>
              </a:rPr>
              <a:t> </a:t>
            </a:r>
            <a:r>
              <a:rPr lang="cs-CZ" sz="2000" dirty="0">
                <a:solidFill>
                  <a:schemeClr val="bg1"/>
                </a:solidFill>
                <a:latin typeface="Times New Roman" panose="02020603050405020304" pitchFamily="18" charset="0"/>
                <a:cs typeface="Times New Roman" panose="02020603050405020304" pitchFamily="18" charset="0"/>
              </a:rPr>
              <a:t>je přitom to, co člověku umožňuje únik před hrozící despocií pravidel. Přehlížet lze prohřešky nikoli proto, že by nebyly podstatné, ale proto, že je třeba usilovat o určitý typ </a:t>
            </a:r>
            <a:r>
              <a:rPr lang="cs-CZ" sz="2000" dirty="0">
                <a:solidFill>
                  <a:srgbClr val="00FFFF"/>
                </a:solidFill>
                <a:latin typeface="Times New Roman" panose="02020603050405020304" pitchFamily="18" charset="0"/>
                <a:cs typeface="Times New Roman" panose="02020603050405020304" pitchFamily="18" charset="0"/>
              </a:rPr>
              <a:t>celkové vůle, a o jednotlivosti nejde</a:t>
            </a:r>
            <a:r>
              <a:rPr lang="cs-CZ" sz="2000" dirty="0">
                <a:solidFill>
                  <a:schemeClr val="bg1"/>
                </a:solidFill>
                <a:latin typeface="Times New Roman" panose="02020603050405020304" pitchFamily="18" charset="0"/>
                <a:cs typeface="Times New Roman" panose="02020603050405020304" pitchFamily="18" charset="0"/>
              </a:rPr>
              <a:t>.</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To, že Ježíš naplnil zákon láskou, znamená i to, že představený není soudce, ale bratr, který zpřítomňuje pravidlo nejzazší přísnosti. </a:t>
            </a:r>
            <a:r>
              <a:rPr lang="cs-CZ" sz="2000" dirty="0">
                <a:solidFill>
                  <a:srgbClr val="00FFFF"/>
                </a:solidFill>
                <a:latin typeface="Times New Roman" panose="02020603050405020304" pitchFamily="18" charset="0"/>
                <a:cs typeface="Times New Roman" panose="02020603050405020304" pitchFamily="18" charset="0"/>
              </a:rPr>
              <a:t>Je tedy živým, a proto i legitimně chybujícím vzorem</a:t>
            </a:r>
            <a:r>
              <a:rPr lang="cs-CZ" sz="2000" dirty="0">
                <a:solidFill>
                  <a:schemeClr val="bg1"/>
                </a:solidFill>
                <a:latin typeface="Times New Roman" panose="02020603050405020304" pitchFamily="18" charset="0"/>
                <a:cs typeface="Times New Roman" panose="02020603050405020304" pitchFamily="18" charset="0"/>
              </a:rPr>
              <a:t>. </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Podstatné rovněž je, že v kontextu tohoto uvažování si „život“ nepředstavujeme jako něco, čemu bychom zvnějšku vnutili pravidla. Spíše má podle pravidla vznikat takový život, který je schopen řádu dostát. „Dostát řádu“ je úběžníkem – jedná se tedy o něco, co z definice nemůže být normou. A že tedy někdo pravidlu nedostojí, lze trestat jen s obezřetností </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06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292BAF64-49CF-A743-B3D2-37D7879D64AB}"/>
              </a:ext>
            </a:extLst>
          </p:cNvPr>
          <p:cNvSpPr>
            <a:spLocks noGrp="1"/>
          </p:cNvSpPr>
          <p:nvPr>
            <p:ph type="title"/>
          </p:nvPr>
        </p:nvSpPr>
        <p:spPr>
          <a:xfrm>
            <a:off x="838200" y="669925"/>
            <a:ext cx="4508946" cy="1325563"/>
          </a:xfrm>
        </p:spPr>
        <p:txBody>
          <a:bodyPr anchor="b">
            <a:normAutofit/>
          </a:bodyPr>
          <a:lstStyle/>
          <a:p>
            <a:pPr algn="r"/>
            <a:endParaRPr lang="cs-CZ">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AF95D35C-94B8-D34D-BD87-0BC71DAC5CAD}"/>
              </a:ext>
            </a:extLst>
          </p:cNvPr>
          <p:cNvSpPr>
            <a:spLocks noGrp="1"/>
          </p:cNvSpPr>
          <p:nvPr>
            <p:ph idx="1"/>
          </p:nvPr>
        </p:nvSpPr>
        <p:spPr>
          <a:xfrm>
            <a:off x="1392667" y="2398957"/>
            <a:ext cx="9406666" cy="3526144"/>
          </a:xfrm>
        </p:spPr>
        <p:txBody>
          <a:bodyPr>
            <a:normAutofit/>
          </a:bodyPr>
          <a:lstStyle/>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Vzniká tím instituce, která je z jedné strany přísnější než cokoliv, co moderna kdy vymyslela, zatímco z druhé strany skýtá prostor niterné individualitě. Život je zde pojat jako </a:t>
            </a:r>
            <a:r>
              <a:rPr lang="cs-CZ" sz="2000" dirty="0">
                <a:solidFill>
                  <a:srgbClr val="00FFFF"/>
                </a:solidFill>
                <a:latin typeface="Times New Roman" panose="02020603050405020304" pitchFamily="18" charset="0"/>
                <a:cs typeface="Times New Roman" panose="02020603050405020304" pitchFamily="18" charset="0"/>
              </a:rPr>
              <a:t>svého druhu umění</a:t>
            </a:r>
            <a:r>
              <a:rPr lang="cs-CZ" sz="2000" dirty="0">
                <a:solidFill>
                  <a:schemeClr val="bg1"/>
                </a:solidFill>
                <a:latin typeface="Times New Roman" panose="02020603050405020304" pitchFamily="18" charset="0"/>
                <a:cs typeface="Times New Roman" panose="02020603050405020304" pitchFamily="18" charset="0"/>
              </a:rPr>
              <a:t>, které vzniká spolu s „umělcem“ a které je každému nezaměnitelným způsobem vlastní. </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Viz </a:t>
            </a:r>
            <a:r>
              <a:rPr lang="cs-CZ" sz="2000" dirty="0" err="1">
                <a:solidFill>
                  <a:schemeClr val="bg1"/>
                </a:solidFill>
                <a:latin typeface="Times New Roman" panose="02020603050405020304" pitchFamily="18" charset="0"/>
                <a:cs typeface="Times New Roman" panose="02020603050405020304" pitchFamily="18" charset="0"/>
              </a:rPr>
              <a:t>Basilova</a:t>
            </a:r>
            <a:r>
              <a:rPr lang="cs-CZ" sz="2000" dirty="0">
                <a:solidFill>
                  <a:schemeClr val="bg1"/>
                </a:solidFill>
                <a:latin typeface="Times New Roman" panose="02020603050405020304" pitchFamily="18" charset="0"/>
                <a:cs typeface="Times New Roman" panose="02020603050405020304" pitchFamily="18" charset="0"/>
              </a:rPr>
              <a:t> regule: Ecce </a:t>
            </a:r>
            <a:r>
              <a:rPr lang="cs-CZ" sz="2000" dirty="0" err="1">
                <a:solidFill>
                  <a:schemeClr val="bg1"/>
                </a:solidFill>
                <a:latin typeface="Times New Roman" panose="02020603050405020304" pitchFamily="18" charset="0"/>
                <a:cs typeface="Times New Roman" panose="02020603050405020304" pitchFamily="18" charset="0"/>
              </a:rPr>
              <a:t>haec</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est</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ars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sancta</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quam</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ferramentis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debemus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spiritualibus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operarir</a:t>
            </a:r>
            <a:r>
              <a:rPr lang="cs-CZ" sz="2000" dirty="0">
                <a:solidFill>
                  <a:schemeClr val="bg1"/>
                </a:solidFill>
                <a:latin typeface="Times New Roman" panose="02020603050405020304" pitchFamily="18" charset="0"/>
                <a:cs typeface="Times New Roman" panose="02020603050405020304" pitchFamily="18" charset="0"/>
              </a:rPr>
              <a:t>.  Hle, to je svaté umění, které musíme pěstovat s duchovním náčiním.</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Představený je často označovaný jako </a:t>
            </a:r>
            <a:r>
              <a:rPr lang="cs-CZ" sz="2000" dirty="0" err="1">
                <a:solidFill>
                  <a:srgbClr val="00FFFF"/>
                </a:solidFill>
                <a:latin typeface="Times New Roman" panose="02020603050405020304" pitchFamily="18" charset="0"/>
                <a:cs typeface="Times New Roman" panose="02020603050405020304" pitchFamily="18" charset="0"/>
              </a:rPr>
              <a:t>artifex</a:t>
            </a:r>
            <a:r>
              <a:rPr lang="cs-CZ" sz="2000" dirty="0">
                <a:solidFill>
                  <a:schemeClr val="bg1"/>
                </a:solidFill>
                <a:latin typeface="Times New Roman" panose="02020603050405020304" pitchFamily="18" charset="0"/>
                <a:cs typeface="Times New Roman" panose="02020603050405020304" pitchFamily="18" charset="0"/>
              </a:rPr>
              <a:t> – nejvyšší řemeslník či mistr.</a:t>
            </a:r>
          </a:p>
          <a:p>
            <a:pPr marL="0" indent="0" algn="just">
              <a:buNone/>
            </a:pPr>
            <a:r>
              <a:rPr lang="cs-CZ" sz="2000" dirty="0" err="1">
                <a:solidFill>
                  <a:schemeClr val="bg1"/>
                </a:solidFill>
                <a:latin typeface="Times New Roman" panose="02020603050405020304" pitchFamily="18" charset="0"/>
                <a:cs typeface="Times New Roman" panose="02020603050405020304" pitchFamily="18" charset="0"/>
              </a:rPr>
              <a:t>Agamben</a:t>
            </a:r>
            <a:r>
              <a:rPr lang="cs-CZ" sz="2000" dirty="0">
                <a:solidFill>
                  <a:schemeClr val="bg1"/>
                </a:solidFill>
                <a:latin typeface="Times New Roman" panose="02020603050405020304" pitchFamily="18" charset="0"/>
                <a:cs typeface="Times New Roman" panose="02020603050405020304" pitchFamily="18" charset="0"/>
              </a:rPr>
              <a:t>: V tomto smyslu je řeholní řád možná prvním místem, v němž se pohlíží na život sám jako na umění svého druhu. </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45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15B5FAA5-BB23-3B48-9D66-F10AB0715F01}"/>
              </a:ext>
            </a:extLst>
          </p:cNvPr>
          <p:cNvSpPr>
            <a:spLocks noGrp="1"/>
          </p:cNvSpPr>
          <p:nvPr>
            <p:ph type="title"/>
          </p:nvPr>
        </p:nvSpPr>
        <p:spPr>
          <a:xfrm>
            <a:off x="838200" y="669925"/>
            <a:ext cx="4508946" cy="1325563"/>
          </a:xfrm>
        </p:spPr>
        <p:txBody>
          <a:bodyPr anchor="b">
            <a:normAutofit/>
          </a:bodyPr>
          <a:lstStyle/>
          <a:p>
            <a:pPr algn="r"/>
            <a:r>
              <a:rPr lang="cs-CZ" dirty="0">
                <a:solidFill>
                  <a:schemeClr val="bg1"/>
                </a:solidFill>
                <a:latin typeface="Times New Roman" panose="02020603050405020304" pitchFamily="18" charset="0"/>
                <a:cs typeface="Times New Roman" panose="02020603050405020304" pitchFamily="18" charset="0"/>
              </a:rPr>
              <a:t>Petitio </a:t>
            </a:r>
            <a:r>
              <a:rPr lang="cs-CZ" dirty="0" err="1">
                <a:solidFill>
                  <a:schemeClr val="bg1"/>
                </a:solidFill>
                <a:latin typeface="Times New Roman" panose="02020603050405020304" pitchFamily="18" charset="0"/>
                <a:cs typeface="Times New Roman" panose="02020603050405020304" pitchFamily="18" charset="0"/>
              </a:rPr>
              <a:t>monachorum</a:t>
            </a:r>
            <a:endParaRPr lang="cs-CZ" dirty="0">
              <a:solidFill>
                <a:schemeClr val="bg1"/>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B8092F6F-A114-D447-A0A8-4355E11846A1}"/>
              </a:ext>
            </a:extLst>
          </p:cNvPr>
          <p:cNvSpPr>
            <a:spLocks noGrp="1"/>
          </p:cNvSpPr>
          <p:nvPr>
            <p:ph idx="1"/>
          </p:nvPr>
        </p:nvSpPr>
        <p:spPr>
          <a:xfrm>
            <a:off x="1392667" y="2398957"/>
            <a:ext cx="9406666" cy="3526144"/>
          </a:xfrm>
        </p:spPr>
        <p:txBody>
          <a:bodyPr>
            <a:normAutofit/>
          </a:bodyPr>
          <a:lstStyle/>
          <a:p>
            <a:pPr marL="0" indent="0">
              <a:buNone/>
            </a:pPr>
            <a:r>
              <a:rPr lang="cs-CZ" sz="2000" dirty="0">
                <a:solidFill>
                  <a:schemeClr val="bg1"/>
                </a:solidFill>
                <a:latin typeface="Times New Roman" panose="02020603050405020304" pitchFamily="18" charset="0"/>
                <a:cs typeface="Times New Roman" panose="02020603050405020304" pitchFamily="18" charset="0"/>
              </a:rPr>
              <a:t>„A my se tak vzdáváme našich bídných vůlí, aby v nás byla skutečná jen boží vůle sama, a vzdáváme se majetku, jak káže biblická a řádová tradice. </a:t>
            </a:r>
          </a:p>
          <a:p>
            <a:pPr marL="0" indent="0">
              <a:buNone/>
            </a:pPr>
            <a:r>
              <a:rPr lang="cs-CZ" sz="2000" dirty="0">
                <a:solidFill>
                  <a:schemeClr val="bg1"/>
                </a:solidFill>
                <a:latin typeface="Times New Roman" panose="02020603050405020304" pitchFamily="18" charset="0"/>
                <a:cs typeface="Times New Roman" panose="02020603050405020304" pitchFamily="18" charset="0"/>
              </a:rPr>
              <a:t>Slibujeme, že ti zachováme poslušnost, nakolik nám síly budou stačit [in </a:t>
            </a:r>
            <a:r>
              <a:rPr lang="cs-CZ" sz="2000" dirty="0" err="1">
                <a:solidFill>
                  <a:schemeClr val="bg1"/>
                </a:solidFill>
                <a:latin typeface="Times New Roman" panose="02020603050405020304" pitchFamily="18" charset="0"/>
                <a:cs typeface="Times New Roman" panose="02020603050405020304" pitchFamily="18" charset="0"/>
              </a:rPr>
              <a:t>quantum</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vires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nostrae</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subpetunt</a:t>
            </a:r>
            <a:r>
              <a:rPr lang="cs-CZ" sz="2000" dirty="0">
                <a:solidFill>
                  <a:schemeClr val="bg1"/>
                </a:solidFill>
                <a:latin typeface="Times New Roman" panose="02020603050405020304" pitchFamily="18" charset="0"/>
                <a:cs typeface="Times New Roman" panose="02020603050405020304" pitchFamily="18" charset="0"/>
              </a:rPr>
              <a:t>] a nakolik Bůh bude stát při náš [et </a:t>
            </a:r>
            <a:r>
              <a:rPr lang="cs-CZ" sz="2000" dirty="0" err="1">
                <a:solidFill>
                  <a:schemeClr val="bg1"/>
                </a:solidFill>
                <a:latin typeface="Times New Roman" panose="02020603050405020304" pitchFamily="18" charset="0"/>
                <a:cs typeface="Times New Roman" panose="02020603050405020304" pitchFamily="18" charset="0"/>
              </a:rPr>
              <a:t>Dominus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adderit</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nobis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adiutorium</a:t>
            </a:r>
            <a:r>
              <a:rPr lang="cs-CZ" sz="2000" dirty="0">
                <a:solidFill>
                  <a:schemeClr val="bg1"/>
                </a:solidFill>
                <a:latin typeface="Times New Roman" panose="02020603050405020304" pitchFamily="18" charset="0"/>
                <a:cs typeface="Times New Roman" panose="02020603050405020304" pitchFamily="18" charset="0"/>
              </a:rPr>
              <a:t>].“</a:t>
            </a:r>
          </a:p>
          <a:p>
            <a:pPr marL="0" indent="0">
              <a:buNone/>
            </a:pPr>
            <a:r>
              <a:rPr lang="cs-CZ" sz="2000" dirty="0">
                <a:solidFill>
                  <a:schemeClr val="bg1"/>
                </a:solidFill>
                <a:latin typeface="Times New Roman" panose="02020603050405020304" pitchFamily="18" charset="0"/>
                <a:cs typeface="Times New Roman" panose="02020603050405020304" pitchFamily="18" charset="0"/>
              </a:rPr>
              <a:t>Jednotlivec se zde nezavazuje ani tak k individuálnímu jednání, ale k tomu, aby Bůh jednal skrze něj, a především: </a:t>
            </a:r>
            <a:r>
              <a:rPr lang="cs-CZ" sz="2000" dirty="0">
                <a:solidFill>
                  <a:srgbClr val="00FFFF"/>
                </a:solidFill>
                <a:latin typeface="Times New Roman" panose="02020603050405020304" pitchFamily="18" charset="0"/>
                <a:cs typeface="Times New Roman" panose="02020603050405020304" pitchFamily="18" charset="0"/>
              </a:rPr>
              <a:t>poslušnost je slíbena jen v míře, v níž síly budou stačit</a:t>
            </a:r>
            <a:r>
              <a:rPr lang="cs-CZ" sz="2000" dirty="0">
                <a:solidFill>
                  <a:schemeClr val="bg1"/>
                </a:solidFill>
                <a:latin typeface="Times New Roman" panose="020206030504050203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311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96E5F65A-E86E-DB4D-9A2C-93042622C75B}"/>
              </a:ext>
            </a:extLst>
          </p:cNvPr>
          <p:cNvSpPr>
            <a:spLocks noGrp="1"/>
          </p:cNvSpPr>
          <p:nvPr>
            <p:ph type="title"/>
          </p:nvPr>
        </p:nvSpPr>
        <p:spPr>
          <a:xfrm>
            <a:off x="838200" y="669925"/>
            <a:ext cx="4508946" cy="1325563"/>
          </a:xfrm>
        </p:spPr>
        <p:txBody>
          <a:bodyPr anchor="b">
            <a:normAutofit/>
          </a:bodyPr>
          <a:lstStyle/>
          <a:p>
            <a:pPr algn="r"/>
            <a:r>
              <a:rPr lang="cs-CZ" dirty="0">
                <a:solidFill>
                  <a:schemeClr val="bg1"/>
                </a:solidFill>
                <a:latin typeface="Times New Roman" panose="02020603050405020304" pitchFamily="18" charset="0"/>
                <a:cs typeface="Times New Roman" panose="02020603050405020304" pitchFamily="18" charset="0"/>
              </a:rPr>
              <a:t>Zrušení zákona?</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EC052C42-281F-4C42-9226-C3BEDC0F683F}"/>
              </a:ext>
            </a:extLst>
          </p:cNvPr>
          <p:cNvSpPr>
            <a:spLocks noGrp="1"/>
          </p:cNvSpPr>
          <p:nvPr>
            <p:ph idx="1"/>
          </p:nvPr>
        </p:nvSpPr>
        <p:spPr>
          <a:xfrm>
            <a:off x="1392667" y="2398957"/>
            <a:ext cx="9406666" cy="3526144"/>
          </a:xfrm>
        </p:spPr>
        <p:txBody>
          <a:bodyPr>
            <a:normAutofit/>
          </a:bodyPr>
          <a:lstStyle/>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Já však, odsouzen zákonem, jsem mrtev pro zákon, abych živ byl pro Boha. Jsem ukřižován spolu s Kristem, nežiji už já, ale žije ve mně Kristus. A život, který zde nyní žiji, žiji ve víře v Syna Božího, který si mne zamiloval a vydal sebe samého za mne. Nepohrdám Boží milostí: Kdybychom mohli dosáhnout spravedlnosti skrze zákon, byla by Kristova smrt zbytečná.</a:t>
            </a:r>
          </a:p>
          <a:p>
            <a:pPr marL="0" indent="0" algn="just">
              <a:buNone/>
            </a:pPr>
            <a:r>
              <a:rPr lang="cs-CZ" sz="2000" dirty="0" err="1">
                <a:solidFill>
                  <a:schemeClr val="bg1"/>
                </a:solidFill>
                <a:latin typeface="Times New Roman" panose="02020603050405020304" pitchFamily="18" charset="0"/>
                <a:cs typeface="Times New Roman" panose="02020603050405020304" pitchFamily="18" charset="0"/>
              </a:rPr>
              <a:t>Galatským</a:t>
            </a:r>
            <a:r>
              <a:rPr lang="cs-CZ" sz="2000" dirty="0">
                <a:solidFill>
                  <a:schemeClr val="bg1"/>
                </a:solidFill>
                <a:latin typeface="Times New Roman" panose="02020603050405020304" pitchFamily="18" charset="0"/>
                <a:cs typeface="Times New Roman" panose="02020603050405020304" pitchFamily="18" charset="0"/>
              </a:rPr>
              <a:t> 2,18–2,20 </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To tedy vírou rušíme zákon? Naprosto ne! Naopak, zákon potvrzujeme.</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Římanům 3,31</a:t>
            </a:r>
          </a:p>
          <a:p>
            <a:pPr marL="0" indent="0" algn="just">
              <a:buNone/>
            </a:pPr>
            <a:endParaRPr lang="cs-CZ" sz="2000" dirty="0">
              <a:solidFill>
                <a:schemeClr val="bg1"/>
              </a:solidFill>
              <a:latin typeface="Times New Roman" panose="02020603050405020304" pitchFamily="18" charset="0"/>
              <a:cs typeface="Times New Roman" panose="02020603050405020304" pitchFamily="18" charset="0"/>
            </a:endParaRPr>
          </a:p>
          <a:p>
            <a:pPr marL="0" indent="0" algn="just">
              <a:buNone/>
            </a:pPr>
            <a:endParaRPr lang="cs-CZ" sz="2000"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58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Nadpis 1">
            <a:extLst>
              <a:ext uri="{FF2B5EF4-FFF2-40B4-BE49-F238E27FC236}">
                <a16:creationId xmlns:a16="http://schemas.microsoft.com/office/drawing/2014/main" id="{392B45F1-B13B-4748-B13B-26936EDA4F2A}"/>
              </a:ext>
            </a:extLst>
          </p:cNvPr>
          <p:cNvSpPr>
            <a:spLocks noGrp="1"/>
          </p:cNvSpPr>
          <p:nvPr>
            <p:ph type="title"/>
          </p:nvPr>
        </p:nvSpPr>
        <p:spPr>
          <a:xfrm>
            <a:off x="838200" y="448721"/>
            <a:ext cx="4707671" cy="1225650"/>
          </a:xfrm>
        </p:spPr>
        <p:txBody>
          <a:bodyPr anchor="b">
            <a:normAutofit/>
          </a:bodyPr>
          <a:lstStyle/>
          <a:p>
            <a:r>
              <a:rPr lang="cs-CZ" sz="3200" dirty="0">
                <a:solidFill>
                  <a:schemeClr val="bg1"/>
                </a:solidFill>
                <a:latin typeface="Times New Roman" panose="02020603050405020304" pitchFamily="18" charset="0"/>
                <a:cs typeface="Times New Roman" panose="02020603050405020304" pitchFamily="18" charset="0"/>
              </a:rPr>
              <a:t>Jak souvisí kniha </a:t>
            </a:r>
            <a:r>
              <a:rPr lang="cs-CZ" sz="3200" i="1" dirty="0" err="1">
                <a:solidFill>
                  <a:schemeClr val="bg1"/>
                </a:solidFill>
                <a:latin typeface="Times New Roman" panose="02020603050405020304" pitchFamily="18" charset="0"/>
                <a:cs typeface="Times New Roman" panose="02020603050405020304" pitchFamily="18" charset="0"/>
              </a:rPr>
              <a:t>Highest</a:t>
            </a:r>
            <a:r>
              <a:rPr lang="cs-CZ" sz="3200" i="1" dirty="0">
                <a:solidFill>
                  <a:schemeClr val="bg1"/>
                </a:solidFill>
                <a:latin typeface="Times New Roman" panose="02020603050405020304" pitchFamily="18" charset="0"/>
                <a:cs typeface="Times New Roman" panose="02020603050405020304" pitchFamily="18" charset="0"/>
              </a:rPr>
              <a:t> </a:t>
            </a:r>
            <a:r>
              <a:rPr lang="cs-CZ" sz="3200" i="1" dirty="0" err="1">
                <a:solidFill>
                  <a:schemeClr val="bg1"/>
                </a:solidFill>
                <a:latin typeface="Times New Roman" panose="02020603050405020304" pitchFamily="18" charset="0"/>
                <a:cs typeface="Times New Roman" panose="02020603050405020304" pitchFamily="18" charset="0"/>
              </a:rPr>
              <a:t>Order</a:t>
            </a:r>
            <a:r>
              <a:rPr lang="cs-CZ" sz="3200" i="1" dirty="0">
                <a:solidFill>
                  <a:schemeClr val="bg1"/>
                </a:solidFill>
                <a:latin typeface="Times New Roman" panose="02020603050405020304" pitchFamily="18" charset="0"/>
                <a:cs typeface="Times New Roman" panose="02020603050405020304" pitchFamily="18" charset="0"/>
              </a:rPr>
              <a:t> </a:t>
            </a:r>
            <a:r>
              <a:rPr lang="cs-CZ" sz="3200" dirty="0">
                <a:solidFill>
                  <a:schemeClr val="bg1"/>
                </a:solidFill>
                <a:latin typeface="Times New Roman" panose="02020603050405020304" pitchFamily="18" charset="0"/>
                <a:cs typeface="Times New Roman" panose="02020603050405020304" pitchFamily="18" charset="0"/>
              </a:rPr>
              <a:t>s </a:t>
            </a:r>
            <a:r>
              <a:rPr lang="cs-CZ" sz="3200" i="1" dirty="0">
                <a:solidFill>
                  <a:schemeClr val="bg1"/>
                </a:solidFill>
                <a:latin typeface="Times New Roman" panose="02020603050405020304" pitchFamily="18" charset="0"/>
                <a:cs typeface="Times New Roman" panose="02020603050405020304" pitchFamily="18" charset="0"/>
              </a:rPr>
              <a:t>Homo </a:t>
            </a:r>
            <a:r>
              <a:rPr lang="cs-CZ" sz="3200" i="1" dirty="0" err="1">
                <a:solidFill>
                  <a:schemeClr val="bg1"/>
                </a:solidFill>
                <a:latin typeface="Times New Roman" panose="02020603050405020304" pitchFamily="18" charset="0"/>
                <a:cs typeface="Times New Roman" panose="02020603050405020304" pitchFamily="18" charset="0"/>
              </a:rPr>
              <a:t>sacer</a:t>
            </a:r>
            <a:r>
              <a:rPr lang="cs-CZ" sz="3200" dirty="0">
                <a:solidFill>
                  <a:schemeClr val="bg1"/>
                </a:solidFill>
                <a:latin typeface="Times New Roman" panose="02020603050405020304" pitchFamily="18" charset="0"/>
                <a:cs typeface="Times New Roman" panose="02020603050405020304" pitchFamily="18" charset="0"/>
              </a:rPr>
              <a:t>?</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44D954D6-CDD3-1F4B-9D3D-6A0FE0E0E27B}"/>
              </a:ext>
            </a:extLst>
          </p:cNvPr>
          <p:cNvSpPr>
            <a:spLocks noGrp="1"/>
          </p:cNvSpPr>
          <p:nvPr>
            <p:ph idx="1"/>
          </p:nvPr>
        </p:nvSpPr>
        <p:spPr>
          <a:xfrm>
            <a:off x="897769" y="1909192"/>
            <a:ext cx="4586513" cy="3647710"/>
          </a:xfrm>
        </p:spPr>
        <p:txBody>
          <a:bodyPr>
            <a:normAutofit/>
          </a:bodyPr>
          <a:lstStyle/>
          <a:p>
            <a:pPr marL="0" indent="0" algn="just">
              <a:buNone/>
            </a:pPr>
            <a:r>
              <a:rPr lang="cs-CZ" sz="2200" dirty="0">
                <a:solidFill>
                  <a:schemeClr val="bg1"/>
                </a:solidFill>
                <a:latin typeface="Times New Roman" panose="02020603050405020304" pitchFamily="18" charset="0"/>
                <a:cs typeface="Times New Roman" panose="02020603050405020304" pitchFamily="18" charset="0"/>
              </a:rPr>
              <a:t>V knize </a:t>
            </a:r>
            <a:r>
              <a:rPr lang="cs-CZ" sz="2200" i="1" dirty="0">
                <a:solidFill>
                  <a:schemeClr val="bg1"/>
                </a:solidFill>
                <a:latin typeface="Times New Roman" panose="02020603050405020304" pitchFamily="18" charset="0"/>
                <a:cs typeface="Times New Roman" panose="02020603050405020304" pitchFamily="18" charset="0"/>
              </a:rPr>
              <a:t>Homo </a:t>
            </a:r>
            <a:r>
              <a:rPr lang="cs-CZ" sz="2200" i="1" dirty="0" err="1">
                <a:solidFill>
                  <a:schemeClr val="bg1"/>
                </a:solidFill>
                <a:latin typeface="Times New Roman" panose="02020603050405020304" pitchFamily="18" charset="0"/>
                <a:cs typeface="Times New Roman" panose="02020603050405020304" pitchFamily="18" charset="0"/>
              </a:rPr>
              <a:t>sacer</a:t>
            </a:r>
            <a:r>
              <a:rPr lang="cs-CZ" sz="2200" i="1" dirty="0">
                <a:solidFill>
                  <a:schemeClr val="bg1"/>
                </a:solidFill>
                <a:latin typeface="Times New Roman" panose="02020603050405020304" pitchFamily="18" charset="0"/>
                <a:cs typeface="Times New Roman" panose="02020603050405020304" pitchFamily="18" charset="0"/>
              </a:rPr>
              <a:t> </a:t>
            </a:r>
            <a:r>
              <a:rPr lang="cs-CZ" sz="2200" dirty="0">
                <a:solidFill>
                  <a:schemeClr val="bg1"/>
                </a:solidFill>
                <a:latin typeface="Times New Roman" panose="02020603050405020304" pitchFamily="18" charset="0"/>
                <a:cs typeface="Times New Roman" panose="02020603050405020304" pitchFamily="18" charset="0"/>
              </a:rPr>
              <a:t>jsme sledovali oddělení </a:t>
            </a:r>
            <a:r>
              <a:rPr lang="cs-CZ" sz="2200" dirty="0" err="1">
                <a:solidFill>
                  <a:schemeClr val="bg1"/>
                </a:solidFill>
                <a:latin typeface="Times New Roman" panose="02020603050405020304" pitchFamily="18" charset="0"/>
                <a:cs typeface="Times New Roman" panose="02020603050405020304" pitchFamily="18" charset="0"/>
              </a:rPr>
              <a:t>bios</a:t>
            </a:r>
            <a:r>
              <a:rPr lang="cs-CZ" sz="2200" dirty="0">
                <a:solidFill>
                  <a:schemeClr val="bg1"/>
                </a:solidFill>
                <a:latin typeface="Times New Roman" panose="02020603050405020304" pitchFamily="18" charset="0"/>
                <a:cs typeface="Times New Roman" panose="02020603050405020304" pitchFamily="18" charset="0"/>
              </a:rPr>
              <a:t> a </a:t>
            </a:r>
            <a:r>
              <a:rPr lang="cs-CZ" sz="2200" dirty="0" err="1">
                <a:solidFill>
                  <a:schemeClr val="bg1"/>
                </a:solidFill>
                <a:latin typeface="Times New Roman" panose="02020603050405020304" pitchFamily="18" charset="0"/>
                <a:cs typeface="Times New Roman" panose="02020603050405020304" pitchFamily="18" charset="0"/>
              </a:rPr>
              <a:t>zoé</a:t>
            </a:r>
            <a:r>
              <a:rPr lang="cs-CZ" sz="2200" dirty="0">
                <a:solidFill>
                  <a:schemeClr val="bg1"/>
                </a:solidFill>
                <a:latin typeface="Times New Roman" panose="02020603050405020304" pitchFamily="18" charset="0"/>
                <a:cs typeface="Times New Roman" panose="02020603050405020304" pitchFamily="18" charset="0"/>
              </a:rPr>
              <a:t>, které implikuje zvláštní podobu sepětí – </a:t>
            </a:r>
            <a:r>
              <a:rPr lang="cs-CZ" sz="2200" dirty="0" err="1">
                <a:solidFill>
                  <a:schemeClr val="bg1"/>
                </a:solidFill>
                <a:latin typeface="Times New Roman" panose="02020603050405020304" pitchFamily="18" charset="0"/>
                <a:cs typeface="Times New Roman" panose="02020603050405020304" pitchFamily="18" charset="0"/>
              </a:rPr>
              <a:t>zoé</a:t>
            </a:r>
            <a:r>
              <a:rPr lang="cs-CZ" sz="2200" dirty="0">
                <a:solidFill>
                  <a:schemeClr val="bg1"/>
                </a:solidFill>
                <a:latin typeface="Times New Roman" panose="02020603050405020304" pitchFamily="18" charset="0"/>
                <a:cs typeface="Times New Roman" panose="02020603050405020304" pitchFamily="18" charset="0"/>
              </a:rPr>
              <a:t> se stalo centrem politiky. </a:t>
            </a:r>
          </a:p>
          <a:p>
            <a:pPr marL="0" indent="0" algn="just">
              <a:buNone/>
            </a:pPr>
            <a:r>
              <a:rPr lang="cs-CZ" sz="2200" dirty="0" err="1">
                <a:solidFill>
                  <a:schemeClr val="bg1"/>
                </a:solidFill>
                <a:latin typeface="Times New Roman" panose="02020603050405020304" pitchFamily="18" charset="0"/>
                <a:cs typeface="Times New Roman" panose="02020603050405020304" pitchFamily="18" charset="0"/>
              </a:rPr>
              <a:t>Agamben</a:t>
            </a:r>
            <a:r>
              <a:rPr lang="cs-CZ" sz="2200" dirty="0">
                <a:solidFill>
                  <a:schemeClr val="bg1"/>
                </a:solidFill>
                <a:latin typeface="Times New Roman" panose="02020603050405020304" pitchFamily="18" charset="0"/>
                <a:cs typeface="Times New Roman" panose="02020603050405020304" pitchFamily="18" charset="0"/>
              </a:rPr>
              <a:t> hledá novou cestu ne tak, že by rozlišení zrušil nebo založil nové rozlišení, ale chce najít novou formu života, takovou formu života, která nikdy nezaloží žádné podobné rozlišení, ani je nezformuluje.</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Obrázek 4" descr="Obsah obrázku text&#10;&#10;Popis byl vytvořen automaticky">
            <a:extLst>
              <a:ext uri="{FF2B5EF4-FFF2-40B4-BE49-F238E27FC236}">
                <a16:creationId xmlns:a16="http://schemas.microsoft.com/office/drawing/2014/main" id="{CAC9182E-1C5A-754B-A861-95518E510333}"/>
              </a:ext>
            </a:extLst>
          </p:cNvPr>
          <p:cNvPicPr>
            <a:picLocks noChangeAspect="1"/>
          </p:cNvPicPr>
          <p:nvPr/>
        </p:nvPicPr>
        <p:blipFill rotWithShape="1">
          <a:blip r:embed="rId2"/>
          <a:srcRect t="10133" r="-2" b="11804"/>
          <a:stretch/>
        </p:blipFill>
        <p:spPr>
          <a:xfrm>
            <a:off x="6525453" y="10"/>
            <a:ext cx="5666547" cy="6857990"/>
          </a:xfrm>
          <a:prstGeom prst="rect">
            <a:avLst/>
          </a:prstGeom>
        </p:spPr>
      </p:pic>
    </p:spTree>
    <p:extLst>
      <p:ext uri="{BB962C8B-B14F-4D97-AF65-F5344CB8AC3E}">
        <p14:creationId xmlns:p14="http://schemas.microsoft.com/office/powerpoint/2010/main" val="161425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F2D2D561-BC95-C944-9637-BA82B3CF2696}"/>
              </a:ext>
            </a:extLst>
          </p:cNvPr>
          <p:cNvSpPr>
            <a:spLocks noGrp="1"/>
          </p:cNvSpPr>
          <p:nvPr>
            <p:ph type="title"/>
          </p:nvPr>
        </p:nvSpPr>
        <p:spPr>
          <a:xfrm>
            <a:off x="838200" y="669925"/>
            <a:ext cx="4508946" cy="1325563"/>
          </a:xfrm>
        </p:spPr>
        <p:txBody>
          <a:bodyPr anchor="b">
            <a:normAutofit/>
          </a:bodyPr>
          <a:lstStyle/>
          <a:p>
            <a:pPr algn="r"/>
            <a:r>
              <a:rPr lang="cs-CZ" dirty="0">
                <a:solidFill>
                  <a:schemeClr val="bg1"/>
                </a:solidFill>
                <a:latin typeface="Times New Roman" panose="02020603050405020304" pitchFamily="18" charset="0"/>
                <a:cs typeface="Times New Roman" panose="02020603050405020304" pitchFamily="18" charset="0"/>
              </a:rPr>
              <a:t>Zákon versus řád</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B6D7D2DA-4A35-2543-9297-820A258ADE68}"/>
              </a:ext>
            </a:extLst>
          </p:cNvPr>
          <p:cNvSpPr>
            <a:spLocks noGrp="1"/>
          </p:cNvSpPr>
          <p:nvPr>
            <p:ph idx="1"/>
          </p:nvPr>
        </p:nvSpPr>
        <p:spPr>
          <a:xfrm>
            <a:off x="1392667" y="2398957"/>
            <a:ext cx="9406666" cy="3526144"/>
          </a:xfrm>
        </p:spPr>
        <p:txBody>
          <a:bodyPr>
            <a:normAutofit/>
          </a:bodyPr>
          <a:lstStyle/>
          <a:p>
            <a:pPr marL="0" indent="0" algn="just">
              <a:buNone/>
            </a:pPr>
            <a:r>
              <a:rPr lang="cs-CZ" sz="2200" dirty="0">
                <a:solidFill>
                  <a:schemeClr val="bg1"/>
                </a:solidFill>
                <a:latin typeface="Times New Roman" panose="02020603050405020304" pitchFamily="18" charset="0"/>
                <a:cs typeface="Times New Roman" panose="02020603050405020304" pitchFamily="18" charset="0"/>
              </a:rPr>
              <a:t>Prvním příkladem takové komunity, která se již aktivně snaží vystoupit proti zákonu, a tudíž rovněž proti rozlišení na </a:t>
            </a:r>
            <a:r>
              <a:rPr lang="cs-CZ" sz="2200" dirty="0" err="1">
                <a:solidFill>
                  <a:schemeClr val="bg1"/>
                </a:solidFill>
                <a:latin typeface="Times New Roman" panose="02020603050405020304" pitchFamily="18" charset="0"/>
                <a:cs typeface="Times New Roman" panose="02020603050405020304" pitchFamily="18" charset="0"/>
              </a:rPr>
              <a:t>bios</a:t>
            </a:r>
            <a:r>
              <a:rPr lang="cs-CZ" sz="2200" dirty="0">
                <a:solidFill>
                  <a:schemeClr val="bg1"/>
                </a:solidFill>
                <a:latin typeface="Times New Roman" panose="02020603050405020304" pitchFamily="18" charset="0"/>
                <a:cs typeface="Times New Roman" panose="02020603050405020304" pitchFamily="18" charset="0"/>
              </a:rPr>
              <a:t> a </a:t>
            </a:r>
            <a:r>
              <a:rPr lang="cs-CZ" sz="2200" dirty="0" err="1">
                <a:solidFill>
                  <a:schemeClr val="bg1"/>
                </a:solidFill>
                <a:latin typeface="Times New Roman" panose="02020603050405020304" pitchFamily="18" charset="0"/>
                <a:cs typeface="Times New Roman" panose="02020603050405020304" pitchFamily="18" charset="0"/>
              </a:rPr>
              <a:t>zoé</a:t>
            </a:r>
            <a:r>
              <a:rPr lang="cs-CZ" sz="2200" dirty="0">
                <a:solidFill>
                  <a:schemeClr val="bg1"/>
                </a:solidFill>
                <a:latin typeface="Times New Roman" panose="02020603050405020304" pitchFamily="18" charset="0"/>
                <a:cs typeface="Times New Roman" panose="02020603050405020304" pitchFamily="18" charset="0"/>
              </a:rPr>
              <a:t>, je mnišský řád. Ten se vytvořil kolem izolovaných poustevníkům v reakci na alianci mezi křesťanstvím a hlavním proudem společnosti. Nejde jim o to zničit systém, ale stáhnout se z něho a zkusit něco jiného.</a:t>
            </a:r>
          </a:p>
          <a:p>
            <a:pPr marL="0" indent="0" algn="just">
              <a:buNone/>
            </a:pPr>
            <a:r>
              <a:rPr lang="cs-CZ" sz="2200" dirty="0">
                <a:solidFill>
                  <a:schemeClr val="bg1"/>
                </a:solidFill>
                <a:latin typeface="Times New Roman" panose="02020603050405020304" pitchFamily="18" charset="0"/>
                <a:cs typeface="Times New Roman" panose="02020603050405020304" pitchFamily="18" charset="0"/>
              </a:rPr>
              <a:t>Řád není vnucen mnichovi zvnějšku jako zákon, ale vyrůstá z jeho života, jako by to byl komentář k jeho životu. </a:t>
            </a:r>
          </a:p>
          <a:p>
            <a:pPr marL="0" indent="0" algn="just">
              <a:buNone/>
            </a:pPr>
            <a:r>
              <a:rPr lang="cs-CZ" sz="2200" dirty="0">
                <a:solidFill>
                  <a:schemeClr val="bg1"/>
                </a:solidFill>
                <a:latin typeface="Times New Roman" panose="02020603050405020304" pitchFamily="18" charset="0"/>
                <a:cs typeface="Times New Roman" panose="02020603050405020304" pitchFamily="18" charset="0"/>
              </a:rPr>
              <a:t>Sami mniši neustále zdůrazňují, že jejich pravidla jsem čímsi jiným než zákony. Tam, kde sekulární právo vytváří hranice tím, že ustanovuje zákazy a tresty, mnišský řád usiluje o pozitivní utváření mnišského života.</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88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EF76C35A-6AFB-8546-8F17-34B32F2DB4C7}"/>
              </a:ext>
            </a:extLst>
          </p:cNvPr>
          <p:cNvSpPr>
            <a:spLocks noGrp="1"/>
          </p:cNvSpPr>
          <p:nvPr>
            <p:ph type="title"/>
          </p:nvPr>
        </p:nvSpPr>
        <p:spPr>
          <a:xfrm>
            <a:off x="838200" y="669925"/>
            <a:ext cx="4508946" cy="1325563"/>
          </a:xfrm>
        </p:spPr>
        <p:txBody>
          <a:bodyPr anchor="b">
            <a:normAutofit/>
          </a:bodyPr>
          <a:lstStyle/>
          <a:p>
            <a:pPr algn="r"/>
            <a:r>
              <a:rPr lang="cs-CZ" dirty="0">
                <a:solidFill>
                  <a:schemeClr val="bg1"/>
                </a:solidFill>
                <a:latin typeface="Times" pitchFamily="2" charset="0"/>
              </a:rPr>
              <a:t>Alternativní vláda</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F7B7E2AC-2820-4E44-871C-52FB3AD9F8B8}"/>
              </a:ext>
            </a:extLst>
          </p:cNvPr>
          <p:cNvSpPr>
            <a:spLocks noGrp="1"/>
          </p:cNvSpPr>
          <p:nvPr>
            <p:ph idx="1"/>
          </p:nvPr>
        </p:nvSpPr>
        <p:spPr>
          <a:xfrm>
            <a:off x="1392667" y="2398957"/>
            <a:ext cx="9406666" cy="3526144"/>
          </a:xfrm>
        </p:spPr>
        <p:txBody>
          <a:bodyPr>
            <a:normAutofit/>
          </a:bodyPr>
          <a:lstStyle/>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Anonymní výrok (</a:t>
            </a:r>
            <a:r>
              <a:rPr lang="cs-CZ" sz="2000" i="1" dirty="0" err="1">
                <a:solidFill>
                  <a:schemeClr val="bg1"/>
                </a:solidFill>
                <a:latin typeface="Times New Roman" panose="02020603050405020304" pitchFamily="18" charset="0"/>
                <a:cs typeface="Times New Roman" panose="02020603050405020304" pitchFamily="18" charset="0"/>
              </a:rPr>
              <a:t>apoftegma</a:t>
            </a:r>
            <a:r>
              <a:rPr lang="cs-CZ" sz="2000" dirty="0">
                <a:solidFill>
                  <a:schemeClr val="bg1"/>
                </a:solidFill>
                <a:latin typeface="Times New Roman" panose="02020603050405020304" pitchFamily="18" charset="0"/>
                <a:cs typeface="Times New Roman" panose="02020603050405020304" pitchFamily="18" charset="0"/>
              </a:rPr>
              <a:t>) z okruhu pouštních otců: „Kdo dosáhne čistoty, tomu je všechno podřízeno, jako bylo podřízeno Adamovi v ráji, než přestoupil na přikázání.“</a:t>
            </a:r>
          </a:p>
          <a:p>
            <a:pPr marL="0" indent="0" algn="just">
              <a:buNone/>
            </a:pPr>
            <a:r>
              <a:rPr lang="cs-CZ" sz="2000" dirty="0" err="1">
                <a:solidFill>
                  <a:schemeClr val="bg1"/>
                </a:solidFill>
                <a:latin typeface="Times New Roman" panose="02020603050405020304" pitchFamily="18" charset="0"/>
                <a:cs typeface="Times New Roman" panose="02020603050405020304" pitchFamily="18" charset="0"/>
              </a:rPr>
              <a:t>Mt</a:t>
            </a:r>
            <a:r>
              <a:rPr lang="cs-CZ" sz="2000" dirty="0">
                <a:solidFill>
                  <a:schemeClr val="bg1"/>
                </a:solidFill>
                <a:latin typeface="Times New Roman" panose="02020603050405020304" pitchFamily="18" charset="0"/>
                <a:cs typeface="Times New Roman" panose="02020603050405020304" pitchFamily="18" charset="0"/>
              </a:rPr>
              <a:t> 16,24: Tehdy řekl Ježíš svým učedníkům: „Kdo chce jít za mnou, zapři sám sebe, vezmi svůj kříž a následuj mne. Neboť kdo by chtěl zachránit svůj život, ten o něj přijde; kdo však ztratí svůj život pro mne, nalezne jej. Jaký prospěch bude mít člověk, získá-li celý svět, ale svůj život ztratí? A zač získá člověk svůj život zpět? Syn člověka přijde v slávě svého Otce se svými svatými anděly, a tehdy odplatí každému podle jeho jednání. Amen, pravím vám, že někteří z těch, kteří tu stojí, neokusí smrti, dokud nespatří Syna člověka přicházejícího se svým královstvím.“</a:t>
            </a:r>
          </a:p>
          <a:p>
            <a:pPr marL="0" indent="0" algn="just">
              <a:buNone/>
            </a:pPr>
            <a:endParaRPr lang="cs-CZ" sz="2000"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40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F8966759-7E0E-564A-BF2B-9896A828D30F}"/>
              </a:ext>
            </a:extLst>
          </p:cNvPr>
          <p:cNvSpPr>
            <a:spLocks noGrp="1"/>
          </p:cNvSpPr>
          <p:nvPr>
            <p:ph type="title"/>
          </p:nvPr>
        </p:nvSpPr>
        <p:spPr>
          <a:xfrm>
            <a:off x="838200" y="669925"/>
            <a:ext cx="4508946" cy="1325563"/>
          </a:xfrm>
        </p:spPr>
        <p:txBody>
          <a:bodyPr anchor="b">
            <a:normAutofit/>
          </a:bodyPr>
          <a:lstStyle/>
          <a:p>
            <a:pPr algn="r"/>
            <a:r>
              <a:rPr lang="cs-CZ" dirty="0">
                <a:solidFill>
                  <a:schemeClr val="bg1"/>
                </a:solidFill>
                <a:latin typeface="Times New Roman" panose="02020603050405020304" pitchFamily="18" charset="0"/>
                <a:cs typeface="Times New Roman" panose="02020603050405020304" pitchFamily="18" charset="0"/>
              </a:rPr>
              <a:t>Základní pojmy</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AB975DA-4616-3B47-99E6-DF5F45C2A85C}"/>
              </a:ext>
            </a:extLst>
          </p:cNvPr>
          <p:cNvSpPr>
            <a:spLocks noGrp="1"/>
          </p:cNvSpPr>
          <p:nvPr>
            <p:ph idx="1"/>
          </p:nvPr>
        </p:nvSpPr>
        <p:spPr>
          <a:xfrm>
            <a:off x="1392667" y="2398957"/>
            <a:ext cx="9406666" cy="3526144"/>
          </a:xfrm>
        </p:spPr>
        <p:txBody>
          <a:bodyPr>
            <a:normAutofit/>
          </a:bodyPr>
          <a:lstStyle/>
          <a:p>
            <a:pPr marL="0" indent="0" algn="just">
              <a:buNone/>
            </a:pPr>
            <a:r>
              <a:rPr lang="cs-CZ" sz="2000" dirty="0" err="1">
                <a:solidFill>
                  <a:schemeClr val="bg1"/>
                </a:solidFill>
                <a:latin typeface="Times New Roman" panose="02020603050405020304" pitchFamily="18" charset="0"/>
                <a:cs typeface="Times New Roman" panose="02020603050405020304" pitchFamily="18" charset="0"/>
              </a:rPr>
              <a:t>Μον</a:t>
            </a:r>
            <a:r>
              <a:rPr lang="cs-CZ" sz="2000" dirty="0">
                <a:solidFill>
                  <a:schemeClr val="bg1"/>
                </a:solidFill>
                <a:latin typeface="Times New Roman" panose="02020603050405020304" pitchFamily="18" charset="0"/>
                <a:cs typeface="Times New Roman" panose="02020603050405020304" pitchFamily="18" charset="0"/>
              </a:rPr>
              <a:t>α</a:t>
            </a:r>
            <a:r>
              <a:rPr lang="cs-CZ" sz="2000" dirty="0" err="1">
                <a:solidFill>
                  <a:schemeClr val="bg1"/>
                </a:solidFill>
                <a:latin typeface="Times New Roman" panose="02020603050405020304" pitchFamily="18" charset="0"/>
                <a:cs typeface="Times New Roman" panose="02020603050405020304" pitchFamily="18" charset="0"/>
              </a:rPr>
              <a:t>χός</a:t>
            </a:r>
            <a:r>
              <a:rPr lang="cs-CZ" sz="2000" dirty="0">
                <a:solidFill>
                  <a:schemeClr val="bg1"/>
                </a:solidFill>
                <a:latin typeface="Times New Roman" panose="02020603050405020304" pitchFamily="18" charset="0"/>
                <a:cs typeface="Times New Roman" panose="02020603050405020304" pitchFamily="18" charset="0"/>
              </a:rPr>
              <a:t> – osamělý.</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Eremita </a:t>
            </a:r>
            <a:r>
              <a:rPr lang="x-none" sz="2000">
                <a:solidFill>
                  <a:schemeClr val="bg1"/>
                </a:solidFill>
                <a:latin typeface="Times New Roman" panose="02020603050405020304" pitchFamily="18" charset="0"/>
                <a:cs typeface="Times New Roman" panose="02020603050405020304" pitchFamily="18" charset="0"/>
              </a:rPr>
              <a:t>ἐρημίτης</a:t>
            </a:r>
            <a:r>
              <a:rPr lang="cs-CZ" sz="2000" dirty="0">
                <a:solidFill>
                  <a:schemeClr val="bg1"/>
                </a:solidFill>
                <a:latin typeface="Times New Roman" panose="02020603050405020304" pitchFamily="18" charset="0"/>
                <a:cs typeface="Times New Roman" panose="02020603050405020304" pitchFamily="18" charset="0"/>
              </a:rPr>
              <a:t>, – od </a:t>
            </a:r>
            <a:r>
              <a:rPr lang="cs-CZ" sz="2000" dirty="0" err="1">
                <a:solidFill>
                  <a:schemeClr val="bg1"/>
                </a:solidFill>
                <a:latin typeface="Times New Roman" panose="02020603050405020304" pitchFamily="18" charset="0"/>
                <a:cs typeface="Times New Roman" panose="02020603050405020304" pitchFamily="18" charset="0"/>
              </a:rPr>
              <a:t>eremos</a:t>
            </a:r>
            <a:r>
              <a:rPr lang="cs-CZ" sz="2000" dirty="0">
                <a:solidFill>
                  <a:schemeClr val="bg1"/>
                </a:solidFill>
                <a:latin typeface="Times New Roman" panose="02020603050405020304" pitchFamily="18" charset="0"/>
                <a:cs typeface="Times New Roman" panose="02020603050405020304" pitchFamily="18" charset="0"/>
              </a:rPr>
              <a:t>: poušť</a:t>
            </a:r>
          </a:p>
          <a:p>
            <a:pPr marL="0" indent="0" algn="just">
              <a:buNone/>
            </a:pPr>
            <a:r>
              <a:rPr lang="cs-CZ" sz="2000" dirty="0" err="1">
                <a:solidFill>
                  <a:schemeClr val="bg1"/>
                </a:solidFill>
                <a:latin typeface="Times New Roman" panose="02020603050405020304" pitchFamily="18" charset="0"/>
                <a:cs typeface="Times New Roman" panose="02020603050405020304" pitchFamily="18" charset="0"/>
              </a:rPr>
              <a:t>Anachorité</a:t>
            </a:r>
            <a:r>
              <a:rPr lang="cs-CZ" sz="2000" dirty="0">
                <a:solidFill>
                  <a:schemeClr val="bg1"/>
                </a:solidFill>
                <a:latin typeface="Times New Roman" panose="02020603050405020304" pitchFamily="18" charset="0"/>
                <a:cs typeface="Times New Roman" panose="02020603050405020304" pitchFamily="18" charset="0"/>
              </a:rPr>
              <a:t> – od </a:t>
            </a:r>
            <a:r>
              <a:rPr lang="cs-CZ" sz="2000" dirty="0" err="1">
                <a:solidFill>
                  <a:schemeClr val="bg1"/>
                </a:solidFill>
                <a:latin typeface="Times New Roman" panose="02020603050405020304" pitchFamily="18" charset="0"/>
                <a:cs typeface="Times New Roman" panose="02020603050405020304" pitchFamily="18" charset="0"/>
              </a:rPr>
              <a:t>ἀν</a:t>
            </a:r>
            <a:r>
              <a:rPr lang="cs-CZ" sz="2000" dirty="0">
                <a:solidFill>
                  <a:schemeClr val="bg1"/>
                </a:solidFill>
                <a:latin typeface="Times New Roman" panose="02020603050405020304" pitchFamily="18" charset="0"/>
                <a:cs typeface="Times New Roman" panose="02020603050405020304" pitchFamily="18" charset="0"/>
              </a:rPr>
              <a:t>α</a:t>
            </a:r>
            <a:r>
              <a:rPr lang="cs-CZ" sz="2000" dirty="0" err="1">
                <a:solidFill>
                  <a:schemeClr val="bg1"/>
                </a:solidFill>
                <a:latin typeface="Times New Roman" panose="02020603050405020304" pitchFamily="18" charset="0"/>
                <a:cs typeface="Times New Roman" panose="02020603050405020304" pitchFamily="18" charset="0"/>
              </a:rPr>
              <a:t>χωρέω</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anachorein</a:t>
            </a:r>
            <a:r>
              <a:rPr lang="cs-CZ" sz="2000" dirty="0">
                <a:solidFill>
                  <a:schemeClr val="bg1"/>
                </a:solidFill>
                <a:latin typeface="Times New Roman" panose="02020603050405020304" pitchFamily="18" charset="0"/>
                <a:cs typeface="Times New Roman" panose="02020603050405020304" pitchFamily="18" charset="0"/>
              </a:rPr>
              <a:t> – ustoupit, vzdálit se, poustevníci, většinou opouštěli své domovy, aby se usídlili v osamění na pouští</a:t>
            </a:r>
          </a:p>
          <a:p>
            <a:pPr marL="0" indent="0" algn="just">
              <a:buNone/>
            </a:pPr>
            <a:r>
              <a:rPr lang="cs-CZ" sz="2000" dirty="0" err="1">
                <a:solidFill>
                  <a:schemeClr val="bg1"/>
                </a:solidFill>
                <a:latin typeface="Times New Roman" panose="02020603050405020304" pitchFamily="18" charset="0"/>
                <a:cs typeface="Times New Roman" panose="02020603050405020304" pitchFamily="18" charset="0"/>
              </a:rPr>
              <a:t>Koinobité</a:t>
            </a:r>
            <a:r>
              <a:rPr lang="cs-CZ" sz="2000" dirty="0">
                <a:solidFill>
                  <a:schemeClr val="bg1"/>
                </a:solidFill>
                <a:latin typeface="Times New Roman" panose="02020603050405020304" pitchFamily="18" charset="0"/>
                <a:cs typeface="Times New Roman" panose="02020603050405020304" pitchFamily="18" charset="0"/>
              </a:rPr>
              <a:t> či cenobité </a:t>
            </a:r>
            <a:r>
              <a:rPr lang="cs-CZ" sz="2000" dirty="0" err="1">
                <a:solidFill>
                  <a:schemeClr val="bg1"/>
                </a:solidFill>
                <a:latin typeface="Times New Roman" panose="02020603050405020304" pitchFamily="18" charset="0"/>
                <a:cs typeface="Times New Roman" panose="02020603050405020304" pitchFamily="18" charset="0"/>
              </a:rPr>
              <a:t>ϰοινός</a:t>
            </a:r>
            <a:r>
              <a:rPr lang="cs-CZ" sz="2000" dirty="0">
                <a:solidFill>
                  <a:schemeClr val="bg1"/>
                </a:solidFill>
                <a:latin typeface="Times New Roman" panose="02020603050405020304" pitchFamily="18" charset="0"/>
                <a:cs typeface="Times New Roman" panose="02020603050405020304" pitchFamily="18" charset="0"/>
              </a:rPr>
              <a:t> β</a:t>
            </a:r>
            <a:r>
              <a:rPr lang="cs-CZ" sz="2000" dirty="0" err="1">
                <a:solidFill>
                  <a:schemeClr val="bg1"/>
                </a:solidFill>
                <a:latin typeface="Times New Roman" panose="02020603050405020304" pitchFamily="18" charset="0"/>
                <a:cs typeface="Times New Roman" panose="02020603050405020304" pitchFamily="18" charset="0"/>
              </a:rPr>
              <a:t>ίος</a:t>
            </a:r>
            <a:r>
              <a:rPr lang="cs-CZ" sz="2000" dirty="0">
                <a:solidFill>
                  <a:schemeClr val="bg1"/>
                </a:solidFill>
                <a:latin typeface="Times New Roman" panose="02020603050405020304" pitchFamily="18" charset="0"/>
                <a:cs typeface="Times New Roman" panose="02020603050405020304" pitchFamily="18" charset="0"/>
              </a:rPr>
              <a:t> – umírněnější forma mnišství ve srovnání s anachorety, život ve společenství.</a:t>
            </a:r>
          </a:p>
          <a:p>
            <a:pPr marL="0" indent="0" algn="just">
              <a:buNone/>
            </a:pPr>
            <a:r>
              <a:rPr lang="cs-CZ" sz="2000" dirty="0">
                <a:solidFill>
                  <a:schemeClr val="bg1"/>
                </a:solidFill>
                <a:latin typeface="Times New Roman" panose="02020603050405020304" pitchFamily="18" charset="0"/>
                <a:cs typeface="Times New Roman" panose="02020603050405020304" pitchFamily="18" charset="0"/>
              </a:rPr>
              <a:t>Tři pilíře mnišství: Vzdání se majetku, rodiny i vlastního já (tj. mniši žijí v naprosté poslušnosti a podřízenosti jiným).</a:t>
            </a:r>
          </a:p>
          <a:p>
            <a:pPr marL="0" indent="0" algn="just">
              <a:buNone/>
            </a:pPr>
            <a:endParaRPr lang="cs-CZ" sz="2000"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38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9BF3A301-F635-1940-BE6D-5C85DF43FC1E}"/>
              </a:ext>
            </a:extLst>
          </p:cNvPr>
          <p:cNvSpPr>
            <a:spLocks noGrp="1"/>
          </p:cNvSpPr>
          <p:nvPr>
            <p:ph type="title"/>
          </p:nvPr>
        </p:nvSpPr>
        <p:spPr>
          <a:xfrm>
            <a:off x="838200" y="669925"/>
            <a:ext cx="4508946" cy="1325563"/>
          </a:xfrm>
        </p:spPr>
        <p:txBody>
          <a:bodyPr anchor="b">
            <a:normAutofit/>
          </a:bodyPr>
          <a:lstStyle/>
          <a:p>
            <a:pPr algn="r"/>
            <a:r>
              <a:rPr lang="cs-CZ" dirty="0">
                <a:solidFill>
                  <a:schemeClr val="bg1"/>
                </a:solidFill>
                <a:latin typeface="Times New Roman" panose="02020603050405020304" pitchFamily="18" charset="0"/>
                <a:cs typeface="Times New Roman" panose="02020603050405020304" pitchFamily="18" charset="0"/>
              </a:rPr>
              <a:t>Útěk do Egypta</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36AA7EFA-33F7-5841-85DD-EC12D3323E8E}"/>
              </a:ext>
            </a:extLst>
          </p:cNvPr>
          <p:cNvSpPr>
            <a:spLocks noGrp="1"/>
          </p:cNvSpPr>
          <p:nvPr>
            <p:ph idx="1"/>
          </p:nvPr>
        </p:nvSpPr>
        <p:spPr>
          <a:xfrm>
            <a:off x="1392667" y="2141534"/>
            <a:ext cx="9406666" cy="4319419"/>
          </a:xfrm>
        </p:spPr>
        <p:txBody>
          <a:bodyPr>
            <a:noAutofit/>
          </a:bodyPr>
          <a:lstStyle/>
          <a:p>
            <a:pPr marL="0" indent="0">
              <a:buNone/>
            </a:pPr>
            <a:r>
              <a:rPr lang="cs-CZ" sz="1800" dirty="0">
                <a:solidFill>
                  <a:schemeClr val="bg1"/>
                </a:solidFill>
                <a:latin typeface="Times New Roman" panose="02020603050405020304" pitchFamily="18" charset="0"/>
                <a:cs typeface="Times New Roman" panose="02020603050405020304" pitchFamily="18" charset="0"/>
              </a:rPr>
              <a:t>V rámci křesťanství začíná tzv. útěk do Egypta koncem 3. století. Mezi příčiny lze zařadit </a:t>
            </a:r>
            <a:r>
              <a:rPr lang="cs-CZ" sz="1800" b="1" dirty="0" err="1">
                <a:solidFill>
                  <a:schemeClr val="bg1"/>
                </a:solidFill>
                <a:latin typeface="Times New Roman" panose="02020603050405020304" pitchFamily="18" charset="0"/>
                <a:cs typeface="Times New Roman" panose="02020603050405020304" pitchFamily="18" charset="0"/>
              </a:rPr>
              <a:t>Diokleciánovo</a:t>
            </a:r>
            <a:r>
              <a:rPr lang="cs-CZ" sz="1800" b="1" dirty="0">
                <a:solidFill>
                  <a:schemeClr val="bg1"/>
                </a:solidFill>
                <a:latin typeface="Times New Roman" panose="02020603050405020304" pitchFamily="18" charset="0"/>
                <a:cs typeface="Times New Roman" panose="02020603050405020304" pitchFamily="18" charset="0"/>
              </a:rPr>
              <a:t> pronásledování</a:t>
            </a:r>
            <a:r>
              <a:rPr lang="cs-CZ" sz="1800" dirty="0">
                <a:solidFill>
                  <a:schemeClr val="bg1"/>
                </a:solidFill>
                <a:latin typeface="Times New Roman" panose="02020603050405020304" pitchFamily="18" charset="0"/>
                <a:cs typeface="Times New Roman" panose="02020603050405020304" pitchFamily="18" charset="0"/>
              </a:rPr>
              <a:t>, ale později </a:t>
            </a:r>
            <a:r>
              <a:rPr lang="cs-CZ" sz="1800" b="1" dirty="0">
                <a:solidFill>
                  <a:schemeClr val="bg1"/>
                </a:solidFill>
                <a:latin typeface="Times New Roman" panose="02020603050405020304" pitchFamily="18" charset="0"/>
                <a:cs typeface="Times New Roman" panose="02020603050405020304" pitchFamily="18" charset="0"/>
              </a:rPr>
              <a:t>především Konstantinovo obrácení na křesťanství</a:t>
            </a:r>
            <a:r>
              <a:rPr lang="cs-CZ" sz="1800" dirty="0">
                <a:solidFill>
                  <a:schemeClr val="bg1"/>
                </a:solidFill>
                <a:latin typeface="Times New Roman" panose="02020603050405020304" pitchFamily="18" charset="0"/>
                <a:cs typeface="Times New Roman" panose="02020603050405020304" pitchFamily="18" charset="0"/>
              </a:rPr>
              <a:t>, s nímž se pojila </a:t>
            </a:r>
            <a:r>
              <a:rPr lang="cs-CZ" sz="1800" b="1" dirty="0">
                <a:solidFill>
                  <a:schemeClr val="bg1"/>
                </a:solidFill>
                <a:latin typeface="Times New Roman" panose="02020603050405020304" pitchFamily="18" charset="0"/>
                <a:cs typeface="Times New Roman" panose="02020603050405020304" pitchFamily="18" charset="0"/>
              </a:rPr>
              <a:t>hrozba zesvětštění křesťanství</a:t>
            </a:r>
            <a:r>
              <a:rPr lang="cs-CZ" sz="1800" dirty="0">
                <a:solidFill>
                  <a:schemeClr val="bg1"/>
                </a:solidFill>
                <a:latin typeface="Times New Roman" panose="02020603050405020304" pitchFamily="18" charset="0"/>
                <a:cs typeface="Times New Roman" panose="02020603050405020304" pitchFamily="18" charset="0"/>
              </a:rPr>
              <a:t>, často odcházeli vzdělanější, majetnější křesťané z velkých měst. Jako o prvním poustevníkovi se hovoří o </a:t>
            </a:r>
            <a:r>
              <a:rPr lang="cs-CZ" sz="1800" b="1" dirty="0">
                <a:solidFill>
                  <a:schemeClr val="bg1"/>
                </a:solidFill>
                <a:latin typeface="Times New Roman" panose="02020603050405020304" pitchFamily="18" charset="0"/>
                <a:cs typeface="Times New Roman" panose="02020603050405020304" pitchFamily="18" charset="0"/>
              </a:rPr>
              <a:t>Antonínu Egyptském</a:t>
            </a:r>
            <a:r>
              <a:rPr lang="cs-CZ" sz="1800" dirty="0">
                <a:solidFill>
                  <a:schemeClr val="bg1"/>
                </a:solidFill>
                <a:latin typeface="Times New Roman" panose="02020603050405020304" pitchFamily="18" charset="0"/>
                <a:cs typeface="Times New Roman" panose="02020603050405020304" pitchFamily="18" charset="0"/>
              </a:rPr>
              <a:t>, který se narodil kolem 250, dožil se 105 let. Jeho asketická kariéra je popsána především v spise </a:t>
            </a:r>
            <a:r>
              <a:rPr lang="cs-CZ" sz="1800" i="1" dirty="0">
                <a:solidFill>
                  <a:schemeClr val="bg1"/>
                </a:solidFill>
                <a:latin typeface="Times New Roman" panose="02020603050405020304" pitchFamily="18" charset="0"/>
                <a:cs typeface="Times New Roman" panose="02020603050405020304" pitchFamily="18" charset="0"/>
              </a:rPr>
              <a:t>Život sv. Antonína</a:t>
            </a:r>
            <a:r>
              <a:rPr lang="cs-CZ" sz="1800" dirty="0">
                <a:solidFill>
                  <a:schemeClr val="bg1"/>
                </a:solidFill>
                <a:latin typeface="Times New Roman" panose="02020603050405020304" pitchFamily="18" charset="0"/>
                <a:cs typeface="Times New Roman" panose="02020603050405020304" pitchFamily="18" charset="0"/>
              </a:rPr>
              <a:t> od </a:t>
            </a:r>
            <a:r>
              <a:rPr lang="cs-CZ" sz="1800" b="1" dirty="0">
                <a:solidFill>
                  <a:schemeClr val="bg1"/>
                </a:solidFill>
                <a:latin typeface="Times New Roman" panose="02020603050405020304" pitchFamily="18" charset="0"/>
                <a:cs typeface="Times New Roman" panose="02020603050405020304" pitchFamily="18" charset="0"/>
              </a:rPr>
              <a:t>alexandrijského biskupa </a:t>
            </a:r>
            <a:r>
              <a:rPr lang="cs-CZ" sz="1800" b="1" dirty="0" err="1">
                <a:solidFill>
                  <a:schemeClr val="bg1"/>
                </a:solidFill>
                <a:latin typeface="Times New Roman" panose="02020603050405020304" pitchFamily="18" charset="0"/>
                <a:cs typeface="Times New Roman" panose="02020603050405020304" pitchFamily="18" charset="0"/>
              </a:rPr>
              <a:t>Athanasia</a:t>
            </a:r>
            <a:r>
              <a:rPr lang="cs-CZ" sz="1800" b="1" dirty="0">
                <a:solidFill>
                  <a:schemeClr val="bg1"/>
                </a:solidFill>
                <a:latin typeface="Times New Roman" panose="02020603050405020304" pitchFamily="18" charset="0"/>
                <a:cs typeface="Times New Roman" panose="02020603050405020304" pitchFamily="18" charset="0"/>
              </a:rPr>
              <a:t> z Alexandrie</a:t>
            </a:r>
            <a:r>
              <a:rPr lang="cs-CZ" sz="1800" dirty="0">
                <a:solidFill>
                  <a:schemeClr val="bg1"/>
                </a:solidFill>
                <a:latin typeface="Times New Roman" panose="02020603050405020304" pitchFamily="18" charset="0"/>
                <a:cs typeface="Times New Roman" panose="02020603050405020304" pitchFamily="18" charset="0"/>
              </a:rPr>
              <a:t> – jednalo se v této době o bestseller svého druhu. </a:t>
            </a:r>
          </a:p>
          <a:p>
            <a:pPr marL="0" indent="0">
              <a:buNone/>
            </a:pPr>
            <a:r>
              <a:rPr lang="cs-CZ" sz="1800" dirty="0">
                <a:solidFill>
                  <a:schemeClr val="bg1"/>
                </a:solidFill>
                <a:latin typeface="Times New Roman" panose="02020603050405020304" pitchFamily="18" charset="0"/>
                <a:cs typeface="Times New Roman" panose="02020603050405020304" pitchFamily="18" charset="0"/>
              </a:rPr>
              <a:t>Za druhého zakladatele křesťanského mnišství je často pokládán někdejší voják </a:t>
            </a:r>
            <a:r>
              <a:rPr lang="cs-CZ" sz="1800" b="1" dirty="0" err="1">
                <a:solidFill>
                  <a:schemeClr val="bg1"/>
                </a:solidFill>
                <a:latin typeface="Times New Roman" panose="02020603050405020304" pitchFamily="18" charset="0"/>
                <a:cs typeface="Times New Roman" panose="02020603050405020304" pitchFamily="18" charset="0"/>
              </a:rPr>
              <a:t>Pachomius</a:t>
            </a:r>
            <a:r>
              <a:rPr lang="cs-CZ" sz="1800" dirty="0">
                <a:solidFill>
                  <a:schemeClr val="bg1"/>
                </a:solidFill>
                <a:latin typeface="Times New Roman" panose="02020603050405020304" pitchFamily="18" charset="0"/>
                <a:cs typeface="Times New Roman" panose="02020603050405020304" pitchFamily="18" charset="0"/>
              </a:rPr>
              <a:t>, který byl Antonínův současník, založil tzv. </a:t>
            </a:r>
            <a:r>
              <a:rPr lang="cs-CZ" sz="1800" b="1" dirty="0" err="1">
                <a:solidFill>
                  <a:schemeClr val="bg1"/>
                </a:solidFill>
                <a:latin typeface="Times New Roman" panose="02020603050405020304" pitchFamily="18" charset="0"/>
                <a:cs typeface="Times New Roman" panose="02020603050405020304" pitchFamily="18" charset="0"/>
              </a:rPr>
              <a:t>koinobitický</a:t>
            </a:r>
            <a:r>
              <a:rPr lang="cs-CZ" sz="1800" b="1" dirty="0">
                <a:solidFill>
                  <a:schemeClr val="bg1"/>
                </a:solidFill>
                <a:latin typeface="Times New Roman" panose="02020603050405020304" pitchFamily="18" charset="0"/>
                <a:cs typeface="Times New Roman" panose="02020603050405020304" pitchFamily="18" charset="0"/>
              </a:rPr>
              <a:t> typ asketismu</a:t>
            </a:r>
            <a:r>
              <a:rPr lang="cs-CZ" sz="1800" dirty="0">
                <a:solidFill>
                  <a:schemeClr val="bg1"/>
                </a:solidFill>
                <a:latin typeface="Times New Roman" panose="02020603050405020304" pitchFamily="18" charset="0"/>
                <a:cs typeface="Times New Roman" panose="02020603050405020304" pitchFamily="18" charset="0"/>
              </a:rPr>
              <a:t>, v této souvislosti se hovoří </a:t>
            </a:r>
            <a:r>
              <a:rPr lang="cs-CZ" sz="1800" b="1" dirty="0">
                <a:solidFill>
                  <a:schemeClr val="bg1"/>
                </a:solidFill>
                <a:latin typeface="Times New Roman" panose="02020603050405020304" pitchFamily="18" charset="0"/>
                <a:cs typeface="Times New Roman" panose="02020603050405020304" pitchFamily="18" charset="0"/>
              </a:rPr>
              <a:t>o prvním klášteře</a:t>
            </a:r>
            <a:r>
              <a:rPr lang="cs-CZ" sz="1800" dirty="0">
                <a:solidFill>
                  <a:schemeClr val="bg1"/>
                </a:solidFill>
                <a:latin typeface="Times New Roman" panose="02020603050405020304" pitchFamily="18" charset="0"/>
                <a:cs typeface="Times New Roman" panose="02020603050405020304" pitchFamily="18" charset="0"/>
              </a:rPr>
              <a:t>. Předobrazem mu byla jeruzalémská první obec: mniši se mají stát jedním srdcem a jednou duší a to málo, co potřebují k přežití, užívat společně. Zakládal i ženské skupiny. Předpokladem vstupu do jeho společenství byla gramotnost, součástí „programu“ bylo studium bible. </a:t>
            </a:r>
          </a:p>
          <a:p>
            <a:pPr marL="0" indent="0">
              <a:buNone/>
            </a:pPr>
            <a:r>
              <a:rPr lang="cs-CZ" sz="1800" dirty="0">
                <a:solidFill>
                  <a:schemeClr val="bg1"/>
                </a:solidFill>
                <a:latin typeface="Times New Roman" panose="02020603050405020304" pitchFamily="18" charset="0"/>
                <a:cs typeface="Times New Roman" panose="02020603050405020304" pitchFamily="18" charset="0"/>
              </a:rPr>
              <a:t>Od počátku tak bylo mnišství spjato s určitým „duchovním elitářstvím“, raná společenství a kláštery šířily gramotnost i do odlehlých oblastí. Na druhou stranu se mezi mnichy často ukrývali i stíhané osoby.</a:t>
            </a:r>
          </a:p>
          <a:p>
            <a:pPr marL="0" indent="0">
              <a:buNone/>
            </a:pPr>
            <a:endParaRPr lang="cs-CZ" sz="2000"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12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8E1A1971-FCEE-1A43-A16E-9E33DCFB8C51}"/>
              </a:ext>
            </a:extLst>
          </p:cNvPr>
          <p:cNvSpPr>
            <a:spLocks noGrp="1"/>
          </p:cNvSpPr>
          <p:nvPr>
            <p:ph type="title"/>
          </p:nvPr>
        </p:nvSpPr>
        <p:spPr>
          <a:xfrm>
            <a:off x="838200" y="669925"/>
            <a:ext cx="4508946" cy="1325563"/>
          </a:xfrm>
        </p:spPr>
        <p:txBody>
          <a:bodyPr anchor="b">
            <a:normAutofit/>
          </a:bodyPr>
          <a:lstStyle/>
          <a:p>
            <a:pPr algn="r"/>
            <a:r>
              <a:rPr lang="cs-CZ" dirty="0">
                <a:solidFill>
                  <a:schemeClr val="bg1"/>
                </a:solidFill>
                <a:latin typeface="Times New Roman" panose="02020603050405020304" pitchFamily="18" charset="0"/>
                <a:cs typeface="Times New Roman" panose="02020603050405020304" pitchFamily="18" charset="0"/>
              </a:rPr>
              <a:t>Klášterní život</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B1773D7E-AE72-794D-8C1B-026301A56055}"/>
              </a:ext>
            </a:extLst>
          </p:cNvPr>
          <p:cNvSpPr>
            <a:spLocks noGrp="1"/>
          </p:cNvSpPr>
          <p:nvPr>
            <p:ph idx="1"/>
          </p:nvPr>
        </p:nvSpPr>
        <p:spPr>
          <a:xfrm>
            <a:off x="1392667" y="2398957"/>
            <a:ext cx="9406666" cy="3526144"/>
          </a:xfrm>
        </p:spPr>
        <p:txBody>
          <a:bodyPr>
            <a:normAutofit/>
          </a:bodyPr>
          <a:lstStyle/>
          <a:p>
            <a:pPr marL="0" indent="0">
              <a:buNone/>
            </a:pPr>
            <a:endParaRPr lang="cs-CZ" sz="2000" dirty="0">
              <a:solidFill>
                <a:schemeClr val="bg1"/>
              </a:solidFill>
              <a:latin typeface="Times New Roman" panose="02020603050405020304" pitchFamily="18" charset="0"/>
              <a:cs typeface="Times New Roman" panose="02020603050405020304" pitchFamily="18" charset="0"/>
            </a:endParaRPr>
          </a:p>
          <a:p>
            <a:pPr lvl="0"/>
            <a:r>
              <a:rPr lang="cs-CZ" sz="2000" dirty="0">
                <a:solidFill>
                  <a:schemeClr val="bg1"/>
                </a:solidFill>
                <a:latin typeface="Times New Roman" panose="02020603050405020304" pitchFamily="18" charset="0"/>
                <a:cs typeface="Times New Roman" panose="02020603050405020304" pitchFamily="18" charset="0"/>
              </a:rPr>
              <a:t>Společné žití</a:t>
            </a:r>
          </a:p>
          <a:p>
            <a:pPr lvl="0"/>
            <a:r>
              <a:rPr lang="cs-CZ" sz="2000" dirty="0">
                <a:solidFill>
                  <a:schemeClr val="bg1"/>
                </a:solidFill>
                <a:latin typeface="Times New Roman" panose="02020603050405020304" pitchFamily="18" charset="0"/>
                <a:cs typeface="Times New Roman" panose="02020603050405020304" pitchFamily="18" charset="0"/>
              </a:rPr>
              <a:t>Práce</a:t>
            </a:r>
          </a:p>
          <a:p>
            <a:pPr lvl="0"/>
            <a:r>
              <a:rPr lang="cs-CZ" sz="2000" dirty="0">
                <a:solidFill>
                  <a:schemeClr val="bg1"/>
                </a:solidFill>
                <a:latin typeface="Times New Roman" panose="02020603050405020304" pitchFamily="18" charset="0"/>
                <a:cs typeface="Times New Roman" panose="02020603050405020304" pitchFamily="18" charset="0"/>
              </a:rPr>
              <a:t>Modlení</a:t>
            </a:r>
          </a:p>
          <a:p>
            <a:pPr marL="0" indent="0">
              <a:buNone/>
            </a:pPr>
            <a:r>
              <a:rPr lang="cs-CZ" sz="2000" dirty="0">
                <a:solidFill>
                  <a:schemeClr val="bg1"/>
                </a:solidFill>
                <a:latin typeface="Times New Roman" panose="02020603050405020304" pitchFamily="18" charset="0"/>
                <a:cs typeface="Times New Roman" panose="02020603050405020304" pitchFamily="18" charset="0"/>
              </a:rPr>
              <a:t>Denní řád: sedm a půl až osm hodin spánku, čtyři až pět hodin náboženských služeb, pět až šest hodin manuální práce a četby bible a církevních otců.</a:t>
            </a:r>
          </a:p>
          <a:p>
            <a:pPr lvl="0"/>
            <a:endParaRPr lang="cs-CZ" sz="2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2000"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31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A6CE2B6D-35E1-AE47-A04A-99FDAB650415}"/>
              </a:ext>
            </a:extLst>
          </p:cNvPr>
          <p:cNvSpPr>
            <a:spLocks noGrp="1"/>
          </p:cNvSpPr>
          <p:nvPr>
            <p:ph type="title"/>
          </p:nvPr>
        </p:nvSpPr>
        <p:spPr>
          <a:xfrm>
            <a:off x="838200" y="669925"/>
            <a:ext cx="4508946" cy="1325563"/>
          </a:xfrm>
        </p:spPr>
        <p:txBody>
          <a:bodyPr anchor="b">
            <a:normAutofit/>
          </a:bodyPr>
          <a:lstStyle/>
          <a:p>
            <a:pPr algn="r"/>
            <a:r>
              <a:rPr lang="cs-CZ" dirty="0">
                <a:solidFill>
                  <a:schemeClr val="bg1"/>
                </a:solidFill>
                <a:latin typeface="Times New Roman" panose="02020603050405020304" pitchFamily="18" charset="0"/>
                <a:cs typeface="Times New Roman" panose="02020603050405020304" pitchFamily="18" charset="0"/>
              </a:rPr>
              <a:t>Svatý Benedikt</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AE38CF5-BCF7-7646-9A62-247A8670A183}"/>
              </a:ext>
            </a:extLst>
          </p:cNvPr>
          <p:cNvSpPr>
            <a:spLocks noGrp="1"/>
          </p:cNvSpPr>
          <p:nvPr>
            <p:ph idx="1"/>
          </p:nvPr>
        </p:nvSpPr>
        <p:spPr>
          <a:xfrm>
            <a:off x="1392667" y="2141534"/>
            <a:ext cx="9406666" cy="3783567"/>
          </a:xfrm>
        </p:spPr>
        <p:txBody>
          <a:bodyPr>
            <a:noAutofit/>
          </a:bodyPr>
          <a:lstStyle/>
          <a:p>
            <a:pPr marL="0" indent="0" algn="just">
              <a:buNone/>
            </a:pPr>
            <a:r>
              <a:rPr lang="cs-CZ" sz="1800" dirty="0">
                <a:solidFill>
                  <a:schemeClr val="bg1"/>
                </a:solidFill>
                <a:latin typeface="Times New Roman" panose="02020603050405020304" pitchFamily="18" charset="0"/>
                <a:cs typeface="Times New Roman" panose="02020603050405020304" pitchFamily="18" charset="0"/>
              </a:rPr>
              <a:t>Benedikt se narodil v roce </a:t>
            </a:r>
            <a:r>
              <a:rPr lang="cs-CZ" sz="1800" b="1" dirty="0">
                <a:solidFill>
                  <a:schemeClr val="bg1"/>
                </a:solidFill>
                <a:latin typeface="Times New Roman" panose="02020603050405020304" pitchFamily="18" charset="0"/>
                <a:cs typeface="Times New Roman" panose="02020603050405020304" pitchFamily="18" charset="0"/>
              </a:rPr>
              <a:t>480 v </a:t>
            </a:r>
            <a:r>
              <a:rPr lang="cs-CZ" sz="1800" b="1" dirty="0" err="1">
                <a:solidFill>
                  <a:schemeClr val="bg1"/>
                </a:solidFill>
                <a:latin typeface="Times New Roman" panose="02020603050405020304" pitchFamily="18" charset="0"/>
                <a:cs typeface="Times New Roman" panose="02020603050405020304" pitchFamily="18" charset="0"/>
              </a:rPr>
              <a:t>Nursii</a:t>
            </a:r>
            <a:r>
              <a:rPr lang="cs-CZ" sz="1800" dirty="0">
                <a:solidFill>
                  <a:schemeClr val="bg1"/>
                </a:solidFill>
                <a:latin typeface="Times New Roman" panose="02020603050405020304" pitchFamily="18" charset="0"/>
                <a:cs typeface="Times New Roman" panose="02020603050405020304" pitchFamily="18" charset="0"/>
              </a:rPr>
              <a:t> (dnešní </a:t>
            </a:r>
            <a:r>
              <a:rPr lang="cs-CZ" sz="1800" dirty="0" err="1">
                <a:solidFill>
                  <a:schemeClr val="bg1"/>
                </a:solidFill>
                <a:latin typeface="Times New Roman" panose="02020603050405020304" pitchFamily="18" charset="0"/>
                <a:cs typeface="Times New Roman" panose="02020603050405020304" pitchFamily="18" charset="0"/>
              </a:rPr>
              <a:t>Norcia</a:t>
            </a:r>
            <a:r>
              <a:rPr lang="cs-CZ" sz="1800" dirty="0">
                <a:solidFill>
                  <a:schemeClr val="bg1"/>
                </a:solidFill>
                <a:latin typeface="Times New Roman" panose="02020603050405020304" pitchFamily="18" charset="0"/>
                <a:cs typeface="Times New Roman" panose="02020603050405020304" pitchFamily="18" charset="0"/>
              </a:rPr>
              <a:t>) do měšťanské rodiny, studoval v Římě, zde obklopen pozůstatky antiky – </a:t>
            </a:r>
            <a:r>
              <a:rPr lang="cs-CZ" sz="1800" b="1" dirty="0">
                <a:solidFill>
                  <a:schemeClr val="bg1"/>
                </a:solidFill>
                <a:latin typeface="Times New Roman" panose="02020603050405020304" pitchFamily="18" charset="0"/>
                <a:cs typeface="Times New Roman" panose="02020603050405020304" pitchFamily="18" charset="0"/>
              </a:rPr>
              <a:t>staré vzory již neplatily, nové nebyly na obzory</a:t>
            </a:r>
            <a:r>
              <a:rPr lang="cs-CZ" sz="1800" dirty="0">
                <a:solidFill>
                  <a:schemeClr val="bg1"/>
                </a:solidFill>
                <a:latin typeface="Times New Roman" panose="02020603050405020304" pitchFamily="18" charset="0"/>
                <a:cs typeface="Times New Roman" panose="02020603050405020304" pitchFamily="18" charset="0"/>
              </a:rPr>
              <a:t>. </a:t>
            </a:r>
          </a:p>
          <a:p>
            <a:pPr marL="0" indent="0" algn="just">
              <a:buNone/>
            </a:pPr>
            <a:r>
              <a:rPr lang="cs-CZ" sz="1800" dirty="0">
                <a:solidFill>
                  <a:schemeClr val="bg1"/>
                </a:solidFill>
                <a:latin typeface="Times New Roman" panose="02020603050405020304" pitchFamily="18" charset="0"/>
                <a:cs typeface="Times New Roman" panose="02020603050405020304" pitchFamily="18" charset="0"/>
              </a:rPr>
              <a:t>Své studium přerušil a stáhl se jako mnich do ústraní. Papež Řehoř toto stažení komentuje slovy: „Stáhl se zpět vědomě neznalý a moudře nevzdělaný.“ Nejprve se připojil ke společenství žijící asketickým životem. Tři roky žil jako poustevník v jeskyni zcela sám v jeskyni poblíž města </a:t>
            </a:r>
            <a:r>
              <a:rPr lang="cs-CZ" sz="1800" dirty="0" err="1">
                <a:solidFill>
                  <a:schemeClr val="bg1"/>
                </a:solidFill>
                <a:latin typeface="Times New Roman" panose="02020603050405020304" pitchFamily="18" charset="0"/>
                <a:cs typeface="Times New Roman" panose="02020603050405020304" pitchFamily="18" charset="0"/>
              </a:rPr>
              <a:t>Subiaca</a:t>
            </a:r>
            <a:r>
              <a:rPr lang="cs-CZ" sz="1800" dirty="0">
                <a:solidFill>
                  <a:schemeClr val="bg1"/>
                </a:solidFill>
                <a:latin typeface="Times New Roman" panose="02020603050405020304" pitchFamily="18" charset="0"/>
                <a:cs typeface="Times New Roman" panose="02020603050405020304" pitchFamily="18" charset="0"/>
              </a:rPr>
              <a:t> (střední Itálie). Řehoř I: „</a:t>
            </a:r>
            <a:r>
              <a:rPr lang="cs-CZ" sz="1800" b="1" dirty="0">
                <a:solidFill>
                  <a:schemeClr val="bg1"/>
                </a:solidFill>
                <a:latin typeface="Times New Roman" panose="02020603050405020304" pitchFamily="18" charset="0"/>
                <a:cs typeface="Times New Roman" panose="02020603050405020304" pitchFamily="18" charset="0"/>
              </a:rPr>
              <a:t>Prošel školou osamění.</a:t>
            </a:r>
            <a:r>
              <a:rPr lang="cs-CZ" sz="1800" dirty="0">
                <a:solidFill>
                  <a:schemeClr val="bg1"/>
                </a:solidFill>
                <a:latin typeface="Times New Roman" panose="02020603050405020304" pitchFamily="18" charset="0"/>
                <a:cs typeface="Times New Roman" panose="02020603050405020304" pitchFamily="18" charset="0"/>
              </a:rPr>
              <a:t>“ V roce 529 či 530 založil klášter Monte </a:t>
            </a:r>
            <a:r>
              <a:rPr lang="cs-CZ" sz="1800" dirty="0" err="1">
                <a:solidFill>
                  <a:schemeClr val="bg1"/>
                </a:solidFill>
                <a:latin typeface="Times New Roman" panose="02020603050405020304" pitchFamily="18" charset="0"/>
                <a:cs typeface="Times New Roman" panose="02020603050405020304" pitchFamily="18" charset="0"/>
              </a:rPr>
              <a:t>Cassino</a:t>
            </a:r>
            <a:r>
              <a:rPr lang="cs-CZ" sz="1800" dirty="0">
                <a:solidFill>
                  <a:schemeClr val="bg1"/>
                </a:solidFill>
                <a:latin typeface="Times New Roman" panose="02020603050405020304" pitchFamily="18" charset="0"/>
                <a:cs typeface="Times New Roman" panose="02020603050405020304" pitchFamily="18" charset="0"/>
              </a:rPr>
              <a:t>. Podle legendy zemřel vestoje s rozepjatýma rukama. Roku 577 Klášter vypleněn Langobardy, obnoven byl r. 717. </a:t>
            </a:r>
          </a:p>
          <a:p>
            <a:pPr marL="0" indent="0" algn="just">
              <a:buNone/>
            </a:pPr>
            <a:r>
              <a:rPr lang="cs-CZ" sz="1800" dirty="0">
                <a:solidFill>
                  <a:schemeClr val="bg1"/>
                </a:solidFill>
                <a:latin typeface="Times New Roman" panose="02020603050405020304" pitchFamily="18" charset="0"/>
                <a:cs typeface="Times New Roman" panose="02020603050405020304" pitchFamily="18" charset="0"/>
              </a:rPr>
              <a:t>Benediktova </a:t>
            </a:r>
            <a:r>
              <a:rPr lang="cs-CZ" sz="1800" i="1" dirty="0">
                <a:solidFill>
                  <a:schemeClr val="bg1"/>
                </a:solidFill>
                <a:latin typeface="Times New Roman" panose="02020603050405020304" pitchFamily="18" charset="0"/>
                <a:cs typeface="Times New Roman" panose="02020603050405020304" pitchFamily="18" charset="0"/>
              </a:rPr>
              <a:t>Řehole</a:t>
            </a:r>
            <a:r>
              <a:rPr lang="cs-CZ" sz="1800" dirty="0">
                <a:solidFill>
                  <a:schemeClr val="bg1"/>
                </a:solidFill>
                <a:latin typeface="Times New Roman" panose="02020603050405020304" pitchFamily="18" charset="0"/>
                <a:cs typeface="Times New Roman" panose="02020603050405020304" pitchFamily="18" charset="0"/>
              </a:rPr>
              <a:t> a Řehořovy </a:t>
            </a:r>
            <a:r>
              <a:rPr lang="cs-CZ" sz="1800" i="1" dirty="0">
                <a:solidFill>
                  <a:schemeClr val="bg1"/>
                </a:solidFill>
                <a:latin typeface="Times New Roman" panose="02020603050405020304" pitchFamily="18" charset="0"/>
                <a:cs typeface="Times New Roman" panose="02020603050405020304" pitchFamily="18" charset="0"/>
              </a:rPr>
              <a:t>Dialogy</a:t>
            </a:r>
            <a:r>
              <a:rPr lang="cs-CZ" sz="1800" dirty="0">
                <a:solidFill>
                  <a:schemeClr val="bg1"/>
                </a:solidFill>
                <a:latin typeface="Times New Roman" panose="02020603050405020304" pitchFamily="18" charset="0"/>
                <a:cs typeface="Times New Roman" panose="02020603050405020304" pitchFamily="18" charset="0"/>
              </a:rPr>
              <a:t> působí na celý středověký křesťanský západ. Historik Friedrich </a:t>
            </a:r>
            <a:r>
              <a:rPr lang="cs-CZ" sz="1800" dirty="0" err="1">
                <a:solidFill>
                  <a:schemeClr val="bg1"/>
                </a:solidFill>
                <a:latin typeface="Times New Roman" panose="02020603050405020304" pitchFamily="18" charset="0"/>
                <a:cs typeface="Times New Roman" panose="02020603050405020304" pitchFamily="18" charset="0"/>
              </a:rPr>
              <a:t>Heer</a:t>
            </a:r>
            <a:r>
              <a:rPr lang="cs-CZ" sz="1800" dirty="0">
                <a:solidFill>
                  <a:schemeClr val="bg1"/>
                </a:solidFill>
                <a:latin typeface="Times New Roman" panose="02020603050405020304" pitchFamily="18" charset="0"/>
                <a:cs typeface="Times New Roman" panose="02020603050405020304" pitchFamily="18" charset="0"/>
              </a:rPr>
              <a:t> poznamenává: „</a:t>
            </a:r>
            <a:r>
              <a:rPr lang="cs-CZ" sz="1800" b="1" dirty="0">
                <a:solidFill>
                  <a:schemeClr val="bg1"/>
                </a:solidFill>
                <a:latin typeface="Times New Roman" panose="02020603050405020304" pitchFamily="18" charset="0"/>
                <a:cs typeface="Times New Roman" panose="02020603050405020304" pitchFamily="18" charset="0"/>
              </a:rPr>
              <a:t>Benediktova řádová pravidla jsou první ústavní listinou západní Evropy</a:t>
            </a:r>
            <a:r>
              <a:rPr lang="cs-CZ" sz="1800" dirty="0">
                <a:solidFill>
                  <a:schemeClr val="bg1"/>
                </a:solidFill>
                <a:latin typeface="Times New Roman" panose="02020603050405020304" pitchFamily="18" charset="0"/>
                <a:cs typeface="Times New Roman" panose="02020603050405020304" pitchFamily="18" charset="0"/>
              </a:rPr>
              <a:t>.“ Řehole je zčásti přejata od starší tzv. Řehole mistrovy, která vznikla pravděpodobně v Galii po roce 500. Na konci 7. století se Benediktova Řehole prosazuje jako jediná platná pro kláštery v Anglii a prostřednictvím irských a anglických misionářů se pak šíří na území Německa. V roce 742 stanovilo </a:t>
            </a:r>
            <a:r>
              <a:rPr lang="cs-CZ" sz="1800" i="1" dirty="0" err="1">
                <a:solidFill>
                  <a:schemeClr val="bg1"/>
                </a:solidFill>
                <a:latin typeface="Times New Roman" panose="02020603050405020304" pitchFamily="18" charset="0"/>
                <a:cs typeface="Times New Roman" panose="02020603050405020304" pitchFamily="18" charset="0"/>
              </a:rPr>
              <a:t>Concilium</a:t>
            </a:r>
            <a:r>
              <a:rPr lang="cs-CZ" sz="1800" i="1" dirty="0">
                <a:solidFill>
                  <a:schemeClr val="bg1"/>
                </a:solidFill>
                <a:latin typeface="Times New Roman" panose="02020603050405020304" pitchFamily="18" charset="0"/>
                <a:cs typeface="Times New Roman" panose="02020603050405020304" pitchFamily="18" charset="0"/>
              </a:rPr>
              <a:t> </a:t>
            </a:r>
            <a:r>
              <a:rPr lang="cs-CZ" sz="1800" i="1" dirty="0" err="1">
                <a:solidFill>
                  <a:schemeClr val="bg1"/>
                </a:solidFill>
                <a:latin typeface="Times New Roman" panose="02020603050405020304" pitchFamily="18" charset="0"/>
                <a:cs typeface="Times New Roman" panose="02020603050405020304" pitchFamily="18" charset="0"/>
              </a:rPr>
              <a:t>Germanicum</a:t>
            </a:r>
            <a:r>
              <a:rPr lang="cs-CZ" sz="1800" dirty="0">
                <a:solidFill>
                  <a:schemeClr val="bg1"/>
                </a:solidFill>
                <a:latin typeface="Times New Roman" panose="02020603050405020304" pitchFamily="18" charset="0"/>
                <a:cs typeface="Times New Roman" panose="02020603050405020304" pitchFamily="18" charset="0"/>
              </a:rPr>
              <a:t>, že se mají všechny kláštery držet Benediktovy řehole. Jednotné dodržování prosazoval Karel Veliký. Benediktinské kláštery se staly centry spirituality, vzdělanosti, kulturní a misijní aktivity. </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51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2867</Words>
  <Application>Microsoft Macintosh PowerPoint</Application>
  <PresentationFormat>Širokoúhlá obrazovka</PresentationFormat>
  <Paragraphs>114</Paragraphs>
  <Slides>25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25</vt:i4>
      </vt:variant>
    </vt:vector>
  </HeadingPairs>
  <TitlesOfParts>
    <vt:vector size="31" baseType="lpstr">
      <vt:lpstr>Arial</vt:lpstr>
      <vt:lpstr>Calibri</vt:lpstr>
      <vt:lpstr>Calibri Light</vt:lpstr>
      <vt:lpstr>Times</vt:lpstr>
      <vt:lpstr>Times New Roman</vt:lpstr>
      <vt:lpstr>Motiv Office</vt:lpstr>
      <vt:lpstr>Proč mnišský řád? </vt:lpstr>
      <vt:lpstr>Agamben a náboženství</vt:lpstr>
      <vt:lpstr>Jak souvisí kniha Highest Order s Homo sacer?</vt:lpstr>
      <vt:lpstr>Zákon versus řád</vt:lpstr>
      <vt:lpstr>Alternativní vláda</vt:lpstr>
      <vt:lpstr>Základní pojmy</vt:lpstr>
      <vt:lpstr>Útěk do Egypta</vt:lpstr>
      <vt:lpstr>Klášterní život</vt:lpstr>
      <vt:lpstr>Svatý Benedikt</vt:lpstr>
      <vt:lpstr>Theologie práce</vt:lpstr>
      <vt:lpstr>Navázání na mnichy dnes</vt:lpstr>
      <vt:lpstr>Řády, ekonomika, zákony</vt:lpstr>
      <vt:lpstr>Hlava rodiny a zákony domácnosti</vt:lpstr>
      <vt:lpstr>Co na tom zajímá Agambena?</vt:lpstr>
      <vt:lpstr>O co jde?  Jde o něco? </vt:lpstr>
      <vt:lpstr>Sláva a ekonomika</vt:lpstr>
      <vt:lpstr>Ekonomika a čas</vt:lpstr>
      <vt:lpstr>Politika, ekonomika a sláva</vt:lpstr>
      <vt:lpstr>§ 2 Pravidla a zákon</vt:lpstr>
      <vt:lpstr>Ale i zde se trestá</vt:lpstr>
      <vt:lpstr>Z Pachomiova života</vt:lpstr>
      <vt:lpstr>Prezentace aplikace PowerPoint</vt:lpstr>
      <vt:lpstr>Prezentace aplikace PowerPoint</vt:lpstr>
      <vt:lpstr>Petitio monachorum</vt:lpstr>
      <vt:lpstr>Zrušení zákona?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Řád </dc:title>
  <dc:creator>Matějčková, Tereza</dc:creator>
  <cp:lastModifiedBy>Matějčková, Tereza</cp:lastModifiedBy>
  <cp:revision>28</cp:revision>
  <dcterms:created xsi:type="dcterms:W3CDTF">2021-04-10T13:33:21Z</dcterms:created>
  <dcterms:modified xsi:type="dcterms:W3CDTF">2021-04-20T09:16:25Z</dcterms:modified>
</cp:coreProperties>
</file>