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321" r:id="rId2"/>
    <p:sldId id="257" r:id="rId3"/>
    <p:sldId id="320" r:id="rId4"/>
    <p:sldId id="258" r:id="rId5"/>
    <p:sldId id="259" r:id="rId6"/>
    <p:sldId id="260" r:id="rId7"/>
    <p:sldId id="261" r:id="rId8"/>
    <p:sldId id="262" r:id="rId9"/>
    <p:sldId id="263" r:id="rId10"/>
    <p:sldId id="264" r:id="rId11"/>
    <p:sldId id="265" r:id="rId12"/>
    <p:sldId id="266" r:id="rId13"/>
    <p:sldId id="323" r:id="rId14"/>
    <p:sldId id="324" r:id="rId15"/>
    <p:sldId id="325" r:id="rId16"/>
    <p:sldId id="326"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327" r:id="rId32"/>
    <p:sldId id="328" r:id="rId33"/>
    <p:sldId id="286" r:id="rId34"/>
    <p:sldId id="287" r:id="rId35"/>
    <p:sldId id="288" r:id="rId36"/>
    <p:sldId id="289" r:id="rId37"/>
    <p:sldId id="285" r:id="rId38"/>
    <p:sldId id="290" r:id="rId39"/>
    <p:sldId id="291" r:id="rId40"/>
    <p:sldId id="292" r:id="rId41"/>
    <p:sldId id="294" r:id="rId42"/>
    <p:sldId id="293" r:id="rId43"/>
    <p:sldId id="295" r:id="rId44"/>
    <p:sldId id="297" r:id="rId45"/>
    <p:sldId id="298" r:id="rId46"/>
    <p:sldId id="330" r:id="rId47"/>
    <p:sldId id="307" r:id="rId48"/>
    <p:sldId id="309" r:id="rId49"/>
    <p:sldId id="308" r:id="rId50"/>
    <p:sldId id="312" r:id="rId51"/>
    <p:sldId id="329" r:id="rId52"/>
    <p:sldId id="310" r:id="rId53"/>
    <p:sldId id="311" r:id="rId54"/>
    <p:sldId id="299" r:id="rId55"/>
    <p:sldId id="300" r:id="rId56"/>
    <p:sldId id="301" r:id="rId57"/>
    <p:sldId id="302" r:id="rId58"/>
    <p:sldId id="314" r:id="rId59"/>
    <p:sldId id="313" r:id="rId60"/>
    <p:sldId id="303" r:id="rId61"/>
    <p:sldId id="304" r:id="rId62"/>
    <p:sldId id="305" r:id="rId63"/>
    <p:sldId id="306" r:id="rId64"/>
  </p:sldIdLst>
  <p:sldSz cx="9144000" cy="6858000" type="screen4x3"/>
  <p:notesSz cx="6858000" cy="9144000"/>
  <p:defaultTextStyle>
    <a:defPPr>
      <a:defRPr lang="cs-CZ"/>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39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79EF57-7306-49FD-984D-B2292C434FF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cs-CZ"/>
        </a:p>
      </dgm:t>
    </dgm:pt>
    <dgm:pt modelId="{FB490C75-17DA-41DC-B5FF-0F0A901042D8}">
      <dgm:prSet phldrT="[Text]"/>
      <dgm:spPr/>
      <dgm:t>
        <a:bodyPr/>
        <a:lstStyle/>
        <a:p>
          <a:r>
            <a:rPr lang="en-US" dirty="0" smtClean="0"/>
            <a:t>TYPE I</a:t>
          </a:r>
          <a:endParaRPr lang="cs-CZ" dirty="0"/>
        </a:p>
      </dgm:t>
    </dgm:pt>
    <dgm:pt modelId="{F2CE0D5E-6218-402B-9377-E486EAE9C64B}" type="parTrans" cxnId="{132020FD-CA63-4055-9B51-E4A107E3BCBC}">
      <dgm:prSet/>
      <dgm:spPr/>
      <dgm:t>
        <a:bodyPr/>
        <a:lstStyle/>
        <a:p>
          <a:endParaRPr lang="cs-CZ"/>
        </a:p>
      </dgm:t>
    </dgm:pt>
    <dgm:pt modelId="{A15D093A-F026-438F-BB95-30681B830DAB}" type="sibTrans" cxnId="{132020FD-CA63-4055-9B51-E4A107E3BCBC}">
      <dgm:prSet/>
      <dgm:spPr/>
      <dgm:t>
        <a:bodyPr/>
        <a:lstStyle/>
        <a:p>
          <a:endParaRPr lang="cs-CZ"/>
        </a:p>
      </dgm:t>
    </dgm:pt>
    <dgm:pt modelId="{1AF43D67-28A6-4479-AD24-EF16DFBEE824}">
      <dgm:prSet phldrT="[Text]"/>
      <dgm:spPr/>
      <dgm:t>
        <a:bodyPr/>
        <a:lstStyle/>
        <a:p>
          <a:r>
            <a:rPr lang="en-US" dirty="0" smtClean="0"/>
            <a:t>PHY-A </a:t>
          </a:r>
          <a:r>
            <a:rPr lang="cs-CZ" dirty="0" err="1" smtClean="0"/>
            <a:t>photo</a:t>
          </a:r>
          <a:r>
            <a:rPr lang="cs-CZ" dirty="0" smtClean="0"/>
            <a:t>-</a:t>
          </a:r>
          <a:r>
            <a:rPr lang="cs-CZ" dirty="0" err="1" smtClean="0"/>
            <a:t>labile</a:t>
          </a:r>
          <a:r>
            <a:rPr lang="cs-CZ" dirty="0" smtClean="0"/>
            <a:t>, </a:t>
          </a:r>
          <a:r>
            <a:rPr lang="cs-CZ" dirty="0" err="1" smtClean="0"/>
            <a:t>specific</a:t>
          </a:r>
          <a:r>
            <a:rPr lang="cs-CZ" dirty="0" smtClean="0"/>
            <a:t> role</a:t>
          </a:r>
          <a:r>
            <a:rPr lang="en-US" dirty="0" smtClean="0"/>
            <a:t>. Both Pr and </a:t>
          </a:r>
          <a:r>
            <a:rPr lang="en-US" dirty="0" err="1" smtClean="0"/>
            <a:t>Pfr</a:t>
          </a:r>
          <a:r>
            <a:rPr lang="en-US" dirty="0" smtClean="0"/>
            <a:t> forms are transported into the nucleus after irradiation. </a:t>
          </a:r>
          <a:r>
            <a:rPr lang="cs-CZ" dirty="0" smtClean="0"/>
            <a:t> </a:t>
          </a:r>
          <a:r>
            <a:rPr lang="en-US" dirty="0" smtClean="0"/>
            <a:t>Only newly </a:t>
          </a:r>
          <a:r>
            <a:rPr lang="en-US" dirty="0" err="1" smtClean="0"/>
            <a:t>synthetised</a:t>
          </a:r>
          <a:r>
            <a:rPr lang="en-US" dirty="0" smtClean="0"/>
            <a:t> Pr form remains in the cytoplasm</a:t>
          </a:r>
          <a:endParaRPr lang="cs-CZ" dirty="0"/>
        </a:p>
      </dgm:t>
    </dgm:pt>
    <dgm:pt modelId="{FFCEAFB2-8C54-41B7-9FA1-A29CB29EAC6F}" type="parTrans" cxnId="{67690A58-8B2F-4F01-B274-5807A10BBE39}">
      <dgm:prSet/>
      <dgm:spPr/>
      <dgm:t>
        <a:bodyPr/>
        <a:lstStyle/>
        <a:p>
          <a:endParaRPr lang="cs-CZ"/>
        </a:p>
      </dgm:t>
    </dgm:pt>
    <dgm:pt modelId="{96F7A927-5358-4B51-AC2D-E0ED4EC53CA5}" type="sibTrans" cxnId="{67690A58-8B2F-4F01-B274-5807A10BBE39}">
      <dgm:prSet/>
      <dgm:spPr/>
      <dgm:t>
        <a:bodyPr/>
        <a:lstStyle/>
        <a:p>
          <a:endParaRPr lang="cs-CZ"/>
        </a:p>
      </dgm:t>
    </dgm:pt>
    <dgm:pt modelId="{C544204C-A363-4A9A-85F1-390BA837D6B1}">
      <dgm:prSet phldrT="[Text]"/>
      <dgm:spPr/>
      <dgm:t>
        <a:bodyPr/>
        <a:lstStyle/>
        <a:p>
          <a:r>
            <a:rPr lang="en-US" dirty="0" smtClean="0"/>
            <a:t>TYPE II</a:t>
          </a:r>
          <a:endParaRPr lang="cs-CZ" dirty="0"/>
        </a:p>
      </dgm:t>
    </dgm:pt>
    <dgm:pt modelId="{8BB0323B-60B4-4F6E-B317-EF4F88E5E424}" type="parTrans" cxnId="{D76FFCDA-67F6-4E18-8BEE-082F102F81B5}">
      <dgm:prSet/>
      <dgm:spPr/>
      <dgm:t>
        <a:bodyPr/>
        <a:lstStyle/>
        <a:p>
          <a:endParaRPr lang="cs-CZ"/>
        </a:p>
      </dgm:t>
    </dgm:pt>
    <dgm:pt modelId="{60325CBA-4F2B-453C-89C8-9E8A370DEA89}" type="sibTrans" cxnId="{D76FFCDA-67F6-4E18-8BEE-082F102F81B5}">
      <dgm:prSet/>
      <dgm:spPr/>
      <dgm:t>
        <a:bodyPr/>
        <a:lstStyle/>
        <a:p>
          <a:endParaRPr lang="cs-CZ"/>
        </a:p>
      </dgm:t>
    </dgm:pt>
    <dgm:pt modelId="{96BA8941-102E-4E33-A6CB-534FB75A6070}">
      <dgm:prSet phldrT="[Text]"/>
      <dgm:spPr/>
      <dgm:t>
        <a:bodyPr/>
        <a:lstStyle/>
        <a:p>
          <a:r>
            <a:rPr lang="en-US" dirty="0" smtClean="0"/>
            <a:t>PHY-B-E </a:t>
          </a:r>
          <a:r>
            <a:rPr lang="cs-CZ" dirty="0" err="1" smtClean="0"/>
            <a:t>photo</a:t>
          </a:r>
          <a:r>
            <a:rPr lang="cs-CZ" dirty="0" smtClean="0"/>
            <a:t>-</a:t>
          </a:r>
          <a:r>
            <a:rPr lang="cs-CZ" dirty="0" err="1" smtClean="0"/>
            <a:t>stable</a:t>
          </a:r>
          <a:r>
            <a:rPr lang="cs-CZ" dirty="0" smtClean="0"/>
            <a:t>, </a:t>
          </a:r>
          <a:r>
            <a:rPr lang="cs-CZ" dirty="0" err="1" smtClean="0"/>
            <a:t>partially</a:t>
          </a:r>
          <a:r>
            <a:rPr lang="cs-CZ" dirty="0" smtClean="0"/>
            <a:t> </a:t>
          </a:r>
          <a:r>
            <a:rPr lang="cs-CZ" dirty="0" err="1" smtClean="0"/>
            <a:t>redundant</a:t>
          </a:r>
          <a:r>
            <a:rPr lang="cs-CZ" dirty="0" smtClean="0"/>
            <a:t>,   		PHY-B </a:t>
          </a:r>
          <a:r>
            <a:rPr lang="cs-CZ" dirty="0" err="1" smtClean="0"/>
            <a:t>is</a:t>
          </a:r>
          <a:r>
            <a:rPr lang="cs-CZ" dirty="0" smtClean="0"/>
            <a:t> </a:t>
          </a:r>
          <a:r>
            <a:rPr lang="cs-CZ" dirty="0" err="1" smtClean="0"/>
            <a:t>the</a:t>
          </a:r>
          <a:r>
            <a:rPr lang="cs-CZ" dirty="0" smtClean="0"/>
            <a:t> most prominent</a:t>
          </a:r>
          <a:endParaRPr lang="cs-CZ" dirty="0"/>
        </a:p>
      </dgm:t>
    </dgm:pt>
    <dgm:pt modelId="{F53A2309-7DC2-40EF-9599-2BD3AB738AB0}" type="parTrans" cxnId="{21D19CC4-0867-4066-81A9-382B176887AA}">
      <dgm:prSet/>
      <dgm:spPr/>
      <dgm:t>
        <a:bodyPr/>
        <a:lstStyle/>
        <a:p>
          <a:endParaRPr lang="cs-CZ"/>
        </a:p>
      </dgm:t>
    </dgm:pt>
    <dgm:pt modelId="{F9A5B2D5-97AE-46A6-851B-4F7C8EF84E82}" type="sibTrans" cxnId="{21D19CC4-0867-4066-81A9-382B176887AA}">
      <dgm:prSet/>
      <dgm:spPr/>
      <dgm:t>
        <a:bodyPr/>
        <a:lstStyle/>
        <a:p>
          <a:endParaRPr lang="cs-CZ"/>
        </a:p>
      </dgm:t>
    </dgm:pt>
    <dgm:pt modelId="{78C30A01-70C4-4F86-9A1C-E7BD2F64ECAE}" type="pres">
      <dgm:prSet presAssocID="{A479EF57-7306-49FD-984D-B2292C434FFB}" presName="linear" presStyleCnt="0">
        <dgm:presLayoutVars>
          <dgm:animLvl val="lvl"/>
          <dgm:resizeHandles val="exact"/>
        </dgm:presLayoutVars>
      </dgm:prSet>
      <dgm:spPr/>
      <dgm:t>
        <a:bodyPr/>
        <a:lstStyle/>
        <a:p>
          <a:endParaRPr lang="cs-CZ"/>
        </a:p>
      </dgm:t>
    </dgm:pt>
    <dgm:pt modelId="{42B480A5-B49B-48D6-ADB3-DEE04EA87FCB}" type="pres">
      <dgm:prSet presAssocID="{FB490C75-17DA-41DC-B5FF-0F0A901042D8}" presName="parentText" presStyleLbl="node1" presStyleIdx="0" presStyleCnt="2">
        <dgm:presLayoutVars>
          <dgm:chMax val="0"/>
          <dgm:bulletEnabled val="1"/>
        </dgm:presLayoutVars>
      </dgm:prSet>
      <dgm:spPr/>
      <dgm:t>
        <a:bodyPr/>
        <a:lstStyle/>
        <a:p>
          <a:endParaRPr lang="cs-CZ"/>
        </a:p>
      </dgm:t>
    </dgm:pt>
    <dgm:pt modelId="{EF5C4221-3E77-4B79-994C-84D51ED4A11D}" type="pres">
      <dgm:prSet presAssocID="{FB490C75-17DA-41DC-B5FF-0F0A901042D8}" presName="childText" presStyleLbl="revTx" presStyleIdx="0" presStyleCnt="2">
        <dgm:presLayoutVars>
          <dgm:bulletEnabled val="1"/>
        </dgm:presLayoutVars>
      </dgm:prSet>
      <dgm:spPr/>
      <dgm:t>
        <a:bodyPr/>
        <a:lstStyle/>
        <a:p>
          <a:endParaRPr lang="cs-CZ"/>
        </a:p>
      </dgm:t>
    </dgm:pt>
    <dgm:pt modelId="{60C8D24A-7469-4591-BBD7-D1F6163B9524}" type="pres">
      <dgm:prSet presAssocID="{C544204C-A363-4A9A-85F1-390BA837D6B1}" presName="parentText" presStyleLbl="node1" presStyleIdx="1" presStyleCnt="2">
        <dgm:presLayoutVars>
          <dgm:chMax val="0"/>
          <dgm:bulletEnabled val="1"/>
        </dgm:presLayoutVars>
      </dgm:prSet>
      <dgm:spPr/>
      <dgm:t>
        <a:bodyPr/>
        <a:lstStyle/>
        <a:p>
          <a:endParaRPr lang="cs-CZ"/>
        </a:p>
      </dgm:t>
    </dgm:pt>
    <dgm:pt modelId="{C188B161-6D71-439A-B7ED-0E2C95320DDA}" type="pres">
      <dgm:prSet presAssocID="{C544204C-A363-4A9A-85F1-390BA837D6B1}" presName="childText" presStyleLbl="revTx" presStyleIdx="1" presStyleCnt="2">
        <dgm:presLayoutVars>
          <dgm:bulletEnabled val="1"/>
        </dgm:presLayoutVars>
      </dgm:prSet>
      <dgm:spPr/>
      <dgm:t>
        <a:bodyPr/>
        <a:lstStyle/>
        <a:p>
          <a:endParaRPr lang="cs-CZ"/>
        </a:p>
      </dgm:t>
    </dgm:pt>
  </dgm:ptLst>
  <dgm:cxnLst>
    <dgm:cxn modelId="{132020FD-CA63-4055-9B51-E4A107E3BCBC}" srcId="{A479EF57-7306-49FD-984D-B2292C434FFB}" destId="{FB490C75-17DA-41DC-B5FF-0F0A901042D8}" srcOrd="0" destOrd="0" parTransId="{F2CE0D5E-6218-402B-9377-E486EAE9C64B}" sibTransId="{A15D093A-F026-438F-BB95-30681B830DAB}"/>
    <dgm:cxn modelId="{043CA0A1-766B-4C3F-9ADD-49729118F1C0}" type="presOf" srcId="{FB490C75-17DA-41DC-B5FF-0F0A901042D8}" destId="{42B480A5-B49B-48D6-ADB3-DEE04EA87FCB}" srcOrd="0" destOrd="0" presId="urn:microsoft.com/office/officeart/2005/8/layout/vList2"/>
    <dgm:cxn modelId="{67690A58-8B2F-4F01-B274-5807A10BBE39}" srcId="{FB490C75-17DA-41DC-B5FF-0F0A901042D8}" destId="{1AF43D67-28A6-4479-AD24-EF16DFBEE824}" srcOrd="0" destOrd="0" parTransId="{FFCEAFB2-8C54-41B7-9FA1-A29CB29EAC6F}" sibTransId="{96F7A927-5358-4B51-AC2D-E0ED4EC53CA5}"/>
    <dgm:cxn modelId="{D76FFCDA-67F6-4E18-8BEE-082F102F81B5}" srcId="{A479EF57-7306-49FD-984D-B2292C434FFB}" destId="{C544204C-A363-4A9A-85F1-390BA837D6B1}" srcOrd="1" destOrd="0" parTransId="{8BB0323B-60B4-4F6E-B317-EF4F88E5E424}" sibTransId="{60325CBA-4F2B-453C-89C8-9E8A370DEA89}"/>
    <dgm:cxn modelId="{A2018ADD-83CA-439C-9E59-99FD56FDA825}" type="presOf" srcId="{96BA8941-102E-4E33-A6CB-534FB75A6070}" destId="{C188B161-6D71-439A-B7ED-0E2C95320DDA}" srcOrd="0" destOrd="0" presId="urn:microsoft.com/office/officeart/2005/8/layout/vList2"/>
    <dgm:cxn modelId="{77101876-6756-436B-BF38-85063CBA38B1}" type="presOf" srcId="{C544204C-A363-4A9A-85F1-390BA837D6B1}" destId="{60C8D24A-7469-4591-BBD7-D1F6163B9524}" srcOrd="0" destOrd="0" presId="urn:microsoft.com/office/officeart/2005/8/layout/vList2"/>
    <dgm:cxn modelId="{21D19CC4-0867-4066-81A9-382B176887AA}" srcId="{C544204C-A363-4A9A-85F1-390BA837D6B1}" destId="{96BA8941-102E-4E33-A6CB-534FB75A6070}" srcOrd="0" destOrd="0" parTransId="{F53A2309-7DC2-40EF-9599-2BD3AB738AB0}" sibTransId="{F9A5B2D5-97AE-46A6-851B-4F7C8EF84E82}"/>
    <dgm:cxn modelId="{E6CFBF6E-2D47-4B00-B1E8-A5A1FE0BFFE6}" type="presOf" srcId="{1AF43D67-28A6-4479-AD24-EF16DFBEE824}" destId="{EF5C4221-3E77-4B79-994C-84D51ED4A11D}" srcOrd="0" destOrd="0" presId="urn:microsoft.com/office/officeart/2005/8/layout/vList2"/>
    <dgm:cxn modelId="{A57D48C9-C216-4D79-AA34-EE2F70460687}" type="presOf" srcId="{A479EF57-7306-49FD-984D-B2292C434FFB}" destId="{78C30A01-70C4-4F86-9A1C-E7BD2F64ECAE}" srcOrd="0" destOrd="0" presId="urn:microsoft.com/office/officeart/2005/8/layout/vList2"/>
    <dgm:cxn modelId="{77F7A693-C4C6-4A6A-8775-374436C2BA0C}" type="presParOf" srcId="{78C30A01-70C4-4F86-9A1C-E7BD2F64ECAE}" destId="{42B480A5-B49B-48D6-ADB3-DEE04EA87FCB}" srcOrd="0" destOrd="0" presId="urn:microsoft.com/office/officeart/2005/8/layout/vList2"/>
    <dgm:cxn modelId="{DF2B98B3-2F87-4749-BF78-D3A02B3A401E}" type="presParOf" srcId="{78C30A01-70C4-4F86-9A1C-E7BD2F64ECAE}" destId="{EF5C4221-3E77-4B79-994C-84D51ED4A11D}" srcOrd="1" destOrd="0" presId="urn:microsoft.com/office/officeart/2005/8/layout/vList2"/>
    <dgm:cxn modelId="{CA76E337-8CBD-4A97-B69E-6EA39A0DE3C6}" type="presParOf" srcId="{78C30A01-70C4-4F86-9A1C-E7BD2F64ECAE}" destId="{60C8D24A-7469-4591-BBD7-D1F6163B9524}" srcOrd="2" destOrd="0" presId="urn:microsoft.com/office/officeart/2005/8/layout/vList2"/>
    <dgm:cxn modelId="{99475866-03B9-47AC-BB65-023A91B6638E}" type="presParOf" srcId="{78C30A01-70C4-4F86-9A1C-E7BD2F64ECAE}" destId="{C188B161-6D71-439A-B7ED-0E2C95320DDA}" srcOrd="3"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2B480A5-B49B-48D6-ADB3-DEE04EA87FCB}">
      <dsp:nvSpPr>
        <dsp:cNvPr id="0" name=""/>
        <dsp:cNvSpPr/>
      </dsp:nvSpPr>
      <dsp:spPr>
        <a:xfrm>
          <a:off x="0" y="301227"/>
          <a:ext cx="8640960" cy="10073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n-US" sz="4200" kern="1200" dirty="0" smtClean="0"/>
            <a:t>TYPE I</a:t>
          </a:r>
          <a:endParaRPr lang="cs-CZ" sz="4200" kern="1200" dirty="0"/>
        </a:p>
      </dsp:txBody>
      <dsp:txXfrm>
        <a:off x="0" y="301227"/>
        <a:ext cx="8640960" cy="1007370"/>
      </dsp:txXfrm>
    </dsp:sp>
    <dsp:sp modelId="{EF5C4221-3E77-4B79-994C-84D51ED4A11D}">
      <dsp:nvSpPr>
        <dsp:cNvPr id="0" name=""/>
        <dsp:cNvSpPr/>
      </dsp:nvSpPr>
      <dsp:spPr>
        <a:xfrm>
          <a:off x="0" y="1308597"/>
          <a:ext cx="8640960" cy="19561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350" tIns="53340" rIns="298704" bIns="53340" numCol="1" spcCol="1270" anchor="t" anchorCtr="0">
          <a:noAutofit/>
        </a:bodyPr>
        <a:lstStyle/>
        <a:p>
          <a:pPr marL="285750" lvl="1" indent="-285750" algn="l" defTabSz="1466850">
            <a:lnSpc>
              <a:spcPct val="90000"/>
            </a:lnSpc>
            <a:spcBef>
              <a:spcPct val="0"/>
            </a:spcBef>
            <a:spcAft>
              <a:spcPct val="20000"/>
            </a:spcAft>
            <a:buChar char="••"/>
          </a:pPr>
          <a:r>
            <a:rPr lang="en-US" sz="3300" kern="1200" dirty="0" smtClean="0"/>
            <a:t>PHY-A </a:t>
          </a:r>
          <a:r>
            <a:rPr lang="cs-CZ" sz="3300" kern="1200" dirty="0" err="1" smtClean="0"/>
            <a:t>photo</a:t>
          </a:r>
          <a:r>
            <a:rPr lang="cs-CZ" sz="3300" kern="1200" dirty="0" smtClean="0"/>
            <a:t>-</a:t>
          </a:r>
          <a:r>
            <a:rPr lang="cs-CZ" sz="3300" kern="1200" dirty="0" err="1" smtClean="0"/>
            <a:t>labile</a:t>
          </a:r>
          <a:r>
            <a:rPr lang="cs-CZ" sz="3300" kern="1200" dirty="0" smtClean="0"/>
            <a:t>, </a:t>
          </a:r>
          <a:r>
            <a:rPr lang="cs-CZ" sz="3300" kern="1200" dirty="0" err="1" smtClean="0"/>
            <a:t>specific</a:t>
          </a:r>
          <a:r>
            <a:rPr lang="cs-CZ" sz="3300" kern="1200" dirty="0" smtClean="0"/>
            <a:t> role</a:t>
          </a:r>
          <a:r>
            <a:rPr lang="en-US" sz="3300" kern="1200" dirty="0" smtClean="0"/>
            <a:t>. Both Pr and </a:t>
          </a:r>
          <a:r>
            <a:rPr lang="en-US" sz="3300" kern="1200" dirty="0" err="1" smtClean="0"/>
            <a:t>Pfr</a:t>
          </a:r>
          <a:r>
            <a:rPr lang="en-US" sz="3300" kern="1200" dirty="0" smtClean="0"/>
            <a:t> forms are transported into the nucleus after irradiation. </a:t>
          </a:r>
          <a:r>
            <a:rPr lang="cs-CZ" sz="3300" kern="1200" dirty="0" smtClean="0"/>
            <a:t> </a:t>
          </a:r>
          <a:r>
            <a:rPr lang="en-US" sz="3300" kern="1200" dirty="0" smtClean="0"/>
            <a:t>Only newly </a:t>
          </a:r>
          <a:r>
            <a:rPr lang="en-US" sz="3300" kern="1200" dirty="0" err="1" smtClean="0"/>
            <a:t>synthetised</a:t>
          </a:r>
          <a:r>
            <a:rPr lang="en-US" sz="3300" kern="1200" dirty="0" smtClean="0"/>
            <a:t> Pr form remains in the cytoplasm</a:t>
          </a:r>
          <a:endParaRPr lang="cs-CZ" sz="3300" kern="1200" dirty="0"/>
        </a:p>
      </dsp:txBody>
      <dsp:txXfrm>
        <a:off x="0" y="1308597"/>
        <a:ext cx="8640960" cy="1956149"/>
      </dsp:txXfrm>
    </dsp:sp>
    <dsp:sp modelId="{60C8D24A-7469-4591-BBD7-D1F6163B9524}">
      <dsp:nvSpPr>
        <dsp:cNvPr id="0" name=""/>
        <dsp:cNvSpPr/>
      </dsp:nvSpPr>
      <dsp:spPr>
        <a:xfrm>
          <a:off x="0" y="3264747"/>
          <a:ext cx="8640960" cy="10073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n-US" sz="4200" kern="1200" dirty="0" smtClean="0"/>
            <a:t>TYPE II</a:t>
          </a:r>
          <a:endParaRPr lang="cs-CZ" sz="4200" kern="1200" dirty="0"/>
        </a:p>
      </dsp:txBody>
      <dsp:txXfrm>
        <a:off x="0" y="3264747"/>
        <a:ext cx="8640960" cy="1007370"/>
      </dsp:txXfrm>
    </dsp:sp>
    <dsp:sp modelId="{C188B161-6D71-439A-B7ED-0E2C95320DDA}">
      <dsp:nvSpPr>
        <dsp:cNvPr id="0" name=""/>
        <dsp:cNvSpPr/>
      </dsp:nvSpPr>
      <dsp:spPr>
        <a:xfrm>
          <a:off x="0" y="4272117"/>
          <a:ext cx="8640960" cy="10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350" tIns="53340" rIns="298704" bIns="53340" numCol="1" spcCol="1270" anchor="t" anchorCtr="0">
          <a:noAutofit/>
        </a:bodyPr>
        <a:lstStyle/>
        <a:p>
          <a:pPr marL="285750" lvl="1" indent="-285750" algn="l" defTabSz="1466850">
            <a:lnSpc>
              <a:spcPct val="90000"/>
            </a:lnSpc>
            <a:spcBef>
              <a:spcPct val="0"/>
            </a:spcBef>
            <a:spcAft>
              <a:spcPct val="20000"/>
            </a:spcAft>
            <a:buChar char="••"/>
          </a:pPr>
          <a:r>
            <a:rPr lang="en-US" sz="3300" kern="1200" dirty="0" smtClean="0"/>
            <a:t>PHY-B-E </a:t>
          </a:r>
          <a:r>
            <a:rPr lang="cs-CZ" sz="3300" kern="1200" dirty="0" err="1" smtClean="0"/>
            <a:t>photo</a:t>
          </a:r>
          <a:r>
            <a:rPr lang="cs-CZ" sz="3300" kern="1200" dirty="0" smtClean="0"/>
            <a:t>-</a:t>
          </a:r>
          <a:r>
            <a:rPr lang="cs-CZ" sz="3300" kern="1200" dirty="0" err="1" smtClean="0"/>
            <a:t>stable</a:t>
          </a:r>
          <a:r>
            <a:rPr lang="cs-CZ" sz="3300" kern="1200" dirty="0" smtClean="0"/>
            <a:t>, </a:t>
          </a:r>
          <a:r>
            <a:rPr lang="cs-CZ" sz="3300" kern="1200" dirty="0" err="1" smtClean="0"/>
            <a:t>partially</a:t>
          </a:r>
          <a:r>
            <a:rPr lang="cs-CZ" sz="3300" kern="1200" dirty="0" smtClean="0"/>
            <a:t> </a:t>
          </a:r>
          <a:r>
            <a:rPr lang="cs-CZ" sz="3300" kern="1200" dirty="0" err="1" smtClean="0"/>
            <a:t>redundant</a:t>
          </a:r>
          <a:r>
            <a:rPr lang="cs-CZ" sz="3300" kern="1200" dirty="0" smtClean="0"/>
            <a:t>,   		PHY-B </a:t>
          </a:r>
          <a:r>
            <a:rPr lang="cs-CZ" sz="3300" kern="1200" dirty="0" err="1" smtClean="0"/>
            <a:t>is</a:t>
          </a:r>
          <a:r>
            <a:rPr lang="cs-CZ" sz="3300" kern="1200" dirty="0" smtClean="0"/>
            <a:t> </a:t>
          </a:r>
          <a:r>
            <a:rPr lang="cs-CZ" sz="3300" kern="1200" dirty="0" err="1" smtClean="0"/>
            <a:t>the</a:t>
          </a:r>
          <a:r>
            <a:rPr lang="cs-CZ" sz="3300" kern="1200" dirty="0" smtClean="0"/>
            <a:t> most prominent</a:t>
          </a:r>
          <a:endParaRPr lang="cs-CZ" sz="3300" kern="1200" dirty="0"/>
        </a:p>
      </dsp:txBody>
      <dsp:txXfrm>
        <a:off x="0" y="4272117"/>
        <a:ext cx="8640960" cy="10432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2BB4DBA8-0F6C-4321-A2F6-13239C0EF9CC}" type="datetimeFigureOut">
              <a:rPr lang="cs-CZ"/>
              <a:pPr>
                <a:defRPr/>
              </a:pPr>
              <a:t>20.11.2012</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cs-CZ" noProof="0" smtClean="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noProof="0" smtClean="0"/>
              <a:t>Klepnutím lze upravit styly předlohy textu.</a:t>
            </a:r>
          </a:p>
          <a:p>
            <a:pPr lvl="1"/>
            <a:r>
              <a:rPr lang="cs-CZ" noProof="0" smtClean="0"/>
              <a:t>Druhá úroveň</a:t>
            </a:r>
          </a:p>
          <a:p>
            <a:pPr lvl="2"/>
            <a:r>
              <a:rPr lang="cs-CZ" noProof="0" smtClean="0"/>
              <a:t>Třetí úroveň</a:t>
            </a:r>
          </a:p>
          <a:p>
            <a:pPr lvl="3"/>
            <a:r>
              <a:rPr lang="cs-CZ" noProof="0" smtClean="0"/>
              <a:t>Čtvrtá úroveň</a:t>
            </a:r>
          </a:p>
          <a:p>
            <a:pPr lvl="4"/>
            <a:r>
              <a:rPr lang="cs-CZ" noProof="0" smtClean="0"/>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17406698-08BE-4D99-893F-8E3C47733D6D}" type="slidenum">
              <a:rPr lang="cs-CZ"/>
              <a:pPr>
                <a:defRPr/>
              </a:pPr>
              <a:t>‹#›</a:t>
            </a:fld>
            <a:endParaRPr 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Zástupný symbol pro obrázek snímku 1"/>
          <p:cNvSpPr>
            <a:spLocks noGrp="1" noRot="1" noChangeAspect="1" noTextEdit="1"/>
          </p:cNvSpPr>
          <p:nvPr>
            <p:ph type="sldImg"/>
          </p:nvPr>
        </p:nvSpPr>
        <p:spPr bwMode="auto">
          <a:noFill/>
          <a:ln>
            <a:solidFill>
              <a:srgbClr val="000000"/>
            </a:solidFill>
            <a:miter lim="800000"/>
            <a:headEnd/>
            <a:tailEnd/>
          </a:ln>
        </p:spPr>
      </p:sp>
      <p:sp>
        <p:nvSpPr>
          <p:cNvPr id="64515" name="Zástupný symbol pro poznámky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phy-A transports to the nucleus much faster than Phy-B</a:t>
            </a:r>
            <a:endParaRPr lang="cs-CZ" smtClean="0"/>
          </a:p>
        </p:txBody>
      </p:sp>
      <p:sp>
        <p:nvSpPr>
          <p:cNvPr id="62468" name="Zástupný symbol pro číslo snímku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9E48B89-17D0-4ABD-ACFA-0C18FEDE5BA6}" type="slidenum">
              <a:rPr lang="cs-CZ" smtClean="0"/>
              <a:pPr fontAlgn="base">
                <a:spcBef>
                  <a:spcPct val="0"/>
                </a:spcBef>
                <a:spcAft>
                  <a:spcPct val="0"/>
                </a:spcAft>
                <a:defRPr/>
              </a:pPr>
              <a:t>11</a:t>
            </a:fld>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038D644-9F6B-4E58-AE64-6B1905F8CED8}" type="slidenum">
              <a:rPr lang="cs-CZ" smtClean="0"/>
              <a:pPr fontAlgn="base">
                <a:spcBef>
                  <a:spcPct val="0"/>
                </a:spcBef>
                <a:spcAft>
                  <a:spcPct val="0"/>
                </a:spcAft>
                <a:defRPr/>
              </a:pPr>
              <a:t>48</a:t>
            </a:fld>
            <a:endParaRPr lang="cs-CZ" smtClean="0"/>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65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PP1804.jpg</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DC843B3-FAB6-4049-86BF-ED6EA91F9160}" type="slidenum">
              <a:rPr lang="cs-CZ" smtClean="0"/>
              <a:pPr fontAlgn="base">
                <a:spcBef>
                  <a:spcPct val="0"/>
                </a:spcBef>
                <a:spcAft>
                  <a:spcPct val="0"/>
                </a:spcAft>
                <a:defRPr/>
              </a:pPr>
              <a:t>53</a:t>
            </a:fld>
            <a:endParaRPr lang="cs-CZ" smtClean="0"/>
          </a:p>
        </p:txBody>
      </p:sp>
      <p:sp>
        <p:nvSpPr>
          <p:cNvPr id="675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75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t>PP0905.jpg</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Text Box 1"/>
          <p:cNvSpPr txBox="1">
            <a:spLocks noChangeArrowheads="1"/>
          </p:cNvSpPr>
          <p:nvPr/>
        </p:nvSpPr>
        <p:spPr bwMode="auto">
          <a:xfrm>
            <a:off x="1400175" y="914400"/>
            <a:ext cx="4056063" cy="3135313"/>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cs-CZ">
              <a:latin typeface="Calibri" pitchFamily="34" charset="0"/>
            </a:endParaRPr>
          </a:p>
        </p:txBody>
      </p:sp>
      <p:sp>
        <p:nvSpPr>
          <p:cNvPr id="65539" name="Text Box 2"/>
          <p:cNvSpPr>
            <a:spLocks noGrp="1" noChangeArrowheads="1"/>
          </p:cNvSpPr>
          <p:nvPr>
            <p:ph type="body"/>
          </p:nvPr>
        </p:nvSpPr>
        <p:spPr bwMode="auto">
          <a:xfrm>
            <a:off x="1046163" y="4352925"/>
            <a:ext cx="4770437" cy="3478213"/>
          </a:xfrm>
          <a:noFill/>
        </p:spPr>
        <p:txBody>
          <a:bodyPr wrap="square" lIns="0" tIns="0" rIns="0" bIns="0" numCol="1" anchor="t" anchorCtr="0" compatLnSpc="1">
            <a:prstTxWarp prst="textNoShape">
              <a:avLst/>
            </a:prstTxWarp>
          </a:bodyPr>
          <a:lstStyle/>
          <a:p>
            <a:pPr marL="76200" indent="-76200" eaLnBrk="1" hangingPunct="1">
              <a:lnSpc>
                <a:spcPct val="93000"/>
              </a:lnSpc>
              <a:spcBef>
                <a:spcPct val="0"/>
              </a:spcBef>
              <a:buSzPct val="45000"/>
              <a:tabLst>
                <a:tab pos="649288" algn="l"/>
                <a:tab pos="1298575" algn="l"/>
                <a:tab pos="1947863" algn="l"/>
                <a:tab pos="2597150" algn="l"/>
                <a:tab pos="3248025" algn="l"/>
                <a:tab pos="3897313" algn="l"/>
                <a:tab pos="4546600" algn="l"/>
              </a:tabLst>
            </a:pPr>
            <a:r>
              <a:rPr lang="en-GB" smtClean="0">
                <a:latin typeface="Arial" charset="0"/>
                <a:ea typeface="msgothic" charset="0"/>
                <a:cs typeface="msgothic" charset="0"/>
              </a:rPr>
              <a:t>Multiple actions of light affect flowering. The diagram indicates the main targets of light and the photoreceptors involved. Photoperiodic control involves the entrainment of the circadian rhythm and interaction with the output, primarily through CO to regulate FT. Light acts directly through phytochromes in the leaf via FT. In addition, light acts indirectly through chlorophyll (Chla/b) via photosynthesis and the availability of assimilates which are translocated to the apex with FT. (Modified from Thomas B, Carré I, Jackson SD. 2006. Photoperiodism and flowering. In: Jordan BR, ed. The molecular biology and biotechnology of flowering, 2nd edn. CAB International, 3–25, and reproduced by kind permission of CAB International.)</a:t>
            </a:r>
            <a:r>
              <a:rPr lang="ar-SA" smtClean="0">
                <a:latin typeface="Arial" charset="0"/>
              </a:rPr>
              <a:t>‏</a:t>
            </a:r>
            <a:endParaRPr lang="en-GB" smtClean="0">
              <a:latin typeface="Arial" charset="0"/>
              <a:ea typeface="msgothic" charset="0"/>
              <a:cs typeface="msgothic"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lvl1pPr>
              <a:defRPr/>
            </a:lvl1pPr>
          </a:lstStyle>
          <a:p>
            <a:pPr>
              <a:defRPr/>
            </a:pPr>
            <a:fld id="{B9F53482-A90A-4C5C-A4E0-6B190FF1548A}" type="datetimeFigureOut">
              <a:rPr lang="cs-CZ"/>
              <a:pPr>
                <a:defRPr/>
              </a:pPr>
              <a:t>20.11.2012</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1DFA11B3-1AA1-4F0C-9F81-729559CDBCAC}" type="slidenum">
              <a:rPr lang="cs-CZ"/>
              <a:pPr>
                <a:defRPr/>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A521E855-6746-4C3B-BD9F-5E3E8A169076}" type="datetimeFigureOut">
              <a:rPr lang="cs-CZ"/>
              <a:pPr>
                <a:defRPr/>
              </a:pPr>
              <a:t>20.11.2012</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29DC2EF8-D034-47BF-8937-E7F7F132C49C}" type="slidenum">
              <a:rPr lang="cs-CZ"/>
              <a:pPr>
                <a:defRPr/>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BBB2F91E-B1CB-49F7-911C-3FE921F1C037}" type="datetimeFigureOut">
              <a:rPr lang="cs-CZ"/>
              <a:pPr>
                <a:defRPr/>
              </a:pPr>
              <a:t>20.11.2012</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F4111310-8026-44E1-8642-F0CD3D25181D}" type="slidenum">
              <a:rPr lang="cs-CZ"/>
              <a:pPr>
                <a:defRPr/>
              </a:pPr>
              <a:t>‹#›</a:t>
            </a:fld>
            <a:endParaRPr lang="cs-C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Nadpis, klipart a text">
    <p:spTree>
      <p:nvGrpSpPr>
        <p:cNvPr id="1" name=""/>
        <p:cNvGrpSpPr/>
        <p:nvPr/>
      </p:nvGrpSpPr>
      <p:grpSpPr>
        <a:xfrm>
          <a:off x="0" y="0"/>
          <a:ext cx="0" cy="0"/>
          <a:chOff x="0" y="0"/>
          <a:chExt cx="0" cy="0"/>
        </a:xfrm>
      </p:grpSpPr>
      <p:sp>
        <p:nvSpPr>
          <p:cNvPr id="2" name="Nadpis 1"/>
          <p:cNvSpPr>
            <a:spLocks noGrp="1"/>
          </p:cNvSpPr>
          <p:nvPr>
            <p:ph type="title"/>
          </p:nvPr>
        </p:nvSpPr>
        <p:spPr>
          <a:xfrm>
            <a:off x="685800" y="609600"/>
            <a:ext cx="7772400" cy="1143000"/>
          </a:xfrm>
        </p:spPr>
        <p:txBody>
          <a:bodyPr/>
          <a:lstStyle/>
          <a:p>
            <a:r>
              <a:rPr lang="cs-CZ" smtClean="0"/>
              <a:t>Klepnutím lze upravit styl předlohy nadpisů.</a:t>
            </a:r>
            <a:endParaRPr lang="cs-CZ"/>
          </a:p>
        </p:txBody>
      </p:sp>
      <p:sp>
        <p:nvSpPr>
          <p:cNvPr id="3" name="Zástupný symbol pro klipart 2"/>
          <p:cNvSpPr>
            <a:spLocks noGrp="1"/>
          </p:cNvSpPr>
          <p:nvPr>
            <p:ph type="clipArt" sz="half" idx="1"/>
          </p:nvPr>
        </p:nvSpPr>
        <p:spPr>
          <a:xfrm>
            <a:off x="685800" y="1981200"/>
            <a:ext cx="3810000" cy="4114800"/>
          </a:xfrm>
        </p:spPr>
        <p:txBody>
          <a:bodyPr rtlCol="0">
            <a:normAutofit/>
          </a:bodyPr>
          <a:lstStyle/>
          <a:p>
            <a:pPr lvl="0"/>
            <a:endParaRPr lang="cs-CZ" noProof="0" smtClean="0"/>
          </a:p>
        </p:txBody>
      </p:sp>
      <p:sp>
        <p:nvSpPr>
          <p:cNvPr id="4" name="Zástupný symbol pro text 3"/>
          <p:cNvSpPr>
            <a:spLocks noGrp="1"/>
          </p:cNvSpPr>
          <p:nvPr>
            <p:ph type="body" sz="half" idx="2"/>
          </p:nvPr>
        </p:nvSpPr>
        <p:spPr>
          <a:xfrm>
            <a:off x="4648200" y="1981200"/>
            <a:ext cx="3810000" cy="4114800"/>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p:txBody>
          <a:bodyPr/>
          <a:lstStyle>
            <a:lvl1pPr>
              <a:defRPr/>
            </a:lvl1pPr>
          </a:lstStyle>
          <a:p>
            <a:pPr>
              <a:defRPr/>
            </a:pPr>
            <a:endParaRPr lang="cs-CZ"/>
          </a:p>
        </p:txBody>
      </p:sp>
      <p:sp>
        <p:nvSpPr>
          <p:cNvPr id="6" name="Rectangle 5"/>
          <p:cNvSpPr>
            <a:spLocks noGrp="1" noChangeArrowheads="1"/>
          </p:cNvSpPr>
          <p:nvPr>
            <p:ph type="ftr" sz="quarter" idx="11"/>
          </p:nvPr>
        </p:nvSpPr>
        <p:spPr/>
        <p:txBody>
          <a:bodyPr/>
          <a:lstStyle>
            <a:lvl1pPr>
              <a:defRPr/>
            </a:lvl1pPr>
          </a:lstStyle>
          <a:p>
            <a:pPr>
              <a:defRPr/>
            </a:pPr>
            <a:endParaRPr lang="cs-CZ"/>
          </a:p>
        </p:txBody>
      </p:sp>
      <p:sp>
        <p:nvSpPr>
          <p:cNvPr id="7" name="Rectangle 6"/>
          <p:cNvSpPr>
            <a:spLocks noGrp="1" noChangeArrowheads="1"/>
          </p:cNvSpPr>
          <p:nvPr>
            <p:ph type="sldNum" sz="quarter" idx="12"/>
          </p:nvPr>
        </p:nvSpPr>
        <p:spPr/>
        <p:txBody>
          <a:bodyPr/>
          <a:lstStyle>
            <a:lvl1pPr>
              <a:defRPr/>
            </a:lvl1pPr>
          </a:lstStyle>
          <a:p>
            <a:pPr>
              <a:defRPr/>
            </a:pPr>
            <a:fld id="{8D520A4F-CCDE-4216-BCF1-E398A7E0A3F8}" type="slidenum">
              <a:rPr lang="cs-CZ"/>
              <a:pPr>
                <a:defRPr/>
              </a:pPr>
              <a:t>‹#›</a:t>
            </a:fld>
            <a:endParaRPr lang="cs-CZ"/>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Obsah">
    <p:spTree>
      <p:nvGrpSpPr>
        <p:cNvPr id="1" name=""/>
        <p:cNvGrpSpPr/>
        <p:nvPr/>
      </p:nvGrpSpPr>
      <p:grpSpPr>
        <a:xfrm>
          <a:off x="0" y="0"/>
          <a:ext cx="0" cy="0"/>
          <a:chOff x="0" y="0"/>
          <a:chExt cx="0" cy="0"/>
        </a:xfrm>
      </p:grpSpPr>
      <p:sp>
        <p:nvSpPr>
          <p:cNvPr id="2" name="Zástupný symbol pro obsah 1"/>
          <p:cNvSpPr>
            <a:spLocks noGrp="1"/>
          </p:cNvSpPr>
          <p:nvPr>
            <p:ph/>
          </p:nvPr>
        </p:nvSpPr>
        <p:spPr>
          <a:xfrm>
            <a:off x="685800" y="609600"/>
            <a:ext cx="7772400" cy="5486400"/>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3" name="Rectangle 4"/>
          <p:cNvSpPr>
            <a:spLocks noGrp="1" noChangeArrowheads="1"/>
          </p:cNvSpPr>
          <p:nvPr>
            <p:ph type="dt" sz="half" idx="10"/>
          </p:nvPr>
        </p:nvSpPr>
        <p:spPr/>
        <p:txBody>
          <a:bodyPr/>
          <a:lstStyle>
            <a:lvl1pPr>
              <a:defRPr/>
            </a:lvl1pPr>
          </a:lstStyle>
          <a:p>
            <a:pPr>
              <a:defRPr/>
            </a:pPr>
            <a:endParaRPr lang="cs-CZ"/>
          </a:p>
        </p:txBody>
      </p:sp>
      <p:sp>
        <p:nvSpPr>
          <p:cNvPr id="4" name="Rectangle 5"/>
          <p:cNvSpPr>
            <a:spLocks noGrp="1" noChangeArrowheads="1"/>
          </p:cNvSpPr>
          <p:nvPr>
            <p:ph type="ftr" sz="quarter" idx="11"/>
          </p:nvPr>
        </p:nvSpPr>
        <p:spPr/>
        <p:txBody>
          <a:bodyPr/>
          <a:lstStyle>
            <a:lvl1pPr>
              <a:defRPr/>
            </a:lvl1pPr>
          </a:lstStyle>
          <a:p>
            <a:pPr>
              <a:defRPr/>
            </a:pPr>
            <a:endParaRPr lang="cs-CZ"/>
          </a:p>
        </p:txBody>
      </p:sp>
      <p:sp>
        <p:nvSpPr>
          <p:cNvPr id="5" name="Rectangle 6"/>
          <p:cNvSpPr>
            <a:spLocks noGrp="1" noChangeArrowheads="1"/>
          </p:cNvSpPr>
          <p:nvPr>
            <p:ph type="sldNum" sz="quarter" idx="12"/>
          </p:nvPr>
        </p:nvSpPr>
        <p:spPr/>
        <p:txBody>
          <a:bodyPr/>
          <a:lstStyle>
            <a:lvl1pPr>
              <a:defRPr/>
            </a:lvl1pPr>
          </a:lstStyle>
          <a:p>
            <a:pPr>
              <a:defRPr/>
            </a:pPr>
            <a:fld id="{7041B237-A22D-4FC2-9036-C97E496E7CA6}" type="slidenum">
              <a:rPr lang="cs-CZ"/>
              <a:pPr>
                <a:defRPr/>
              </a:pPr>
              <a:t>‹#›</a:t>
            </a:fld>
            <a:endParaRPr lang="cs-CZ"/>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cSld name="Nadpis, 1 velký a 2 malé obsahy">
    <p:spTree>
      <p:nvGrpSpPr>
        <p:cNvPr id="1" name=""/>
        <p:cNvGrpSpPr/>
        <p:nvPr/>
      </p:nvGrpSpPr>
      <p:grpSpPr>
        <a:xfrm>
          <a:off x="0" y="0"/>
          <a:ext cx="0" cy="0"/>
          <a:chOff x="0" y="0"/>
          <a:chExt cx="0" cy="0"/>
        </a:xfrm>
      </p:grpSpPr>
      <p:sp>
        <p:nvSpPr>
          <p:cNvPr id="2" name="Nadpis 1"/>
          <p:cNvSpPr>
            <a:spLocks noGrp="1"/>
          </p:cNvSpPr>
          <p:nvPr>
            <p:ph type="title"/>
          </p:nvPr>
        </p:nvSpPr>
        <p:spPr>
          <a:xfrm>
            <a:off x="685800" y="609600"/>
            <a:ext cx="7772400" cy="1143000"/>
          </a:xfrm>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685800" y="1981200"/>
            <a:ext cx="3810000" cy="4114800"/>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quarter" idx="2"/>
          </p:nvPr>
        </p:nvSpPr>
        <p:spPr>
          <a:xfrm>
            <a:off x="4648200" y="1981200"/>
            <a:ext cx="3810000" cy="1981200"/>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obsah 4"/>
          <p:cNvSpPr>
            <a:spLocks noGrp="1"/>
          </p:cNvSpPr>
          <p:nvPr>
            <p:ph sz="quarter" idx="3"/>
          </p:nvPr>
        </p:nvSpPr>
        <p:spPr>
          <a:xfrm>
            <a:off x="4648200" y="4114800"/>
            <a:ext cx="3810000" cy="1981200"/>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Rectangle 4"/>
          <p:cNvSpPr>
            <a:spLocks noGrp="1" noChangeArrowheads="1"/>
          </p:cNvSpPr>
          <p:nvPr>
            <p:ph type="dt" sz="half" idx="10"/>
          </p:nvPr>
        </p:nvSpPr>
        <p:spPr/>
        <p:txBody>
          <a:bodyPr/>
          <a:lstStyle>
            <a:lvl1pPr>
              <a:defRPr/>
            </a:lvl1pPr>
          </a:lstStyle>
          <a:p>
            <a:pPr>
              <a:defRPr/>
            </a:pPr>
            <a:endParaRPr lang="cs-CZ"/>
          </a:p>
        </p:txBody>
      </p:sp>
      <p:sp>
        <p:nvSpPr>
          <p:cNvPr id="7" name="Rectangle 5"/>
          <p:cNvSpPr>
            <a:spLocks noGrp="1" noChangeArrowheads="1"/>
          </p:cNvSpPr>
          <p:nvPr>
            <p:ph type="ftr" sz="quarter" idx="11"/>
          </p:nvPr>
        </p:nvSpPr>
        <p:spPr/>
        <p:txBody>
          <a:bodyPr/>
          <a:lstStyle>
            <a:lvl1pPr>
              <a:defRPr/>
            </a:lvl1pPr>
          </a:lstStyle>
          <a:p>
            <a:pPr>
              <a:defRPr/>
            </a:pPr>
            <a:endParaRPr lang="cs-CZ"/>
          </a:p>
        </p:txBody>
      </p:sp>
      <p:sp>
        <p:nvSpPr>
          <p:cNvPr id="8" name="Rectangle 6"/>
          <p:cNvSpPr>
            <a:spLocks noGrp="1" noChangeArrowheads="1"/>
          </p:cNvSpPr>
          <p:nvPr>
            <p:ph type="sldNum" sz="quarter" idx="12"/>
          </p:nvPr>
        </p:nvSpPr>
        <p:spPr/>
        <p:txBody>
          <a:bodyPr/>
          <a:lstStyle>
            <a:lvl1pPr>
              <a:defRPr/>
            </a:lvl1pPr>
          </a:lstStyle>
          <a:p>
            <a:pPr>
              <a:defRPr/>
            </a:pPr>
            <a:fld id="{47D0BF2D-E5F3-4C5D-899F-92DF159C7CD9}" type="slidenum">
              <a:rPr lang="cs-CZ"/>
              <a:pPr>
                <a:defRPr/>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8E408CCF-8923-40F3-B5DE-D7E125F1B85E}" type="datetimeFigureOut">
              <a:rPr lang="cs-CZ"/>
              <a:pPr>
                <a:defRPr/>
              </a:pPr>
              <a:t>20.11.2012</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F2F62126-4CDE-47B6-BFBB-504786AE202A}" type="slidenum">
              <a:rPr lang="cs-CZ"/>
              <a:pPr>
                <a:defRPr/>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24264423-E8FE-4345-A72D-AE698B0E6C81}" type="datetimeFigureOut">
              <a:rPr lang="cs-CZ"/>
              <a:pPr>
                <a:defRPr/>
              </a:pPr>
              <a:t>20.11.2012</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B350D56A-1341-4A8A-A116-51F0852A85D5}" type="slidenum">
              <a:rPr lang="cs-CZ"/>
              <a:pPr>
                <a:defRPr/>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4DE2D3A5-4008-48F4-8A1E-054C5190267D}" type="datetimeFigureOut">
              <a:rPr lang="cs-CZ"/>
              <a:pPr>
                <a:defRPr/>
              </a:pPr>
              <a:t>20.11.2012</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A3ECE63F-22A8-48C6-A67B-D22C51A1829C}" type="slidenum">
              <a:rPr lang="cs-CZ"/>
              <a:pPr>
                <a:defRPr/>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4EAD8C11-6647-4701-89F4-EC855939E6A4}" type="datetimeFigureOut">
              <a:rPr lang="cs-CZ"/>
              <a:pPr>
                <a:defRPr/>
              </a:pPr>
              <a:t>20.11.2012</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A649D144-EE1E-4EF4-8820-7E9C851E2C24}" type="slidenum">
              <a:rPr lang="cs-CZ"/>
              <a:pPr>
                <a:defRPr/>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3"/>
          <p:cNvSpPr>
            <a:spLocks noGrp="1"/>
          </p:cNvSpPr>
          <p:nvPr>
            <p:ph type="dt" sz="half" idx="10"/>
          </p:nvPr>
        </p:nvSpPr>
        <p:spPr/>
        <p:txBody>
          <a:bodyPr/>
          <a:lstStyle>
            <a:lvl1pPr>
              <a:defRPr/>
            </a:lvl1pPr>
          </a:lstStyle>
          <a:p>
            <a:pPr>
              <a:defRPr/>
            </a:pPr>
            <a:fld id="{68941D6D-4CC9-4613-85F0-98363D20D313}" type="datetimeFigureOut">
              <a:rPr lang="cs-CZ"/>
              <a:pPr>
                <a:defRPr/>
              </a:pPr>
              <a:t>20.11.2012</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C1A6716-8C4C-4760-B9D0-EBE0367A6D94}" type="slidenum">
              <a:rPr lang="cs-CZ"/>
              <a:pPr>
                <a:defRPr/>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45E225-F5EF-4911-9AC6-12EE1A4A5762}" type="datetimeFigureOut">
              <a:rPr lang="cs-CZ"/>
              <a:pPr>
                <a:defRPr/>
              </a:pPr>
              <a:t>20.11.2012</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47B2928F-809C-40C8-B70A-643253E37A3D}" type="slidenum">
              <a:rPr lang="cs-CZ"/>
              <a:pPr>
                <a:defRPr/>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662905B9-220A-480B-92F9-351B2A53056B}" type="datetimeFigureOut">
              <a:rPr lang="cs-CZ"/>
              <a:pPr>
                <a:defRPr/>
              </a:pPr>
              <a:t>20.11.2012</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FBE87904-F864-47A6-AD69-F726FE3D1E0E}" type="slidenum">
              <a:rPr lang="cs-CZ"/>
              <a:pPr>
                <a:defRPr/>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A61F4662-ECCC-4566-B0E9-EB8CB62973F0}" type="datetimeFigureOut">
              <a:rPr lang="cs-CZ"/>
              <a:pPr>
                <a:defRPr/>
              </a:pPr>
              <a:t>20.11.2012</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848E0157-D845-4B20-9CF0-91DE3907225F}" type="slidenum">
              <a:rPr lang="cs-CZ"/>
              <a:pPr>
                <a:defRPr/>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Zástupný symbol pro nadpis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cs-CZ" smtClean="0"/>
              <a:t>Klepnutím lze upravit styl předlohy nadpisů.</a:t>
            </a:r>
          </a:p>
        </p:txBody>
      </p:sp>
      <p:sp>
        <p:nvSpPr>
          <p:cNvPr id="1027" name="Zástupný symbol pro text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6B7B8E6-2BB8-4CFD-992F-62A5AFA9D610}" type="datetimeFigureOut">
              <a:rPr lang="cs-CZ"/>
              <a:pPr>
                <a:defRPr/>
              </a:pPr>
              <a:t>20.11.2012</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25EF0A73-AEF1-405C-975C-CFADC51311C0}"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2.xml"/><Relationship Id="rId1" Type="http://schemas.openxmlformats.org/officeDocument/2006/relationships/video" Target="file:///C:\Users\Ivanac\Google%20Drive\vykuka%202012\kukurica_fototropie.avi"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C:\Users\Ivanac\Google%20Drive\vykuka%202012\etiolovany_rast.avi" TargetMode="External"/><Relationship Id="rId1" Type="http://schemas.openxmlformats.org/officeDocument/2006/relationships/video" Target="file:///C:\Users\Ivanac\Google%20Drive\vykuka%202012\etiol_arab.avi" TargetMode="External"/><Relationship Id="rId5" Type="http://schemas.openxmlformats.org/officeDocument/2006/relationships/image" Target="../media/image28.png"/><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video" Target="file:///C:\Users\Ivanac\Google%20Drive\vykuka%202012\deet.avi"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 Id="rId4" Type="http://schemas.openxmlformats.org/officeDocument/2006/relationships/image" Target="../media/image35.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www.sciencemag.org/content/vol297/issue5582/images/large/se3020737001.jpeg" TargetMode="Externa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45.jpeg"/></Relationships>
</file>

<file path=ppt/slides/_rels/slide4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9.jpeg"/></Relationships>
</file>

<file path=ppt/slides/_rels/slide6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252536" y="476672"/>
            <a:ext cx="6400800" cy="792088"/>
          </a:xfrm>
        </p:spPr>
        <p:txBody>
          <a:bodyPr/>
          <a:lstStyle/>
          <a:p>
            <a:r>
              <a:rPr lang="en-US" dirty="0" err="1" smtClean="0"/>
              <a:t>anastom</a:t>
            </a:r>
            <a:r>
              <a:rPr lang="sk-SK" dirty="0" err="1" smtClean="0"/>
              <a:t>ózy</a:t>
            </a:r>
            <a:r>
              <a:rPr lang="sk-SK" dirty="0" smtClean="0"/>
              <a:t> </a:t>
            </a:r>
            <a:r>
              <a:rPr lang="sk-SK" dirty="0" err="1" smtClean="0"/>
              <a:t>floému</a:t>
            </a:r>
            <a:endParaRPr lang="cs-CZ" dirty="0"/>
          </a:p>
        </p:txBody>
      </p:sp>
      <p:pic>
        <p:nvPicPr>
          <p:cNvPr id="1026" name="Picture 2"/>
          <p:cNvPicPr>
            <a:picLocks noChangeAspect="1" noChangeArrowheads="1"/>
          </p:cNvPicPr>
          <p:nvPr/>
        </p:nvPicPr>
        <p:blipFill>
          <a:blip r:embed="rId2" cstate="print"/>
          <a:srcRect/>
          <a:stretch>
            <a:fillRect/>
          </a:stretch>
        </p:blipFill>
        <p:spPr bwMode="auto">
          <a:xfrm>
            <a:off x="179512" y="3140968"/>
            <a:ext cx="4786313" cy="346710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5004048" y="3573016"/>
            <a:ext cx="4014119" cy="3024336"/>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4932040" y="260648"/>
            <a:ext cx="4093319" cy="3195438"/>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7_1"/>
          <p:cNvPicPr>
            <a:picLocks noChangeAspect="1" noChangeArrowheads="1"/>
          </p:cNvPicPr>
          <p:nvPr/>
        </p:nvPicPr>
        <p:blipFill>
          <a:blip r:embed="rId2" cstate="print"/>
          <a:srcRect b="35114"/>
          <a:stretch>
            <a:fillRect/>
          </a:stretch>
        </p:blipFill>
        <p:spPr bwMode="auto">
          <a:xfrm>
            <a:off x="0" y="0"/>
            <a:ext cx="8856663" cy="68580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684213" y="333375"/>
            <a:ext cx="7772400" cy="658813"/>
          </a:xfrm>
        </p:spPr>
        <p:txBody>
          <a:bodyPr rtlCol="0">
            <a:normAutofit fontScale="90000"/>
          </a:bodyPr>
          <a:lstStyle/>
          <a:p>
            <a:pPr eaLnBrk="1" fontAlgn="auto" hangingPunct="1">
              <a:spcAft>
                <a:spcPts val="0"/>
              </a:spcAft>
              <a:defRPr/>
            </a:pPr>
            <a:r>
              <a:rPr lang="cs-CZ" dirty="0" err="1" smtClean="0"/>
              <a:t>Phytochromes</a:t>
            </a:r>
            <a:r>
              <a:rPr lang="cs-CZ" dirty="0" smtClean="0"/>
              <a:t> - </a:t>
            </a:r>
            <a:r>
              <a:rPr lang="cs-CZ" dirty="0" err="1" smtClean="0"/>
              <a:t>genes</a:t>
            </a:r>
            <a:endParaRPr lang="cs-CZ" sz="6000" dirty="0" smtClean="0"/>
          </a:p>
        </p:txBody>
      </p:sp>
      <p:graphicFrame>
        <p:nvGraphicFramePr>
          <p:cNvPr id="4" name="Diagram 3"/>
          <p:cNvGraphicFramePr/>
          <p:nvPr/>
        </p:nvGraphicFramePr>
        <p:xfrm>
          <a:off x="395536" y="980728"/>
          <a:ext cx="8640960" cy="56166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p:cNvSpPr>
            <a:spLocks noGrp="1"/>
          </p:cNvSpPr>
          <p:nvPr>
            <p:ph type="title"/>
          </p:nvPr>
        </p:nvSpPr>
        <p:spPr/>
        <p:txBody>
          <a:bodyPr/>
          <a:lstStyle/>
          <a:p>
            <a:pPr eaLnBrk="1" hangingPunct="1"/>
            <a:r>
              <a:rPr lang="en-US" smtClean="0"/>
              <a:t>Pfr-A reduction upon irradiation</a:t>
            </a:r>
            <a:endParaRPr lang="cs-CZ" smtClean="0"/>
          </a:p>
        </p:txBody>
      </p:sp>
      <p:sp>
        <p:nvSpPr>
          <p:cNvPr id="3" name="Zástupný symbol pro obsah 2"/>
          <p:cNvSpPr>
            <a:spLocks noGrp="1"/>
          </p:cNvSpPr>
          <p:nvPr>
            <p:ph idx="1"/>
          </p:nvPr>
        </p:nvSpPr>
        <p:spPr>
          <a:xfrm>
            <a:off x="457200" y="1600200"/>
            <a:ext cx="8686800" cy="4565650"/>
          </a:xfrm>
        </p:spPr>
        <p:txBody>
          <a:bodyPr rtlCol="0">
            <a:normAutofit/>
          </a:bodyPr>
          <a:lstStyle/>
          <a:p>
            <a:pPr eaLnBrk="1" fontAlgn="auto" hangingPunct="1">
              <a:spcAft>
                <a:spcPts val="0"/>
              </a:spcAft>
              <a:buFont typeface="Arial" pitchFamily="34" charset="0"/>
              <a:buChar char="•"/>
              <a:defRPr/>
            </a:pPr>
            <a:r>
              <a:rPr lang="en-US" dirty="0" smtClean="0"/>
              <a:t>on transcription level – less mRNA is transcribed</a:t>
            </a:r>
          </a:p>
          <a:p>
            <a:pPr eaLnBrk="1" fontAlgn="auto" hangingPunct="1">
              <a:spcAft>
                <a:spcPts val="0"/>
              </a:spcAft>
              <a:buFont typeface="Arial" pitchFamily="34" charset="0"/>
              <a:buChar char="•"/>
              <a:defRPr/>
            </a:pPr>
            <a:r>
              <a:rPr lang="en-US" dirty="0" smtClean="0"/>
              <a:t>on post-transcription level – mRNA is unstable</a:t>
            </a:r>
          </a:p>
          <a:p>
            <a:pPr eaLnBrk="1" fontAlgn="auto" hangingPunct="1">
              <a:spcAft>
                <a:spcPts val="0"/>
              </a:spcAft>
              <a:buFont typeface="Arial" pitchFamily="34" charset="0"/>
              <a:buChar char="•"/>
              <a:defRPr/>
            </a:pPr>
            <a:r>
              <a:rPr lang="en-US" dirty="0" smtClean="0"/>
              <a:t>on post translation level – </a:t>
            </a:r>
            <a:r>
              <a:rPr lang="en-US" dirty="0" err="1" smtClean="0"/>
              <a:t>Pfr</a:t>
            </a:r>
            <a:r>
              <a:rPr lang="en-US" dirty="0" smtClean="0"/>
              <a:t>-A is </a:t>
            </a:r>
            <a:r>
              <a:rPr lang="en-US" dirty="0" err="1" smtClean="0"/>
              <a:t>ubiquitinated</a:t>
            </a:r>
            <a:r>
              <a:rPr lang="en-US" dirty="0" smtClean="0"/>
              <a:t> </a:t>
            </a:r>
          </a:p>
          <a:p>
            <a:pPr eaLnBrk="1" fontAlgn="auto" hangingPunct="1">
              <a:spcAft>
                <a:spcPts val="0"/>
              </a:spcAft>
              <a:buFont typeface="Arial" pitchFamily="34" charset="0"/>
              <a:buChar char="•"/>
              <a:defRPr/>
            </a:pPr>
            <a:endParaRPr lang="en-US" dirty="0" smtClean="0"/>
          </a:p>
          <a:p>
            <a:pPr eaLnBrk="1" fontAlgn="auto" hangingPunct="1">
              <a:spcAft>
                <a:spcPts val="0"/>
              </a:spcAft>
              <a:buFont typeface="Arial" pitchFamily="34" charset="0"/>
              <a:buNone/>
              <a:defRPr/>
            </a:pPr>
            <a:r>
              <a:rPr lang="en-US" sz="4000" dirty="0" smtClean="0">
                <a:solidFill>
                  <a:schemeClr val="accent2">
                    <a:lumMod val="50000"/>
                  </a:schemeClr>
                </a:solidFill>
              </a:rPr>
              <a:t>WHAT IS UBIQUITINATION? – (DETOUR)</a:t>
            </a:r>
            <a:endParaRPr lang="cs-CZ" sz="4000" dirty="0" smtClean="0">
              <a:solidFill>
                <a:schemeClr val="accent2">
                  <a:lumMod val="50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ovéPole 2"/>
          <p:cNvSpPr txBox="1">
            <a:spLocks noChangeArrowheads="1"/>
          </p:cNvSpPr>
          <p:nvPr/>
        </p:nvSpPr>
        <p:spPr bwMode="auto">
          <a:xfrm>
            <a:off x="0" y="188913"/>
            <a:ext cx="7632700" cy="708025"/>
          </a:xfrm>
          <a:prstGeom prst="rect">
            <a:avLst/>
          </a:prstGeom>
          <a:noFill/>
          <a:ln w="9525">
            <a:noFill/>
            <a:miter lim="800000"/>
            <a:headEnd/>
            <a:tailEnd/>
          </a:ln>
        </p:spPr>
        <p:txBody>
          <a:bodyPr>
            <a:spAutoFit/>
          </a:bodyPr>
          <a:lstStyle/>
          <a:p>
            <a:r>
              <a:rPr lang="en-US">
                <a:latin typeface="Cambria" pitchFamily="18" charset="0"/>
              </a:rPr>
              <a:t>Protea</a:t>
            </a:r>
            <a:r>
              <a:rPr lang="cs-CZ">
                <a:latin typeface="Cambria" pitchFamily="18" charset="0"/>
              </a:rPr>
              <a:t>some</a:t>
            </a:r>
          </a:p>
        </p:txBody>
      </p:sp>
      <p:pic>
        <p:nvPicPr>
          <p:cNvPr id="15363" name="Picture 2" descr="http://www.accessscience.com/loadBinary.aspx?aID=23180&amp;filename=800880FG0020.gif"/>
          <p:cNvPicPr>
            <a:picLocks noChangeAspect="1" noChangeArrowheads="1"/>
          </p:cNvPicPr>
          <p:nvPr/>
        </p:nvPicPr>
        <p:blipFill>
          <a:blip r:embed="rId2" cstate="print"/>
          <a:srcRect/>
          <a:stretch>
            <a:fillRect/>
          </a:stretch>
        </p:blipFill>
        <p:spPr bwMode="auto">
          <a:xfrm>
            <a:off x="2555875" y="3573463"/>
            <a:ext cx="3705225" cy="2257425"/>
          </a:xfrm>
          <a:prstGeom prst="rect">
            <a:avLst/>
          </a:prstGeom>
          <a:noFill/>
          <a:ln w="9525">
            <a:noFill/>
            <a:miter lim="800000"/>
            <a:headEnd/>
            <a:tailEnd/>
          </a:ln>
        </p:spPr>
      </p:pic>
      <p:sp>
        <p:nvSpPr>
          <p:cNvPr id="15364" name="TextovéPole 4"/>
          <p:cNvSpPr txBox="1">
            <a:spLocks noChangeArrowheads="1"/>
          </p:cNvSpPr>
          <p:nvPr/>
        </p:nvSpPr>
        <p:spPr bwMode="auto">
          <a:xfrm>
            <a:off x="179388" y="981075"/>
            <a:ext cx="8802687" cy="3170238"/>
          </a:xfrm>
          <a:prstGeom prst="rect">
            <a:avLst/>
          </a:prstGeom>
          <a:noFill/>
          <a:ln w="9525">
            <a:noFill/>
            <a:miter lim="800000"/>
            <a:headEnd/>
            <a:tailEnd/>
          </a:ln>
        </p:spPr>
        <p:txBody>
          <a:bodyPr wrap="none">
            <a:spAutoFit/>
          </a:bodyPr>
          <a:lstStyle/>
          <a:p>
            <a:r>
              <a:rPr lang="cs-CZ" sz="2000">
                <a:latin typeface="Calibri" pitchFamily="34" charset="0"/>
              </a:rPr>
              <a:t>- t</a:t>
            </a:r>
            <a:r>
              <a:rPr lang="en-US" sz="2000">
                <a:latin typeface="Calibri" pitchFamily="34" charset="0"/>
              </a:rPr>
              <a:t>he main function of the proteasome is to degrade</a:t>
            </a:r>
            <a:endParaRPr lang="cs-CZ" sz="2000">
              <a:latin typeface="Calibri" pitchFamily="34" charset="0"/>
            </a:endParaRPr>
          </a:p>
          <a:p>
            <a:r>
              <a:rPr lang="en-US" sz="2000">
                <a:latin typeface="Calibri" pitchFamily="34" charset="0"/>
              </a:rPr>
              <a:t> proteins by proteolysis, a chemical reaction that breaks peptide bonds</a:t>
            </a:r>
            <a:endParaRPr lang="cs-CZ" sz="2000">
              <a:latin typeface="Calibri" pitchFamily="34" charset="0"/>
            </a:endParaRPr>
          </a:p>
          <a:p>
            <a:pPr>
              <a:buFontTx/>
              <a:buChar char="-"/>
            </a:pPr>
            <a:r>
              <a:rPr lang="cs-CZ" sz="2000">
                <a:latin typeface="Calibri" pitchFamily="34" charset="0"/>
              </a:rPr>
              <a:t>20S core complex composed of </a:t>
            </a:r>
            <a:r>
              <a:rPr lang="en-US" sz="2000">
                <a:latin typeface="Calibri" pitchFamily="34" charset="0"/>
              </a:rPr>
              <a:t>α subunits are structural in nature, </a:t>
            </a:r>
            <a:endParaRPr lang="cs-CZ" sz="2000">
              <a:latin typeface="Calibri" pitchFamily="34" charset="0"/>
            </a:endParaRPr>
          </a:p>
          <a:p>
            <a:r>
              <a:rPr lang="en-US" sz="2000">
                <a:latin typeface="Calibri" pitchFamily="34" charset="0"/>
              </a:rPr>
              <a:t>whereas β subunits are predominantly catalytic</a:t>
            </a:r>
            <a:endParaRPr lang="cs-CZ" sz="2000">
              <a:latin typeface="Calibri" pitchFamily="34" charset="0"/>
            </a:endParaRPr>
          </a:p>
          <a:p>
            <a:pPr>
              <a:buFontTx/>
              <a:buChar char="-"/>
            </a:pPr>
            <a:r>
              <a:rPr lang="cs-CZ" sz="2000">
                <a:latin typeface="Calibri" pitchFamily="34" charset="0"/>
              </a:rPr>
              <a:t>19S caps </a:t>
            </a:r>
            <a:r>
              <a:rPr lang="en-US" sz="2000">
                <a:latin typeface="Calibri" pitchFamily="34" charset="0"/>
              </a:rPr>
              <a:t>The 19S regulatory particle is responsible for stimulating the 20S to </a:t>
            </a:r>
            <a:endParaRPr lang="cs-CZ" sz="2000">
              <a:latin typeface="Calibri" pitchFamily="34" charset="0"/>
            </a:endParaRPr>
          </a:p>
          <a:p>
            <a:pPr>
              <a:buFontTx/>
              <a:buChar char="-"/>
            </a:pPr>
            <a:r>
              <a:rPr lang="en-US" sz="2000">
                <a:latin typeface="Calibri" pitchFamily="34" charset="0"/>
              </a:rPr>
              <a:t>degrade proteins. A primary function of the 19S regulatory ATPases is to open the </a:t>
            </a:r>
            <a:endParaRPr lang="cs-CZ" sz="2000">
              <a:latin typeface="Calibri" pitchFamily="34" charset="0"/>
            </a:endParaRPr>
          </a:p>
          <a:p>
            <a:pPr>
              <a:buFontTx/>
              <a:buChar char="-"/>
            </a:pPr>
            <a:r>
              <a:rPr lang="en-US" sz="2000">
                <a:latin typeface="Calibri" pitchFamily="34" charset="0"/>
              </a:rPr>
              <a:t>gate in the 20S that blocks the entry of substrates into the degradation chamber.</a:t>
            </a:r>
            <a:endParaRPr lang="cs-CZ" sz="2000">
              <a:latin typeface="Calibri" pitchFamily="34" charset="0"/>
            </a:endParaRPr>
          </a:p>
          <a:p>
            <a:pPr>
              <a:buFontTx/>
              <a:buChar char="-"/>
            </a:pPr>
            <a:endParaRPr lang="cs-CZ" sz="2000">
              <a:latin typeface="Calibri" pitchFamily="34" charset="0"/>
            </a:endParaRPr>
          </a:p>
          <a:p>
            <a:endParaRPr lang="cs-CZ" sz="2000">
              <a:latin typeface="Calibri" pitchFamily="34" charset="0"/>
            </a:endParaRPr>
          </a:p>
          <a:p>
            <a:r>
              <a:rPr lang="cs-CZ" sz="2000">
                <a:latin typeface="Calibri" pitchFamily="34" charset="0"/>
              </a:rPr>
              <a:t> </a:t>
            </a:r>
          </a:p>
        </p:txBody>
      </p:sp>
      <p:sp>
        <p:nvSpPr>
          <p:cNvPr id="15365" name="Obdélník 6"/>
          <p:cNvSpPr>
            <a:spLocks noChangeArrowheads="1"/>
          </p:cNvSpPr>
          <p:nvPr/>
        </p:nvSpPr>
        <p:spPr bwMode="auto">
          <a:xfrm>
            <a:off x="4572000" y="6457950"/>
            <a:ext cx="4572000" cy="400050"/>
          </a:xfrm>
          <a:prstGeom prst="rect">
            <a:avLst/>
          </a:prstGeom>
          <a:noFill/>
          <a:ln w="9525">
            <a:noFill/>
            <a:miter lim="800000"/>
            <a:headEnd/>
            <a:tailEnd/>
          </a:ln>
        </p:spPr>
        <p:txBody>
          <a:bodyPr>
            <a:spAutoFit/>
          </a:bodyPr>
          <a:lstStyle/>
          <a:p>
            <a:r>
              <a:rPr lang="cs-CZ" sz="2000">
                <a:latin typeface="Calibri" pitchFamily="34" charset="0"/>
              </a:rPr>
              <a:t>http://en.wikipedia.org/wiki/Proteasome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fig9_44"/>
          <p:cNvPicPr>
            <a:picLocks noChangeAspect="1" noChangeArrowheads="1"/>
          </p:cNvPicPr>
          <p:nvPr/>
        </p:nvPicPr>
        <p:blipFill>
          <a:blip r:embed="rId2" cstate="print"/>
          <a:srcRect/>
          <a:stretch>
            <a:fillRect/>
          </a:stretch>
        </p:blipFill>
        <p:spPr bwMode="auto">
          <a:xfrm>
            <a:off x="250825" y="260350"/>
            <a:ext cx="5756275" cy="6408738"/>
          </a:xfrm>
          <a:prstGeom prst="rect">
            <a:avLst/>
          </a:prstGeom>
          <a:noFill/>
          <a:ln w="9525">
            <a:noFill/>
            <a:miter lim="800000"/>
            <a:headEnd/>
            <a:tailEnd/>
          </a:ln>
        </p:spPr>
      </p:pic>
      <p:sp>
        <p:nvSpPr>
          <p:cNvPr id="16387" name="Text Box 5"/>
          <p:cNvSpPr txBox="1">
            <a:spLocks noChangeArrowheads="1"/>
          </p:cNvSpPr>
          <p:nvPr/>
        </p:nvSpPr>
        <p:spPr bwMode="auto">
          <a:xfrm>
            <a:off x="3779838" y="549275"/>
            <a:ext cx="5113337" cy="1311275"/>
          </a:xfrm>
          <a:prstGeom prst="rect">
            <a:avLst/>
          </a:prstGeom>
          <a:noFill/>
          <a:ln w="9525">
            <a:noFill/>
            <a:miter lim="800000"/>
            <a:headEnd/>
            <a:tailEnd/>
          </a:ln>
        </p:spPr>
        <p:txBody>
          <a:bodyPr>
            <a:spAutoFit/>
          </a:bodyPr>
          <a:lstStyle/>
          <a:p>
            <a:pPr>
              <a:spcBef>
                <a:spcPct val="50000"/>
              </a:spcBef>
            </a:pPr>
            <a:r>
              <a:rPr lang="cs-CZ">
                <a:latin typeface="Calibri" pitchFamily="34" charset="0"/>
              </a:rPr>
              <a:t>Proteasome-dependent protein degradation</a:t>
            </a:r>
          </a:p>
        </p:txBody>
      </p:sp>
      <p:pic>
        <p:nvPicPr>
          <p:cNvPr id="16388" name="Picture 5" descr="znaky na stromech 2"/>
          <p:cNvPicPr>
            <a:picLocks noChangeAspect="1" noChangeArrowheads="1"/>
          </p:cNvPicPr>
          <p:nvPr/>
        </p:nvPicPr>
        <p:blipFill>
          <a:blip r:embed="rId3" cstate="print"/>
          <a:srcRect/>
          <a:stretch>
            <a:fillRect/>
          </a:stretch>
        </p:blipFill>
        <p:spPr bwMode="auto">
          <a:xfrm>
            <a:off x="6011863" y="3068638"/>
            <a:ext cx="2857500" cy="2924175"/>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p:cNvPicPr>
            <a:picLocks noChangeAspect="1" noChangeArrowheads="1"/>
          </p:cNvPicPr>
          <p:nvPr/>
        </p:nvPicPr>
        <p:blipFill>
          <a:blip r:embed="rId2" cstate="print"/>
          <a:srcRect/>
          <a:stretch>
            <a:fillRect/>
          </a:stretch>
        </p:blipFill>
        <p:spPr bwMode="auto">
          <a:xfrm>
            <a:off x="755650" y="1268413"/>
            <a:ext cx="7704138" cy="5062537"/>
          </a:xfrm>
          <a:prstGeom prst="rect">
            <a:avLst/>
          </a:prstGeom>
          <a:noFill/>
          <a:ln w="9525">
            <a:noFill/>
            <a:miter lim="800000"/>
            <a:headEnd/>
            <a:tailEnd/>
          </a:ln>
        </p:spPr>
      </p:pic>
      <p:sp>
        <p:nvSpPr>
          <p:cNvPr id="17411" name="Text Box 6"/>
          <p:cNvSpPr txBox="1">
            <a:spLocks noChangeArrowheads="1"/>
          </p:cNvSpPr>
          <p:nvPr/>
        </p:nvSpPr>
        <p:spPr bwMode="auto">
          <a:xfrm>
            <a:off x="1116013" y="620713"/>
            <a:ext cx="7200900" cy="701675"/>
          </a:xfrm>
          <a:prstGeom prst="rect">
            <a:avLst/>
          </a:prstGeom>
          <a:noFill/>
          <a:ln w="9525">
            <a:noFill/>
            <a:miter lim="800000"/>
            <a:headEnd/>
            <a:tailEnd/>
          </a:ln>
        </p:spPr>
        <p:txBody>
          <a:bodyPr>
            <a:spAutoFit/>
          </a:bodyPr>
          <a:lstStyle/>
          <a:p>
            <a:pPr>
              <a:spcBef>
                <a:spcPct val="50000"/>
              </a:spcBef>
            </a:pPr>
            <a:r>
              <a:rPr lang="cs-CZ">
                <a:latin typeface="Calibri" pitchFamily="34" charset="0"/>
              </a:rPr>
              <a:t>Ubiquitin ligases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dpis 1"/>
          <p:cNvSpPr>
            <a:spLocks noGrp="1"/>
          </p:cNvSpPr>
          <p:nvPr>
            <p:ph type="title"/>
          </p:nvPr>
        </p:nvSpPr>
        <p:spPr/>
        <p:txBody>
          <a:bodyPr/>
          <a:lstStyle/>
          <a:p>
            <a:pPr eaLnBrk="1" hangingPunct="1"/>
            <a:endParaRPr lang="cs-CZ" smtClean="0"/>
          </a:p>
        </p:txBody>
      </p:sp>
      <p:sp>
        <p:nvSpPr>
          <p:cNvPr id="18435" name="Zástupný symbol pro obsah 2"/>
          <p:cNvSpPr>
            <a:spLocks noGrp="1"/>
          </p:cNvSpPr>
          <p:nvPr>
            <p:ph idx="1"/>
          </p:nvPr>
        </p:nvSpPr>
        <p:spPr/>
        <p:txBody>
          <a:bodyPr/>
          <a:lstStyle/>
          <a:p>
            <a:pPr eaLnBrk="1" hangingPunct="1"/>
            <a:endParaRPr lang="cs-CZ" smtClean="0"/>
          </a:p>
        </p:txBody>
      </p:sp>
      <p:pic>
        <p:nvPicPr>
          <p:cNvPr id="18436" name="Picture 2"/>
          <p:cNvPicPr>
            <a:picLocks noChangeAspect="1" noChangeArrowheads="1"/>
          </p:cNvPicPr>
          <p:nvPr/>
        </p:nvPicPr>
        <p:blipFill>
          <a:blip r:embed="rId2" cstate="print"/>
          <a:srcRect/>
          <a:stretch>
            <a:fillRect/>
          </a:stretch>
        </p:blipFill>
        <p:spPr bwMode="auto">
          <a:xfrm>
            <a:off x="0" y="0"/>
            <a:ext cx="9144000" cy="6507163"/>
          </a:xfrm>
          <a:prstGeom prst="rect">
            <a:avLst/>
          </a:prstGeom>
          <a:noFill/>
          <a:ln w="9525">
            <a:noFill/>
            <a:miter lim="800000"/>
            <a:headEnd/>
            <a:tailEnd/>
          </a:ln>
        </p:spPr>
      </p:pic>
      <p:sp>
        <p:nvSpPr>
          <p:cNvPr id="5" name="Elipsa 4"/>
          <p:cNvSpPr/>
          <p:nvPr/>
        </p:nvSpPr>
        <p:spPr>
          <a:xfrm>
            <a:off x="1692275" y="1484313"/>
            <a:ext cx="1728788" cy="136842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a:p>
        </p:txBody>
      </p:sp>
      <p:sp>
        <p:nvSpPr>
          <p:cNvPr id="6" name="TextovéPole 5"/>
          <p:cNvSpPr txBox="1"/>
          <p:nvPr/>
        </p:nvSpPr>
        <p:spPr>
          <a:xfrm>
            <a:off x="539750" y="765175"/>
            <a:ext cx="3389313" cy="830263"/>
          </a:xfrm>
          <a:prstGeom prst="rect">
            <a:avLst/>
          </a:prstGeom>
          <a:noFill/>
        </p:spPr>
        <p:txBody>
          <a:bodyPr wrap="none">
            <a:spAutoFit/>
          </a:bodyPr>
          <a:lstStyle/>
          <a:p>
            <a:pPr fontAlgn="auto">
              <a:spcBef>
                <a:spcPts val="0"/>
              </a:spcBef>
              <a:spcAft>
                <a:spcPts val="0"/>
              </a:spcAft>
              <a:defRPr/>
            </a:pPr>
            <a:r>
              <a:rPr lang="cs-CZ" sz="2400" dirty="0" err="1">
                <a:solidFill>
                  <a:schemeClr val="tx2">
                    <a:lumMod val="75000"/>
                  </a:schemeClr>
                </a:solidFill>
                <a:latin typeface="+mn-lt"/>
                <a:cs typeface="+mn-cs"/>
              </a:rPr>
              <a:t>over</a:t>
            </a:r>
            <a:r>
              <a:rPr lang="cs-CZ" sz="2400" dirty="0">
                <a:solidFill>
                  <a:schemeClr val="tx2">
                    <a:lumMod val="75000"/>
                  </a:schemeClr>
                </a:solidFill>
                <a:latin typeface="+mn-lt"/>
                <a:cs typeface="+mn-cs"/>
              </a:rPr>
              <a:t> 700 f-box </a:t>
            </a:r>
            <a:r>
              <a:rPr lang="cs-CZ" sz="2400" dirty="0" err="1">
                <a:solidFill>
                  <a:schemeClr val="tx2">
                    <a:lumMod val="75000"/>
                  </a:schemeClr>
                </a:solidFill>
                <a:latin typeface="+mn-lt"/>
                <a:cs typeface="+mn-cs"/>
              </a:rPr>
              <a:t>proteins</a:t>
            </a:r>
            <a:r>
              <a:rPr lang="cs-CZ" sz="2400" dirty="0">
                <a:solidFill>
                  <a:schemeClr val="tx2">
                    <a:lumMod val="75000"/>
                  </a:schemeClr>
                </a:solidFill>
                <a:latin typeface="+mn-lt"/>
                <a:cs typeface="+mn-cs"/>
              </a:rPr>
              <a:t> in</a:t>
            </a:r>
          </a:p>
          <a:p>
            <a:pPr fontAlgn="auto">
              <a:spcBef>
                <a:spcPts val="0"/>
              </a:spcBef>
              <a:spcAft>
                <a:spcPts val="0"/>
              </a:spcAft>
              <a:defRPr/>
            </a:pPr>
            <a:r>
              <a:rPr lang="cs-CZ" sz="2400" dirty="0">
                <a:solidFill>
                  <a:schemeClr val="tx2">
                    <a:lumMod val="75000"/>
                  </a:schemeClr>
                </a:solidFill>
                <a:latin typeface="+mn-lt"/>
                <a:cs typeface="+mn-cs"/>
              </a:rPr>
              <a:t> </a:t>
            </a:r>
            <a:r>
              <a:rPr lang="cs-CZ" sz="2400" dirty="0" err="1">
                <a:solidFill>
                  <a:schemeClr val="tx2">
                    <a:lumMod val="75000"/>
                  </a:schemeClr>
                </a:solidFill>
                <a:latin typeface="+mn-lt"/>
                <a:cs typeface="+mn-cs"/>
              </a:rPr>
              <a:t>Arabidopsis</a:t>
            </a:r>
            <a:r>
              <a:rPr lang="cs-CZ" sz="2400" dirty="0">
                <a:solidFill>
                  <a:schemeClr val="tx2">
                    <a:lumMod val="75000"/>
                  </a:schemeClr>
                </a:solidFill>
                <a:latin typeface="+mn-lt"/>
                <a:cs typeface="+mn-cs"/>
              </a:rPr>
              <a:t> </a:t>
            </a:r>
            <a:r>
              <a:rPr lang="en-US" sz="2400" dirty="0">
                <a:solidFill>
                  <a:schemeClr val="tx2">
                    <a:lumMod val="75000"/>
                  </a:schemeClr>
                </a:solidFill>
                <a:latin typeface="+mn-lt"/>
                <a:cs typeface="+mn-cs"/>
              </a:rPr>
              <a:t>!!!</a:t>
            </a:r>
            <a:endParaRPr lang="cs-CZ" sz="2400" dirty="0">
              <a:solidFill>
                <a:schemeClr val="tx2">
                  <a:lumMod val="75000"/>
                </a:schemeClr>
              </a:solidFill>
              <a:latin typeface="+mn-lt"/>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7_2"/>
          <p:cNvPicPr>
            <a:picLocks noChangeAspect="1" noChangeArrowheads="1"/>
          </p:cNvPicPr>
          <p:nvPr/>
        </p:nvPicPr>
        <p:blipFill>
          <a:blip r:embed="rId2" cstate="print"/>
          <a:srcRect b="28078"/>
          <a:stretch>
            <a:fillRect/>
          </a:stretch>
        </p:blipFill>
        <p:spPr bwMode="auto">
          <a:xfrm>
            <a:off x="395288" y="0"/>
            <a:ext cx="8640762" cy="6526213"/>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755650" y="0"/>
            <a:ext cx="7772400" cy="1143000"/>
          </a:xfrm>
        </p:spPr>
        <p:txBody>
          <a:bodyPr/>
          <a:lstStyle/>
          <a:p>
            <a:pPr eaLnBrk="1" hangingPunct="1"/>
            <a:r>
              <a:rPr lang="cs-CZ" sz="4000" smtClean="0"/>
              <a:t>Phytochromes signal transduction</a:t>
            </a:r>
          </a:p>
        </p:txBody>
      </p:sp>
      <p:sp>
        <p:nvSpPr>
          <p:cNvPr id="20483" name="Rectangle 3"/>
          <p:cNvSpPr>
            <a:spLocks noGrp="1" noChangeArrowheads="1"/>
          </p:cNvSpPr>
          <p:nvPr>
            <p:ph idx="1"/>
          </p:nvPr>
        </p:nvSpPr>
        <p:spPr/>
        <p:txBody>
          <a:bodyPr/>
          <a:lstStyle/>
          <a:p>
            <a:pPr eaLnBrk="1" hangingPunct="1">
              <a:lnSpc>
                <a:spcPct val="90000"/>
              </a:lnSpc>
            </a:pPr>
            <a:r>
              <a:rPr lang="cs-CZ" dirty="0" err="1" smtClean="0"/>
              <a:t>Phy</a:t>
            </a:r>
            <a:r>
              <a:rPr lang="cs-CZ" dirty="0" smtClean="0"/>
              <a:t> are </a:t>
            </a:r>
            <a:r>
              <a:rPr lang="cs-CZ" dirty="0" err="1" smtClean="0"/>
              <a:t>kinases</a:t>
            </a:r>
            <a:r>
              <a:rPr lang="cs-CZ" dirty="0" smtClean="0"/>
              <a:t>, </a:t>
            </a:r>
            <a:r>
              <a:rPr lang="cs-CZ" dirty="0" err="1" smtClean="0"/>
              <a:t>activation</a:t>
            </a:r>
            <a:r>
              <a:rPr lang="cs-CZ" dirty="0" smtClean="0"/>
              <a:t> in </a:t>
            </a:r>
            <a:r>
              <a:rPr lang="cs-CZ" dirty="0" err="1" smtClean="0"/>
              <a:t>Pfr</a:t>
            </a:r>
            <a:r>
              <a:rPr lang="cs-CZ" dirty="0" smtClean="0"/>
              <a:t> </a:t>
            </a:r>
            <a:r>
              <a:rPr lang="cs-CZ" dirty="0" err="1" smtClean="0"/>
              <a:t>state</a:t>
            </a:r>
            <a:endParaRPr lang="cs-CZ" dirty="0" smtClean="0"/>
          </a:p>
          <a:p>
            <a:pPr eaLnBrk="1" hangingPunct="1">
              <a:lnSpc>
                <a:spcPct val="90000"/>
              </a:lnSpc>
            </a:pPr>
            <a:r>
              <a:rPr lang="cs-CZ" dirty="0" err="1" smtClean="0"/>
              <a:t>Autophosphorylation</a:t>
            </a:r>
            <a:r>
              <a:rPr lang="cs-CZ" dirty="0" smtClean="0"/>
              <a:t>, </a:t>
            </a:r>
            <a:r>
              <a:rPr lang="cs-CZ" dirty="0" err="1" smtClean="0"/>
              <a:t>transcription</a:t>
            </a:r>
            <a:r>
              <a:rPr lang="cs-CZ" dirty="0" smtClean="0"/>
              <a:t> </a:t>
            </a:r>
            <a:r>
              <a:rPr lang="cs-CZ" dirty="0" err="1" smtClean="0"/>
              <a:t>regulators</a:t>
            </a:r>
            <a:r>
              <a:rPr lang="cs-CZ" dirty="0" smtClean="0"/>
              <a:t> (</a:t>
            </a:r>
            <a:r>
              <a:rPr lang="cs-CZ" dirty="0" err="1" smtClean="0"/>
              <a:t>Aux</a:t>
            </a:r>
            <a:r>
              <a:rPr lang="cs-CZ" dirty="0" smtClean="0"/>
              <a:t>/IAA, </a:t>
            </a:r>
            <a:r>
              <a:rPr lang="cs-CZ" dirty="0" err="1" smtClean="0"/>
              <a:t>TFs</a:t>
            </a:r>
            <a:r>
              <a:rPr lang="cs-CZ" dirty="0" smtClean="0"/>
              <a:t>), </a:t>
            </a:r>
            <a:r>
              <a:rPr lang="cs-CZ" dirty="0" err="1" smtClean="0"/>
              <a:t>cryptochromes</a:t>
            </a:r>
            <a:endParaRPr lang="cs-CZ" dirty="0" smtClean="0"/>
          </a:p>
          <a:p>
            <a:pPr eaLnBrk="1" hangingPunct="1">
              <a:lnSpc>
                <a:spcPct val="90000"/>
              </a:lnSpc>
            </a:pPr>
            <a:r>
              <a:rPr lang="cs-CZ" dirty="0" err="1" smtClean="0"/>
              <a:t>Different</a:t>
            </a:r>
            <a:r>
              <a:rPr lang="cs-CZ" dirty="0" smtClean="0"/>
              <a:t> </a:t>
            </a:r>
            <a:r>
              <a:rPr lang="cs-CZ" dirty="0" err="1" smtClean="0"/>
              <a:t>kinetics</a:t>
            </a:r>
            <a:r>
              <a:rPr lang="cs-CZ" dirty="0" smtClean="0"/>
              <a:t> </a:t>
            </a:r>
            <a:r>
              <a:rPr lang="cs-CZ" dirty="0" err="1" smtClean="0"/>
              <a:t>of</a:t>
            </a:r>
            <a:r>
              <a:rPr lang="cs-CZ" dirty="0" smtClean="0"/>
              <a:t> </a:t>
            </a:r>
            <a:r>
              <a:rPr lang="cs-CZ" dirty="0" err="1" smtClean="0"/>
              <a:t>phosphorylation</a:t>
            </a:r>
            <a:r>
              <a:rPr lang="cs-CZ" dirty="0" smtClean="0"/>
              <a:t> in </a:t>
            </a:r>
            <a:r>
              <a:rPr lang="cs-CZ" dirty="0" err="1" smtClean="0"/>
              <a:t>nucleus</a:t>
            </a:r>
            <a:r>
              <a:rPr lang="cs-CZ" dirty="0" smtClean="0"/>
              <a:t> (</a:t>
            </a:r>
            <a:r>
              <a:rPr lang="cs-CZ" dirty="0" err="1" smtClean="0"/>
              <a:t>PfrB</a:t>
            </a:r>
            <a:r>
              <a:rPr lang="cs-CZ" dirty="0" smtClean="0"/>
              <a:t> to </a:t>
            </a:r>
            <a:r>
              <a:rPr lang="cs-CZ" dirty="0" err="1" smtClean="0"/>
              <a:t>the</a:t>
            </a:r>
            <a:r>
              <a:rPr lang="cs-CZ" dirty="0" smtClean="0"/>
              <a:t> </a:t>
            </a:r>
            <a:r>
              <a:rPr lang="cs-CZ" dirty="0" err="1" smtClean="0"/>
              <a:t>nucleus</a:t>
            </a:r>
            <a:r>
              <a:rPr lang="cs-CZ" dirty="0" smtClean="0"/>
              <a:t> in </a:t>
            </a:r>
            <a:r>
              <a:rPr lang="cs-CZ" dirty="0" err="1" smtClean="0"/>
              <a:t>hours</a:t>
            </a:r>
            <a:r>
              <a:rPr lang="cs-CZ" dirty="0" smtClean="0"/>
              <a:t>, </a:t>
            </a:r>
            <a:r>
              <a:rPr lang="cs-CZ" dirty="0" err="1" smtClean="0"/>
              <a:t>both</a:t>
            </a:r>
            <a:r>
              <a:rPr lang="cs-CZ" dirty="0" smtClean="0"/>
              <a:t> </a:t>
            </a:r>
            <a:r>
              <a:rPr lang="cs-CZ" dirty="0" err="1" smtClean="0"/>
              <a:t>PrA</a:t>
            </a:r>
            <a:r>
              <a:rPr lang="cs-CZ" dirty="0" smtClean="0"/>
              <a:t> </a:t>
            </a:r>
            <a:r>
              <a:rPr lang="cs-CZ" dirty="0" err="1" smtClean="0"/>
              <a:t>and</a:t>
            </a:r>
            <a:r>
              <a:rPr lang="cs-CZ" dirty="0" smtClean="0"/>
              <a:t> </a:t>
            </a:r>
            <a:r>
              <a:rPr lang="cs-CZ" dirty="0" err="1" smtClean="0"/>
              <a:t>PfrA</a:t>
            </a:r>
            <a:r>
              <a:rPr lang="cs-CZ" dirty="0" smtClean="0"/>
              <a:t> in </a:t>
            </a:r>
            <a:r>
              <a:rPr lang="cs-CZ" dirty="0" err="1" smtClean="0"/>
              <a:t>the</a:t>
            </a:r>
            <a:r>
              <a:rPr lang="cs-CZ" dirty="0" smtClean="0"/>
              <a:t> </a:t>
            </a:r>
            <a:r>
              <a:rPr lang="cs-CZ" dirty="0" err="1" smtClean="0"/>
              <a:t>nucleus</a:t>
            </a:r>
            <a:r>
              <a:rPr lang="cs-CZ" dirty="0" smtClean="0"/>
              <a:t> in 15 min.)</a:t>
            </a:r>
          </a:p>
          <a:p>
            <a:pPr eaLnBrk="1" hangingPunct="1">
              <a:lnSpc>
                <a:spcPct val="90000"/>
              </a:lnSpc>
            </a:pPr>
            <a:r>
              <a:rPr lang="cs-CZ" dirty="0" err="1" smtClean="0"/>
              <a:t>PfrB</a:t>
            </a:r>
            <a:r>
              <a:rPr lang="cs-CZ" dirty="0" smtClean="0"/>
              <a:t> </a:t>
            </a:r>
            <a:r>
              <a:rPr lang="cs-CZ" dirty="0" err="1" smtClean="0"/>
              <a:t>binds</a:t>
            </a:r>
            <a:r>
              <a:rPr lang="cs-CZ" dirty="0" smtClean="0"/>
              <a:t>  TF PIF3 – </a:t>
            </a:r>
            <a:r>
              <a:rPr lang="cs-CZ" dirty="0" err="1" smtClean="0"/>
              <a:t>transcription</a:t>
            </a:r>
            <a:r>
              <a:rPr lang="cs-CZ" dirty="0" smtClean="0"/>
              <a:t> </a:t>
            </a:r>
            <a:r>
              <a:rPr lang="cs-CZ" dirty="0" err="1" smtClean="0"/>
              <a:t>of</a:t>
            </a:r>
            <a:r>
              <a:rPr lang="cs-CZ" dirty="0" smtClean="0"/>
              <a:t> </a:t>
            </a:r>
            <a:r>
              <a:rPr lang="cs-CZ" dirty="0" err="1" smtClean="0"/>
              <a:t>light</a:t>
            </a:r>
            <a:r>
              <a:rPr lang="cs-CZ" dirty="0" smtClean="0"/>
              <a:t> – </a:t>
            </a:r>
            <a:r>
              <a:rPr lang="cs-CZ" dirty="0" err="1" smtClean="0"/>
              <a:t>regulated</a:t>
            </a:r>
            <a:r>
              <a:rPr lang="cs-CZ" dirty="0" smtClean="0"/>
              <a:t> </a:t>
            </a:r>
            <a:r>
              <a:rPr lang="cs-CZ" dirty="0" err="1" smtClean="0"/>
              <a:t>genes</a:t>
            </a:r>
            <a:endParaRPr lang="cs-CZ" dirty="0" smtClean="0"/>
          </a:p>
          <a:p>
            <a:pPr eaLnBrk="1" hangingPunct="1">
              <a:lnSpc>
                <a:spcPct val="90000"/>
              </a:lnSpc>
            </a:pPr>
            <a:endParaRPr lang="cs-CZ"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dpis 1"/>
          <p:cNvSpPr>
            <a:spLocks noGrp="1"/>
          </p:cNvSpPr>
          <p:nvPr>
            <p:ph type="title"/>
          </p:nvPr>
        </p:nvSpPr>
        <p:spPr/>
        <p:txBody>
          <a:bodyPr/>
          <a:lstStyle/>
          <a:p>
            <a:pPr eaLnBrk="1" hangingPunct="1"/>
            <a:endParaRPr lang="cs-CZ" smtClean="0"/>
          </a:p>
        </p:txBody>
      </p:sp>
      <p:sp>
        <p:nvSpPr>
          <p:cNvPr id="21507" name="Zástupný symbol pro obsah 2"/>
          <p:cNvSpPr>
            <a:spLocks noGrp="1"/>
          </p:cNvSpPr>
          <p:nvPr>
            <p:ph idx="1"/>
          </p:nvPr>
        </p:nvSpPr>
        <p:spPr/>
        <p:txBody>
          <a:bodyPr/>
          <a:lstStyle/>
          <a:p>
            <a:pPr eaLnBrk="1" hangingPunct="1"/>
            <a:endParaRPr lang="cs-CZ" smtClean="0"/>
          </a:p>
        </p:txBody>
      </p:sp>
      <p:pic>
        <p:nvPicPr>
          <p:cNvPr id="21508" name="Picture 2"/>
          <p:cNvPicPr>
            <a:picLocks noChangeAspect="1" noChangeArrowheads="1"/>
          </p:cNvPicPr>
          <p:nvPr/>
        </p:nvPicPr>
        <p:blipFill>
          <a:blip r:embed="rId2" cstate="print"/>
          <a:srcRect/>
          <a:stretch>
            <a:fillRect/>
          </a:stretch>
        </p:blipFill>
        <p:spPr bwMode="auto">
          <a:xfrm>
            <a:off x="0" y="0"/>
            <a:ext cx="9275763" cy="6021388"/>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endParaRPr lang="en-US" altLang="en-US" smtClean="0"/>
          </a:p>
        </p:txBody>
      </p:sp>
      <p:pic>
        <p:nvPicPr>
          <p:cNvPr id="5123" name="Picture 4"/>
          <p:cNvPicPr>
            <a:picLocks noGrp="1" noChangeAspect="1" noChangeArrowheads="1"/>
          </p:cNvPicPr>
          <p:nvPr>
            <p:ph type="clipArt" sz="half" idx="1"/>
          </p:nvPr>
        </p:nvPicPr>
        <p:blipFill>
          <a:blip r:embed="rId2" cstate="print"/>
          <a:srcRect/>
          <a:stretch>
            <a:fillRect/>
          </a:stretch>
        </p:blipFill>
        <p:spPr>
          <a:xfrm>
            <a:off x="0" y="333375"/>
            <a:ext cx="9144000" cy="6092825"/>
          </a:xfrm>
        </p:spPr>
      </p:pic>
      <p:sp>
        <p:nvSpPr>
          <p:cNvPr id="4101" name="Text Box 5"/>
          <p:cNvSpPr txBox="1">
            <a:spLocks noChangeArrowheads="1"/>
          </p:cNvSpPr>
          <p:nvPr/>
        </p:nvSpPr>
        <p:spPr bwMode="auto">
          <a:xfrm>
            <a:off x="1763713" y="476250"/>
            <a:ext cx="6408737" cy="1006475"/>
          </a:xfrm>
          <a:prstGeom prst="rect">
            <a:avLst/>
          </a:prstGeom>
          <a:noFill/>
          <a:ln w="9525">
            <a:noFill/>
            <a:miter lim="800000"/>
            <a:headEnd/>
            <a:tailEnd/>
          </a:ln>
        </p:spPr>
        <p:txBody>
          <a:bodyPr>
            <a:spAutoFit/>
          </a:bodyPr>
          <a:lstStyle/>
          <a:p>
            <a:pPr fontAlgn="auto">
              <a:spcBef>
                <a:spcPct val="50000"/>
              </a:spcBef>
              <a:spcAft>
                <a:spcPts val="0"/>
              </a:spcAft>
              <a:defRPr/>
            </a:pPr>
            <a:r>
              <a:rPr lang="cs-CZ" sz="6000" dirty="0" err="1">
                <a:solidFill>
                  <a:schemeClr val="bg1"/>
                </a:solidFill>
                <a:latin typeface="+mj-lt"/>
                <a:cs typeface="+mn-cs"/>
              </a:rPr>
              <a:t>Light</a:t>
            </a:r>
            <a:r>
              <a:rPr lang="cs-CZ" sz="6000" dirty="0">
                <a:solidFill>
                  <a:schemeClr val="bg1"/>
                </a:solidFill>
                <a:latin typeface="+mj-lt"/>
                <a:cs typeface="+mn-cs"/>
              </a:rPr>
              <a:t> </a:t>
            </a:r>
            <a:r>
              <a:rPr lang="cs-CZ" sz="6000" dirty="0" err="1">
                <a:solidFill>
                  <a:schemeClr val="bg1"/>
                </a:solidFill>
                <a:latin typeface="+mj-lt"/>
                <a:cs typeface="+mn-cs"/>
              </a:rPr>
              <a:t>signaling</a:t>
            </a:r>
            <a:endParaRPr lang="cs-CZ" sz="6000" dirty="0">
              <a:solidFill>
                <a:schemeClr val="bg1"/>
              </a:solidFill>
              <a:latin typeface="+mj-lt"/>
              <a:cs typeface="+mn-cs"/>
            </a:endParaRPr>
          </a:p>
        </p:txBody>
      </p:sp>
    </p:spTree>
  </p:cSld>
  <p:clrMapOvr>
    <a:masterClrMapping/>
  </p:clrMapOvr>
  <p:transition>
    <p:pull dir="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228600" y="381000"/>
            <a:ext cx="6858000" cy="457200"/>
          </a:xfrm>
          <a:prstGeom prst="rect">
            <a:avLst/>
          </a:prstGeom>
          <a:noFill/>
          <a:ln w="9525">
            <a:noFill/>
            <a:miter lim="800000"/>
            <a:headEnd/>
            <a:tailEnd/>
          </a:ln>
        </p:spPr>
        <p:txBody>
          <a:bodyPr wrap="none">
            <a:spAutoFit/>
          </a:bodyPr>
          <a:lstStyle/>
          <a:p>
            <a:r>
              <a:rPr lang="en-US" sz="2400" b="1" u="sng"/>
              <a:t>Early Developmental Effects of Phytochromes</a:t>
            </a:r>
          </a:p>
        </p:txBody>
      </p:sp>
      <p:pic>
        <p:nvPicPr>
          <p:cNvPr id="22531" name="Picture 3"/>
          <p:cNvPicPr>
            <a:picLocks noGrp="1" noChangeAspect="1" noChangeArrowheads="1"/>
          </p:cNvPicPr>
          <p:nvPr>
            <p:ph/>
          </p:nvPr>
        </p:nvPicPr>
        <p:blipFill>
          <a:blip r:embed="rId2" cstate="print"/>
          <a:srcRect t="16667"/>
          <a:stretch>
            <a:fillRect/>
          </a:stretch>
        </p:blipFill>
        <p:spPr>
          <a:xfrm>
            <a:off x="304800" y="1066800"/>
            <a:ext cx="3522663" cy="5257800"/>
          </a:xfrm>
          <a:noFill/>
        </p:spPr>
      </p:pic>
      <p:sp>
        <p:nvSpPr>
          <p:cNvPr id="22532" name="Text Box 4"/>
          <p:cNvSpPr txBox="1">
            <a:spLocks noChangeArrowheads="1"/>
          </p:cNvSpPr>
          <p:nvPr/>
        </p:nvSpPr>
        <p:spPr bwMode="auto">
          <a:xfrm>
            <a:off x="3946525" y="1179513"/>
            <a:ext cx="4908550" cy="2563812"/>
          </a:xfrm>
          <a:prstGeom prst="rect">
            <a:avLst/>
          </a:prstGeom>
          <a:noFill/>
          <a:ln w="9525">
            <a:noFill/>
            <a:miter lim="800000"/>
            <a:headEnd/>
            <a:tailEnd/>
          </a:ln>
        </p:spPr>
        <p:txBody>
          <a:bodyPr wrap="none">
            <a:spAutoFit/>
          </a:bodyPr>
          <a:lstStyle/>
          <a:p>
            <a:r>
              <a:rPr lang="en-US" b="1">
                <a:solidFill>
                  <a:srgbClr val="FF0000"/>
                </a:solidFill>
              </a:rPr>
              <a:t>Phytochromes regulate (100’s of processes</a:t>
            </a:r>
          </a:p>
          <a:p>
            <a:r>
              <a:rPr lang="en-US" b="1">
                <a:solidFill>
                  <a:srgbClr val="FF0000"/>
                </a:solidFill>
              </a:rPr>
              <a:t>described)</a:t>
            </a:r>
          </a:p>
          <a:p>
            <a:endParaRPr lang="en-US" b="1">
              <a:solidFill>
                <a:srgbClr val="FF0000"/>
              </a:solidFill>
            </a:endParaRPr>
          </a:p>
          <a:p>
            <a:r>
              <a:rPr lang="en-US" b="1"/>
              <a:t>-- stem elongation</a:t>
            </a:r>
          </a:p>
          <a:p>
            <a:r>
              <a:rPr lang="en-US" b="1"/>
              <a:t>-- cotyledon expansion</a:t>
            </a:r>
          </a:p>
          <a:p>
            <a:r>
              <a:rPr lang="en-US" b="1"/>
              <a:t>-- chloroplast development (greening)</a:t>
            </a:r>
          </a:p>
          <a:p>
            <a:r>
              <a:rPr lang="en-US" b="1"/>
              <a:t>-- apical hook opening</a:t>
            </a:r>
          </a:p>
          <a:p>
            <a:r>
              <a:rPr lang="en-US" b="1"/>
              <a:t>-- gene expression</a:t>
            </a:r>
          </a:p>
          <a:p>
            <a:endParaRPr lang="en-US" b="1"/>
          </a:p>
        </p:txBody>
      </p:sp>
      <p:sp>
        <p:nvSpPr>
          <p:cNvPr id="22533" name="Text Box 5"/>
          <p:cNvSpPr txBox="1">
            <a:spLocks noChangeArrowheads="1"/>
          </p:cNvSpPr>
          <p:nvPr/>
        </p:nvSpPr>
        <p:spPr bwMode="auto">
          <a:xfrm>
            <a:off x="3886200" y="4038600"/>
            <a:ext cx="5086350" cy="2014538"/>
          </a:xfrm>
          <a:prstGeom prst="rect">
            <a:avLst/>
          </a:prstGeom>
          <a:noFill/>
          <a:ln w="9525">
            <a:noFill/>
            <a:miter lim="800000"/>
            <a:headEnd/>
            <a:tailEnd/>
          </a:ln>
        </p:spPr>
        <p:txBody>
          <a:bodyPr>
            <a:spAutoFit/>
          </a:bodyPr>
          <a:lstStyle/>
          <a:p>
            <a:r>
              <a:rPr lang="en-US" b="1"/>
              <a:t>Microarray analyses show that the early effects of phytochromes are to induce the expression of transcription factors that then alter the expression of genes involved in photomorphogenic development</a:t>
            </a:r>
          </a:p>
          <a:p>
            <a:endParaRPr lang="en-US" b="1"/>
          </a:p>
          <a:p>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Zástupný symbol pro obsah 1"/>
          <p:cNvSpPr>
            <a:spLocks noGrp="1"/>
          </p:cNvSpPr>
          <p:nvPr>
            <p:ph/>
          </p:nvPr>
        </p:nvSpPr>
        <p:spPr/>
        <p:txBody>
          <a:bodyPr/>
          <a:lstStyle/>
          <a:p>
            <a:pPr eaLnBrk="1" hangingPunct="1"/>
            <a:endParaRPr lang="cs-CZ" smtClean="0"/>
          </a:p>
        </p:txBody>
      </p:sp>
      <p:pic>
        <p:nvPicPr>
          <p:cNvPr id="23555" name="Picture 2"/>
          <p:cNvPicPr>
            <a:picLocks noChangeAspect="1" noChangeArrowheads="1"/>
          </p:cNvPicPr>
          <p:nvPr/>
        </p:nvPicPr>
        <p:blipFill>
          <a:blip r:embed="rId2" cstate="print"/>
          <a:srcRect/>
          <a:stretch>
            <a:fillRect/>
          </a:stretch>
        </p:blipFill>
        <p:spPr bwMode="auto">
          <a:xfrm>
            <a:off x="47625" y="1052513"/>
            <a:ext cx="9096375" cy="4519612"/>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title"/>
          </p:nvPr>
        </p:nvSpPr>
        <p:spPr>
          <a:xfrm>
            <a:off x="287338" y="188913"/>
            <a:ext cx="8856662" cy="1143000"/>
          </a:xfrm>
        </p:spPr>
        <p:txBody>
          <a:bodyPr/>
          <a:lstStyle/>
          <a:p>
            <a:pPr eaLnBrk="1" hangingPunct="1"/>
            <a:r>
              <a:rPr lang="en-US" sz="4000" smtClean="0"/>
              <a:t>Light-regulated developmental processes</a:t>
            </a:r>
          </a:p>
        </p:txBody>
      </p:sp>
      <p:sp>
        <p:nvSpPr>
          <p:cNvPr id="24579" name="Text Box 4"/>
          <p:cNvSpPr txBox="1">
            <a:spLocks noChangeArrowheads="1"/>
          </p:cNvSpPr>
          <p:nvPr/>
        </p:nvSpPr>
        <p:spPr bwMode="auto">
          <a:xfrm>
            <a:off x="323850" y="1341438"/>
            <a:ext cx="8640763" cy="5008562"/>
          </a:xfrm>
          <a:prstGeom prst="rect">
            <a:avLst/>
          </a:prstGeom>
          <a:noFill/>
          <a:ln w="9525">
            <a:noFill/>
            <a:miter lim="800000"/>
            <a:headEnd/>
            <a:tailEnd/>
          </a:ln>
        </p:spPr>
        <p:txBody>
          <a:bodyPr>
            <a:spAutoFit/>
          </a:bodyPr>
          <a:lstStyle/>
          <a:p>
            <a:pPr>
              <a:spcBef>
                <a:spcPct val="50000"/>
              </a:spcBef>
              <a:buFontTx/>
              <a:buChar char="-"/>
            </a:pPr>
            <a:r>
              <a:rPr lang="cs-CZ" sz="2800">
                <a:latin typeface="Calibri" pitchFamily="34" charset="0"/>
              </a:rPr>
              <a:t>Seed germination</a:t>
            </a:r>
          </a:p>
          <a:p>
            <a:pPr>
              <a:spcBef>
                <a:spcPct val="50000"/>
              </a:spcBef>
              <a:buFontTx/>
              <a:buChar char="-"/>
            </a:pPr>
            <a:r>
              <a:rPr lang="cs-CZ" sz="2800">
                <a:latin typeface="Calibri" pitchFamily="34" charset="0"/>
              </a:rPr>
              <a:t>Photomorfogenesis of seedlings</a:t>
            </a:r>
          </a:p>
          <a:p>
            <a:pPr>
              <a:spcBef>
                <a:spcPct val="50000"/>
              </a:spcBef>
              <a:buFontTx/>
              <a:buChar char="-"/>
            </a:pPr>
            <a:r>
              <a:rPr lang="cs-CZ" sz="2800">
                <a:latin typeface="Calibri" pitchFamily="34" charset="0"/>
              </a:rPr>
              <a:t>Shade avoidance</a:t>
            </a:r>
          </a:p>
          <a:p>
            <a:pPr>
              <a:spcBef>
                <a:spcPct val="50000"/>
              </a:spcBef>
              <a:buFontTx/>
              <a:buChar char="-"/>
            </a:pPr>
            <a:r>
              <a:rPr lang="cs-CZ" sz="2800">
                <a:latin typeface="Calibri" pitchFamily="34" charset="0"/>
              </a:rPr>
              <a:t>Phototropism</a:t>
            </a:r>
          </a:p>
          <a:p>
            <a:pPr>
              <a:spcBef>
                <a:spcPct val="50000"/>
              </a:spcBef>
              <a:buFontTx/>
              <a:buChar char="-"/>
            </a:pPr>
            <a:r>
              <a:rPr lang="cs-CZ" sz="2800">
                <a:latin typeface="Calibri" pitchFamily="34" charset="0"/>
              </a:rPr>
              <a:t>Stomatal opening</a:t>
            </a:r>
          </a:p>
          <a:p>
            <a:pPr>
              <a:spcBef>
                <a:spcPct val="50000"/>
              </a:spcBef>
              <a:buFontTx/>
              <a:buChar char="-"/>
            </a:pPr>
            <a:r>
              <a:rPr lang="cs-CZ" sz="2800">
                <a:latin typeface="Calibri" pitchFamily="34" charset="0"/>
              </a:rPr>
              <a:t>Chloroplasts movements</a:t>
            </a:r>
          </a:p>
          <a:p>
            <a:pPr>
              <a:spcBef>
                <a:spcPct val="50000"/>
              </a:spcBef>
            </a:pPr>
            <a:endParaRPr lang="cs-CZ" sz="2800">
              <a:latin typeface="Calibri" pitchFamily="34" charset="0"/>
            </a:endParaRPr>
          </a:p>
          <a:p>
            <a:pPr>
              <a:spcBef>
                <a:spcPct val="50000"/>
              </a:spcBef>
              <a:buFontTx/>
              <a:buChar char="-"/>
            </a:pPr>
            <a:r>
              <a:rPr lang="cs-CZ" sz="2800">
                <a:latin typeface="Calibri" pitchFamily="34" charset="0"/>
              </a:rPr>
              <a:t>Light-regulated flowering, circadian clocks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84213" y="260350"/>
            <a:ext cx="7772400" cy="803275"/>
          </a:xfrm>
        </p:spPr>
        <p:txBody>
          <a:bodyPr/>
          <a:lstStyle/>
          <a:p>
            <a:pPr eaLnBrk="1" hangingPunct="1"/>
            <a:r>
              <a:rPr lang="cs-CZ" sz="4000" smtClean="0"/>
              <a:t>Seed germination</a:t>
            </a:r>
          </a:p>
        </p:txBody>
      </p:sp>
      <p:sp>
        <p:nvSpPr>
          <p:cNvPr id="25603" name="Text Box 4"/>
          <p:cNvSpPr txBox="1">
            <a:spLocks noChangeArrowheads="1"/>
          </p:cNvSpPr>
          <p:nvPr/>
        </p:nvSpPr>
        <p:spPr bwMode="auto">
          <a:xfrm>
            <a:off x="684213" y="2060575"/>
            <a:ext cx="8280400" cy="2228850"/>
          </a:xfrm>
          <a:prstGeom prst="rect">
            <a:avLst/>
          </a:prstGeom>
          <a:noFill/>
          <a:ln w="9525">
            <a:noFill/>
            <a:miter lim="800000"/>
            <a:headEnd/>
            <a:tailEnd/>
          </a:ln>
        </p:spPr>
        <p:txBody>
          <a:bodyPr>
            <a:spAutoFit/>
          </a:bodyPr>
          <a:lstStyle/>
          <a:p>
            <a:pPr>
              <a:spcBef>
                <a:spcPct val="50000"/>
              </a:spcBef>
            </a:pPr>
            <a:r>
              <a:rPr lang="cs-CZ" sz="2800">
                <a:latin typeface="Calibri" pitchFamily="34" charset="0"/>
              </a:rPr>
              <a:t>Occurs by massive cell elongation in the radicle and emryonic shoot</a:t>
            </a:r>
          </a:p>
          <a:p>
            <a:pPr>
              <a:spcBef>
                <a:spcPct val="50000"/>
              </a:spcBef>
            </a:pPr>
            <a:r>
              <a:rPr lang="cs-CZ" sz="2800">
                <a:latin typeface="Calibri" pitchFamily="34" charset="0"/>
              </a:rPr>
              <a:t>Promoted by light, phytochromes</a:t>
            </a:r>
          </a:p>
          <a:p>
            <a:pPr>
              <a:spcBef>
                <a:spcPct val="50000"/>
              </a:spcBef>
            </a:pPr>
            <a:endParaRPr lang="cs-CZ" sz="2800">
              <a:latin typeface="Calibri"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7_3"/>
          <p:cNvPicPr>
            <a:picLocks noChangeAspect="1" noChangeArrowheads="1"/>
          </p:cNvPicPr>
          <p:nvPr/>
        </p:nvPicPr>
        <p:blipFill>
          <a:blip r:embed="rId2" cstate="print"/>
          <a:srcRect/>
          <a:stretch>
            <a:fillRect/>
          </a:stretch>
        </p:blipFill>
        <p:spPr bwMode="auto">
          <a:xfrm>
            <a:off x="1447800" y="0"/>
            <a:ext cx="6796088" cy="8474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84213" y="188913"/>
            <a:ext cx="7772400" cy="947737"/>
          </a:xfrm>
        </p:spPr>
        <p:txBody>
          <a:bodyPr/>
          <a:lstStyle/>
          <a:p>
            <a:pPr eaLnBrk="1" hangingPunct="1"/>
            <a:r>
              <a:rPr lang="cs-CZ" sz="4000" smtClean="0"/>
              <a:t>Gibberellins affect seed germination</a:t>
            </a:r>
          </a:p>
        </p:txBody>
      </p:sp>
      <p:sp>
        <p:nvSpPr>
          <p:cNvPr id="27651" name="Rectangle 3"/>
          <p:cNvSpPr>
            <a:spLocks noGrp="1" noChangeArrowheads="1"/>
          </p:cNvSpPr>
          <p:nvPr>
            <p:ph idx="1"/>
          </p:nvPr>
        </p:nvSpPr>
        <p:spPr>
          <a:xfrm>
            <a:off x="684213" y="1628775"/>
            <a:ext cx="7772400" cy="4899025"/>
          </a:xfrm>
        </p:spPr>
        <p:txBody>
          <a:bodyPr/>
          <a:lstStyle/>
          <a:p>
            <a:pPr eaLnBrk="1" hangingPunct="1"/>
            <a:r>
              <a:rPr lang="en-US" i="1" smtClean="0"/>
              <a:t>Arabidopsis ga1</a:t>
            </a:r>
            <a:r>
              <a:rPr lang="en-US" smtClean="0"/>
              <a:t> (gib. acid1) – does not synthesize GA and does not germinate</a:t>
            </a:r>
            <a:r>
              <a:rPr lang="cs-CZ" smtClean="0"/>
              <a:t>. Can be complemented by external GA addition.</a:t>
            </a:r>
            <a:endParaRPr lang="en-US" smtClean="0"/>
          </a:p>
          <a:p>
            <a:pPr eaLnBrk="1" hangingPunct="1"/>
            <a:r>
              <a:rPr lang="cs-CZ" smtClean="0"/>
              <a:t>FR (far red light ) inhibits transcription </a:t>
            </a:r>
            <a:r>
              <a:rPr lang="cs-CZ" i="1" smtClean="0"/>
              <a:t>G</a:t>
            </a:r>
            <a:r>
              <a:rPr lang="en-US" i="1" smtClean="0"/>
              <a:t>A4</a:t>
            </a:r>
            <a:r>
              <a:rPr lang="en-US" smtClean="0"/>
              <a:t> a </a:t>
            </a:r>
            <a:r>
              <a:rPr lang="en-US" i="1" smtClean="0"/>
              <a:t>GA4H</a:t>
            </a:r>
            <a:r>
              <a:rPr lang="en-US" smtClean="0"/>
              <a:t>.</a:t>
            </a:r>
          </a:p>
          <a:p>
            <a:pPr eaLnBrk="1" hangingPunct="1"/>
            <a:endParaRPr lang="en-US"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7_4"/>
          <p:cNvPicPr>
            <a:picLocks noChangeAspect="1" noChangeArrowheads="1"/>
          </p:cNvPicPr>
          <p:nvPr/>
        </p:nvPicPr>
        <p:blipFill>
          <a:blip r:embed="rId2" cstate="print"/>
          <a:srcRect/>
          <a:stretch>
            <a:fillRect/>
          </a:stretch>
        </p:blipFill>
        <p:spPr bwMode="auto">
          <a:xfrm>
            <a:off x="1123950" y="242888"/>
            <a:ext cx="6896100" cy="6372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755650" y="188913"/>
            <a:ext cx="7772400" cy="863600"/>
          </a:xfrm>
        </p:spPr>
        <p:txBody>
          <a:bodyPr/>
          <a:lstStyle/>
          <a:p>
            <a:pPr eaLnBrk="1" hangingPunct="1"/>
            <a:r>
              <a:rPr lang="cs-CZ" sz="4000" smtClean="0"/>
              <a:t>Shade avoidance</a:t>
            </a:r>
          </a:p>
        </p:txBody>
      </p:sp>
      <p:sp>
        <p:nvSpPr>
          <p:cNvPr id="29699" name="Text Box 4"/>
          <p:cNvSpPr txBox="1">
            <a:spLocks noChangeArrowheads="1"/>
          </p:cNvSpPr>
          <p:nvPr/>
        </p:nvSpPr>
        <p:spPr bwMode="auto">
          <a:xfrm>
            <a:off x="755650" y="1628775"/>
            <a:ext cx="7920038" cy="5262979"/>
          </a:xfrm>
          <a:prstGeom prst="rect">
            <a:avLst/>
          </a:prstGeom>
          <a:noFill/>
          <a:ln w="9525">
            <a:noFill/>
            <a:miter lim="800000"/>
            <a:headEnd/>
            <a:tailEnd/>
          </a:ln>
        </p:spPr>
        <p:txBody>
          <a:bodyPr>
            <a:spAutoFit/>
          </a:bodyPr>
          <a:lstStyle/>
          <a:p>
            <a:pPr>
              <a:spcBef>
                <a:spcPct val="50000"/>
              </a:spcBef>
            </a:pPr>
            <a:r>
              <a:rPr lang="cs-CZ" sz="2800" dirty="0">
                <a:latin typeface="Calibri" pitchFamily="34" charset="0"/>
              </a:rPr>
              <a:t>Non-</a:t>
            </a:r>
            <a:r>
              <a:rPr lang="cs-CZ" sz="2800" dirty="0" err="1">
                <a:latin typeface="Calibri" pitchFamily="34" charset="0"/>
              </a:rPr>
              <a:t>angiosperms</a:t>
            </a:r>
            <a:r>
              <a:rPr lang="cs-CZ" sz="2800" dirty="0">
                <a:latin typeface="Calibri" pitchFamily="34" charset="0"/>
              </a:rPr>
              <a:t> are </a:t>
            </a:r>
            <a:r>
              <a:rPr lang="cs-CZ" sz="2800" dirty="0" err="1">
                <a:latin typeface="Calibri" pitchFamily="34" charset="0"/>
              </a:rPr>
              <a:t>shade</a:t>
            </a:r>
            <a:r>
              <a:rPr lang="cs-CZ" sz="2800" dirty="0">
                <a:latin typeface="Calibri" pitchFamily="34" charset="0"/>
              </a:rPr>
              <a:t>-</a:t>
            </a:r>
            <a:r>
              <a:rPr lang="cs-CZ" sz="2800" dirty="0" err="1">
                <a:latin typeface="Calibri" pitchFamily="34" charset="0"/>
              </a:rPr>
              <a:t>tolerant</a:t>
            </a:r>
            <a:r>
              <a:rPr lang="cs-CZ" sz="2800" dirty="0">
                <a:latin typeface="Calibri" pitchFamily="34" charset="0"/>
              </a:rPr>
              <a:t> (</a:t>
            </a:r>
            <a:r>
              <a:rPr lang="cs-CZ" sz="2800" dirty="0" err="1">
                <a:latin typeface="Calibri" pitchFamily="34" charset="0"/>
              </a:rPr>
              <a:t>small</a:t>
            </a:r>
            <a:r>
              <a:rPr lang="cs-CZ" sz="2800" dirty="0">
                <a:latin typeface="Calibri" pitchFamily="34" charset="0"/>
              </a:rPr>
              <a:t> </a:t>
            </a:r>
            <a:r>
              <a:rPr lang="cs-CZ" sz="2800" dirty="0" err="1">
                <a:latin typeface="Calibri" pitchFamily="34" charset="0"/>
              </a:rPr>
              <a:t>morphological</a:t>
            </a:r>
            <a:r>
              <a:rPr lang="cs-CZ" sz="2800" dirty="0">
                <a:latin typeface="Calibri" pitchFamily="34" charset="0"/>
              </a:rPr>
              <a:t> </a:t>
            </a:r>
            <a:r>
              <a:rPr lang="cs-CZ" sz="2800" dirty="0" err="1">
                <a:latin typeface="Calibri" pitchFamily="34" charset="0"/>
              </a:rPr>
              <a:t>differences</a:t>
            </a:r>
            <a:r>
              <a:rPr lang="cs-CZ" sz="2800" dirty="0">
                <a:latin typeface="Calibri" pitchFamily="34" charset="0"/>
              </a:rPr>
              <a:t>)</a:t>
            </a:r>
          </a:p>
          <a:p>
            <a:pPr>
              <a:spcBef>
                <a:spcPct val="50000"/>
              </a:spcBef>
            </a:pPr>
            <a:r>
              <a:rPr lang="cs-CZ" sz="2800" b="1" u="sng" dirty="0" err="1">
                <a:latin typeface="Calibri" pitchFamily="34" charset="0"/>
              </a:rPr>
              <a:t>The</a:t>
            </a:r>
            <a:r>
              <a:rPr lang="cs-CZ" sz="2800" b="1" u="sng" dirty="0">
                <a:latin typeface="Calibri" pitchFamily="34" charset="0"/>
              </a:rPr>
              <a:t> ratio R:FR </a:t>
            </a:r>
            <a:r>
              <a:rPr lang="cs-CZ" sz="2800" b="1" u="sng" dirty="0" err="1">
                <a:latin typeface="Calibri" pitchFamily="34" charset="0"/>
              </a:rPr>
              <a:t>changes</a:t>
            </a:r>
            <a:r>
              <a:rPr lang="cs-CZ" sz="2800" b="1" u="sng" dirty="0">
                <a:latin typeface="Calibri" pitchFamily="34" charset="0"/>
              </a:rPr>
              <a:t> </a:t>
            </a:r>
            <a:r>
              <a:rPr lang="cs-CZ" sz="2800" b="1" u="sng" dirty="0" err="1">
                <a:latin typeface="Calibri" pitchFamily="34" charset="0"/>
              </a:rPr>
              <a:t>from</a:t>
            </a:r>
            <a:r>
              <a:rPr lang="cs-CZ" sz="2800" b="1" u="sng" dirty="0">
                <a:latin typeface="Calibri" pitchFamily="34" charset="0"/>
              </a:rPr>
              <a:t> 1,5:1 in </a:t>
            </a:r>
            <a:r>
              <a:rPr lang="cs-CZ" sz="2800" b="1" u="sng" dirty="0" err="1">
                <a:latin typeface="Calibri" pitchFamily="34" charset="0"/>
              </a:rPr>
              <a:t>the</a:t>
            </a:r>
            <a:r>
              <a:rPr lang="cs-CZ" sz="2800" b="1" u="sng" dirty="0">
                <a:latin typeface="Calibri" pitchFamily="34" charset="0"/>
              </a:rPr>
              <a:t> open </a:t>
            </a:r>
            <a:r>
              <a:rPr lang="cs-CZ" sz="2800" b="1" u="sng" dirty="0" err="1">
                <a:latin typeface="Calibri" pitchFamily="34" charset="0"/>
              </a:rPr>
              <a:t>air</a:t>
            </a:r>
            <a:r>
              <a:rPr lang="cs-CZ" sz="2800" b="1" u="sng" dirty="0">
                <a:latin typeface="Calibri" pitchFamily="34" charset="0"/>
              </a:rPr>
              <a:t> to 0,5:1 </a:t>
            </a:r>
            <a:r>
              <a:rPr lang="cs-CZ" sz="2800" b="1" u="sng" dirty="0" err="1">
                <a:latin typeface="Calibri" pitchFamily="34" charset="0"/>
              </a:rPr>
              <a:t>under</a:t>
            </a:r>
            <a:r>
              <a:rPr lang="cs-CZ" sz="2800" b="1" u="sng" dirty="0">
                <a:latin typeface="Calibri" pitchFamily="34" charset="0"/>
              </a:rPr>
              <a:t> </a:t>
            </a:r>
            <a:r>
              <a:rPr lang="cs-CZ" sz="2800" b="1" u="sng" dirty="0" err="1">
                <a:latin typeface="Calibri" pitchFamily="34" charset="0"/>
              </a:rPr>
              <a:t>the</a:t>
            </a:r>
            <a:r>
              <a:rPr lang="cs-CZ" sz="2800" b="1" u="sng" dirty="0">
                <a:latin typeface="Calibri" pitchFamily="34" charset="0"/>
              </a:rPr>
              <a:t> </a:t>
            </a:r>
            <a:r>
              <a:rPr lang="cs-CZ" sz="2800" b="1" u="sng" dirty="0" err="1">
                <a:latin typeface="Calibri" pitchFamily="34" charset="0"/>
              </a:rPr>
              <a:t>canopy</a:t>
            </a:r>
            <a:endParaRPr lang="cs-CZ" sz="2800" b="1" u="sng" dirty="0">
              <a:latin typeface="Calibri" pitchFamily="34" charset="0"/>
            </a:endParaRPr>
          </a:p>
          <a:p>
            <a:pPr>
              <a:spcBef>
                <a:spcPct val="50000"/>
              </a:spcBef>
            </a:pPr>
            <a:r>
              <a:rPr lang="cs-CZ" sz="2800" dirty="0" smtClean="0">
                <a:latin typeface="Calibri" pitchFamily="34" charset="0"/>
              </a:rPr>
              <a:t>Many </a:t>
            </a:r>
            <a:r>
              <a:rPr lang="cs-CZ" sz="2800" dirty="0" err="1" smtClean="0">
                <a:latin typeface="Calibri" pitchFamily="34" charset="0"/>
              </a:rPr>
              <a:t>a</a:t>
            </a:r>
            <a:r>
              <a:rPr lang="cs-CZ" sz="2800" dirty="0" err="1" smtClean="0">
                <a:latin typeface="Calibri" pitchFamily="34" charset="0"/>
              </a:rPr>
              <a:t>ngiosperms</a:t>
            </a:r>
            <a:r>
              <a:rPr lang="cs-CZ" sz="2800" dirty="0" smtClean="0">
                <a:latin typeface="Calibri" pitchFamily="34" charset="0"/>
              </a:rPr>
              <a:t> </a:t>
            </a:r>
            <a:r>
              <a:rPr lang="cs-CZ" sz="2800" dirty="0" err="1">
                <a:latin typeface="Calibri" pitchFamily="34" charset="0"/>
              </a:rPr>
              <a:t>respond</a:t>
            </a:r>
            <a:r>
              <a:rPr lang="cs-CZ" sz="2800" dirty="0">
                <a:latin typeface="Calibri" pitchFamily="34" charset="0"/>
              </a:rPr>
              <a:t> </a:t>
            </a:r>
            <a:r>
              <a:rPr lang="cs-CZ" sz="2800" dirty="0" err="1">
                <a:latin typeface="Calibri" pitchFamily="34" charset="0"/>
              </a:rPr>
              <a:t>with</a:t>
            </a:r>
            <a:r>
              <a:rPr lang="cs-CZ" sz="2800" dirty="0">
                <a:latin typeface="Calibri" pitchFamily="34" charset="0"/>
              </a:rPr>
              <a:t> rapid </a:t>
            </a:r>
            <a:r>
              <a:rPr lang="cs-CZ" sz="2800" dirty="0" err="1">
                <a:latin typeface="Calibri" pitchFamily="34" charset="0"/>
              </a:rPr>
              <a:t>internode</a:t>
            </a:r>
            <a:r>
              <a:rPr lang="cs-CZ" sz="2800" dirty="0">
                <a:latin typeface="Calibri" pitchFamily="34" charset="0"/>
              </a:rPr>
              <a:t> </a:t>
            </a:r>
            <a:r>
              <a:rPr lang="cs-CZ" sz="2800" dirty="0" err="1">
                <a:latin typeface="Calibri" pitchFamily="34" charset="0"/>
              </a:rPr>
              <a:t>and</a:t>
            </a:r>
            <a:r>
              <a:rPr lang="cs-CZ" sz="2800" dirty="0">
                <a:latin typeface="Calibri" pitchFamily="34" charset="0"/>
              </a:rPr>
              <a:t> </a:t>
            </a:r>
            <a:r>
              <a:rPr lang="cs-CZ" sz="2800" dirty="0" err="1">
                <a:latin typeface="Calibri" pitchFamily="34" charset="0"/>
              </a:rPr>
              <a:t>petiols</a:t>
            </a:r>
            <a:r>
              <a:rPr lang="cs-CZ" sz="2800" dirty="0">
                <a:latin typeface="Calibri" pitchFamily="34" charset="0"/>
              </a:rPr>
              <a:t> </a:t>
            </a:r>
            <a:r>
              <a:rPr lang="cs-CZ" sz="2800" dirty="0" err="1">
                <a:latin typeface="Calibri" pitchFamily="34" charset="0"/>
              </a:rPr>
              <a:t>elongation</a:t>
            </a:r>
            <a:r>
              <a:rPr lang="cs-CZ" sz="2800" dirty="0">
                <a:latin typeface="Calibri" pitchFamily="34" charset="0"/>
              </a:rPr>
              <a:t>, </a:t>
            </a:r>
            <a:r>
              <a:rPr lang="cs-CZ" sz="2800" dirty="0" err="1">
                <a:latin typeface="Calibri" pitchFamily="34" charset="0"/>
              </a:rPr>
              <a:t>decrease</a:t>
            </a:r>
            <a:r>
              <a:rPr lang="cs-CZ" sz="2800" dirty="0">
                <a:latin typeface="Calibri" pitchFamily="34" charset="0"/>
              </a:rPr>
              <a:t> in </a:t>
            </a:r>
            <a:r>
              <a:rPr lang="cs-CZ" sz="2800" dirty="0" err="1">
                <a:latin typeface="Calibri" pitchFamily="34" charset="0"/>
              </a:rPr>
              <a:t>leaf</a:t>
            </a:r>
            <a:r>
              <a:rPr lang="cs-CZ" sz="2800" dirty="0">
                <a:latin typeface="Calibri" pitchFamily="34" charset="0"/>
              </a:rPr>
              <a:t> area, </a:t>
            </a:r>
            <a:r>
              <a:rPr lang="cs-CZ" sz="2800" dirty="0" err="1">
                <a:latin typeface="Calibri" pitchFamily="34" charset="0"/>
              </a:rPr>
              <a:t>enhanced</a:t>
            </a:r>
            <a:r>
              <a:rPr lang="cs-CZ" sz="2800" dirty="0">
                <a:latin typeface="Calibri" pitchFamily="34" charset="0"/>
              </a:rPr>
              <a:t> </a:t>
            </a:r>
            <a:r>
              <a:rPr lang="cs-CZ" sz="2800" dirty="0" err="1">
                <a:latin typeface="Calibri" pitchFamily="34" charset="0"/>
              </a:rPr>
              <a:t>apical</a:t>
            </a:r>
            <a:r>
              <a:rPr lang="cs-CZ" sz="2800" dirty="0">
                <a:latin typeface="Calibri" pitchFamily="34" charset="0"/>
              </a:rPr>
              <a:t> dominance (</a:t>
            </a:r>
            <a:r>
              <a:rPr lang="cs-CZ" sz="2800" dirty="0" err="1">
                <a:latin typeface="Calibri" pitchFamily="34" charset="0"/>
              </a:rPr>
              <a:t>lower</a:t>
            </a:r>
            <a:r>
              <a:rPr lang="cs-CZ" sz="2800" dirty="0">
                <a:latin typeface="Calibri" pitchFamily="34" charset="0"/>
              </a:rPr>
              <a:t> </a:t>
            </a:r>
            <a:r>
              <a:rPr lang="cs-CZ" sz="2800" dirty="0" err="1">
                <a:latin typeface="Calibri" pitchFamily="34" charset="0"/>
              </a:rPr>
              <a:t>branching</a:t>
            </a:r>
            <a:r>
              <a:rPr lang="cs-CZ" sz="2800" dirty="0">
                <a:latin typeface="Calibri" pitchFamily="34" charset="0"/>
              </a:rPr>
              <a:t>) </a:t>
            </a:r>
            <a:r>
              <a:rPr lang="cs-CZ" sz="2800" dirty="0" err="1">
                <a:latin typeface="Calibri" pitchFamily="34" charset="0"/>
              </a:rPr>
              <a:t>and</a:t>
            </a:r>
            <a:r>
              <a:rPr lang="cs-CZ" sz="2800" dirty="0">
                <a:latin typeface="Calibri" pitchFamily="34" charset="0"/>
              </a:rPr>
              <a:t> </a:t>
            </a:r>
            <a:r>
              <a:rPr lang="cs-CZ" sz="2800" dirty="0" err="1">
                <a:latin typeface="Calibri" pitchFamily="34" charset="0"/>
              </a:rPr>
              <a:t>earlier</a:t>
            </a:r>
            <a:r>
              <a:rPr lang="cs-CZ" sz="2800" dirty="0">
                <a:latin typeface="Calibri" pitchFamily="34" charset="0"/>
              </a:rPr>
              <a:t> </a:t>
            </a:r>
            <a:r>
              <a:rPr lang="cs-CZ" sz="2800" dirty="0" err="1">
                <a:latin typeface="Calibri" pitchFamily="34" charset="0"/>
              </a:rPr>
              <a:t>flowering</a:t>
            </a:r>
            <a:r>
              <a:rPr lang="cs-CZ" sz="2800" dirty="0">
                <a:latin typeface="Calibri" pitchFamily="34" charset="0"/>
              </a:rPr>
              <a:t>.</a:t>
            </a:r>
          </a:p>
          <a:p>
            <a:pPr>
              <a:spcBef>
                <a:spcPct val="50000"/>
              </a:spcBef>
            </a:pPr>
            <a:endParaRPr lang="cs-CZ" sz="2800" dirty="0">
              <a:latin typeface="Calibri" pitchFamily="34" charset="0"/>
            </a:endParaRPr>
          </a:p>
          <a:p>
            <a:pPr>
              <a:spcBef>
                <a:spcPct val="50000"/>
              </a:spcBef>
            </a:pPr>
            <a:endParaRPr lang="cs-CZ" sz="2800" dirty="0">
              <a:latin typeface="Calibri"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Nadpis 1"/>
          <p:cNvSpPr>
            <a:spLocks noGrp="1"/>
          </p:cNvSpPr>
          <p:nvPr>
            <p:ph type="title"/>
          </p:nvPr>
        </p:nvSpPr>
        <p:spPr/>
        <p:txBody>
          <a:bodyPr/>
          <a:lstStyle/>
          <a:p>
            <a:pPr eaLnBrk="1" hangingPunct="1"/>
            <a:endParaRPr lang="cs-CZ" smtClean="0"/>
          </a:p>
        </p:txBody>
      </p:sp>
      <p:pic>
        <p:nvPicPr>
          <p:cNvPr id="30723" name="Picture 2"/>
          <p:cNvPicPr>
            <a:picLocks noChangeAspect="1" noChangeArrowheads="1"/>
          </p:cNvPicPr>
          <p:nvPr/>
        </p:nvPicPr>
        <p:blipFill>
          <a:blip r:embed="rId2" cstate="print"/>
          <a:srcRect/>
          <a:stretch>
            <a:fillRect/>
          </a:stretch>
        </p:blipFill>
        <p:spPr bwMode="auto">
          <a:xfrm>
            <a:off x="250825" y="476250"/>
            <a:ext cx="8874125" cy="53292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idx="1"/>
          </p:nvPr>
        </p:nvSpPr>
        <p:spPr>
          <a:xfrm>
            <a:off x="684213" y="620713"/>
            <a:ext cx="7772400" cy="5619750"/>
          </a:xfrm>
        </p:spPr>
        <p:txBody>
          <a:bodyPr/>
          <a:lstStyle/>
          <a:p>
            <a:pPr eaLnBrk="1" hangingPunct="1"/>
            <a:r>
              <a:rPr lang="cs-CZ" smtClean="0"/>
              <a:t>Pfr form on the full light ca 60% of population.</a:t>
            </a:r>
          </a:p>
          <a:p>
            <a:pPr eaLnBrk="1" hangingPunct="1"/>
            <a:r>
              <a:rPr lang="cs-CZ" smtClean="0"/>
              <a:t>Under the canopy, it is less then 10%.</a:t>
            </a:r>
          </a:p>
          <a:p>
            <a:pPr eaLnBrk="1" hangingPunct="1"/>
            <a:r>
              <a:rPr lang="cs-CZ" i="1" smtClean="0"/>
              <a:t>phyA</a:t>
            </a:r>
            <a:r>
              <a:rPr lang="cs-CZ" smtClean="0"/>
              <a:t> mut. – normal shade escape.</a:t>
            </a:r>
          </a:p>
          <a:p>
            <a:pPr eaLnBrk="1" hangingPunct="1"/>
            <a:r>
              <a:rPr lang="cs-CZ" i="1" smtClean="0"/>
              <a:t>phyB </a:t>
            </a:r>
            <a:r>
              <a:rPr lang="cs-CZ" smtClean="0"/>
              <a:t>mut.</a:t>
            </a:r>
            <a:r>
              <a:rPr lang="cs-CZ" i="1" smtClean="0"/>
              <a:t> </a:t>
            </a:r>
            <a:r>
              <a:rPr lang="cs-CZ" smtClean="0"/>
              <a:t> - constitutive shade escape- this means that PHY-B is the main receptor, with contributions PHY-E, PHY-D </a:t>
            </a:r>
          </a:p>
          <a:p>
            <a:pPr eaLnBrk="1" hangingPunct="1"/>
            <a:r>
              <a:rPr lang="cs-CZ" smtClean="0"/>
              <a:t>In 15 min after shading, the activity of TF ATHB-2 is increased.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klipart 2"/>
          <p:cNvSpPr>
            <a:spLocks noGrp="1"/>
          </p:cNvSpPr>
          <p:nvPr>
            <p:ph type="clipArt" sz="half" idx="1"/>
          </p:nvPr>
        </p:nvSpPr>
        <p:spPr/>
      </p:sp>
      <p:sp>
        <p:nvSpPr>
          <p:cNvPr id="4" name="Zástupný symbol pro text 3"/>
          <p:cNvSpPr>
            <a:spLocks noGrp="1"/>
          </p:cNvSpPr>
          <p:nvPr>
            <p:ph type="body" sz="half" idx="2"/>
          </p:nvPr>
        </p:nvSpPr>
        <p:spPr/>
        <p:txBody>
          <a:bodyPr/>
          <a:lstStyle/>
          <a:p>
            <a:endParaRPr lang="cs-CZ"/>
          </a:p>
        </p:txBody>
      </p:sp>
      <p:pic>
        <p:nvPicPr>
          <p:cNvPr id="5" name="kukurica_fototropie.avi">
            <a:hlinkClick r:id="" action="ppaction://media"/>
          </p:cNvPr>
          <p:cNvPicPr>
            <a:picLocks noRot="1" noChangeAspect="1"/>
          </p:cNvPicPr>
          <p:nvPr>
            <a:videoFile r:link="rId1"/>
          </p:nvPr>
        </p:nvPicPr>
        <p:blipFill>
          <a:blip r:embed="rId3" cstate="print"/>
          <a:stretch>
            <a:fillRect/>
          </a:stretch>
        </p:blipFill>
        <p:spPr>
          <a:xfrm>
            <a:off x="-1" y="0"/>
            <a:ext cx="9313385" cy="63093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4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84213" y="188913"/>
            <a:ext cx="7772400" cy="1143000"/>
          </a:xfrm>
        </p:spPr>
        <p:txBody>
          <a:bodyPr rtlCol="0">
            <a:normAutofit fontScale="90000"/>
          </a:bodyPr>
          <a:lstStyle/>
          <a:p>
            <a:pPr eaLnBrk="1" fontAlgn="auto" hangingPunct="1">
              <a:spcAft>
                <a:spcPts val="0"/>
              </a:spcAft>
              <a:defRPr/>
            </a:pPr>
            <a:r>
              <a:rPr lang="cs-CZ" dirty="0" err="1" smtClean="0"/>
              <a:t>Photomorphogenesis</a:t>
            </a:r>
            <a:r>
              <a:rPr lang="cs-CZ" dirty="0" smtClean="0"/>
              <a:t> </a:t>
            </a:r>
            <a:r>
              <a:rPr lang="cs-CZ" dirty="0" err="1" smtClean="0"/>
              <a:t>of</a:t>
            </a:r>
            <a:r>
              <a:rPr lang="cs-CZ" dirty="0" smtClean="0"/>
              <a:t> </a:t>
            </a:r>
            <a:r>
              <a:rPr lang="cs-CZ" dirty="0" err="1" smtClean="0"/>
              <a:t>seedlings</a:t>
            </a:r>
            <a:r>
              <a:rPr lang="cs-CZ" dirty="0" smtClean="0"/>
              <a:t> </a:t>
            </a:r>
          </a:p>
        </p:txBody>
      </p:sp>
      <p:sp>
        <p:nvSpPr>
          <p:cNvPr id="32771" name="Rectangle 3"/>
          <p:cNvSpPr>
            <a:spLocks noGrp="1" noChangeArrowheads="1"/>
          </p:cNvSpPr>
          <p:nvPr>
            <p:ph idx="1"/>
          </p:nvPr>
        </p:nvSpPr>
        <p:spPr>
          <a:xfrm>
            <a:off x="611188" y="1557338"/>
            <a:ext cx="8207375" cy="4754562"/>
          </a:xfrm>
        </p:spPr>
        <p:txBody>
          <a:bodyPr/>
          <a:lstStyle/>
          <a:p>
            <a:pPr eaLnBrk="1" hangingPunct="1"/>
            <a:r>
              <a:rPr lang="cs-CZ" dirty="0" smtClean="0"/>
              <a:t>PM </a:t>
            </a:r>
            <a:r>
              <a:rPr lang="cs-CZ" dirty="0" err="1" smtClean="0"/>
              <a:t>is</a:t>
            </a:r>
            <a:r>
              <a:rPr lang="cs-CZ" dirty="0" smtClean="0"/>
              <a:t> </a:t>
            </a:r>
            <a:r>
              <a:rPr lang="cs-CZ" dirty="0" err="1" smtClean="0"/>
              <a:t>constitutive</a:t>
            </a:r>
            <a:r>
              <a:rPr lang="cs-CZ" dirty="0" smtClean="0"/>
              <a:t> </a:t>
            </a:r>
            <a:r>
              <a:rPr lang="cs-CZ" dirty="0" err="1" smtClean="0"/>
              <a:t>and</a:t>
            </a:r>
            <a:r>
              <a:rPr lang="cs-CZ" dirty="0" smtClean="0"/>
              <a:t> </a:t>
            </a:r>
            <a:r>
              <a:rPr lang="cs-CZ" dirty="0" err="1" smtClean="0"/>
              <a:t>is</a:t>
            </a:r>
            <a:r>
              <a:rPr lang="cs-CZ" dirty="0" smtClean="0"/>
              <a:t> </a:t>
            </a:r>
            <a:r>
              <a:rPr lang="cs-CZ" dirty="0" err="1" smtClean="0"/>
              <a:t>blocked</a:t>
            </a:r>
            <a:r>
              <a:rPr lang="cs-CZ" dirty="0" smtClean="0"/>
              <a:t> </a:t>
            </a:r>
            <a:r>
              <a:rPr lang="cs-CZ" dirty="0" err="1" smtClean="0"/>
              <a:t>if</a:t>
            </a:r>
            <a:r>
              <a:rPr lang="cs-CZ" dirty="0" smtClean="0"/>
              <a:t> </a:t>
            </a:r>
            <a:r>
              <a:rPr lang="cs-CZ" dirty="0" err="1" smtClean="0"/>
              <a:t>germination</a:t>
            </a:r>
            <a:r>
              <a:rPr lang="cs-CZ" dirty="0" smtClean="0"/>
              <a:t> </a:t>
            </a:r>
            <a:r>
              <a:rPr lang="cs-CZ" dirty="0" err="1" smtClean="0"/>
              <a:t>occurs</a:t>
            </a:r>
            <a:r>
              <a:rPr lang="cs-CZ" dirty="0" smtClean="0"/>
              <a:t> in </a:t>
            </a:r>
            <a:r>
              <a:rPr lang="cs-CZ" dirty="0" err="1" smtClean="0"/>
              <a:t>dark</a:t>
            </a:r>
            <a:r>
              <a:rPr lang="cs-CZ" dirty="0" smtClean="0"/>
              <a:t> in </a:t>
            </a:r>
            <a:r>
              <a:rPr lang="cs-CZ" dirty="0" err="1" smtClean="0"/>
              <a:t>Angiosperms</a:t>
            </a:r>
            <a:endParaRPr lang="cs-CZ" dirty="0" smtClean="0"/>
          </a:p>
          <a:p>
            <a:pPr eaLnBrk="1" hangingPunct="1"/>
            <a:r>
              <a:rPr lang="cs-CZ" dirty="0" err="1" smtClean="0"/>
              <a:t>Angiosperms</a:t>
            </a:r>
            <a:r>
              <a:rPr lang="cs-CZ" dirty="0" smtClean="0"/>
              <a:t> </a:t>
            </a:r>
            <a:r>
              <a:rPr lang="cs-CZ" dirty="0" err="1" smtClean="0"/>
              <a:t>developed</a:t>
            </a:r>
            <a:r>
              <a:rPr lang="cs-CZ" dirty="0" smtClean="0"/>
              <a:t> </a:t>
            </a:r>
            <a:r>
              <a:rPr lang="cs-CZ" dirty="0" err="1" smtClean="0"/>
              <a:t>special</a:t>
            </a:r>
            <a:r>
              <a:rPr lang="cs-CZ" dirty="0" smtClean="0"/>
              <a:t> program </a:t>
            </a:r>
            <a:r>
              <a:rPr lang="cs-CZ" dirty="0" err="1" smtClean="0"/>
              <a:t>for</a:t>
            </a:r>
            <a:r>
              <a:rPr lang="en-US" dirty="0" smtClean="0"/>
              <a:t> </a:t>
            </a:r>
            <a:r>
              <a:rPr lang="cs-CZ" dirty="0" err="1" smtClean="0"/>
              <a:t>the</a:t>
            </a:r>
            <a:r>
              <a:rPr lang="cs-CZ" dirty="0" smtClean="0"/>
              <a:t> </a:t>
            </a:r>
            <a:r>
              <a:rPr lang="cs-CZ" dirty="0" err="1" smtClean="0"/>
              <a:t>dark</a:t>
            </a:r>
            <a:r>
              <a:rPr lang="cs-CZ" dirty="0" smtClean="0"/>
              <a:t>-</a:t>
            </a:r>
            <a:r>
              <a:rPr lang="cs-CZ" dirty="0" err="1" smtClean="0"/>
              <a:t>germination</a:t>
            </a:r>
            <a:r>
              <a:rPr lang="cs-CZ" dirty="0" smtClean="0"/>
              <a:t>- </a:t>
            </a:r>
            <a:r>
              <a:rPr lang="cs-CZ" b="1" dirty="0" err="1" smtClean="0"/>
              <a:t>skotomorphogenesis</a:t>
            </a:r>
            <a:r>
              <a:rPr lang="cs-CZ" b="1" dirty="0" smtClean="0"/>
              <a:t> </a:t>
            </a:r>
            <a:r>
              <a:rPr lang="cs-CZ" dirty="0" smtClean="0"/>
              <a:t>(</a:t>
            </a:r>
            <a:r>
              <a:rPr lang="cs-CZ" dirty="0" err="1" smtClean="0"/>
              <a:t>etiolation</a:t>
            </a:r>
            <a:r>
              <a:rPr lang="cs-CZ" dirty="0" smtClean="0"/>
              <a:t>)</a:t>
            </a:r>
          </a:p>
          <a:p>
            <a:pPr eaLnBrk="1" hangingPunct="1"/>
            <a:r>
              <a:rPr lang="cs-CZ" dirty="0" err="1" smtClean="0"/>
              <a:t>Other</a:t>
            </a:r>
            <a:r>
              <a:rPr lang="cs-CZ" dirty="0" smtClean="0"/>
              <a:t> </a:t>
            </a:r>
            <a:r>
              <a:rPr lang="cs-CZ" dirty="0" err="1" smtClean="0"/>
              <a:t>plant</a:t>
            </a:r>
            <a:r>
              <a:rPr lang="cs-CZ" dirty="0" smtClean="0"/>
              <a:t> species (</a:t>
            </a:r>
            <a:r>
              <a:rPr lang="cs-CZ" dirty="0" err="1" smtClean="0"/>
              <a:t>mosses</a:t>
            </a:r>
            <a:r>
              <a:rPr lang="cs-CZ" dirty="0" smtClean="0"/>
              <a:t>, </a:t>
            </a:r>
            <a:r>
              <a:rPr lang="cs-CZ" dirty="0" err="1" smtClean="0"/>
              <a:t>ferns</a:t>
            </a:r>
            <a:r>
              <a:rPr lang="cs-CZ" dirty="0" smtClean="0"/>
              <a:t>, </a:t>
            </a:r>
            <a:r>
              <a:rPr lang="cs-CZ" dirty="0" err="1" smtClean="0"/>
              <a:t>gymnosperms</a:t>
            </a:r>
            <a:r>
              <a:rPr lang="cs-CZ" dirty="0" smtClean="0"/>
              <a:t> </a:t>
            </a:r>
            <a:r>
              <a:rPr lang="cs-CZ" dirty="0" err="1" smtClean="0"/>
              <a:t>etc</a:t>
            </a:r>
            <a:r>
              <a:rPr lang="cs-CZ" dirty="0" smtClean="0"/>
              <a:t>.) do not </a:t>
            </a:r>
            <a:r>
              <a:rPr lang="cs-CZ" dirty="0" err="1" smtClean="0"/>
              <a:t>undergo</a:t>
            </a:r>
            <a:r>
              <a:rPr lang="cs-CZ" dirty="0" smtClean="0"/>
              <a:t> </a:t>
            </a:r>
            <a:r>
              <a:rPr lang="cs-CZ" dirty="0" err="1" smtClean="0"/>
              <a:t>etiolation</a:t>
            </a:r>
            <a:endParaRPr lang="cs-CZ"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pic>
        <p:nvPicPr>
          <p:cNvPr id="4" name="etiol_arab.avi">
            <a:hlinkClick r:id="" action="ppaction://media"/>
          </p:cNvPr>
          <p:cNvPicPr>
            <a:picLocks noGrp="1" noRot="1" noChangeAspect="1"/>
          </p:cNvPicPr>
          <p:nvPr>
            <p:ph idx="1"/>
            <a:videoFile r:link="rId1"/>
          </p:nvPr>
        </p:nvPicPr>
        <p:blipFill>
          <a:blip r:embed="rId4" cstate="print"/>
          <a:stretch>
            <a:fillRect/>
          </a:stretch>
        </p:blipFill>
        <p:spPr>
          <a:xfrm>
            <a:off x="5993581" y="44624"/>
            <a:ext cx="2682875" cy="2560637"/>
          </a:xfrm>
          <a:prstGeom prst="rect">
            <a:avLst/>
          </a:prstGeom>
        </p:spPr>
      </p:pic>
      <p:pic>
        <p:nvPicPr>
          <p:cNvPr id="5" name="etiolovany_rast.avi">
            <a:hlinkClick r:id="" action="ppaction://media"/>
          </p:cNvPr>
          <p:cNvPicPr>
            <a:picLocks noRot="1" noChangeAspect="1"/>
          </p:cNvPicPr>
          <p:nvPr>
            <a:videoFile r:link="rId2"/>
          </p:nvPr>
        </p:nvPicPr>
        <p:blipFill>
          <a:blip r:embed="rId5" cstate="print"/>
          <a:stretch>
            <a:fillRect/>
          </a:stretch>
        </p:blipFill>
        <p:spPr>
          <a:xfrm>
            <a:off x="827584" y="2636912"/>
            <a:ext cx="7812252" cy="403244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video>
              <p:cMediaNode>
                <p:cTn id="13"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deet.avi">
            <a:hlinkClick r:id="" action="ppaction://media"/>
          </p:cNvPr>
          <p:cNvPicPr>
            <a:picLocks noGrp="1" noRot="1" noChangeAspect="1"/>
          </p:cNvPicPr>
          <p:nvPr>
            <p:ph idx="1"/>
            <a:videoFile r:link="rId1"/>
          </p:nvPr>
        </p:nvPicPr>
        <p:blipFill>
          <a:blip r:embed="rId3" cstate="print"/>
          <a:stretch>
            <a:fillRect/>
          </a:stretch>
        </p:blipFill>
        <p:spPr>
          <a:xfrm>
            <a:off x="611560" y="620688"/>
            <a:ext cx="7592225" cy="5904656"/>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84213" y="115888"/>
            <a:ext cx="7772400" cy="1143000"/>
          </a:xfrm>
        </p:spPr>
        <p:txBody>
          <a:bodyPr/>
          <a:lstStyle/>
          <a:p>
            <a:pPr eaLnBrk="1" hangingPunct="1"/>
            <a:r>
              <a:rPr lang="cs-CZ" sz="4000" smtClean="0"/>
              <a:t>Cryptochromes</a:t>
            </a:r>
          </a:p>
        </p:txBody>
      </p:sp>
      <p:sp>
        <p:nvSpPr>
          <p:cNvPr id="20483" name="Rectangle 3"/>
          <p:cNvSpPr>
            <a:spLocks noGrp="1" noChangeArrowheads="1"/>
          </p:cNvSpPr>
          <p:nvPr>
            <p:ph idx="1"/>
          </p:nvPr>
        </p:nvSpPr>
        <p:spPr>
          <a:xfrm>
            <a:off x="685800" y="1125538"/>
            <a:ext cx="7772400" cy="3382962"/>
          </a:xfrm>
        </p:spPr>
        <p:txBody>
          <a:bodyPr rtlCol="0">
            <a:normAutofit fontScale="92500"/>
          </a:bodyPr>
          <a:lstStyle/>
          <a:p>
            <a:pPr eaLnBrk="1" fontAlgn="auto" hangingPunct="1">
              <a:spcAft>
                <a:spcPts val="0"/>
              </a:spcAft>
              <a:buFont typeface="Arial" pitchFamily="34" charset="0"/>
              <a:buChar char="•"/>
              <a:defRPr/>
            </a:pPr>
            <a:r>
              <a:rPr lang="en-US" dirty="0" smtClean="0"/>
              <a:t>Blue-light receptors</a:t>
            </a:r>
          </a:p>
          <a:p>
            <a:pPr eaLnBrk="1" fontAlgn="auto" hangingPunct="1">
              <a:spcAft>
                <a:spcPts val="0"/>
              </a:spcAft>
              <a:buFont typeface="Arial" pitchFamily="34" charset="0"/>
              <a:buChar char="•"/>
              <a:defRPr/>
            </a:pPr>
            <a:r>
              <a:rPr lang="en-US" dirty="0" smtClean="0"/>
              <a:t>Relative to </a:t>
            </a:r>
            <a:r>
              <a:rPr lang="en-US" b="1" dirty="0" err="1" smtClean="0"/>
              <a:t>photolyases</a:t>
            </a:r>
            <a:r>
              <a:rPr lang="en-US" dirty="0" smtClean="0"/>
              <a:t>, light dependent DNA-repair enzymes</a:t>
            </a:r>
          </a:p>
          <a:p>
            <a:pPr eaLnBrk="1" fontAlgn="auto" hangingPunct="1">
              <a:spcAft>
                <a:spcPts val="0"/>
              </a:spcAft>
              <a:buFont typeface="Arial" pitchFamily="34" charset="0"/>
              <a:buChar char="•"/>
              <a:defRPr/>
            </a:pPr>
            <a:r>
              <a:rPr lang="en-US" dirty="0" smtClean="0"/>
              <a:t>Independent evolution in plants and animals</a:t>
            </a:r>
          </a:p>
          <a:p>
            <a:pPr eaLnBrk="1" fontAlgn="auto" hangingPunct="1">
              <a:spcAft>
                <a:spcPts val="0"/>
              </a:spcAft>
              <a:buFont typeface="Arial" pitchFamily="34" charset="0"/>
              <a:buChar char="•"/>
              <a:defRPr/>
            </a:pPr>
            <a:r>
              <a:rPr lang="en-US" dirty="0" smtClean="0"/>
              <a:t>70-80 </a:t>
            </a:r>
            <a:r>
              <a:rPr lang="en-US" dirty="0" err="1" smtClean="0"/>
              <a:t>kD</a:t>
            </a:r>
            <a:r>
              <a:rPr lang="en-US" dirty="0" smtClean="0"/>
              <a:t> </a:t>
            </a:r>
            <a:r>
              <a:rPr lang="en-US" dirty="0" err="1" smtClean="0"/>
              <a:t>flavoproteins</a:t>
            </a:r>
            <a:r>
              <a:rPr lang="en-US" dirty="0" smtClean="0"/>
              <a:t>, two prosthetic groups</a:t>
            </a:r>
            <a:r>
              <a:rPr lang="cs-CZ" dirty="0" smtClean="0"/>
              <a:t> </a:t>
            </a:r>
            <a:r>
              <a:rPr lang="en-US" dirty="0" smtClean="0"/>
              <a:t>(FAD, </a:t>
            </a:r>
            <a:r>
              <a:rPr lang="en-US" dirty="0" err="1" smtClean="0"/>
              <a:t>pterins</a:t>
            </a:r>
            <a:r>
              <a:rPr lang="en-US" dirty="0" smtClean="0"/>
              <a:t>), non-covalent binding</a:t>
            </a:r>
          </a:p>
          <a:p>
            <a:pPr eaLnBrk="1" fontAlgn="auto" hangingPunct="1">
              <a:spcAft>
                <a:spcPts val="0"/>
              </a:spcAft>
              <a:buFontTx/>
              <a:buNone/>
              <a:defRPr/>
            </a:pPr>
            <a:endParaRPr lang="en-US" dirty="0" smtClean="0"/>
          </a:p>
        </p:txBody>
      </p:sp>
      <p:pic>
        <p:nvPicPr>
          <p:cNvPr id="33796" name="Picture 4"/>
          <p:cNvPicPr>
            <a:picLocks noChangeAspect="1" noChangeArrowheads="1"/>
          </p:cNvPicPr>
          <p:nvPr/>
        </p:nvPicPr>
        <p:blipFill>
          <a:blip r:embed="rId2" cstate="print"/>
          <a:srcRect/>
          <a:stretch>
            <a:fillRect/>
          </a:stretch>
        </p:blipFill>
        <p:spPr bwMode="auto">
          <a:xfrm>
            <a:off x="1763713" y="4568825"/>
            <a:ext cx="5545137" cy="2289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152400" y="0"/>
            <a:ext cx="8474075" cy="6194425"/>
          </a:xfrm>
          <a:prstGeom prst="rect">
            <a:avLst/>
          </a:prstGeom>
          <a:noFill/>
          <a:ln w="9525">
            <a:noFill/>
            <a:miter lim="800000"/>
            <a:headEnd/>
            <a:tailEnd/>
          </a:ln>
        </p:spPr>
        <p:txBody>
          <a:bodyPr>
            <a:spAutoFit/>
          </a:bodyPr>
          <a:lstStyle/>
          <a:p>
            <a:r>
              <a:rPr lang="en-US" sz="2800" u="sng"/>
              <a:t>Cryptochromes</a:t>
            </a:r>
          </a:p>
          <a:p>
            <a:endParaRPr lang="en-US" sz="2800" u="sng"/>
          </a:p>
          <a:p>
            <a:endParaRPr lang="en-US" sz="2800" u="sng"/>
          </a:p>
          <a:p>
            <a:endParaRPr lang="en-US" sz="2800" u="sng"/>
          </a:p>
          <a:p>
            <a:endParaRPr lang="en-US" sz="2800" u="sng"/>
          </a:p>
          <a:p>
            <a:endParaRPr lang="en-US" sz="2800" u="sng"/>
          </a:p>
          <a:p>
            <a:endParaRPr lang="en-US" sz="2000" i="1"/>
          </a:p>
          <a:p>
            <a:endParaRPr lang="en-US" sz="2000"/>
          </a:p>
          <a:p>
            <a:endParaRPr lang="en-US" sz="2000"/>
          </a:p>
          <a:p>
            <a:endParaRPr lang="en-US" sz="2000"/>
          </a:p>
          <a:p>
            <a:endParaRPr lang="en-US" sz="2000"/>
          </a:p>
          <a:p>
            <a:r>
              <a:rPr lang="en-US" sz="1600" b="1"/>
              <a:t>The sequence of </a:t>
            </a:r>
            <a:r>
              <a:rPr lang="en-US" sz="1600" b="1" i="1"/>
              <a:t>Hy4</a:t>
            </a:r>
            <a:r>
              <a:rPr lang="en-US" sz="1600" b="1"/>
              <a:t> was reported in 1993, and it was similar to DNA </a:t>
            </a:r>
          </a:p>
          <a:p>
            <a:r>
              <a:rPr lang="en-US" sz="1600" b="1"/>
              <a:t>photolyase (Ahmad and Cashmore 1993, Sancar 1994) yet has no photolyase activity. Re-designated “Cryptochrome 1”</a:t>
            </a:r>
          </a:p>
          <a:p>
            <a:r>
              <a:rPr lang="en-US" sz="1600" b="1"/>
              <a:t>Involvement in circadian rhythms; led to discovery of animal crys</a:t>
            </a:r>
          </a:p>
          <a:p>
            <a:endParaRPr lang="en-US" b="1"/>
          </a:p>
          <a:p>
            <a:r>
              <a:rPr lang="en-US" sz="1600" b="1"/>
              <a:t>cry’s are phosphorylated when illuminated. The timing of phosphorylation agrees well with the time course of early physiology</a:t>
            </a:r>
            <a:endParaRPr lang="en-US" b="1"/>
          </a:p>
          <a:p>
            <a:r>
              <a:rPr lang="en-US" b="1"/>
              <a:t> </a:t>
            </a:r>
          </a:p>
        </p:txBody>
      </p:sp>
      <p:sp>
        <p:nvSpPr>
          <p:cNvPr id="34819" name="Rectangle 3"/>
          <p:cNvSpPr>
            <a:spLocks noChangeArrowheads="1"/>
          </p:cNvSpPr>
          <p:nvPr/>
        </p:nvSpPr>
        <p:spPr bwMode="auto">
          <a:xfrm>
            <a:off x="228600" y="533400"/>
            <a:ext cx="5638800" cy="3478213"/>
          </a:xfrm>
          <a:prstGeom prst="rect">
            <a:avLst/>
          </a:prstGeom>
          <a:noFill/>
          <a:ln w="9525">
            <a:noFill/>
            <a:miter lim="800000"/>
            <a:headEnd/>
            <a:tailEnd/>
          </a:ln>
        </p:spPr>
        <p:txBody>
          <a:bodyPr>
            <a:spAutoFit/>
          </a:bodyPr>
          <a:lstStyle/>
          <a:p>
            <a:r>
              <a:rPr lang="cs-CZ" b="1"/>
              <a:t>Developmental effect of blue light –Darwin 1881</a:t>
            </a:r>
          </a:p>
          <a:p>
            <a:endParaRPr lang="en-US" b="1"/>
          </a:p>
          <a:p>
            <a:r>
              <a:rPr lang="en-US" b="1"/>
              <a:t>Many plant responses were not R-FR reversible and had action spectra with peaks in the blue and near-UV.  There must be a BL receptor(s). </a:t>
            </a:r>
            <a:endParaRPr lang="cs-CZ" b="1"/>
          </a:p>
          <a:p>
            <a:endParaRPr lang="en-US" b="1" u="sng"/>
          </a:p>
          <a:p>
            <a:r>
              <a:rPr lang="en-US" b="1"/>
              <a:t>Due to their elusive nature, Gressel (1977) described BL receptors as “cryptochromes”.</a:t>
            </a:r>
            <a:r>
              <a:rPr lang="en-US"/>
              <a:t> </a:t>
            </a:r>
          </a:p>
          <a:p>
            <a:r>
              <a:rPr lang="en-US" sz="2000" i="1"/>
              <a:t>hy4</a:t>
            </a:r>
            <a:r>
              <a:rPr lang="en-US" sz="2000"/>
              <a:t> mutants showed a lack of hypocotyl growth inhibition under blue light,but were normal under red and far-red.</a:t>
            </a:r>
          </a:p>
          <a:p>
            <a:endParaRPr lang="en-US"/>
          </a:p>
        </p:txBody>
      </p:sp>
      <p:grpSp>
        <p:nvGrpSpPr>
          <p:cNvPr id="34820" name="Group 4"/>
          <p:cNvGrpSpPr>
            <a:grpSpLocks/>
          </p:cNvGrpSpPr>
          <p:nvPr/>
        </p:nvGrpSpPr>
        <p:grpSpPr bwMode="auto">
          <a:xfrm>
            <a:off x="6096000" y="228600"/>
            <a:ext cx="2438400" cy="3398838"/>
            <a:chOff x="3067" y="144"/>
            <a:chExt cx="1923" cy="2842"/>
          </a:xfrm>
        </p:grpSpPr>
        <p:pic>
          <p:nvPicPr>
            <p:cNvPr id="34821" name="Picture 5" descr="pp0985226001"/>
            <p:cNvPicPr>
              <a:picLocks noChangeAspect="1" noChangeArrowheads="1"/>
            </p:cNvPicPr>
            <p:nvPr/>
          </p:nvPicPr>
          <p:blipFill>
            <a:blip r:embed="rId2" cstate="print"/>
            <a:srcRect t="82031" r="69394" b="156"/>
            <a:stretch>
              <a:fillRect/>
            </a:stretch>
          </p:blipFill>
          <p:spPr bwMode="auto">
            <a:xfrm>
              <a:off x="3072" y="144"/>
              <a:ext cx="1550" cy="2505"/>
            </a:xfrm>
            <a:prstGeom prst="rect">
              <a:avLst/>
            </a:prstGeom>
            <a:noFill/>
            <a:ln w="9525">
              <a:noFill/>
              <a:miter lim="800000"/>
              <a:headEnd/>
              <a:tailEnd/>
            </a:ln>
          </p:spPr>
        </p:pic>
        <p:sp>
          <p:nvSpPr>
            <p:cNvPr id="34822" name="Rectangle 6"/>
            <p:cNvSpPr>
              <a:spLocks noChangeArrowheads="1"/>
            </p:cNvSpPr>
            <p:nvPr/>
          </p:nvSpPr>
          <p:spPr bwMode="auto">
            <a:xfrm>
              <a:off x="3380" y="2183"/>
              <a:ext cx="1035" cy="438"/>
            </a:xfrm>
            <a:prstGeom prst="rect">
              <a:avLst/>
            </a:prstGeom>
            <a:solidFill>
              <a:schemeClr val="tx1"/>
            </a:solidFill>
            <a:ln w="9525">
              <a:solidFill>
                <a:schemeClr val="tx1"/>
              </a:solidFill>
              <a:miter lim="800000"/>
              <a:headEnd/>
              <a:tailEnd/>
            </a:ln>
          </p:spPr>
          <p:txBody>
            <a:bodyPr wrap="none" anchor="ctr"/>
            <a:lstStyle/>
            <a:p>
              <a:endParaRPr lang="cs-CZ">
                <a:latin typeface="Calibri" pitchFamily="34" charset="0"/>
              </a:endParaRPr>
            </a:p>
          </p:txBody>
        </p:sp>
        <p:sp>
          <p:nvSpPr>
            <p:cNvPr id="34823" name="Text Box 7"/>
            <p:cNvSpPr txBox="1">
              <a:spLocks noChangeArrowheads="1"/>
            </p:cNvSpPr>
            <p:nvPr/>
          </p:nvSpPr>
          <p:spPr bwMode="auto">
            <a:xfrm>
              <a:off x="3067" y="2344"/>
              <a:ext cx="1630" cy="331"/>
            </a:xfrm>
            <a:prstGeom prst="rect">
              <a:avLst/>
            </a:prstGeom>
            <a:noFill/>
            <a:ln w="9525">
              <a:noFill/>
              <a:miter lim="800000"/>
              <a:headEnd/>
              <a:tailEnd/>
            </a:ln>
          </p:spPr>
          <p:txBody>
            <a:bodyPr>
              <a:spAutoFit/>
            </a:bodyPr>
            <a:lstStyle/>
            <a:p>
              <a:pPr algn="ctr"/>
              <a:r>
                <a:rPr lang="en-US" sz="2000">
                  <a:solidFill>
                    <a:schemeClr val="bg1"/>
                  </a:solidFill>
                </a:rPr>
                <a:t>Dark  BL</a:t>
              </a:r>
            </a:p>
          </p:txBody>
        </p:sp>
        <p:sp>
          <p:nvSpPr>
            <p:cNvPr id="34824" name="Text Box 8"/>
            <p:cNvSpPr txBox="1">
              <a:spLocks noChangeArrowheads="1"/>
            </p:cNvSpPr>
            <p:nvPr/>
          </p:nvSpPr>
          <p:spPr bwMode="auto">
            <a:xfrm>
              <a:off x="3443" y="2669"/>
              <a:ext cx="956" cy="306"/>
            </a:xfrm>
            <a:prstGeom prst="rect">
              <a:avLst/>
            </a:prstGeom>
            <a:noFill/>
            <a:ln w="9525">
              <a:noFill/>
              <a:miter lim="800000"/>
              <a:headEnd/>
              <a:tailEnd/>
            </a:ln>
          </p:spPr>
          <p:txBody>
            <a:bodyPr wrap="none">
              <a:spAutoFit/>
            </a:bodyPr>
            <a:lstStyle/>
            <a:p>
              <a:pPr algn="ctr"/>
              <a:r>
                <a:rPr lang="en-US" b="1"/>
                <a:t>Wild-type</a:t>
              </a:r>
            </a:p>
          </p:txBody>
        </p:sp>
        <p:grpSp>
          <p:nvGrpSpPr>
            <p:cNvPr id="34825" name="Group 9"/>
            <p:cNvGrpSpPr>
              <a:grpSpLocks/>
            </p:cNvGrpSpPr>
            <p:nvPr/>
          </p:nvGrpSpPr>
          <p:grpSpPr bwMode="auto">
            <a:xfrm>
              <a:off x="4441" y="149"/>
              <a:ext cx="549" cy="2837"/>
              <a:chOff x="2073" y="950"/>
              <a:chExt cx="549" cy="2837"/>
            </a:xfrm>
          </p:grpSpPr>
          <p:grpSp>
            <p:nvGrpSpPr>
              <p:cNvPr id="34826" name="Group 10"/>
              <p:cNvGrpSpPr>
                <a:grpSpLocks/>
              </p:cNvGrpSpPr>
              <p:nvPr/>
            </p:nvGrpSpPr>
            <p:grpSpPr bwMode="auto">
              <a:xfrm>
                <a:off x="2156" y="950"/>
                <a:ext cx="466" cy="2559"/>
                <a:chOff x="2180" y="946"/>
                <a:chExt cx="466" cy="2559"/>
              </a:xfrm>
            </p:grpSpPr>
            <p:grpSp>
              <p:nvGrpSpPr>
                <p:cNvPr id="34828" name="Group 11"/>
                <p:cNvGrpSpPr>
                  <a:grpSpLocks/>
                </p:cNvGrpSpPr>
                <p:nvPr/>
              </p:nvGrpSpPr>
              <p:grpSpPr bwMode="auto">
                <a:xfrm>
                  <a:off x="2228" y="946"/>
                  <a:ext cx="418" cy="2502"/>
                  <a:chOff x="2228" y="954"/>
                  <a:chExt cx="418" cy="2502"/>
                </a:xfrm>
              </p:grpSpPr>
              <p:sp>
                <p:nvSpPr>
                  <p:cNvPr id="34830" name="Rectangle 12"/>
                  <p:cNvSpPr>
                    <a:spLocks noChangeArrowheads="1"/>
                  </p:cNvSpPr>
                  <p:nvPr/>
                </p:nvSpPr>
                <p:spPr bwMode="auto">
                  <a:xfrm>
                    <a:off x="2232" y="954"/>
                    <a:ext cx="414" cy="2502"/>
                  </a:xfrm>
                  <a:prstGeom prst="rect">
                    <a:avLst/>
                  </a:prstGeom>
                  <a:solidFill>
                    <a:schemeClr val="tx2"/>
                  </a:solidFill>
                  <a:ln w="9525">
                    <a:solidFill>
                      <a:schemeClr val="tx1"/>
                    </a:solidFill>
                    <a:miter lim="800000"/>
                    <a:headEnd/>
                    <a:tailEnd/>
                  </a:ln>
                </p:spPr>
                <p:txBody>
                  <a:bodyPr wrap="none" anchor="ctr"/>
                  <a:lstStyle/>
                  <a:p>
                    <a:endParaRPr lang="cs-CZ">
                      <a:latin typeface="Calibri" pitchFamily="34" charset="0"/>
                    </a:endParaRPr>
                  </a:p>
                </p:txBody>
              </p:sp>
              <p:pic>
                <p:nvPicPr>
                  <p:cNvPr id="34831" name="Picture 13" descr="pp0985226001"/>
                  <p:cNvPicPr>
                    <a:picLocks noChangeAspect="1" noChangeArrowheads="1"/>
                  </p:cNvPicPr>
                  <p:nvPr/>
                </p:nvPicPr>
                <p:blipFill>
                  <a:blip r:embed="rId2" cstate="print"/>
                  <a:srcRect l="46068" t="85017" r="45699" b="3142"/>
                  <a:stretch>
                    <a:fillRect/>
                  </a:stretch>
                </p:blipFill>
                <p:spPr bwMode="auto">
                  <a:xfrm>
                    <a:off x="2228" y="1116"/>
                    <a:ext cx="417" cy="2079"/>
                  </a:xfrm>
                  <a:prstGeom prst="rect">
                    <a:avLst/>
                  </a:prstGeom>
                  <a:noFill/>
                  <a:ln w="9525">
                    <a:noFill/>
                    <a:miter lim="800000"/>
                    <a:headEnd/>
                    <a:tailEnd/>
                  </a:ln>
                </p:spPr>
              </p:pic>
            </p:grpSp>
            <p:sp>
              <p:nvSpPr>
                <p:cNvPr id="34829" name="Rectangle 14"/>
                <p:cNvSpPr>
                  <a:spLocks noChangeArrowheads="1"/>
                </p:cNvSpPr>
                <p:nvPr/>
              </p:nvSpPr>
              <p:spPr bwMode="auto">
                <a:xfrm>
                  <a:off x="2180" y="3174"/>
                  <a:ext cx="391" cy="331"/>
                </a:xfrm>
                <a:prstGeom prst="rect">
                  <a:avLst/>
                </a:prstGeom>
                <a:noFill/>
                <a:ln w="9525">
                  <a:noFill/>
                  <a:miter lim="800000"/>
                  <a:headEnd/>
                  <a:tailEnd/>
                </a:ln>
              </p:spPr>
              <p:txBody>
                <a:bodyPr wrap="none">
                  <a:spAutoFit/>
                </a:bodyPr>
                <a:lstStyle/>
                <a:p>
                  <a:pPr algn="ctr"/>
                  <a:r>
                    <a:rPr lang="en-US" sz="2000">
                      <a:solidFill>
                        <a:schemeClr val="bg1"/>
                      </a:solidFill>
                    </a:rPr>
                    <a:t>BL</a:t>
                  </a:r>
                </a:p>
              </p:txBody>
            </p:sp>
          </p:grpSp>
          <p:sp>
            <p:nvSpPr>
              <p:cNvPr id="34827" name="Text Box 15"/>
              <p:cNvSpPr txBox="1">
                <a:spLocks noChangeArrowheads="1"/>
              </p:cNvSpPr>
              <p:nvPr/>
            </p:nvSpPr>
            <p:spPr bwMode="auto">
              <a:xfrm>
                <a:off x="2073" y="3480"/>
                <a:ext cx="515" cy="307"/>
              </a:xfrm>
              <a:prstGeom prst="rect">
                <a:avLst/>
              </a:prstGeom>
              <a:noFill/>
              <a:ln w="9525">
                <a:noFill/>
                <a:miter lim="800000"/>
                <a:headEnd/>
                <a:tailEnd/>
              </a:ln>
            </p:spPr>
            <p:txBody>
              <a:bodyPr wrap="none">
                <a:spAutoFit/>
              </a:bodyPr>
              <a:lstStyle/>
              <a:p>
                <a:pPr algn="ctr"/>
                <a:r>
                  <a:rPr lang="en-US" b="1" i="1"/>
                  <a:t>cry1</a:t>
                </a:r>
              </a:p>
            </p:txBody>
          </p:sp>
        </p:grpSp>
      </p:gr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85800" y="333375"/>
            <a:ext cx="7772400" cy="1008063"/>
          </a:xfrm>
        </p:spPr>
        <p:txBody>
          <a:bodyPr/>
          <a:lstStyle/>
          <a:p>
            <a:pPr eaLnBrk="1" hangingPunct="1"/>
            <a:r>
              <a:rPr lang="cs-CZ" sz="3600" smtClean="0"/>
              <a:t>Cryptochromes – genes and localization</a:t>
            </a:r>
            <a:endParaRPr lang="en-US" sz="3600" smtClean="0"/>
          </a:p>
        </p:txBody>
      </p:sp>
      <p:sp>
        <p:nvSpPr>
          <p:cNvPr id="35843" name="Rectangle 3"/>
          <p:cNvSpPr>
            <a:spLocks noGrp="1" noChangeArrowheads="1"/>
          </p:cNvSpPr>
          <p:nvPr>
            <p:ph idx="1"/>
          </p:nvPr>
        </p:nvSpPr>
        <p:spPr>
          <a:xfrm>
            <a:off x="685800" y="1412875"/>
            <a:ext cx="7772400" cy="4683125"/>
          </a:xfrm>
        </p:spPr>
        <p:txBody>
          <a:bodyPr/>
          <a:lstStyle/>
          <a:p>
            <a:pPr eaLnBrk="1" hangingPunct="1">
              <a:lnSpc>
                <a:spcPct val="90000"/>
              </a:lnSpc>
            </a:pPr>
            <a:r>
              <a:rPr lang="cs-CZ" sz="2800" dirty="0" err="1" smtClean="0"/>
              <a:t>Different</a:t>
            </a:r>
            <a:r>
              <a:rPr lang="cs-CZ" sz="2800" dirty="0" smtClean="0"/>
              <a:t> </a:t>
            </a:r>
            <a:r>
              <a:rPr lang="cs-CZ" sz="2800" dirty="0" err="1" smtClean="0"/>
              <a:t>number</a:t>
            </a:r>
            <a:r>
              <a:rPr lang="cs-CZ" sz="2800" dirty="0" smtClean="0"/>
              <a:t> </a:t>
            </a:r>
            <a:r>
              <a:rPr lang="cs-CZ" sz="2800" dirty="0" err="1" smtClean="0"/>
              <a:t>of</a:t>
            </a:r>
            <a:r>
              <a:rPr lang="cs-CZ" sz="2800" dirty="0" smtClean="0"/>
              <a:t> CRY </a:t>
            </a:r>
            <a:r>
              <a:rPr lang="cs-CZ" sz="2800" dirty="0" err="1" smtClean="0"/>
              <a:t>genes</a:t>
            </a:r>
            <a:r>
              <a:rPr lang="cs-CZ" sz="2800" dirty="0" smtClean="0"/>
              <a:t> in </a:t>
            </a:r>
            <a:r>
              <a:rPr lang="cs-CZ" sz="2800" dirty="0" err="1" smtClean="0"/>
              <a:t>plant</a:t>
            </a:r>
            <a:r>
              <a:rPr lang="cs-CZ" sz="2800" dirty="0" smtClean="0"/>
              <a:t> </a:t>
            </a:r>
            <a:r>
              <a:rPr lang="cs-CZ" sz="2800" dirty="0" err="1" smtClean="0"/>
              <a:t>genomes</a:t>
            </a:r>
            <a:r>
              <a:rPr lang="cs-CZ" sz="2800" dirty="0" smtClean="0"/>
              <a:t> (</a:t>
            </a:r>
            <a:r>
              <a:rPr lang="cs-CZ" sz="2800" dirty="0" err="1" smtClean="0"/>
              <a:t>two</a:t>
            </a:r>
            <a:r>
              <a:rPr lang="cs-CZ" sz="2800" dirty="0" smtClean="0"/>
              <a:t> in </a:t>
            </a:r>
            <a:r>
              <a:rPr lang="cs-CZ" sz="2800" dirty="0" err="1" smtClean="0"/>
              <a:t>Arabidopsis</a:t>
            </a:r>
            <a:r>
              <a:rPr lang="cs-CZ" sz="2800" dirty="0" smtClean="0"/>
              <a:t>), </a:t>
            </a:r>
            <a:r>
              <a:rPr lang="cs-CZ" sz="2800" dirty="0" err="1" smtClean="0"/>
              <a:t>circadial</a:t>
            </a:r>
            <a:r>
              <a:rPr lang="cs-CZ" sz="2800" dirty="0" smtClean="0"/>
              <a:t> </a:t>
            </a:r>
            <a:r>
              <a:rPr lang="cs-CZ" sz="2800" dirty="0" err="1" smtClean="0"/>
              <a:t>oscilations</a:t>
            </a:r>
            <a:endParaRPr lang="cs-CZ" sz="2800" dirty="0" smtClean="0"/>
          </a:p>
          <a:p>
            <a:pPr eaLnBrk="1" hangingPunct="1">
              <a:lnSpc>
                <a:spcPct val="90000"/>
              </a:lnSpc>
            </a:pPr>
            <a:r>
              <a:rPr lang="cs-CZ" sz="2800" dirty="0" smtClean="0"/>
              <a:t>CRY1 </a:t>
            </a:r>
            <a:r>
              <a:rPr lang="cs-CZ" sz="2800" dirty="0" err="1" smtClean="0"/>
              <a:t>and</a:t>
            </a:r>
            <a:r>
              <a:rPr lang="cs-CZ" sz="2800" dirty="0" smtClean="0"/>
              <a:t> CRY2 are </a:t>
            </a:r>
            <a:r>
              <a:rPr lang="cs-CZ" sz="2800" dirty="0" err="1" smtClean="0"/>
              <a:t>soluble</a:t>
            </a:r>
            <a:r>
              <a:rPr lang="cs-CZ" sz="2800" dirty="0" smtClean="0"/>
              <a:t> </a:t>
            </a:r>
            <a:r>
              <a:rPr lang="cs-CZ" sz="2800" dirty="0" err="1" smtClean="0"/>
              <a:t>nuclear</a:t>
            </a:r>
            <a:r>
              <a:rPr lang="cs-CZ" sz="2800" dirty="0" smtClean="0"/>
              <a:t> </a:t>
            </a:r>
            <a:r>
              <a:rPr lang="cs-CZ" sz="2800" dirty="0" err="1" smtClean="0"/>
              <a:t>proteins</a:t>
            </a:r>
            <a:r>
              <a:rPr lang="cs-CZ" sz="2800" dirty="0" smtClean="0"/>
              <a:t>, </a:t>
            </a:r>
            <a:r>
              <a:rPr lang="cs-CZ" sz="2800" dirty="0" err="1" smtClean="0"/>
              <a:t>partially</a:t>
            </a:r>
            <a:r>
              <a:rPr lang="cs-CZ" sz="2800" dirty="0" smtClean="0"/>
              <a:t> </a:t>
            </a:r>
            <a:r>
              <a:rPr lang="cs-CZ" sz="2800" dirty="0" err="1" smtClean="0"/>
              <a:t>redundant</a:t>
            </a:r>
            <a:r>
              <a:rPr lang="cs-CZ" sz="2800" dirty="0" smtClean="0"/>
              <a:t> </a:t>
            </a:r>
            <a:r>
              <a:rPr lang="cs-CZ" sz="2800" dirty="0" err="1" smtClean="0"/>
              <a:t>function</a:t>
            </a:r>
            <a:endParaRPr lang="cs-CZ" sz="2800" dirty="0" smtClean="0"/>
          </a:p>
          <a:p>
            <a:pPr eaLnBrk="1" hangingPunct="1">
              <a:lnSpc>
                <a:spcPct val="90000"/>
              </a:lnSpc>
            </a:pPr>
            <a:r>
              <a:rPr lang="cs-CZ" sz="2800" dirty="0" smtClean="0"/>
              <a:t>CRY2 – </a:t>
            </a:r>
            <a:r>
              <a:rPr lang="cs-CZ" sz="2800" dirty="0" err="1" smtClean="0"/>
              <a:t>constitutive</a:t>
            </a:r>
            <a:r>
              <a:rPr lang="cs-CZ" sz="2800" dirty="0" smtClean="0"/>
              <a:t> </a:t>
            </a:r>
            <a:r>
              <a:rPr lang="cs-CZ" sz="2800" dirty="0" err="1" smtClean="0"/>
              <a:t>nuclear</a:t>
            </a:r>
            <a:r>
              <a:rPr lang="cs-CZ" sz="2800" dirty="0" smtClean="0"/>
              <a:t> </a:t>
            </a:r>
            <a:r>
              <a:rPr lang="cs-CZ" sz="2800" dirty="0" err="1" smtClean="0"/>
              <a:t>localization</a:t>
            </a:r>
            <a:r>
              <a:rPr lang="cs-CZ" sz="2800" dirty="0" smtClean="0"/>
              <a:t>, </a:t>
            </a:r>
            <a:r>
              <a:rPr lang="cs-CZ" sz="2800" dirty="0" err="1" smtClean="0"/>
              <a:t>homogenous</a:t>
            </a:r>
            <a:r>
              <a:rPr lang="cs-CZ" sz="2800" dirty="0" smtClean="0"/>
              <a:t> </a:t>
            </a:r>
            <a:r>
              <a:rPr lang="cs-CZ" sz="2800" dirty="0" err="1" smtClean="0"/>
              <a:t>distribution</a:t>
            </a:r>
            <a:r>
              <a:rPr lang="cs-CZ" sz="2800" dirty="0" smtClean="0"/>
              <a:t> in </a:t>
            </a:r>
            <a:r>
              <a:rPr lang="cs-CZ" sz="2800" dirty="0" err="1" smtClean="0"/>
              <a:t>dark</a:t>
            </a:r>
            <a:r>
              <a:rPr lang="cs-CZ" sz="2800" dirty="0" smtClean="0"/>
              <a:t>, </a:t>
            </a:r>
            <a:r>
              <a:rPr lang="cs-CZ" sz="2800" dirty="0" err="1" smtClean="0"/>
              <a:t>speckles</a:t>
            </a:r>
            <a:r>
              <a:rPr lang="cs-CZ" sz="2800" dirty="0" smtClean="0"/>
              <a:t> in </a:t>
            </a:r>
            <a:r>
              <a:rPr lang="cs-CZ" sz="2800" dirty="0" err="1" smtClean="0"/>
              <a:t>light</a:t>
            </a:r>
            <a:r>
              <a:rPr lang="cs-CZ" sz="2800" dirty="0" smtClean="0"/>
              <a:t> Negative </a:t>
            </a:r>
            <a:r>
              <a:rPr lang="cs-CZ" sz="2800" dirty="0" err="1" smtClean="0"/>
              <a:t>regulation</a:t>
            </a:r>
            <a:r>
              <a:rPr lang="cs-CZ" sz="2800" dirty="0" smtClean="0"/>
              <a:t> by </a:t>
            </a:r>
            <a:r>
              <a:rPr lang="cs-CZ" sz="2800" dirty="0" err="1" smtClean="0"/>
              <a:t>light</a:t>
            </a:r>
            <a:r>
              <a:rPr lang="cs-CZ" sz="2800" dirty="0" smtClean="0"/>
              <a:t>- E3 dep. </a:t>
            </a:r>
            <a:r>
              <a:rPr lang="cs-CZ" sz="2800" dirty="0" err="1" smtClean="0"/>
              <a:t>degradation</a:t>
            </a:r>
            <a:r>
              <a:rPr lang="cs-CZ" sz="2800" dirty="0" smtClean="0"/>
              <a:t>.</a:t>
            </a:r>
          </a:p>
          <a:p>
            <a:pPr eaLnBrk="1" hangingPunct="1">
              <a:lnSpc>
                <a:spcPct val="90000"/>
              </a:lnSpc>
            </a:pPr>
            <a:r>
              <a:rPr lang="cs-CZ" sz="2800" dirty="0" smtClean="0"/>
              <a:t> CRY1 – more </a:t>
            </a:r>
            <a:r>
              <a:rPr lang="cs-CZ" sz="2800" dirty="0" err="1" smtClean="0"/>
              <a:t>stable</a:t>
            </a:r>
            <a:r>
              <a:rPr lang="cs-CZ" sz="2800" dirty="0" smtClean="0"/>
              <a:t> to </a:t>
            </a:r>
            <a:r>
              <a:rPr lang="cs-CZ" sz="2800" dirty="0" err="1" smtClean="0"/>
              <a:t>degradation</a:t>
            </a:r>
            <a:r>
              <a:rPr lang="cs-CZ" sz="2800" dirty="0" smtClean="0"/>
              <a:t>, not </a:t>
            </a:r>
            <a:r>
              <a:rPr lang="cs-CZ" sz="2800" dirty="0" err="1" smtClean="0"/>
              <a:t>affected</a:t>
            </a:r>
            <a:r>
              <a:rPr lang="cs-CZ" sz="2800" dirty="0" smtClean="0"/>
              <a:t> by </a:t>
            </a:r>
            <a:r>
              <a:rPr lang="cs-CZ" sz="2800" dirty="0" err="1" smtClean="0"/>
              <a:t>light</a:t>
            </a:r>
            <a:r>
              <a:rPr lang="cs-CZ" sz="2800" dirty="0" smtClean="0"/>
              <a:t>, </a:t>
            </a:r>
            <a:r>
              <a:rPr lang="cs-CZ" sz="2800" b="1" dirty="0" err="1" smtClean="0"/>
              <a:t>nuclear</a:t>
            </a:r>
            <a:r>
              <a:rPr lang="cs-CZ" sz="2800" dirty="0" smtClean="0"/>
              <a:t> in </a:t>
            </a:r>
            <a:r>
              <a:rPr lang="cs-CZ" sz="2800" b="1" dirty="0" err="1" smtClean="0"/>
              <a:t>dark</a:t>
            </a:r>
            <a:r>
              <a:rPr lang="cs-CZ" sz="2800" dirty="0" smtClean="0"/>
              <a:t>, </a:t>
            </a:r>
            <a:r>
              <a:rPr lang="cs-CZ" sz="2800" dirty="0" err="1" smtClean="0"/>
              <a:t>under</a:t>
            </a:r>
            <a:r>
              <a:rPr lang="cs-CZ" sz="2800" dirty="0" smtClean="0"/>
              <a:t> BL </a:t>
            </a:r>
            <a:r>
              <a:rPr lang="cs-CZ" sz="2800" dirty="0" err="1" smtClean="0"/>
              <a:t>it</a:t>
            </a:r>
            <a:r>
              <a:rPr lang="cs-CZ" sz="2800" dirty="0" smtClean="0"/>
              <a:t> </a:t>
            </a:r>
            <a:r>
              <a:rPr lang="cs-CZ" sz="2800" dirty="0" err="1" smtClean="0"/>
              <a:t>is</a:t>
            </a:r>
            <a:r>
              <a:rPr lang="cs-CZ" sz="2800" dirty="0" smtClean="0"/>
              <a:t> </a:t>
            </a:r>
            <a:r>
              <a:rPr lang="cs-CZ" sz="2800" dirty="0" err="1" smtClean="0"/>
              <a:t>localized</a:t>
            </a:r>
            <a:r>
              <a:rPr lang="cs-CZ" sz="2800" dirty="0" smtClean="0"/>
              <a:t> in </a:t>
            </a:r>
            <a:r>
              <a:rPr lang="cs-CZ" sz="2800" dirty="0" err="1" smtClean="0"/>
              <a:t>the</a:t>
            </a:r>
            <a:r>
              <a:rPr lang="cs-CZ" sz="2800" dirty="0" smtClean="0"/>
              <a:t> </a:t>
            </a:r>
            <a:r>
              <a:rPr lang="cs-CZ" sz="2800" b="1" dirty="0" err="1" smtClean="0">
                <a:solidFill>
                  <a:srgbClr val="0070C0"/>
                </a:solidFill>
              </a:rPr>
              <a:t>cytoplasm</a:t>
            </a:r>
            <a:endParaRPr lang="cs-CZ" sz="2800" b="1" dirty="0" smtClean="0">
              <a:solidFill>
                <a:srgbClr val="0070C0"/>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684213" y="333375"/>
            <a:ext cx="7772400" cy="1143000"/>
          </a:xfrm>
        </p:spPr>
        <p:txBody>
          <a:bodyPr/>
          <a:lstStyle/>
          <a:p>
            <a:pPr eaLnBrk="1" hangingPunct="1"/>
            <a:r>
              <a:rPr lang="cs-CZ" sz="4000" smtClean="0"/>
              <a:t>Cryptochromes – signal transduction</a:t>
            </a:r>
          </a:p>
        </p:txBody>
      </p:sp>
      <p:sp>
        <p:nvSpPr>
          <p:cNvPr id="36867" name="Rectangle 3"/>
          <p:cNvSpPr>
            <a:spLocks noGrp="1" noChangeArrowheads="1"/>
          </p:cNvSpPr>
          <p:nvPr>
            <p:ph idx="1"/>
          </p:nvPr>
        </p:nvSpPr>
        <p:spPr>
          <a:xfrm>
            <a:off x="684213" y="1484313"/>
            <a:ext cx="7772400" cy="4752975"/>
          </a:xfrm>
        </p:spPr>
        <p:txBody>
          <a:bodyPr/>
          <a:lstStyle/>
          <a:p>
            <a:pPr eaLnBrk="1" hangingPunct="1"/>
            <a:r>
              <a:rPr lang="cs-CZ" smtClean="0"/>
              <a:t>Binding to signalosom COP9, COP1</a:t>
            </a:r>
          </a:p>
          <a:p>
            <a:pPr eaLnBrk="1" hangingPunct="1"/>
            <a:r>
              <a:rPr lang="cs-CZ" smtClean="0"/>
              <a:t>Interaction with Phy – phosphorylation</a:t>
            </a:r>
          </a:p>
          <a:p>
            <a:pPr eaLnBrk="1" hangingPunct="1"/>
            <a:r>
              <a:rPr lang="cs-CZ" smtClean="0"/>
              <a:t>BL dependent membrane depolarization </a:t>
            </a:r>
          </a:p>
          <a:p>
            <a:pPr eaLnBrk="1" hangingPunct="1"/>
            <a:r>
              <a:rPr lang="cs-CZ" smtClean="0"/>
              <a:t>BL dependent changes in calcium concentration</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Nadpis 1"/>
          <p:cNvSpPr>
            <a:spLocks noGrp="1"/>
          </p:cNvSpPr>
          <p:nvPr>
            <p:ph type="title"/>
          </p:nvPr>
        </p:nvSpPr>
        <p:spPr/>
        <p:txBody>
          <a:bodyPr/>
          <a:lstStyle/>
          <a:p>
            <a:pPr eaLnBrk="1" hangingPunct="1"/>
            <a:endParaRPr lang="cs-CZ" smtClean="0"/>
          </a:p>
        </p:txBody>
      </p:sp>
      <p:sp>
        <p:nvSpPr>
          <p:cNvPr id="37891" name="Zástupný symbol pro obsah 2"/>
          <p:cNvSpPr>
            <a:spLocks noGrp="1"/>
          </p:cNvSpPr>
          <p:nvPr>
            <p:ph idx="1"/>
          </p:nvPr>
        </p:nvSpPr>
        <p:spPr/>
        <p:txBody>
          <a:bodyPr/>
          <a:lstStyle/>
          <a:p>
            <a:pPr eaLnBrk="1" hangingPunct="1"/>
            <a:endParaRPr lang="cs-CZ" smtClean="0"/>
          </a:p>
        </p:txBody>
      </p:sp>
      <p:pic>
        <p:nvPicPr>
          <p:cNvPr id="37892" name="Picture 3"/>
          <p:cNvPicPr>
            <a:picLocks noChangeAspect="1" noChangeArrowheads="1"/>
          </p:cNvPicPr>
          <p:nvPr/>
        </p:nvPicPr>
        <p:blipFill>
          <a:blip r:embed="rId2" cstate="print"/>
          <a:srcRect/>
          <a:stretch>
            <a:fillRect/>
          </a:stretch>
        </p:blipFill>
        <p:spPr bwMode="auto">
          <a:xfrm>
            <a:off x="1331913" y="0"/>
            <a:ext cx="6553200" cy="7048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Xingwang"/>
          <p:cNvPicPr>
            <a:picLocks noGrp="1" noChangeAspect="1" noChangeArrowheads="1"/>
          </p:cNvPicPr>
          <p:nvPr>
            <p:ph sz="half" idx="1"/>
          </p:nvPr>
        </p:nvPicPr>
        <p:blipFill>
          <a:blip r:embed="rId2" cstate="print"/>
          <a:srcRect t="9822"/>
          <a:stretch>
            <a:fillRect/>
          </a:stretch>
        </p:blipFill>
        <p:spPr>
          <a:xfrm>
            <a:off x="7402513" y="412750"/>
            <a:ext cx="1444625" cy="1822450"/>
          </a:xfrm>
          <a:noFill/>
          <a:ln w="15875">
            <a:solidFill>
              <a:schemeClr val="tx1"/>
            </a:solidFill>
          </a:ln>
        </p:spPr>
      </p:pic>
      <p:sp>
        <p:nvSpPr>
          <p:cNvPr id="38915" name="Text Box 3"/>
          <p:cNvSpPr txBox="1">
            <a:spLocks noChangeArrowheads="1"/>
          </p:cNvSpPr>
          <p:nvPr/>
        </p:nvSpPr>
        <p:spPr bwMode="auto">
          <a:xfrm>
            <a:off x="4741863" y="1111250"/>
            <a:ext cx="2597150" cy="366713"/>
          </a:xfrm>
          <a:prstGeom prst="rect">
            <a:avLst/>
          </a:prstGeom>
          <a:noFill/>
          <a:ln w="9525">
            <a:noFill/>
            <a:miter lim="800000"/>
            <a:headEnd/>
            <a:tailEnd/>
          </a:ln>
        </p:spPr>
        <p:txBody>
          <a:bodyPr wrap="none">
            <a:spAutoFit/>
          </a:bodyPr>
          <a:lstStyle/>
          <a:p>
            <a:r>
              <a:rPr lang="en-US" b="1"/>
              <a:t>Xing Wang Deng, Yale</a:t>
            </a:r>
          </a:p>
        </p:txBody>
      </p:sp>
      <p:pic>
        <p:nvPicPr>
          <p:cNvPr id="38916" name="Picture 4" descr="125248-movie"/>
          <p:cNvPicPr>
            <a:picLocks noChangeAspect="1" noChangeArrowheads="1"/>
          </p:cNvPicPr>
          <p:nvPr/>
        </p:nvPicPr>
        <p:blipFill>
          <a:blip r:embed="rId3" cstate="print"/>
          <a:srcRect/>
          <a:stretch>
            <a:fillRect/>
          </a:stretch>
        </p:blipFill>
        <p:spPr bwMode="auto">
          <a:xfrm>
            <a:off x="774700" y="685800"/>
            <a:ext cx="2995613" cy="4552950"/>
          </a:xfrm>
          <a:prstGeom prst="rect">
            <a:avLst/>
          </a:prstGeom>
          <a:noFill/>
          <a:ln w="19050">
            <a:solidFill>
              <a:schemeClr val="tx1"/>
            </a:solidFill>
            <a:miter lim="800000"/>
            <a:headEnd/>
            <a:tailEnd/>
          </a:ln>
        </p:spPr>
      </p:pic>
      <p:sp>
        <p:nvSpPr>
          <p:cNvPr id="38917" name="Rectangle 5"/>
          <p:cNvSpPr>
            <a:spLocks noChangeArrowheads="1"/>
          </p:cNvSpPr>
          <p:nvPr/>
        </p:nvSpPr>
        <p:spPr bwMode="auto">
          <a:xfrm>
            <a:off x="769938" y="1946275"/>
            <a:ext cx="2974975" cy="2366963"/>
          </a:xfrm>
          <a:prstGeom prst="rect">
            <a:avLst/>
          </a:prstGeom>
          <a:solidFill>
            <a:schemeClr val="tx1"/>
          </a:solidFill>
          <a:ln w="9525">
            <a:solidFill>
              <a:schemeClr val="tx1"/>
            </a:solidFill>
            <a:miter lim="800000"/>
            <a:headEnd/>
            <a:tailEnd/>
          </a:ln>
        </p:spPr>
        <p:txBody>
          <a:bodyPr wrap="none" anchor="ctr"/>
          <a:lstStyle/>
          <a:p>
            <a:pPr algn="ctr"/>
            <a:endParaRPr lang="cs-CZ"/>
          </a:p>
        </p:txBody>
      </p:sp>
      <p:pic>
        <p:nvPicPr>
          <p:cNvPr id="38918" name="Picture 6" descr="denghome"/>
          <p:cNvPicPr>
            <a:picLocks noChangeAspect="1" noChangeArrowheads="1"/>
          </p:cNvPicPr>
          <p:nvPr/>
        </p:nvPicPr>
        <p:blipFill>
          <a:blip r:embed="rId4" cstate="print"/>
          <a:srcRect/>
          <a:stretch>
            <a:fillRect/>
          </a:stretch>
        </p:blipFill>
        <p:spPr bwMode="auto">
          <a:xfrm>
            <a:off x="179388" y="1916113"/>
            <a:ext cx="4217987" cy="2328862"/>
          </a:xfrm>
          <a:prstGeom prst="rect">
            <a:avLst/>
          </a:prstGeom>
          <a:noFill/>
          <a:ln w="9525">
            <a:noFill/>
            <a:miter lim="800000"/>
            <a:headEnd/>
            <a:tailEnd/>
          </a:ln>
        </p:spPr>
      </p:pic>
      <p:sp>
        <p:nvSpPr>
          <p:cNvPr id="38919" name="Text Box 7"/>
          <p:cNvSpPr txBox="1">
            <a:spLocks noChangeArrowheads="1"/>
          </p:cNvSpPr>
          <p:nvPr/>
        </p:nvSpPr>
        <p:spPr bwMode="auto">
          <a:xfrm>
            <a:off x="4567238" y="1931988"/>
            <a:ext cx="4319587" cy="2957512"/>
          </a:xfrm>
          <a:prstGeom prst="rect">
            <a:avLst/>
          </a:prstGeom>
          <a:noFill/>
          <a:ln w="9525">
            <a:noFill/>
            <a:miter lim="800000"/>
            <a:headEnd/>
            <a:tailEnd/>
          </a:ln>
        </p:spPr>
        <p:txBody>
          <a:bodyPr wrap="none">
            <a:spAutoFit/>
          </a:bodyPr>
          <a:lstStyle/>
          <a:p>
            <a:r>
              <a:rPr lang="en-US" sz="2800" b="1"/>
              <a:t>COP Mutants</a:t>
            </a:r>
          </a:p>
          <a:p>
            <a:r>
              <a:rPr lang="en-US" sz="2000" b="1"/>
              <a:t>First isolated by Deng et al., 1991</a:t>
            </a:r>
          </a:p>
          <a:p>
            <a:endParaRPr lang="en-US" sz="2000" b="1"/>
          </a:p>
          <a:p>
            <a:r>
              <a:rPr lang="en-US" sz="2000" b="1"/>
              <a:t>--</a:t>
            </a:r>
            <a:r>
              <a:rPr lang="en-US" sz="2000" b="1">
                <a:solidFill>
                  <a:srgbClr val="FF0000"/>
                </a:solidFill>
              </a:rPr>
              <a:t>Co</a:t>
            </a:r>
            <a:r>
              <a:rPr lang="en-US" sz="2000" b="1"/>
              <a:t>nstitutive </a:t>
            </a:r>
            <a:r>
              <a:rPr lang="en-US" sz="2000" b="1">
                <a:solidFill>
                  <a:srgbClr val="FF0000"/>
                </a:solidFill>
              </a:rPr>
              <a:t>P</a:t>
            </a:r>
            <a:r>
              <a:rPr lang="en-US" sz="2000" b="1"/>
              <a:t>hotomorphogenic</a:t>
            </a:r>
          </a:p>
          <a:p>
            <a:r>
              <a:rPr lang="en-US" sz="2000" b="1"/>
              <a:t>phenotype:</a:t>
            </a:r>
          </a:p>
          <a:p>
            <a:endParaRPr lang="en-US" sz="2000" b="1"/>
          </a:p>
          <a:p>
            <a:r>
              <a:rPr lang="en-US" sz="2000" b="1"/>
              <a:t>expanded cotyledons, short hypo-</a:t>
            </a:r>
          </a:p>
          <a:p>
            <a:r>
              <a:rPr lang="en-US" sz="2000" b="1"/>
              <a:t>cotyls, light-regulated gene</a:t>
            </a:r>
          </a:p>
          <a:p>
            <a:r>
              <a:rPr lang="en-US" sz="2000" b="1"/>
              <a:t>expression patterns in darkness </a:t>
            </a:r>
            <a:endParaRPr lang="en-US" sz="1600"/>
          </a:p>
        </p:txBody>
      </p:sp>
      <p:sp>
        <p:nvSpPr>
          <p:cNvPr id="38920" name="Text Box 8"/>
          <p:cNvSpPr txBox="1">
            <a:spLocks noChangeArrowheads="1"/>
          </p:cNvSpPr>
          <p:nvPr/>
        </p:nvSpPr>
        <p:spPr bwMode="auto">
          <a:xfrm>
            <a:off x="4559300" y="5005388"/>
            <a:ext cx="4214813" cy="1311275"/>
          </a:xfrm>
          <a:prstGeom prst="rect">
            <a:avLst/>
          </a:prstGeom>
          <a:noFill/>
          <a:ln w="9525">
            <a:noFill/>
            <a:miter lim="800000"/>
            <a:headEnd/>
            <a:tailEnd/>
          </a:ln>
        </p:spPr>
        <p:txBody>
          <a:bodyPr wrap="none">
            <a:spAutoFit/>
          </a:bodyPr>
          <a:lstStyle/>
          <a:p>
            <a:pPr algn="ctr"/>
            <a:r>
              <a:rPr lang="en-US" sz="2000" b="1"/>
              <a:t>1996 Mayer et al. show that COP1</a:t>
            </a:r>
          </a:p>
          <a:p>
            <a:pPr algn="ctr"/>
            <a:r>
              <a:rPr lang="en-US" sz="2000" b="1"/>
              <a:t>mutation affects expression of </a:t>
            </a:r>
          </a:p>
          <a:p>
            <a:pPr algn="ctr"/>
            <a:r>
              <a:rPr lang="en-US" sz="2000" b="1"/>
              <a:t>many genes– not just specific to </a:t>
            </a:r>
          </a:p>
          <a:p>
            <a:pPr algn="ctr"/>
            <a:r>
              <a:rPr lang="en-US" sz="2000" b="1"/>
              <a:t>photomorphogenesis.</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84213" y="188913"/>
            <a:ext cx="7772400" cy="874712"/>
          </a:xfrm>
        </p:spPr>
        <p:txBody>
          <a:bodyPr/>
          <a:lstStyle/>
          <a:p>
            <a:pPr eaLnBrk="1" hangingPunct="1"/>
            <a:r>
              <a:rPr lang="cs-CZ" sz="4000" smtClean="0"/>
              <a:t>COP genes</a:t>
            </a:r>
            <a:endParaRPr lang="en-US" sz="4000" smtClean="0"/>
          </a:p>
        </p:txBody>
      </p:sp>
      <p:sp>
        <p:nvSpPr>
          <p:cNvPr id="39939" name="Rectangle 3"/>
          <p:cNvSpPr>
            <a:spLocks noGrp="1" noChangeArrowheads="1"/>
          </p:cNvSpPr>
          <p:nvPr>
            <p:ph idx="1"/>
          </p:nvPr>
        </p:nvSpPr>
        <p:spPr>
          <a:xfrm>
            <a:off x="685800" y="1052513"/>
            <a:ext cx="7772400" cy="5043487"/>
          </a:xfrm>
        </p:spPr>
        <p:txBody>
          <a:bodyPr/>
          <a:lstStyle/>
          <a:p>
            <a:pPr eaLnBrk="1" hangingPunct="1"/>
            <a:r>
              <a:rPr lang="en-US" dirty="0" err="1" smtClean="0"/>
              <a:t>det</a:t>
            </a:r>
            <a:r>
              <a:rPr lang="en-US" dirty="0" smtClean="0"/>
              <a:t>/cop/(</a:t>
            </a:r>
            <a:r>
              <a:rPr lang="en-US" dirty="0" err="1" smtClean="0"/>
              <a:t>fus</a:t>
            </a:r>
            <a:r>
              <a:rPr lang="en-US" dirty="0" smtClean="0"/>
              <a:t>) mutants show that the main function of these genes is to </a:t>
            </a:r>
            <a:r>
              <a:rPr lang="en-US" dirty="0" err="1" smtClean="0"/>
              <a:t>supress</a:t>
            </a:r>
            <a:r>
              <a:rPr lang="en-US" dirty="0" smtClean="0"/>
              <a:t> the </a:t>
            </a:r>
            <a:r>
              <a:rPr lang="en-US" dirty="0" err="1" smtClean="0"/>
              <a:t>photomorphogenesis</a:t>
            </a:r>
            <a:endParaRPr lang="en-US" dirty="0" smtClean="0"/>
          </a:p>
          <a:p>
            <a:pPr eaLnBrk="1" hangingPunct="1"/>
            <a:r>
              <a:rPr lang="en-US" dirty="0" smtClean="0"/>
              <a:t>Different classes of proteins</a:t>
            </a:r>
          </a:p>
          <a:p>
            <a:pPr eaLnBrk="1" hangingPunct="1">
              <a:buFontTx/>
              <a:buNone/>
            </a:pPr>
            <a:r>
              <a:rPr lang="en-US" dirty="0" smtClean="0"/>
              <a:t> 	-TF regulators (8 </a:t>
            </a:r>
            <a:r>
              <a:rPr lang="en-US" dirty="0" err="1" smtClean="0"/>
              <a:t>signalosom</a:t>
            </a:r>
            <a:r>
              <a:rPr lang="en-US" dirty="0" smtClean="0"/>
              <a:t> subunits)</a:t>
            </a:r>
          </a:p>
          <a:p>
            <a:pPr eaLnBrk="1" hangingPunct="1">
              <a:buFontTx/>
              <a:buNone/>
            </a:pPr>
            <a:r>
              <a:rPr lang="en-US" dirty="0" smtClean="0"/>
              <a:t>	- E3 </a:t>
            </a:r>
            <a:r>
              <a:rPr lang="en-US" dirty="0" err="1" smtClean="0"/>
              <a:t>ligases</a:t>
            </a:r>
            <a:r>
              <a:rPr lang="en-US" dirty="0" smtClean="0"/>
              <a:t> (COP1)</a:t>
            </a:r>
          </a:p>
          <a:p>
            <a:pPr eaLnBrk="1" hangingPunct="1">
              <a:buFontTx/>
              <a:buNone/>
            </a:pPr>
            <a:r>
              <a:rPr lang="en-US" dirty="0" smtClean="0"/>
              <a:t>	- proteins involved in secretion (DET3)</a:t>
            </a:r>
          </a:p>
          <a:p>
            <a:pPr eaLnBrk="1" hangingPunct="1">
              <a:buFontTx/>
              <a:buNone/>
            </a:pPr>
            <a:r>
              <a:rPr lang="en-US" dirty="0" smtClean="0"/>
              <a:t>	- </a:t>
            </a:r>
            <a:r>
              <a:rPr lang="en-US" dirty="0" err="1" smtClean="0"/>
              <a:t>brassinosteroid</a:t>
            </a:r>
            <a:r>
              <a:rPr lang="en-US" dirty="0" smtClean="0"/>
              <a:t> synthesis (DET2,CPD)</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visualsunlimited.photoshelter.com/img/pixel.gif"/>
          <p:cNvPicPr>
            <a:picLocks noChangeAspect="1" noChangeArrowheads="1"/>
          </p:cNvPicPr>
          <p:nvPr/>
        </p:nvPicPr>
        <p:blipFill>
          <a:blip r:embed="rId2"/>
          <a:srcRect/>
          <a:stretch>
            <a:fillRect/>
          </a:stretch>
        </p:blipFill>
        <p:spPr bwMode="auto">
          <a:xfrm>
            <a:off x="219075" y="-304800"/>
            <a:ext cx="9525" cy="9525"/>
          </a:xfrm>
          <a:prstGeom prst="rect">
            <a:avLst/>
          </a:prstGeom>
          <a:noFill/>
          <a:ln w="9525">
            <a:noFill/>
            <a:miter lim="800000"/>
            <a:headEnd/>
            <a:tailEnd/>
          </a:ln>
        </p:spPr>
      </p:pic>
      <p:pic>
        <p:nvPicPr>
          <p:cNvPr id="6147" name="Picture 4" descr="http://visualsunlimited.photoshelter.com/img/pixel.gif"/>
          <p:cNvPicPr>
            <a:picLocks noChangeAspect="1" noChangeArrowheads="1"/>
          </p:cNvPicPr>
          <p:nvPr/>
        </p:nvPicPr>
        <p:blipFill>
          <a:blip r:embed="rId2"/>
          <a:srcRect/>
          <a:stretch>
            <a:fillRect/>
          </a:stretch>
        </p:blipFill>
        <p:spPr bwMode="auto">
          <a:xfrm>
            <a:off x="219075" y="-304800"/>
            <a:ext cx="9525" cy="9525"/>
          </a:xfrm>
          <a:prstGeom prst="rect">
            <a:avLst/>
          </a:prstGeom>
          <a:noFill/>
          <a:ln w="9525">
            <a:noFill/>
            <a:miter lim="800000"/>
            <a:headEnd/>
            <a:tailEnd/>
          </a:ln>
        </p:spPr>
      </p:pic>
      <p:pic>
        <p:nvPicPr>
          <p:cNvPr id="6148" name="Picture 6" descr="http://visualsunlimited.photoshelter.com/img/pixel.gif"/>
          <p:cNvPicPr>
            <a:picLocks noChangeAspect="1" noChangeArrowheads="1"/>
          </p:cNvPicPr>
          <p:nvPr/>
        </p:nvPicPr>
        <p:blipFill>
          <a:blip r:embed="rId2"/>
          <a:srcRect/>
          <a:stretch>
            <a:fillRect/>
          </a:stretch>
        </p:blipFill>
        <p:spPr bwMode="auto">
          <a:xfrm>
            <a:off x="219075" y="-304800"/>
            <a:ext cx="9525" cy="9525"/>
          </a:xfrm>
          <a:prstGeom prst="rect">
            <a:avLst/>
          </a:prstGeom>
          <a:noFill/>
          <a:ln w="9525">
            <a:noFill/>
            <a:miter lim="800000"/>
            <a:headEnd/>
            <a:tailEnd/>
          </a:ln>
        </p:spPr>
      </p:pic>
      <p:pic>
        <p:nvPicPr>
          <p:cNvPr id="6149" name="Picture 8" descr="http://visualsunlimited.photoshelter.com/img/pixel.gif"/>
          <p:cNvPicPr>
            <a:picLocks noChangeAspect="1" noChangeArrowheads="1"/>
          </p:cNvPicPr>
          <p:nvPr/>
        </p:nvPicPr>
        <p:blipFill>
          <a:blip r:embed="rId2"/>
          <a:srcRect/>
          <a:stretch>
            <a:fillRect/>
          </a:stretch>
        </p:blipFill>
        <p:spPr bwMode="auto">
          <a:xfrm>
            <a:off x="219075" y="-304800"/>
            <a:ext cx="9525" cy="9525"/>
          </a:xfrm>
          <a:prstGeom prst="rect">
            <a:avLst/>
          </a:prstGeom>
          <a:noFill/>
          <a:ln w="9525">
            <a:noFill/>
            <a:miter lim="800000"/>
            <a:headEnd/>
            <a:tailEnd/>
          </a:ln>
        </p:spPr>
      </p:pic>
      <p:pic>
        <p:nvPicPr>
          <p:cNvPr id="6150" name="Picture 12" descr="image"/>
          <p:cNvPicPr>
            <a:picLocks noChangeAspect="1" noChangeArrowheads="1"/>
          </p:cNvPicPr>
          <p:nvPr/>
        </p:nvPicPr>
        <p:blipFill>
          <a:blip r:embed="rId3" cstate="print"/>
          <a:srcRect/>
          <a:stretch>
            <a:fillRect/>
          </a:stretch>
        </p:blipFill>
        <p:spPr bwMode="auto">
          <a:xfrm>
            <a:off x="1835150" y="0"/>
            <a:ext cx="6096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7_7"/>
          <p:cNvPicPr>
            <a:picLocks noChangeAspect="1" noChangeArrowheads="1"/>
          </p:cNvPicPr>
          <p:nvPr/>
        </p:nvPicPr>
        <p:blipFill>
          <a:blip r:embed="rId2" cstate="print"/>
          <a:srcRect/>
          <a:stretch>
            <a:fillRect/>
          </a:stretch>
        </p:blipFill>
        <p:spPr bwMode="auto">
          <a:xfrm rot="120000">
            <a:off x="-973138" y="981075"/>
            <a:ext cx="9831388" cy="8685213"/>
          </a:xfrm>
          <a:prstGeom prst="rect">
            <a:avLst/>
          </a:prstGeom>
          <a:noFill/>
          <a:ln w="9525">
            <a:noFill/>
            <a:miter lim="800000"/>
            <a:headEnd/>
            <a:tailEnd/>
          </a:ln>
        </p:spPr>
      </p:pic>
      <p:sp>
        <p:nvSpPr>
          <p:cNvPr id="40963" name="Text Box 5"/>
          <p:cNvSpPr txBox="1">
            <a:spLocks noChangeArrowheads="1"/>
          </p:cNvSpPr>
          <p:nvPr/>
        </p:nvSpPr>
        <p:spPr bwMode="auto">
          <a:xfrm>
            <a:off x="179388" y="188913"/>
            <a:ext cx="8777287" cy="461962"/>
          </a:xfrm>
          <a:prstGeom prst="rect">
            <a:avLst/>
          </a:prstGeom>
          <a:noFill/>
          <a:ln w="9525">
            <a:noFill/>
            <a:miter lim="800000"/>
            <a:headEnd/>
            <a:tailEnd/>
          </a:ln>
        </p:spPr>
        <p:txBody>
          <a:bodyPr>
            <a:spAutoFit/>
          </a:bodyPr>
          <a:lstStyle/>
          <a:p>
            <a:r>
              <a:rPr lang="cs-CZ" sz="2400">
                <a:latin typeface="Calibri" pitchFamily="34" charset="0"/>
              </a:rPr>
              <a:t>COP9 complex</a:t>
            </a:r>
            <a:r>
              <a:rPr lang="en-US" sz="2400">
                <a:latin typeface="Calibri" pitchFamily="34" charset="0"/>
              </a:rPr>
              <a:t> </a:t>
            </a:r>
            <a:r>
              <a:rPr lang="cs-CZ" sz="2400">
                <a:latin typeface="Calibri" pitchFamily="34" charset="0"/>
              </a:rPr>
              <a:t>and DET1 maintain</a:t>
            </a:r>
            <a:r>
              <a:rPr lang="en-US" sz="2400">
                <a:latin typeface="Calibri" pitchFamily="34" charset="0"/>
              </a:rPr>
              <a:t> </a:t>
            </a:r>
            <a:r>
              <a:rPr lang="cs-CZ" sz="2400">
                <a:latin typeface="Calibri" pitchFamily="34" charset="0"/>
              </a:rPr>
              <a:t>the nuclear localization of COP1</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idx="1"/>
          </p:nvPr>
        </p:nvSpPr>
        <p:spPr>
          <a:xfrm>
            <a:off x="180975" y="6234113"/>
            <a:ext cx="9144000" cy="1443037"/>
          </a:xfrm>
        </p:spPr>
        <p:txBody>
          <a:bodyPr/>
          <a:lstStyle/>
          <a:p>
            <a:pPr eaLnBrk="1" hangingPunct="1">
              <a:buFont typeface="Arial" charset="0"/>
              <a:buNone/>
            </a:pPr>
            <a:r>
              <a:rPr lang="cs-CZ" sz="2800" smtClean="0"/>
              <a:t>COP9 is similar (homologous) to the 19S lid of</a:t>
            </a:r>
            <a:r>
              <a:rPr lang="en-US" sz="2800" smtClean="0"/>
              <a:t> </a:t>
            </a:r>
            <a:r>
              <a:rPr lang="cs-CZ" sz="2800" smtClean="0"/>
              <a:t>proteasome. </a:t>
            </a:r>
          </a:p>
          <a:p>
            <a:pPr eaLnBrk="1" hangingPunct="1">
              <a:buFontTx/>
              <a:buNone/>
            </a:pPr>
            <a:endParaRPr lang="cs-CZ" smtClean="0"/>
          </a:p>
        </p:txBody>
      </p:sp>
      <p:sp>
        <p:nvSpPr>
          <p:cNvPr id="43011" name="Rectangle 6"/>
          <p:cNvSpPr>
            <a:spLocks noChangeArrowheads="1"/>
          </p:cNvSpPr>
          <p:nvPr/>
        </p:nvSpPr>
        <p:spPr bwMode="auto">
          <a:xfrm>
            <a:off x="6011863" y="765175"/>
            <a:ext cx="144462" cy="3168650"/>
          </a:xfrm>
          <a:prstGeom prst="rect">
            <a:avLst/>
          </a:prstGeom>
          <a:solidFill>
            <a:schemeClr val="bg1"/>
          </a:solidFill>
          <a:ln w="9525">
            <a:solidFill>
              <a:schemeClr val="bg1"/>
            </a:solidFill>
            <a:miter lim="800000"/>
            <a:headEnd/>
            <a:tailEnd/>
          </a:ln>
        </p:spPr>
        <p:txBody>
          <a:bodyPr wrap="none" anchor="ctr"/>
          <a:lstStyle/>
          <a:p>
            <a:endParaRPr lang="cs-CZ">
              <a:latin typeface="Calibri" pitchFamily="34" charset="0"/>
            </a:endParaRPr>
          </a:p>
        </p:txBody>
      </p:sp>
      <p:pic>
        <p:nvPicPr>
          <p:cNvPr id="43012" name="Picture 2"/>
          <p:cNvPicPr>
            <a:picLocks noChangeAspect="1" noChangeArrowheads="1"/>
          </p:cNvPicPr>
          <p:nvPr/>
        </p:nvPicPr>
        <p:blipFill>
          <a:blip r:embed="rId2" cstate="print"/>
          <a:srcRect/>
          <a:stretch>
            <a:fillRect/>
          </a:stretch>
        </p:blipFill>
        <p:spPr bwMode="auto">
          <a:xfrm>
            <a:off x="647700" y="0"/>
            <a:ext cx="7380288" cy="6251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Nadpis 1"/>
          <p:cNvSpPr>
            <a:spLocks noGrp="1"/>
          </p:cNvSpPr>
          <p:nvPr>
            <p:ph type="title"/>
          </p:nvPr>
        </p:nvSpPr>
        <p:spPr/>
        <p:txBody>
          <a:bodyPr/>
          <a:lstStyle/>
          <a:p>
            <a:pPr eaLnBrk="1" hangingPunct="1"/>
            <a:endParaRPr lang="cs-CZ" smtClean="0"/>
          </a:p>
        </p:txBody>
      </p:sp>
      <p:sp>
        <p:nvSpPr>
          <p:cNvPr id="41987" name="Zástupný symbol pro obsah 2"/>
          <p:cNvSpPr>
            <a:spLocks noGrp="1"/>
          </p:cNvSpPr>
          <p:nvPr>
            <p:ph idx="1"/>
          </p:nvPr>
        </p:nvSpPr>
        <p:spPr/>
        <p:txBody>
          <a:bodyPr/>
          <a:lstStyle/>
          <a:p>
            <a:pPr eaLnBrk="1" hangingPunct="1"/>
            <a:endParaRPr lang="cs-CZ" smtClean="0"/>
          </a:p>
        </p:txBody>
      </p:sp>
      <p:pic>
        <p:nvPicPr>
          <p:cNvPr id="41988" name="Picture 2"/>
          <p:cNvPicPr>
            <a:picLocks noChangeAspect="1" noChangeArrowheads="1"/>
          </p:cNvPicPr>
          <p:nvPr/>
        </p:nvPicPr>
        <p:blipFill>
          <a:blip r:embed="rId2" cstate="print"/>
          <a:srcRect/>
          <a:stretch>
            <a:fillRect/>
          </a:stretch>
        </p:blipFill>
        <p:spPr bwMode="auto">
          <a:xfrm>
            <a:off x="2195513" y="295275"/>
            <a:ext cx="6257925" cy="6562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304800" y="381000"/>
            <a:ext cx="8397875" cy="1006475"/>
          </a:xfrm>
          <a:prstGeom prst="rect">
            <a:avLst/>
          </a:prstGeom>
          <a:noFill/>
          <a:ln w="9525">
            <a:noFill/>
            <a:miter lim="800000"/>
            <a:headEnd/>
            <a:tailEnd/>
          </a:ln>
        </p:spPr>
        <p:txBody>
          <a:bodyPr>
            <a:spAutoFit/>
          </a:bodyPr>
          <a:lstStyle/>
          <a:p>
            <a:r>
              <a:rPr lang="en-US" sz="2000"/>
              <a:t>The </a:t>
            </a:r>
            <a:r>
              <a:rPr lang="en-US" sz="2000" i="1"/>
              <a:t>hy5</a:t>
            </a:r>
            <a:r>
              <a:rPr lang="en-US" sz="2000"/>
              <a:t> mutant – </a:t>
            </a:r>
            <a:r>
              <a:rPr lang="en-US" sz="2000">
                <a:solidFill>
                  <a:srgbClr val="FF3300"/>
                </a:solidFill>
              </a:rPr>
              <a:t>long hypocotyl</a:t>
            </a:r>
            <a:r>
              <a:rPr lang="en-US" sz="2000"/>
              <a:t> under light conditions, particularly blue (Koorrneef et al., 1980).  Encodes a B-zip transcription factor that is presumably a positive regulator of photomorphogenesis. </a:t>
            </a:r>
          </a:p>
        </p:txBody>
      </p:sp>
      <p:pic>
        <p:nvPicPr>
          <p:cNvPr id="44035" name="Picture 3" descr="405462aa"/>
          <p:cNvPicPr>
            <a:picLocks noGrp="1" noChangeAspect="1" noChangeArrowheads="1"/>
          </p:cNvPicPr>
          <p:nvPr>
            <p:ph sz="half" idx="1"/>
          </p:nvPr>
        </p:nvPicPr>
        <p:blipFill>
          <a:blip r:embed="rId2" cstate="print"/>
          <a:srcRect t="35692" r="24529" b="34401"/>
          <a:stretch>
            <a:fillRect/>
          </a:stretch>
        </p:blipFill>
        <p:spPr>
          <a:xfrm>
            <a:off x="304800" y="1524000"/>
            <a:ext cx="3810000" cy="1371600"/>
          </a:xfrm>
          <a:noFill/>
        </p:spPr>
      </p:pic>
      <p:pic>
        <p:nvPicPr>
          <p:cNvPr id="44036" name="Picture 4" descr="405462ae"/>
          <p:cNvPicPr>
            <a:picLocks noGrp="1" noChangeAspect="1" noChangeArrowheads="1"/>
          </p:cNvPicPr>
          <p:nvPr>
            <p:ph sz="quarter" idx="2"/>
          </p:nvPr>
        </p:nvPicPr>
        <p:blipFill>
          <a:blip r:embed="rId3" cstate="print"/>
          <a:srcRect/>
          <a:stretch>
            <a:fillRect/>
          </a:stretch>
        </p:blipFill>
        <p:spPr>
          <a:xfrm>
            <a:off x="2864322" y="4365104"/>
            <a:ext cx="6279678" cy="3960440"/>
          </a:xfrm>
          <a:noFill/>
          <a:ln w="19050">
            <a:solidFill>
              <a:schemeClr val="tx1"/>
            </a:solidFill>
          </a:ln>
        </p:spPr>
      </p:pic>
      <p:sp>
        <p:nvSpPr>
          <p:cNvPr id="44037" name="Text Box 5"/>
          <p:cNvSpPr txBox="1">
            <a:spLocks noChangeArrowheads="1"/>
          </p:cNvSpPr>
          <p:nvPr/>
        </p:nvSpPr>
        <p:spPr bwMode="auto">
          <a:xfrm>
            <a:off x="4298950" y="1773238"/>
            <a:ext cx="4845050" cy="915987"/>
          </a:xfrm>
          <a:prstGeom prst="rect">
            <a:avLst/>
          </a:prstGeom>
          <a:noFill/>
          <a:ln w="9525">
            <a:noFill/>
            <a:miter lim="800000"/>
            <a:headEnd/>
            <a:tailEnd/>
          </a:ln>
        </p:spPr>
        <p:txBody>
          <a:bodyPr wrap="none">
            <a:spAutoFit/>
          </a:bodyPr>
          <a:lstStyle/>
          <a:p>
            <a:r>
              <a:rPr lang="en-US" b="1"/>
              <a:t>HY5 accumulates rapidly in light and is not</a:t>
            </a:r>
          </a:p>
          <a:p>
            <a:r>
              <a:rPr lang="en-US" b="1"/>
              <a:t>as detectable upon transfer of plants to </a:t>
            </a:r>
          </a:p>
          <a:p>
            <a:r>
              <a:rPr lang="en-US" b="1"/>
              <a:t>darkness</a:t>
            </a:r>
          </a:p>
        </p:txBody>
      </p:sp>
      <p:sp>
        <p:nvSpPr>
          <p:cNvPr id="44040" name="Text Box 8"/>
          <p:cNvSpPr txBox="1">
            <a:spLocks noChangeArrowheads="1"/>
          </p:cNvSpPr>
          <p:nvPr/>
        </p:nvSpPr>
        <p:spPr bwMode="auto">
          <a:xfrm>
            <a:off x="381000" y="3352800"/>
            <a:ext cx="5607050" cy="915988"/>
          </a:xfrm>
          <a:prstGeom prst="rect">
            <a:avLst/>
          </a:prstGeom>
          <a:noFill/>
          <a:ln w="9525">
            <a:noFill/>
            <a:miter lim="800000"/>
            <a:headEnd/>
            <a:tailEnd/>
          </a:ln>
        </p:spPr>
        <p:txBody>
          <a:bodyPr wrap="none">
            <a:spAutoFit/>
          </a:bodyPr>
          <a:lstStyle/>
          <a:p>
            <a:r>
              <a:rPr lang="en-US" b="1"/>
              <a:t>Plants grown for days in light show different</a:t>
            </a:r>
          </a:p>
          <a:p>
            <a:r>
              <a:rPr lang="en-US" b="1"/>
              <a:t>levels of HY5– HY5 level correlates with advanced</a:t>
            </a:r>
          </a:p>
          <a:p>
            <a:r>
              <a:rPr lang="en-US" b="1"/>
              <a:t>photomorphogenic development.</a:t>
            </a:r>
          </a:p>
        </p:txBody>
      </p:sp>
      <p:sp>
        <p:nvSpPr>
          <p:cNvPr id="44041" name="Text Box 11"/>
          <p:cNvSpPr txBox="1">
            <a:spLocks noChangeArrowheads="1"/>
          </p:cNvSpPr>
          <p:nvPr/>
        </p:nvSpPr>
        <p:spPr bwMode="auto">
          <a:xfrm>
            <a:off x="107504" y="4293096"/>
            <a:ext cx="4217988" cy="1631216"/>
          </a:xfrm>
          <a:prstGeom prst="rect">
            <a:avLst/>
          </a:prstGeom>
          <a:noFill/>
          <a:ln w="9525">
            <a:noFill/>
            <a:miter lim="800000"/>
            <a:headEnd/>
            <a:tailEnd/>
          </a:ln>
        </p:spPr>
        <p:txBody>
          <a:bodyPr wrap="square">
            <a:spAutoFit/>
          </a:bodyPr>
          <a:lstStyle/>
          <a:p>
            <a:r>
              <a:rPr lang="cs-CZ" sz="2000" dirty="0">
                <a:latin typeface="Calibri" pitchFamily="34" charset="0"/>
              </a:rPr>
              <a:t>TF HY5 </a:t>
            </a:r>
            <a:r>
              <a:rPr lang="cs-CZ" sz="2000" dirty="0" err="1">
                <a:latin typeface="Calibri" pitchFamily="34" charset="0"/>
              </a:rPr>
              <a:t>is</a:t>
            </a:r>
            <a:r>
              <a:rPr lang="cs-CZ" sz="2000" dirty="0">
                <a:latin typeface="Calibri" pitchFamily="34" charset="0"/>
              </a:rPr>
              <a:t> in </a:t>
            </a:r>
            <a:r>
              <a:rPr lang="cs-CZ" sz="2000" dirty="0" err="1">
                <a:latin typeface="Calibri" pitchFamily="34" charset="0"/>
              </a:rPr>
              <a:t>light</a:t>
            </a:r>
            <a:r>
              <a:rPr lang="cs-CZ" sz="2000" dirty="0">
                <a:latin typeface="Calibri" pitchFamily="34" charset="0"/>
              </a:rPr>
              <a:t> </a:t>
            </a:r>
            <a:endParaRPr lang="cs-CZ" sz="2000" dirty="0" smtClean="0">
              <a:latin typeface="Calibri" pitchFamily="34" charset="0"/>
            </a:endParaRPr>
          </a:p>
          <a:p>
            <a:r>
              <a:rPr lang="cs-CZ" sz="2000" dirty="0" smtClean="0">
                <a:latin typeface="Calibri" pitchFamily="34" charset="0"/>
              </a:rPr>
              <a:t>– more </a:t>
            </a:r>
            <a:r>
              <a:rPr lang="cs-CZ" sz="2000" dirty="0" err="1" smtClean="0">
                <a:latin typeface="Calibri" pitchFamily="34" charset="0"/>
              </a:rPr>
              <a:t>transcribed</a:t>
            </a:r>
            <a:endParaRPr lang="cs-CZ" sz="2000" dirty="0" smtClean="0">
              <a:latin typeface="Calibri" pitchFamily="34" charset="0"/>
            </a:endParaRPr>
          </a:p>
          <a:p>
            <a:r>
              <a:rPr lang="cs-CZ" sz="2000" dirty="0" smtClean="0">
                <a:latin typeface="Calibri" pitchFamily="34" charset="0"/>
              </a:rPr>
              <a:t>- </a:t>
            </a:r>
            <a:r>
              <a:rPr lang="cs-CZ" sz="2000" dirty="0" err="1" smtClean="0">
                <a:latin typeface="Calibri" pitchFamily="34" charset="0"/>
              </a:rPr>
              <a:t>dephosphorylated</a:t>
            </a:r>
            <a:endParaRPr lang="cs-CZ" sz="2000" dirty="0" smtClean="0">
              <a:latin typeface="Calibri" pitchFamily="34" charset="0"/>
            </a:endParaRPr>
          </a:p>
          <a:p>
            <a:r>
              <a:rPr lang="cs-CZ" sz="2000" dirty="0" smtClean="0">
                <a:latin typeface="Calibri" pitchFamily="34" charset="0"/>
              </a:rPr>
              <a:t> </a:t>
            </a:r>
            <a:r>
              <a:rPr lang="cs-CZ" sz="2000" dirty="0">
                <a:latin typeface="Calibri" pitchFamily="34" charset="0"/>
              </a:rPr>
              <a:t>- </a:t>
            </a:r>
            <a:r>
              <a:rPr lang="cs-CZ" sz="2000" dirty="0" err="1">
                <a:latin typeface="Calibri" pitchFamily="34" charset="0"/>
              </a:rPr>
              <a:t>less</a:t>
            </a:r>
            <a:r>
              <a:rPr lang="cs-CZ" sz="2000" dirty="0">
                <a:latin typeface="Calibri" pitchFamily="34" charset="0"/>
              </a:rPr>
              <a:t> </a:t>
            </a:r>
            <a:r>
              <a:rPr lang="cs-CZ" sz="2000" dirty="0" err="1">
                <a:latin typeface="Calibri" pitchFamily="34" charset="0"/>
              </a:rPr>
              <a:t>degraded</a:t>
            </a:r>
            <a:endParaRPr lang="cs-CZ" sz="2000" dirty="0">
              <a:latin typeface="Calibri" pitchFamily="34" charset="0"/>
            </a:endParaRPr>
          </a:p>
          <a:p>
            <a:endParaRPr lang="cs-CZ" sz="2000" dirty="0">
              <a:latin typeface="Calibri"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se3020737001">
            <a:hlinkClick r:id="rId2"/>
          </p:cNvPr>
          <p:cNvPicPr>
            <a:picLocks noChangeAspect="1" noChangeArrowheads="1"/>
          </p:cNvPicPr>
          <p:nvPr/>
        </p:nvPicPr>
        <p:blipFill>
          <a:blip r:embed="rId3" cstate="print"/>
          <a:srcRect/>
          <a:stretch>
            <a:fillRect/>
          </a:stretch>
        </p:blipFill>
        <p:spPr bwMode="auto">
          <a:xfrm>
            <a:off x="0" y="914400"/>
            <a:ext cx="9144000" cy="5403850"/>
          </a:xfrm>
          <a:prstGeom prst="rect">
            <a:avLst/>
          </a:prstGeom>
          <a:noFill/>
          <a:ln w="9525">
            <a:noFill/>
            <a:miter lim="800000"/>
            <a:headEnd/>
            <a:tailEnd/>
          </a:ln>
        </p:spPr>
      </p:pic>
      <p:sp>
        <p:nvSpPr>
          <p:cNvPr id="45059" name="Text Box 3"/>
          <p:cNvSpPr txBox="1">
            <a:spLocks noChangeArrowheads="1"/>
          </p:cNvSpPr>
          <p:nvPr/>
        </p:nvSpPr>
        <p:spPr bwMode="auto">
          <a:xfrm>
            <a:off x="6026150" y="6248400"/>
            <a:ext cx="3117850" cy="366713"/>
          </a:xfrm>
          <a:prstGeom prst="rect">
            <a:avLst/>
          </a:prstGeom>
          <a:noFill/>
          <a:ln w="9525">
            <a:noFill/>
            <a:miter lim="800000"/>
            <a:headEnd/>
            <a:tailEnd/>
          </a:ln>
        </p:spPr>
        <p:txBody>
          <a:bodyPr wrap="none">
            <a:spAutoFit/>
          </a:bodyPr>
          <a:lstStyle/>
          <a:p>
            <a:r>
              <a:rPr lang="en-US" b="1"/>
              <a:t>Hellmann and Estelle, 2002</a:t>
            </a:r>
          </a:p>
        </p:txBody>
      </p:sp>
      <p:sp>
        <p:nvSpPr>
          <p:cNvPr id="45060" name="Text Box 4"/>
          <p:cNvSpPr txBox="1">
            <a:spLocks noChangeArrowheads="1"/>
          </p:cNvSpPr>
          <p:nvPr/>
        </p:nvSpPr>
        <p:spPr bwMode="auto">
          <a:xfrm>
            <a:off x="365125" y="239713"/>
            <a:ext cx="8626475" cy="701675"/>
          </a:xfrm>
          <a:prstGeom prst="rect">
            <a:avLst/>
          </a:prstGeom>
          <a:noFill/>
          <a:ln w="9525">
            <a:noFill/>
            <a:miter lim="800000"/>
            <a:headEnd/>
            <a:tailEnd/>
          </a:ln>
        </p:spPr>
        <p:txBody>
          <a:bodyPr>
            <a:spAutoFit/>
          </a:bodyPr>
          <a:lstStyle/>
          <a:p>
            <a:pPr algn="ctr"/>
            <a:r>
              <a:rPr lang="en-US" sz="2000"/>
              <a:t>Proposed Model for Cryptochrome Function – COP1, CRY, HY5 </a:t>
            </a:r>
          </a:p>
          <a:p>
            <a:pPr algn="ctr"/>
            <a:r>
              <a:rPr lang="en-US" sz="2000"/>
              <a:t>Interaction to Regulate Degradation of HY5</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1026"/>
          <p:cNvPicPr>
            <a:picLocks noChangeAspect="1" noChangeArrowheads="1"/>
          </p:cNvPicPr>
          <p:nvPr/>
        </p:nvPicPr>
        <p:blipFill>
          <a:blip r:embed="rId2" cstate="print"/>
          <a:srcRect l="7500" t="2840" b="621"/>
          <a:stretch>
            <a:fillRect/>
          </a:stretch>
        </p:blipFill>
        <p:spPr bwMode="auto">
          <a:xfrm>
            <a:off x="1447800" y="1066800"/>
            <a:ext cx="5638800" cy="5181600"/>
          </a:xfrm>
          <a:prstGeom prst="rect">
            <a:avLst/>
          </a:prstGeom>
          <a:noFill/>
          <a:ln w="9525">
            <a:noFill/>
            <a:miter lim="800000"/>
            <a:headEnd/>
            <a:tailEnd/>
          </a:ln>
        </p:spPr>
      </p:pic>
      <p:sp>
        <p:nvSpPr>
          <p:cNvPr id="46083" name="Text Box 1027"/>
          <p:cNvSpPr txBox="1">
            <a:spLocks noChangeArrowheads="1"/>
          </p:cNvSpPr>
          <p:nvPr/>
        </p:nvSpPr>
        <p:spPr bwMode="auto">
          <a:xfrm>
            <a:off x="381000" y="457200"/>
            <a:ext cx="8050213" cy="457200"/>
          </a:xfrm>
          <a:prstGeom prst="rect">
            <a:avLst/>
          </a:prstGeom>
          <a:noFill/>
          <a:ln w="9525">
            <a:noFill/>
            <a:miter lim="800000"/>
            <a:headEnd/>
            <a:tailEnd/>
          </a:ln>
        </p:spPr>
        <p:txBody>
          <a:bodyPr wrap="none">
            <a:spAutoFit/>
          </a:bodyPr>
          <a:lstStyle/>
          <a:p>
            <a:r>
              <a:rPr lang="en-US" sz="2400" b="1"/>
              <a:t>Current Model of Light Regulation of Gene Expression</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2195736" y="764704"/>
            <a:ext cx="4541837" cy="5959475"/>
          </a:xfrm>
          <a:prstGeom prst="rect">
            <a:avLst/>
          </a:prstGeom>
          <a:noFill/>
          <a:ln w="9525">
            <a:noFill/>
            <a:miter lim="800000"/>
            <a:headEnd/>
            <a:tailEnd/>
          </a:ln>
        </p:spPr>
      </p:pic>
      <p:sp>
        <p:nvSpPr>
          <p:cNvPr id="3" name="TextovéPole 2"/>
          <p:cNvSpPr txBox="1"/>
          <p:nvPr/>
        </p:nvSpPr>
        <p:spPr>
          <a:xfrm>
            <a:off x="755576" y="188640"/>
            <a:ext cx="7587333" cy="584775"/>
          </a:xfrm>
          <a:prstGeom prst="rect">
            <a:avLst/>
          </a:prstGeom>
          <a:noFill/>
        </p:spPr>
        <p:txBody>
          <a:bodyPr wrap="none" rtlCol="0">
            <a:spAutoFit/>
          </a:bodyPr>
          <a:lstStyle/>
          <a:p>
            <a:r>
              <a:rPr lang="sk-SK" sz="3200" dirty="0" err="1" smtClean="0"/>
              <a:t>Blue</a:t>
            </a:r>
            <a:r>
              <a:rPr lang="sk-SK" sz="3200" dirty="0" smtClean="0"/>
              <a:t> </a:t>
            </a:r>
            <a:r>
              <a:rPr lang="sk-SK" sz="3200" dirty="0" err="1" smtClean="0"/>
              <a:t>light</a:t>
            </a:r>
            <a:r>
              <a:rPr lang="sk-SK" sz="3200" dirty="0" smtClean="0"/>
              <a:t> </a:t>
            </a:r>
            <a:r>
              <a:rPr lang="sk-SK" sz="3200" dirty="0" err="1" smtClean="0"/>
              <a:t>rapidly</a:t>
            </a:r>
            <a:r>
              <a:rPr lang="sk-SK" sz="3200" dirty="0" smtClean="0"/>
              <a:t> </a:t>
            </a:r>
            <a:r>
              <a:rPr lang="sk-SK" sz="3200" dirty="0" err="1" smtClean="0"/>
              <a:t>inhibits</a:t>
            </a:r>
            <a:r>
              <a:rPr lang="sk-SK" sz="3200" dirty="0" smtClean="0"/>
              <a:t> </a:t>
            </a:r>
            <a:r>
              <a:rPr lang="sk-SK" sz="3200" dirty="0" err="1" smtClean="0"/>
              <a:t>stem</a:t>
            </a:r>
            <a:r>
              <a:rPr lang="sk-SK" sz="3200" dirty="0" smtClean="0"/>
              <a:t> </a:t>
            </a:r>
            <a:r>
              <a:rPr lang="sk-SK" sz="3200" dirty="0" err="1" smtClean="0"/>
              <a:t>elongation</a:t>
            </a:r>
            <a:endParaRPr lang="cs-CZ" sz="32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611188" y="188913"/>
            <a:ext cx="7924800" cy="1008062"/>
          </a:xfrm>
        </p:spPr>
        <p:txBody>
          <a:bodyPr/>
          <a:lstStyle/>
          <a:p>
            <a:pPr eaLnBrk="1" hangingPunct="1"/>
            <a:r>
              <a:rPr lang="cs-CZ" sz="4000" smtClean="0"/>
              <a:t>Phototropism</a:t>
            </a:r>
          </a:p>
        </p:txBody>
      </p:sp>
      <p:sp>
        <p:nvSpPr>
          <p:cNvPr id="57347" name="Text Box 3"/>
          <p:cNvSpPr txBox="1">
            <a:spLocks noChangeArrowheads="1"/>
          </p:cNvSpPr>
          <p:nvPr/>
        </p:nvSpPr>
        <p:spPr bwMode="auto">
          <a:xfrm>
            <a:off x="1258888" y="1125538"/>
            <a:ext cx="2163762" cy="822325"/>
          </a:xfrm>
          <a:prstGeom prst="rect">
            <a:avLst/>
          </a:prstGeom>
          <a:noFill/>
          <a:ln w="9525">
            <a:noFill/>
            <a:miter lim="800000"/>
            <a:headEnd/>
            <a:tailEnd/>
          </a:ln>
        </p:spPr>
        <p:txBody>
          <a:bodyPr wrap="none">
            <a:spAutoFit/>
          </a:bodyPr>
          <a:lstStyle/>
          <a:p>
            <a:r>
              <a:rPr lang="cs-CZ" sz="2400">
                <a:latin typeface="Calibri" pitchFamily="34" charset="0"/>
              </a:rPr>
              <a:t>Shoot – positive</a:t>
            </a:r>
          </a:p>
          <a:p>
            <a:r>
              <a:rPr lang="cs-CZ" sz="2400">
                <a:latin typeface="Calibri" pitchFamily="34" charset="0"/>
              </a:rPr>
              <a:t>Root - negative</a:t>
            </a:r>
          </a:p>
        </p:txBody>
      </p:sp>
      <p:sp>
        <p:nvSpPr>
          <p:cNvPr id="57348" name="Text Box 4"/>
          <p:cNvSpPr txBox="1">
            <a:spLocks noChangeArrowheads="1"/>
          </p:cNvSpPr>
          <p:nvPr/>
        </p:nvSpPr>
        <p:spPr bwMode="auto">
          <a:xfrm>
            <a:off x="468313" y="2205038"/>
            <a:ext cx="8207375" cy="2868612"/>
          </a:xfrm>
          <a:prstGeom prst="rect">
            <a:avLst/>
          </a:prstGeom>
          <a:noFill/>
          <a:ln w="9525">
            <a:noFill/>
            <a:miter lim="800000"/>
            <a:headEnd/>
            <a:tailEnd/>
          </a:ln>
        </p:spPr>
        <p:txBody>
          <a:bodyPr>
            <a:spAutoFit/>
          </a:bodyPr>
          <a:lstStyle/>
          <a:p>
            <a:pPr>
              <a:spcBef>
                <a:spcPct val="50000"/>
              </a:spcBef>
            </a:pPr>
            <a:r>
              <a:rPr lang="cs-CZ" sz="2800" dirty="0">
                <a:latin typeface="Calibri" pitchFamily="34" charset="0"/>
              </a:rPr>
              <a:t>PHOT1 </a:t>
            </a:r>
            <a:r>
              <a:rPr lang="cs-CZ" sz="2800" dirty="0" err="1">
                <a:latin typeface="Calibri" pitchFamily="34" charset="0"/>
              </a:rPr>
              <a:t>and</a:t>
            </a:r>
            <a:r>
              <a:rPr lang="cs-CZ" sz="2800" dirty="0">
                <a:latin typeface="Calibri" pitchFamily="34" charset="0"/>
              </a:rPr>
              <a:t> PHOT2 are </a:t>
            </a:r>
            <a:r>
              <a:rPr lang="cs-CZ" sz="2800" dirty="0" err="1">
                <a:latin typeface="Calibri" pitchFamily="34" charset="0"/>
              </a:rPr>
              <a:t>semi</a:t>
            </a:r>
            <a:r>
              <a:rPr lang="cs-CZ" sz="2800" dirty="0">
                <a:latin typeface="Calibri" pitchFamily="34" charset="0"/>
              </a:rPr>
              <a:t>-</a:t>
            </a:r>
            <a:r>
              <a:rPr lang="cs-CZ" sz="2800" dirty="0" err="1">
                <a:latin typeface="Calibri" pitchFamily="34" charset="0"/>
              </a:rPr>
              <a:t>redundant</a:t>
            </a:r>
            <a:r>
              <a:rPr lang="cs-CZ" sz="2800" dirty="0">
                <a:latin typeface="Calibri" pitchFamily="34" charset="0"/>
              </a:rPr>
              <a:t>. PHOT1 </a:t>
            </a:r>
            <a:r>
              <a:rPr lang="cs-CZ" sz="2800" dirty="0" err="1">
                <a:latin typeface="Calibri" pitchFamily="34" charset="0"/>
              </a:rPr>
              <a:t>respond</a:t>
            </a:r>
            <a:r>
              <a:rPr lang="cs-CZ" sz="2800" dirty="0">
                <a:latin typeface="Calibri" pitchFamily="34" charset="0"/>
              </a:rPr>
              <a:t> to </a:t>
            </a:r>
            <a:r>
              <a:rPr lang="cs-CZ" sz="2800" dirty="0" err="1">
                <a:latin typeface="Calibri" pitchFamily="34" charset="0"/>
              </a:rPr>
              <a:t>dim</a:t>
            </a:r>
            <a:r>
              <a:rPr lang="cs-CZ" sz="2800" dirty="0">
                <a:latin typeface="Calibri" pitchFamily="34" charset="0"/>
              </a:rPr>
              <a:t> </a:t>
            </a:r>
            <a:r>
              <a:rPr lang="cs-CZ" sz="2800" dirty="0" err="1">
                <a:latin typeface="Calibri" pitchFamily="34" charset="0"/>
              </a:rPr>
              <a:t>light</a:t>
            </a:r>
            <a:r>
              <a:rPr lang="cs-CZ" sz="2800" dirty="0">
                <a:latin typeface="Calibri" pitchFamily="34" charset="0"/>
              </a:rPr>
              <a:t> </a:t>
            </a:r>
            <a:r>
              <a:rPr lang="cs-CZ" sz="2800" dirty="0" err="1">
                <a:latin typeface="Calibri" pitchFamily="34" charset="0"/>
              </a:rPr>
              <a:t>and</a:t>
            </a:r>
            <a:r>
              <a:rPr lang="cs-CZ" sz="2800" dirty="0">
                <a:latin typeface="Calibri" pitchFamily="34" charset="0"/>
              </a:rPr>
              <a:t> PHOT2 to </a:t>
            </a:r>
            <a:r>
              <a:rPr lang="cs-CZ" sz="2800" dirty="0" err="1">
                <a:latin typeface="Calibri" pitchFamily="34" charset="0"/>
              </a:rPr>
              <a:t>high</a:t>
            </a:r>
            <a:r>
              <a:rPr lang="cs-CZ" sz="2800" dirty="0">
                <a:latin typeface="Calibri" pitchFamily="34" charset="0"/>
              </a:rPr>
              <a:t>-intensity </a:t>
            </a:r>
            <a:r>
              <a:rPr lang="cs-CZ" sz="2800" dirty="0" err="1">
                <a:latin typeface="Calibri" pitchFamily="34" charset="0"/>
              </a:rPr>
              <a:t>light</a:t>
            </a:r>
            <a:r>
              <a:rPr lang="cs-CZ" sz="2800" dirty="0">
                <a:latin typeface="Calibri" pitchFamily="34" charset="0"/>
              </a:rPr>
              <a:t>.</a:t>
            </a:r>
          </a:p>
          <a:p>
            <a:pPr>
              <a:spcBef>
                <a:spcPct val="50000"/>
              </a:spcBef>
            </a:pPr>
            <a:r>
              <a:rPr lang="cs-CZ" sz="2800" dirty="0">
                <a:latin typeface="Calibri" pitchFamily="34" charset="0"/>
              </a:rPr>
              <a:t>PHY </a:t>
            </a:r>
            <a:r>
              <a:rPr lang="cs-CZ" sz="2800" dirty="0" err="1">
                <a:latin typeface="Calibri" pitchFamily="34" charset="0"/>
              </a:rPr>
              <a:t>and</a:t>
            </a:r>
            <a:r>
              <a:rPr lang="cs-CZ" sz="2800" dirty="0">
                <a:latin typeface="Calibri" pitchFamily="34" charset="0"/>
              </a:rPr>
              <a:t> CRY </a:t>
            </a:r>
            <a:r>
              <a:rPr lang="cs-CZ" sz="2800" dirty="0" err="1">
                <a:latin typeface="Calibri" pitchFamily="34" charset="0"/>
              </a:rPr>
              <a:t>modulate</a:t>
            </a:r>
            <a:r>
              <a:rPr lang="cs-CZ" sz="2800" dirty="0">
                <a:latin typeface="Calibri" pitchFamily="34" charset="0"/>
              </a:rPr>
              <a:t> </a:t>
            </a:r>
            <a:r>
              <a:rPr lang="cs-CZ" sz="2800" dirty="0" err="1">
                <a:latin typeface="Calibri" pitchFamily="34" charset="0"/>
              </a:rPr>
              <a:t>phototropic</a:t>
            </a:r>
            <a:r>
              <a:rPr lang="cs-CZ" sz="2800" dirty="0">
                <a:latin typeface="Calibri" pitchFamily="34" charset="0"/>
              </a:rPr>
              <a:t> </a:t>
            </a:r>
            <a:r>
              <a:rPr lang="cs-CZ" sz="2800" dirty="0" err="1">
                <a:latin typeface="Calibri" pitchFamily="34" charset="0"/>
              </a:rPr>
              <a:t>reactions</a:t>
            </a:r>
            <a:r>
              <a:rPr lang="cs-CZ" sz="2800" dirty="0">
                <a:latin typeface="Calibri" pitchFamily="34" charset="0"/>
              </a:rPr>
              <a:t> </a:t>
            </a:r>
            <a:r>
              <a:rPr lang="cs-CZ" sz="2800" dirty="0" err="1">
                <a:latin typeface="Calibri" pitchFamily="34" charset="0"/>
              </a:rPr>
              <a:t>and</a:t>
            </a:r>
            <a:r>
              <a:rPr lang="cs-CZ" sz="2800" dirty="0">
                <a:latin typeface="Calibri" pitchFamily="34" charset="0"/>
              </a:rPr>
              <a:t> </a:t>
            </a:r>
            <a:r>
              <a:rPr lang="cs-CZ" sz="2800" dirty="0" err="1">
                <a:latin typeface="Calibri" pitchFamily="34" charset="0"/>
              </a:rPr>
              <a:t>mediate</a:t>
            </a:r>
            <a:r>
              <a:rPr lang="cs-CZ" sz="2800" dirty="0">
                <a:latin typeface="Calibri" pitchFamily="34" charset="0"/>
              </a:rPr>
              <a:t> </a:t>
            </a:r>
            <a:r>
              <a:rPr lang="cs-CZ" sz="2800" dirty="0" err="1">
                <a:latin typeface="Calibri" pitchFamily="34" charset="0"/>
              </a:rPr>
              <a:t>interactions</a:t>
            </a:r>
            <a:r>
              <a:rPr lang="cs-CZ" sz="2800" dirty="0">
                <a:latin typeface="Calibri" pitchFamily="34" charset="0"/>
              </a:rPr>
              <a:t> </a:t>
            </a:r>
            <a:r>
              <a:rPr lang="cs-CZ" sz="2800" dirty="0" err="1">
                <a:latin typeface="Calibri" pitchFamily="34" charset="0"/>
              </a:rPr>
              <a:t>with</a:t>
            </a:r>
            <a:r>
              <a:rPr lang="cs-CZ" sz="2800" dirty="0">
                <a:latin typeface="Calibri" pitchFamily="34" charset="0"/>
              </a:rPr>
              <a:t> PGP19 (auxin ABC </a:t>
            </a:r>
            <a:r>
              <a:rPr lang="cs-CZ" sz="2800" dirty="0" err="1">
                <a:latin typeface="Calibri" pitchFamily="34" charset="0"/>
              </a:rPr>
              <a:t>transporter</a:t>
            </a:r>
            <a:r>
              <a:rPr lang="cs-CZ" sz="2800" dirty="0">
                <a:latin typeface="Calibri" pitchFamily="34" charset="0"/>
              </a:rPr>
              <a:t>) (</a:t>
            </a:r>
            <a:r>
              <a:rPr lang="cs-CZ" sz="2800" dirty="0" err="1">
                <a:latin typeface="Calibri" pitchFamily="34" charset="0"/>
              </a:rPr>
              <a:t>flabby</a:t>
            </a:r>
            <a:r>
              <a:rPr lang="cs-CZ" sz="2800" dirty="0">
                <a:latin typeface="Calibri" pitchFamily="34" charset="0"/>
              </a:rPr>
              <a:t>- </a:t>
            </a:r>
            <a:r>
              <a:rPr lang="cs-CZ" sz="2800" i="1" dirty="0" err="1">
                <a:latin typeface="Calibri" pitchFamily="34" charset="0"/>
              </a:rPr>
              <a:t>fby</a:t>
            </a:r>
            <a:r>
              <a:rPr lang="cs-CZ" sz="2800" dirty="0">
                <a:latin typeface="Calibri" pitchFamily="34" charset="0"/>
              </a:rPr>
              <a:t> mutant –</a:t>
            </a:r>
            <a:r>
              <a:rPr lang="cs-CZ" sz="2800" dirty="0" err="1">
                <a:latin typeface="Calibri" pitchFamily="34" charset="0"/>
              </a:rPr>
              <a:t>random</a:t>
            </a:r>
            <a:r>
              <a:rPr lang="cs-CZ" sz="2800" dirty="0">
                <a:latin typeface="Calibri" pitchFamily="34" charset="0"/>
              </a:rPr>
              <a:t> </a:t>
            </a:r>
            <a:r>
              <a:rPr lang="cs-CZ" sz="2800" dirty="0" err="1">
                <a:latin typeface="Calibri" pitchFamily="34" charset="0"/>
              </a:rPr>
              <a:t>hypocotyl</a:t>
            </a:r>
            <a:r>
              <a:rPr lang="cs-CZ" sz="2800" dirty="0">
                <a:latin typeface="Calibri" pitchFamily="34" charset="0"/>
              </a:rPr>
              <a:t> </a:t>
            </a:r>
            <a:r>
              <a:rPr lang="cs-CZ" sz="2800" dirty="0" err="1">
                <a:latin typeface="Calibri" pitchFamily="34" charset="0"/>
              </a:rPr>
              <a:t>orientation</a:t>
            </a:r>
            <a:r>
              <a:rPr lang="cs-CZ" sz="2800" dirty="0">
                <a:latin typeface="Calibri" pitchFamily="34" charset="0"/>
              </a:rPr>
              <a: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3" descr="PP1804"/>
          <p:cNvPicPr>
            <a:picLocks noChangeAspect="1" noChangeArrowheads="1"/>
          </p:cNvPicPr>
          <p:nvPr/>
        </p:nvPicPr>
        <p:blipFill>
          <a:blip r:embed="rId3" cstate="print"/>
          <a:srcRect/>
          <a:stretch>
            <a:fillRect/>
          </a:stretch>
        </p:blipFill>
        <p:spPr bwMode="auto">
          <a:xfrm>
            <a:off x="179388" y="11113"/>
            <a:ext cx="4427537" cy="6846887"/>
          </a:xfrm>
          <a:prstGeom prst="rect">
            <a:avLst/>
          </a:prstGeom>
          <a:noFill/>
          <a:ln w="9525">
            <a:noFill/>
            <a:miter lim="800000"/>
            <a:headEnd/>
            <a:tailEnd/>
          </a:ln>
        </p:spPr>
      </p:pic>
      <p:pic>
        <p:nvPicPr>
          <p:cNvPr id="59395" name="Picture 5" descr="PP1803"/>
          <p:cNvPicPr>
            <a:picLocks noChangeAspect="1" noChangeArrowheads="1"/>
          </p:cNvPicPr>
          <p:nvPr/>
        </p:nvPicPr>
        <p:blipFill>
          <a:blip r:embed="rId4" cstate="print"/>
          <a:srcRect/>
          <a:stretch>
            <a:fillRect/>
          </a:stretch>
        </p:blipFill>
        <p:spPr bwMode="auto">
          <a:xfrm>
            <a:off x="4572000" y="692150"/>
            <a:ext cx="4406900" cy="5300663"/>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7_9"/>
          <p:cNvPicPr>
            <a:picLocks noChangeAspect="1" noChangeArrowheads="1"/>
          </p:cNvPicPr>
          <p:nvPr/>
        </p:nvPicPr>
        <p:blipFill>
          <a:blip r:embed="rId2" cstate="print"/>
          <a:srcRect/>
          <a:stretch>
            <a:fillRect/>
          </a:stretch>
        </p:blipFill>
        <p:spPr bwMode="auto">
          <a:xfrm>
            <a:off x="428625" y="723900"/>
            <a:ext cx="8286750" cy="5410200"/>
          </a:xfrm>
          <a:prstGeom prst="rect">
            <a:avLst/>
          </a:prstGeom>
          <a:noFill/>
          <a:ln w="9525">
            <a:noFill/>
            <a:miter lim="800000"/>
            <a:headEnd/>
            <a:tailEnd/>
          </a:ln>
        </p:spPr>
      </p:pic>
      <p:sp>
        <p:nvSpPr>
          <p:cNvPr id="58371" name="Text Box 3"/>
          <p:cNvSpPr txBox="1">
            <a:spLocks noChangeArrowheads="1"/>
          </p:cNvSpPr>
          <p:nvPr/>
        </p:nvSpPr>
        <p:spPr bwMode="auto">
          <a:xfrm>
            <a:off x="2339975" y="333375"/>
            <a:ext cx="1008063" cy="457200"/>
          </a:xfrm>
          <a:prstGeom prst="rect">
            <a:avLst/>
          </a:prstGeom>
          <a:noFill/>
          <a:ln w="9525">
            <a:noFill/>
            <a:miter lim="800000"/>
            <a:headEnd/>
            <a:tailEnd/>
          </a:ln>
        </p:spPr>
        <p:txBody>
          <a:bodyPr>
            <a:spAutoFit/>
          </a:bodyPr>
          <a:lstStyle/>
          <a:p>
            <a:endParaRPr lang="cs-CZ" sz="2400">
              <a:latin typeface="Calibri" pitchFamily="34" charset="0"/>
            </a:endParaRPr>
          </a:p>
        </p:txBody>
      </p:sp>
      <p:sp>
        <p:nvSpPr>
          <p:cNvPr id="58372" name="Text Box 4"/>
          <p:cNvSpPr txBox="1">
            <a:spLocks noChangeArrowheads="1"/>
          </p:cNvSpPr>
          <p:nvPr/>
        </p:nvSpPr>
        <p:spPr bwMode="auto">
          <a:xfrm>
            <a:off x="1958975" y="280988"/>
            <a:ext cx="3632200" cy="461962"/>
          </a:xfrm>
          <a:prstGeom prst="rect">
            <a:avLst/>
          </a:prstGeom>
          <a:noFill/>
          <a:ln w="9525">
            <a:noFill/>
            <a:miter lim="800000"/>
            <a:headEnd/>
            <a:tailEnd/>
          </a:ln>
        </p:spPr>
        <p:txBody>
          <a:bodyPr wrap="none">
            <a:spAutoFit/>
          </a:bodyPr>
          <a:lstStyle/>
          <a:p>
            <a:r>
              <a:rPr lang="en-US" sz="2400" b="1">
                <a:latin typeface="Calibri" pitchFamily="34" charset="0"/>
              </a:rPr>
              <a:t>Choldony-Went hypothesis</a:t>
            </a:r>
            <a:endParaRPr lang="cs-CZ" sz="2400" b="1">
              <a:latin typeface="Calibri" pitchFamily="34" charset="0"/>
            </a:endParaRPr>
          </a:p>
        </p:txBody>
      </p:sp>
      <p:sp>
        <p:nvSpPr>
          <p:cNvPr id="58373" name="Text Box 5"/>
          <p:cNvSpPr txBox="1">
            <a:spLocks noChangeArrowheads="1"/>
          </p:cNvSpPr>
          <p:nvPr/>
        </p:nvSpPr>
        <p:spPr bwMode="auto">
          <a:xfrm>
            <a:off x="250825" y="5805488"/>
            <a:ext cx="8894763" cy="822325"/>
          </a:xfrm>
          <a:prstGeom prst="rect">
            <a:avLst/>
          </a:prstGeom>
          <a:noFill/>
          <a:ln w="9525">
            <a:noFill/>
            <a:miter lim="800000"/>
            <a:headEnd/>
            <a:tailEnd/>
          </a:ln>
        </p:spPr>
        <p:txBody>
          <a:bodyPr wrap="none">
            <a:spAutoFit/>
          </a:bodyPr>
          <a:lstStyle/>
          <a:p>
            <a:r>
              <a:rPr lang="cs-CZ" sz="2400">
                <a:latin typeface="Calibri" pitchFamily="34" charset="0"/>
              </a:rPr>
              <a:t>Involvement of  IAA is confirmed by NPH4=ARF7; </a:t>
            </a:r>
            <a:r>
              <a:rPr lang="cs-CZ" sz="2400" b="1" i="1">
                <a:solidFill>
                  <a:srgbClr val="FF3300"/>
                </a:solidFill>
                <a:latin typeface="Calibri" pitchFamily="34" charset="0"/>
              </a:rPr>
              <a:t>nph4</a:t>
            </a:r>
            <a:r>
              <a:rPr lang="cs-CZ" sz="2400">
                <a:latin typeface="Calibri" pitchFamily="34" charset="0"/>
              </a:rPr>
              <a:t> is defficient </a:t>
            </a:r>
          </a:p>
          <a:p>
            <a:r>
              <a:rPr lang="cs-CZ" sz="2400">
                <a:latin typeface="Calibri" pitchFamily="34" charset="0"/>
              </a:rPr>
              <a:t>in phototropic as well as gravitropic response.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4535488" y="1774825"/>
            <a:ext cx="4608512" cy="5083175"/>
          </a:xfrm>
          <a:prstGeom prst="rect">
            <a:avLst/>
          </a:prstGeom>
          <a:noFill/>
          <a:ln w="9525">
            <a:noFill/>
            <a:miter lim="800000"/>
            <a:headEnd/>
            <a:tailEnd/>
          </a:ln>
        </p:spPr>
      </p:pic>
      <p:sp>
        <p:nvSpPr>
          <p:cNvPr id="7171" name="Rectangle 3"/>
          <p:cNvSpPr>
            <a:spLocks noGrp="1" noChangeArrowheads="1"/>
          </p:cNvSpPr>
          <p:nvPr>
            <p:ph idx="1"/>
          </p:nvPr>
        </p:nvSpPr>
        <p:spPr>
          <a:xfrm>
            <a:off x="0" y="404813"/>
            <a:ext cx="7772400" cy="5691187"/>
          </a:xfrm>
        </p:spPr>
        <p:txBody>
          <a:bodyPr/>
          <a:lstStyle/>
          <a:p>
            <a:pPr eaLnBrk="1" hangingPunct="1">
              <a:buFontTx/>
              <a:buNone/>
            </a:pPr>
            <a:r>
              <a:rPr lang="cs-CZ" sz="4000" b="1" smtClean="0"/>
              <a:t>Light</a:t>
            </a:r>
          </a:p>
          <a:p>
            <a:pPr eaLnBrk="1" hangingPunct="1">
              <a:buFontTx/>
              <a:buNone/>
            </a:pPr>
            <a:r>
              <a:rPr lang="cs-CZ" sz="2400" b="1" smtClean="0"/>
              <a:t>Key characteristics: - spectral composition  </a:t>
            </a:r>
          </a:p>
          <a:p>
            <a:pPr eaLnBrk="1" hangingPunct="1">
              <a:buFontTx/>
              <a:buNone/>
            </a:pPr>
            <a:r>
              <a:rPr lang="cs-CZ" sz="2400" b="1" smtClean="0"/>
              <a:t>			           - orientation (anisotropy)</a:t>
            </a:r>
          </a:p>
          <a:p>
            <a:pPr eaLnBrk="1" hangingPunct="1">
              <a:buFontTx/>
              <a:buNone/>
            </a:pPr>
            <a:r>
              <a:rPr lang="cs-CZ" sz="2400" b="1" smtClean="0"/>
              <a:t>			           - intensity</a:t>
            </a:r>
          </a:p>
          <a:p>
            <a:pPr eaLnBrk="1" hangingPunct="1">
              <a:buFontTx/>
              <a:buNone/>
            </a:pPr>
            <a:r>
              <a:rPr lang="cs-CZ" sz="2400" b="1" smtClean="0"/>
              <a:t>			           - periodicity  </a:t>
            </a:r>
          </a:p>
          <a:p>
            <a:pPr lvl="4" eaLnBrk="1" hangingPunct="1"/>
            <a:endParaRPr lang="cs-CZ" sz="1600" b="1" smtClean="0"/>
          </a:p>
          <a:p>
            <a:pPr eaLnBrk="1" hangingPunct="1"/>
            <a:r>
              <a:rPr lang="cs-CZ" sz="2400" b="1" smtClean="0"/>
              <a:t>UV–B        280-320nm</a:t>
            </a:r>
          </a:p>
          <a:p>
            <a:pPr eaLnBrk="1" hangingPunct="1"/>
            <a:r>
              <a:rPr lang="cs-CZ" sz="2400" b="1" smtClean="0"/>
              <a:t>UV-A         320-380nm</a:t>
            </a:r>
          </a:p>
          <a:p>
            <a:pPr eaLnBrk="1" hangingPunct="1"/>
            <a:r>
              <a:rPr lang="cs-CZ" sz="2400" b="1" smtClean="0"/>
              <a:t>Blue           380-500nm</a:t>
            </a:r>
          </a:p>
          <a:p>
            <a:pPr eaLnBrk="1" hangingPunct="1"/>
            <a:r>
              <a:rPr lang="cs-CZ" sz="2400" b="1" smtClean="0"/>
              <a:t>Red            620-700nm</a:t>
            </a:r>
          </a:p>
          <a:p>
            <a:pPr eaLnBrk="1" hangingPunct="1"/>
            <a:r>
              <a:rPr lang="cs-CZ" sz="2400" b="1" smtClean="0"/>
              <a:t>Far red      700-800nm</a:t>
            </a:r>
          </a:p>
        </p:txBody>
      </p:sp>
      <p:sp>
        <p:nvSpPr>
          <p:cNvPr id="7172" name="AutoShape 6" descr="data:image/jpg;base64,/9j/4AAQSkZJRgABAQAAAQABAAD/2wBDAAkGBwgHBgkIBwgKCgkLDRYPDQwMDRsUFRAWIB0iIiAdHx8kKDQsJCYxJx8fLT0tMTU3Ojo6Iys/RD84QzQ5Ojf/2wBDAQoKCg0MDRoPDxo3JR8lNzc3Nzc3Nzc3Nzc3Nzc3Nzc3Nzc3Nzc3Nzc3Nzc3Nzc3Nzc3Nzc3Nzc3Nzc3Nzc3Nzf/wAARCAAoAJMDASIAAhEBAxEB/8QAGwABAAIDAQEAAAAAAAAAAAAAAAMEAgUGBwH/xAA8EAABAwMDAQMIBQ0BAAAAAAABAAIDBAUREiFBMQYicRMyM1GBkaHRBxRhdJIVFiMkQlNUY3JzgpPB8P/EABoBAQACAwEAAAAAAAAAAAAAAAABAgMEBQb/xAAoEQACAQMCBQMFAAAAAAAAAAAAAQIDBBEFMRITUYHwITLRFiJBkaH/2gAMAwEAAhEDEQA/APDVIyJ7/NA96jVym4VorLLRWWRfVJvUPehpZR1A962Kxk6LcpW0Jv1M7oxUclGKkmldpYAT4q/B2budR6KJh8ZGhZW/0xXbWboFtVrClBZWThXt7Uoe1I4/8z7z+4j/ANzfms4+xV8kOGQRE/3m/NejhW6D0q8nqF7UtniGDlLW7hvGF/fk85Z9HHaZ7ctpISPvLPmj/o47TMGXUkOPvLPmvb6X0ISp9EVwfqG6zjEf0/k9Bp9aVx7zwObsXfIfSU8Qx/Oaf+qjLYbhEcPjYP8AML1+68rjrn53tXWttSrVd0vO56u10mhVX3N+djizaqodWt/EFibfUDq1v4guhkVWRb8biTL1dHoQ2b87GlNHMOrR71gaeQdQPetpIq71njUbObVs6cdslExuHVYnZTyKB3VZU8mhUiov0PiIikxmxttFDNC+plraSJ0TsiCcuzLgZ444Vmtno6RzWx0lvnDm51QTzkDfnLhutKiA6aD6k+kjqCbSx8hIMMk9RqZnIydz489R7KNVW0sE7o20NHMG4/SRzTlrtuMuBWoyvinLGTqGtoGwwvbJaA6RocWmeoBj2zg79eNlVju4bVCBsULGa9BmbU1GkDONXn5x7Oi0WVLRthfVRNqXlkTnAPeP2QeenHVTxS6kOKe6OsqK1seWsr7c8NaX5bWVQyTnug536Dr6/FUKG/STVTInaKdrjvLJV1Aa3bnD1i232BweTeXN7rg1pidnIxg9Nwdzjb1LB9DY2VcjY7m6WEs1McWlmk5OxOklxAwcYGd+nNHFPdFeXDobWpvE0DJfJ3KmlEY2DK+rBk5272OeTwoLbf566V8c1WykaG5D566qwdxsMPO/yVIW6xBkmu9Pc/jFOcc+89PUo22u0Eb31gyf4d+w/wDZ932qvLh0RZJLYv193dHGZvLUtQS8jycdZU5HXfBcBjb18hYUNZBV08k8z6GF8Z2inqKgmTAzt3sb9FWgt1meaiJ107zXAxTaS0Obp1Hukdc5Hncc7ZOttjj14vjpAGEtLaZwy7bbB9e/q+ClQivwXU5LZn2urIKUsDYqKp1NyTDU1B0785cN1PTS0ctIJybbHI7LTDLNUam5OM+cfH2qnJb7RGYtN3E7i9oe3yTmNwSM97Bxj+k9OhWqqhE2plbTucYQ8hhcdy3O2fYpwieZPqbSrraaCodE2io5gMd+KectO3GXAq6xtvfTwvBtIdJjUySaoBZsTvhx8NlzKKcFeJ9TbvqqRtSYDQUbmh+nyrZpi0jPnDvdPZ0Vm5UNG8tjp620xtaC4ujfL3idsZcCePiufX3JQg+IiIAiIgCIiAIiIC/b7pJQxvjZT00rXuBeJ4g/UBxvxypxfHAAfk22c5/VRvkYREBI3tFIAddutzyA7SXU47pc4u+GogBRT3t0zXA262tLs95lMGkZz0x4/BEQEze0kwcXut9sc8nJeaRuS7JOfHf4KEXtzXAsoKAAB4x5DqHEHB33xjA+xEQENwuZrYWRmjo4NGMOgh0E4GNzyqCIgCIiAIiIAiIgP//Z"/>
          <p:cNvSpPr>
            <a:spLocks noChangeAspect="1" noChangeArrowheads="1"/>
          </p:cNvSpPr>
          <p:nvPr/>
        </p:nvSpPr>
        <p:spPr bwMode="auto">
          <a:xfrm>
            <a:off x="219075" y="-304800"/>
            <a:ext cx="304800" cy="304800"/>
          </a:xfrm>
          <a:prstGeom prst="rect">
            <a:avLst/>
          </a:prstGeom>
          <a:noFill/>
          <a:ln w="9525">
            <a:noFill/>
            <a:miter lim="800000"/>
            <a:headEnd/>
            <a:tailEnd/>
          </a:ln>
        </p:spPr>
        <p:txBody>
          <a:bodyPr/>
          <a:lstStyle/>
          <a:p>
            <a:endParaRPr lang="cs-CZ">
              <a:latin typeface="Calibri" pitchFamily="34" charset="0"/>
            </a:endParaRPr>
          </a:p>
        </p:txBody>
      </p:sp>
      <p:sp>
        <p:nvSpPr>
          <p:cNvPr id="7173" name="AutoShape 8" descr="data:image/jpg;base64,/9j/4AAQSkZJRgABAQAAAQABAAD/2wBDAAkGBwgHBgkIBwgKCgkLDRYPDQwMDRsUFRAWIB0iIiAdHx8kKDQsJCYxJx8fLT0tMTU3Ojo6Iys/RD84QzQ5Ojf/2wBDAQoKCg0MDRoPDxo3JR8lNzc3Nzc3Nzc3Nzc3Nzc3Nzc3Nzc3Nzc3Nzc3Nzc3Nzc3Nzc3Nzc3Nzc3Nzc3Nzc3Nzf/wAARCAAoAJMDASIAAhEBAxEB/8QAGwABAAIDAQEAAAAAAAAAAAAAAAMEAgUGBwH/xAA8EAABAwMDAQMIBQ0BAAAAAAABAAIDBAUREiFBMQYicRMyM1GBkaHRBxRhdJIVFiMkQlNUY3JzgpPB8P/EABoBAQACAwEAAAAAAAAAAAAAAAABAgMEBQb/xAAoEQACAQMCBQMFAAAAAAAAAAAAAQIDBBEFMRITUYHwITLRFiJBkaH/2gAMAwEAAhEDEQA/APDVIyJ7/NA96jVym4VorLLRWWRfVJvUPehpZR1A962Kxk6LcpW0Jv1M7oxUclGKkmldpYAT4q/B2budR6KJh8ZGhZW/0xXbWboFtVrClBZWThXt7Uoe1I4/8z7z+4j/ANzfms4+xV8kOGQRE/3m/NejhW6D0q8nqF7UtniGDlLW7hvGF/fk85Z9HHaZ7ctpISPvLPmj/o47TMGXUkOPvLPmvb6X0ISp9EVwfqG6zjEf0/k9Bp9aVx7zwObsXfIfSU8Qx/Oaf+qjLYbhEcPjYP8AML1+68rjrn53tXWttSrVd0vO56u10mhVX3N+djizaqodWt/EFibfUDq1v4guhkVWRb8biTL1dHoQ2b87GlNHMOrR71gaeQdQPetpIq71njUbObVs6cdslExuHVYnZTyKB3VZU8mhUiov0PiIikxmxttFDNC+plraSJ0TsiCcuzLgZ444Vmtno6RzWx0lvnDm51QTzkDfnLhutKiA6aD6k+kjqCbSx8hIMMk9RqZnIydz489R7KNVW0sE7o20NHMG4/SRzTlrtuMuBWoyvinLGTqGtoGwwvbJaA6RocWmeoBj2zg79eNlVju4bVCBsULGa9BmbU1GkDONXn5x7Oi0WVLRthfVRNqXlkTnAPeP2QeenHVTxS6kOKe6OsqK1seWsr7c8NaX5bWVQyTnug536Dr6/FUKG/STVTInaKdrjvLJV1Aa3bnD1i232BweTeXN7rg1pidnIxg9Nwdzjb1LB9DY2VcjY7m6WEs1McWlmk5OxOklxAwcYGd+nNHFPdFeXDobWpvE0DJfJ3KmlEY2DK+rBk5272OeTwoLbf566V8c1WykaG5D566qwdxsMPO/yVIW6xBkmu9Pc/jFOcc+89PUo22u0Eb31gyf4d+w/wDZ932qvLh0RZJLYv193dHGZvLUtQS8jycdZU5HXfBcBjb18hYUNZBV08k8z6GF8Z2inqKgmTAzt3sb9FWgt1meaiJ107zXAxTaS0Obp1Hukdc5Hncc7ZOttjj14vjpAGEtLaZwy7bbB9e/q+ClQivwXU5LZn2urIKUsDYqKp1NyTDU1B0785cN1PTS0ctIJybbHI7LTDLNUam5OM+cfH2qnJb7RGYtN3E7i9oe3yTmNwSM97Bxj+k9OhWqqhE2plbTucYQ8hhcdy3O2fYpwieZPqbSrraaCodE2io5gMd+KectO3GXAq6xtvfTwvBtIdJjUySaoBZsTvhx8NlzKKcFeJ9TbvqqRtSYDQUbmh+nyrZpi0jPnDvdPZ0Vm5UNG8tjp620xtaC4ujfL3idsZcCePiufX3JQg+IiIAiIgCIiAIiIC/b7pJQxvjZT00rXuBeJ4g/UBxvxypxfHAAfk22c5/VRvkYREBI3tFIAddutzyA7SXU47pc4u+GogBRT3t0zXA262tLs95lMGkZz0x4/BEQEze0kwcXut9sc8nJeaRuS7JOfHf4KEXtzXAsoKAAB4x5DqHEHB33xjA+xEQENwuZrYWRmjo4NGMOgh0E4GNzyqCIgCIiAIiIAiIgP//Z"/>
          <p:cNvSpPr>
            <a:spLocks noChangeAspect="1" noChangeArrowheads="1"/>
          </p:cNvSpPr>
          <p:nvPr/>
        </p:nvSpPr>
        <p:spPr bwMode="auto">
          <a:xfrm>
            <a:off x="219075" y="-304800"/>
            <a:ext cx="304800" cy="304800"/>
          </a:xfrm>
          <a:prstGeom prst="rect">
            <a:avLst/>
          </a:prstGeom>
          <a:noFill/>
          <a:ln w="9525">
            <a:noFill/>
            <a:miter lim="800000"/>
            <a:headEnd/>
            <a:tailEnd/>
          </a:ln>
        </p:spPr>
        <p:txBody>
          <a:bodyPr/>
          <a:lstStyle/>
          <a:p>
            <a:endParaRPr lang="cs-CZ">
              <a:latin typeface="Calibri" pitchFamily="34"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84213" y="115888"/>
            <a:ext cx="7772400" cy="865187"/>
          </a:xfrm>
        </p:spPr>
        <p:txBody>
          <a:bodyPr/>
          <a:lstStyle/>
          <a:p>
            <a:pPr eaLnBrk="1" hangingPunct="1"/>
            <a:r>
              <a:rPr lang="cs-CZ" sz="4000" smtClean="0"/>
              <a:t>Stomatal opening</a:t>
            </a:r>
          </a:p>
        </p:txBody>
      </p:sp>
      <p:sp>
        <p:nvSpPr>
          <p:cNvPr id="62467" name="Rectangle 3"/>
          <p:cNvSpPr>
            <a:spLocks noGrp="1" noChangeArrowheads="1"/>
          </p:cNvSpPr>
          <p:nvPr>
            <p:ph idx="1"/>
          </p:nvPr>
        </p:nvSpPr>
        <p:spPr>
          <a:xfrm>
            <a:off x="755576" y="764704"/>
            <a:ext cx="7772400" cy="5040312"/>
          </a:xfrm>
        </p:spPr>
        <p:txBody>
          <a:bodyPr/>
          <a:lstStyle/>
          <a:p>
            <a:pPr eaLnBrk="1" hangingPunct="1"/>
            <a:r>
              <a:rPr lang="cs-CZ" i="1" dirty="0" smtClean="0"/>
              <a:t>phot1 phot2</a:t>
            </a:r>
            <a:r>
              <a:rPr lang="cs-CZ" dirty="0" smtClean="0"/>
              <a:t> has no </a:t>
            </a:r>
            <a:r>
              <a:rPr lang="cs-CZ" dirty="0" err="1" smtClean="0"/>
              <a:t>opening</a:t>
            </a:r>
            <a:r>
              <a:rPr lang="cs-CZ" dirty="0" smtClean="0"/>
              <a:t> in response to BL on </a:t>
            </a:r>
            <a:r>
              <a:rPr lang="cs-CZ" dirty="0" err="1" smtClean="0"/>
              <a:t>the</a:t>
            </a:r>
            <a:r>
              <a:rPr lang="cs-CZ" dirty="0" smtClean="0"/>
              <a:t> background </a:t>
            </a:r>
            <a:r>
              <a:rPr lang="cs-CZ" dirty="0" err="1" smtClean="0"/>
              <a:t>of</a:t>
            </a:r>
            <a:r>
              <a:rPr lang="cs-CZ" dirty="0" smtClean="0"/>
              <a:t> RL, </a:t>
            </a:r>
            <a:r>
              <a:rPr lang="cs-CZ" dirty="0" err="1" smtClean="0"/>
              <a:t>but</a:t>
            </a:r>
            <a:r>
              <a:rPr lang="cs-CZ" dirty="0" smtClean="0"/>
              <a:t> single </a:t>
            </a:r>
            <a:r>
              <a:rPr lang="cs-CZ" dirty="0" err="1" smtClean="0"/>
              <a:t>mutants</a:t>
            </a:r>
            <a:r>
              <a:rPr lang="cs-CZ" dirty="0" smtClean="0"/>
              <a:t> </a:t>
            </a:r>
            <a:r>
              <a:rPr lang="cs-CZ" dirty="0" err="1" smtClean="0"/>
              <a:t>respond</a:t>
            </a:r>
            <a:r>
              <a:rPr lang="cs-CZ" dirty="0" smtClean="0"/>
              <a:t> </a:t>
            </a:r>
            <a:r>
              <a:rPr lang="cs-CZ" dirty="0" err="1" smtClean="0"/>
              <a:t>normally</a:t>
            </a:r>
            <a:endParaRPr lang="cs-CZ" dirty="0" smtClean="0"/>
          </a:p>
          <a:p>
            <a:pPr eaLnBrk="1" hangingPunct="1"/>
            <a:r>
              <a:rPr lang="cs-CZ" dirty="0" err="1" smtClean="0"/>
              <a:t>Phosphorylation</a:t>
            </a:r>
            <a:r>
              <a:rPr lang="cs-CZ" dirty="0" smtClean="0"/>
              <a:t> </a:t>
            </a:r>
            <a:r>
              <a:rPr lang="cs-CZ" dirty="0" err="1" smtClean="0"/>
              <a:t>of</a:t>
            </a:r>
            <a:r>
              <a:rPr lang="cs-CZ" dirty="0" smtClean="0"/>
              <a:t> PM H-</a:t>
            </a:r>
            <a:r>
              <a:rPr lang="cs-CZ" dirty="0" err="1" smtClean="0"/>
              <a:t>ATPase</a:t>
            </a:r>
            <a:r>
              <a:rPr lang="cs-CZ" dirty="0" smtClean="0"/>
              <a:t> </a:t>
            </a:r>
            <a:r>
              <a:rPr lang="cs-CZ" dirty="0" err="1" smtClean="0"/>
              <a:t>elevates</a:t>
            </a:r>
            <a:r>
              <a:rPr lang="cs-CZ" dirty="0" smtClean="0"/>
              <a:t> </a:t>
            </a:r>
            <a:r>
              <a:rPr lang="cs-CZ" dirty="0" err="1" smtClean="0"/>
              <a:t>the</a:t>
            </a:r>
            <a:r>
              <a:rPr lang="cs-CZ" dirty="0" smtClean="0"/>
              <a:t> </a:t>
            </a:r>
            <a:r>
              <a:rPr lang="cs-CZ" dirty="0" err="1" smtClean="0"/>
              <a:t>inside</a:t>
            </a:r>
            <a:r>
              <a:rPr lang="cs-CZ" dirty="0" smtClean="0"/>
              <a:t> negative </a:t>
            </a:r>
            <a:r>
              <a:rPr lang="cs-CZ" dirty="0" err="1" smtClean="0"/>
              <a:t>electrochemical</a:t>
            </a:r>
            <a:r>
              <a:rPr lang="cs-CZ" dirty="0" smtClean="0"/>
              <a:t> </a:t>
            </a:r>
            <a:r>
              <a:rPr lang="cs-CZ" dirty="0" err="1" smtClean="0"/>
              <a:t>potential</a:t>
            </a:r>
            <a:r>
              <a:rPr lang="cs-CZ" dirty="0" smtClean="0"/>
              <a:t> </a:t>
            </a:r>
            <a:r>
              <a:rPr lang="cs-CZ" dirty="0" err="1" smtClean="0"/>
              <a:t>that</a:t>
            </a:r>
            <a:r>
              <a:rPr lang="cs-CZ" dirty="0" smtClean="0"/>
              <a:t> </a:t>
            </a:r>
            <a:r>
              <a:rPr lang="cs-CZ" dirty="0" err="1" smtClean="0"/>
              <a:t>drives</a:t>
            </a:r>
            <a:r>
              <a:rPr lang="cs-CZ" dirty="0" smtClean="0"/>
              <a:t> </a:t>
            </a:r>
            <a:r>
              <a:rPr lang="cs-CZ" dirty="0" err="1" smtClean="0"/>
              <a:t>voltage</a:t>
            </a:r>
            <a:r>
              <a:rPr lang="cs-CZ" dirty="0" smtClean="0"/>
              <a:t>-</a:t>
            </a:r>
            <a:r>
              <a:rPr lang="cs-CZ" dirty="0" err="1" smtClean="0"/>
              <a:t>gated</a:t>
            </a:r>
            <a:r>
              <a:rPr lang="cs-CZ" dirty="0" smtClean="0"/>
              <a:t> K-</a:t>
            </a:r>
            <a:r>
              <a:rPr lang="cs-CZ" dirty="0" err="1" smtClean="0"/>
              <a:t>channels</a:t>
            </a:r>
            <a:endParaRPr lang="cs-CZ" i="1" dirty="0" smtClean="0"/>
          </a:p>
        </p:txBody>
      </p:sp>
      <p:pic>
        <p:nvPicPr>
          <p:cNvPr id="2050" name="Picture 2"/>
          <p:cNvPicPr>
            <a:picLocks noChangeAspect="1" noChangeArrowheads="1"/>
          </p:cNvPicPr>
          <p:nvPr/>
        </p:nvPicPr>
        <p:blipFill>
          <a:blip r:embed="rId2" cstate="print"/>
          <a:srcRect/>
          <a:stretch>
            <a:fillRect/>
          </a:stretch>
        </p:blipFill>
        <p:spPr bwMode="auto">
          <a:xfrm>
            <a:off x="98425" y="4365104"/>
            <a:ext cx="9045575" cy="2400300"/>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3075" name="Picture 3"/>
          <p:cNvPicPr>
            <a:picLocks noChangeAspect="1" noChangeArrowheads="1"/>
          </p:cNvPicPr>
          <p:nvPr/>
        </p:nvPicPr>
        <p:blipFill>
          <a:blip r:embed="rId2" cstate="print"/>
          <a:srcRect/>
          <a:stretch>
            <a:fillRect/>
          </a:stretch>
        </p:blipFill>
        <p:spPr bwMode="auto">
          <a:xfrm>
            <a:off x="1475656" y="1052736"/>
            <a:ext cx="6624736" cy="5221444"/>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684213" y="0"/>
            <a:ext cx="7772400" cy="1143000"/>
          </a:xfrm>
        </p:spPr>
        <p:txBody>
          <a:bodyPr/>
          <a:lstStyle/>
          <a:p>
            <a:pPr eaLnBrk="1" hangingPunct="1"/>
            <a:r>
              <a:rPr lang="cs-CZ" sz="4000" smtClean="0"/>
              <a:t>Chloroplast movements</a:t>
            </a:r>
          </a:p>
        </p:txBody>
      </p:sp>
      <p:sp>
        <p:nvSpPr>
          <p:cNvPr id="60419" name="Rectangle 3"/>
          <p:cNvSpPr>
            <a:spLocks noGrp="1" noChangeArrowheads="1"/>
          </p:cNvSpPr>
          <p:nvPr>
            <p:ph idx="1"/>
          </p:nvPr>
        </p:nvSpPr>
        <p:spPr>
          <a:xfrm>
            <a:off x="611188" y="2492375"/>
            <a:ext cx="7772400" cy="2232025"/>
          </a:xfrm>
        </p:spPr>
        <p:txBody>
          <a:bodyPr/>
          <a:lstStyle/>
          <a:p>
            <a:pPr eaLnBrk="1" hangingPunct="1">
              <a:lnSpc>
                <a:spcPct val="90000"/>
              </a:lnSpc>
            </a:pPr>
            <a:r>
              <a:rPr lang="cs-CZ" sz="2800" smtClean="0"/>
              <a:t>Action of PHOT genes (different sensitivity to different light intensities)</a:t>
            </a:r>
          </a:p>
          <a:p>
            <a:pPr eaLnBrk="1" hangingPunct="1">
              <a:lnSpc>
                <a:spcPct val="90000"/>
              </a:lnSpc>
            </a:pPr>
            <a:r>
              <a:rPr lang="cs-CZ" sz="2800" smtClean="0"/>
              <a:t>Actin involved</a:t>
            </a:r>
          </a:p>
          <a:p>
            <a:pPr eaLnBrk="1" hangingPunct="1">
              <a:lnSpc>
                <a:spcPct val="90000"/>
              </a:lnSpc>
            </a:pPr>
            <a:r>
              <a:rPr lang="cs-CZ" sz="2800" smtClean="0"/>
              <a:t>Role of outer-envelope protein (CHUP1), interactor of actin and profilin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3" descr="PP0905"/>
          <p:cNvPicPr>
            <a:picLocks noChangeAspect="1" noChangeArrowheads="1"/>
          </p:cNvPicPr>
          <p:nvPr/>
        </p:nvPicPr>
        <p:blipFill>
          <a:blip r:embed="rId3" cstate="print"/>
          <a:srcRect/>
          <a:stretch>
            <a:fillRect/>
          </a:stretch>
        </p:blipFill>
        <p:spPr bwMode="auto">
          <a:xfrm>
            <a:off x="7938" y="1665288"/>
            <a:ext cx="9129712" cy="3527425"/>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611188" y="1557338"/>
            <a:ext cx="7772400" cy="3683000"/>
          </a:xfrm>
        </p:spPr>
        <p:txBody>
          <a:bodyPr/>
          <a:lstStyle/>
          <a:p>
            <a:pPr eaLnBrk="1" hangingPunct="1"/>
            <a:r>
              <a:rPr lang="cs-CZ" sz="3600" b="1" smtClean="0"/>
              <a:t>Photoperiodic responses-</a:t>
            </a:r>
            <a:br>
              <a:rPr lang="cs-CZ" sz="3600" b="1" smtClean="0"/>
            </a:br>
            <a:r>
              <a:rPr lang="cs-CZ" sz="3600" b="1" smtClean="0"/>
              <a:t>light-regulated flowering, circadian clocks</a:t>
            </a:r>
            <a:br>
              <a:rPr lang="cs-CZ" sz="3600" b="1" smtClean="0"/>
            </a:br>
            <a:r>
              <a:rPr lang="cs-CZ" sz="4000" b="1" smtClean="0"/>
              <a:t/>
            </a:r>
            <a:br>
              <a:rPr lang="cs-CZ" sz="4000" b="1" smtClean="0"/>
            </a:br>
            <a:r>
              <a:rPr lang="cs-CZ" sz="4000" b="1" smtClean="0"/>
              <a:t/>
            </a:r>
            <a:br>
              <a:rPr lang="cs-CZ" sz="4000" b="1" smtClean="0"/>
            </a:br>
            <a:endParaRPr lang="cs-CZ" sz="4000" b="1" smtClean="0"/>
          </a:p>
        </p:txBody>
      </p:sp>
      <p:sp>
        <p:nvSpPr>
          <p:cNvPr id="47107" name="Text Box 4"/>
          <p:cNvSpPr txBox="1">
            <a:spLocks noChangeArrowheads="1"/>
          </p:cNvSpPr>
          <p:nvPr/>
        </p:nvSpPr>
        <p:spPr bwMode="auto">
          <a:xfrm>
            <a:off x="1116013" y="5300663"/>
            <a:ext cx="6840537" cy="1160462"/>
          </a:xfrm>
          <a:prstGeom prst="rect">
            <a:avLst/>
          </a:prstGeom>
          <a:noFill/>
          <a:ln w="9525">
            <a:noFill/>
            <a:miter lim="800000"/>
            <a:headEnd/>
            <a:tailEnd/>
          </a:ln>
        </p:spPr>
        <p:txBody>
          <a:bodyPr>
            <a:spAutoFit/>
          </a:bodyPr>
          <a:lstStyle/>
          <a:p>
            <a:pPr algn="ctr">
              <a:spcBef>
                <a:spcPct val="50000"/>
              </a:spcBef>
            </a:pPr>
            <a:r>
              <a:rPr lang="cs-CZ" sz="2800">
                <a:latin typeface="Calibri" pitchFamily="34" charset="0"/>
              </a:rPr>
              <a:t>Long-day plants x neutral x short-day plants</a:t>
            </a:r>
          </a:p>
          <a:p>
            <a:pPr algn="ctr">
              <a:spcBef>
                <a:spcPct val="50000"/>
              </a:spcBef>
            </a:pPr>
            <a:r>
              <a:rPr lang="cs-CZ" sz="2800">
                <a:latin typeface="Calibri" pitchFamily="34" charset="0"/>
              </a:rPr>
              <a:t>facultative x obligate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7_10"/>
          <p:cNvPicPr>
            <a:picLocks noChangeAspect="1" noChangeArrowheads="1"/>
          </p:cNvPicPr>
          <p:nvPr/>
        </p:nvPicPr>
        <p:blipFill>
          <a:blip r:embed="rId2" cstate="print"/>
          <a:srcRect/>
          <a:stretch>
            <a:fillRect/>
          </a:stretch>
        </p:blipFill>
        <p:spPr bwMode="auto">
          <a:xfrm>
            <a:off x="1619250" y="404813"/>
            <a:ext cx="6873875" cy="6170612"/>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344488" y="1406525"/>
            <a:ext cx="4227512" cy="3733800"/>
          </a:xfrm>
        </p:spPr>
        <p:txBody>
          <a:bodyPr rtlCol="0">
            <a:normAutofit fontScale="90000"/>
          </a:bodyPr>
          <a:lstStyle/>
          <a:p>
            <a:pPr algn="l" eaLnBrk="1" fontAlgn="auto" hangingPunct="1">
              <a:spcAft>
                <a:spcPts val="0"/>
              </a:spcAft>
              <a:defRPr/>
            </a:pPr>
            <a:r>
              <a:rPr lang="en-US" sz="3200" dirty="0" smtClean="0"/>
              <a:t>Short-day plants flower in the fall when the nights get long. </a:t>
            </a:r>
            <a:br>
              <a:rPr lang="en-US" sz="3200" dirty="0" smtClean="0"/>
            </a:br>
            <a:r>
              <a:rPr lang="en-US" sz="3200" dirty="0" smtClean="0"/>
              <a:t/>
            </a:r>
            <a:br>
              <a:rPr lang="en-US" sz="3200" dirty="0" smtClean="0"/>
            </a:br>
            <a:r>
              <a:rPr lang="en-US" sz="3200" dirty="0" smtClean="0"/>
              <a:t>Long-day plants flower as the days get long (nights get short). </a:t>
            </a:r>
            <a:br>
              <a:rPr lang="en-US" sz="3200" dirty="0" smtClean="0"/>
            </a:br>
            <a:r>
              <a:rPr lang="en-US" sz="3200" dirty="0" smtClean="0"/>
              <a:t>These are often the spring ephemerals that flower before trees get their leaves</a:t>
            </a:r>
            <a:r>
              <a:rPr lang="en-US" sz="3600" dirty="0" smtClean="0"/>
              <a:t>.</a:t>
            </a:r>
          </a:p>
        </p:txBody>
      </p:sp>
      <p:pic>
        <p:nvPicPr>
          <p:cNvPr id="49155" name="Picture 3" descr="flowering"/>
          <p:cNvPicPr>
            <a:picLocks noChangeAspect="1" noChangeArrowheads="1"/>
          </p:cNvPicPr>
          <p:nvPr/>
        </p:nvPicPr>
        <p:blipFill>
          <a:blip r:embed="rId2" cstate="print"/>
          <a:srcRect/>
          <a:stretch>
            <a:fillRect/>
          </a:stretch>
        </p:blipFill>
        <p:spPr bwMode="auto">
          <a:xfrm>
            <a:off x="4735513" y="0"/>
            <a:ext cx="4408487" cy="5486400"/>
          </a:xfrm>
          <a:prstGeom prst="rect">
            <a:avLst/>
          </a:prstGeom>
          <a:noFill/>
          <a:ln w="9525">
            <a:noFill/>
            <a:miter lim="800000"/>
            <a:headEnd/>
            <a:tailEnd/>
          </a:ln>
        </p:spPr>
      </p:pic>
      <p:sp>
        <p:nvSpPr>
          <p:cNvPr id="49156" name="Obdélník 3"/>
          <p:cNvSpPr>
            <a:spLocks noChangeArrowheads="1"/>
          </p:cNvSpPr>
          <p:nvPr/>
        </p:nvSpPr>
        <p:spPr bwMode="auto">
          <a:xfrm>
            <a:off x="7740650" y="1125538"/>
            <a:ext cx="863600" cy="368300"/>
          </a:xfrm>
          <a:prstGeom prst="rect">
            <a:avLst/>
          </a:prstGeom>
          <a:noFill/>
          <a:ln w="9525">
            <a:noFill/>
            <a:miter lim="800000"/>
            <a:headEnd/>
            <a:tailEnd/>
          </a:ln>
        </p:spPr>
        <p:txBody>
          <a:bodyPr wrap="none">
            <a:spAutoFit/>
          </a:bodyPr>
          <a:lstStyle/>
          <a:p>
            <a:r>
              <a:rPr lang="cs-CZ"/>
              <a:t>Řepeň</a:t>
            </a:r>
          </a:p>
        </p:txBody>
      </p:sp>
      <p:sp>
        <p:nvSpPr>
          <p:cNvPr id="49157" name="Obdélník 4"/>
          <p:cNvSpPr>
            <a:spLocks noChangeArrowheads="1"/>
          </p:cNvSpPr>
          <p:nvPr/>
        </p:nvSpPr>
        <p:spPr bwMode="auto">
          <a:xfrm>
            <a:off x="7667625" y="3059113"/>
            <a:ext cx="582613" cy="369887"/>
          </a:xfrm>
          <a:prstGeom prst="rect">
            <a:avLst/>
          </a:prstGeom>
          <a:noFill/>
          <a:ln w="9525">
            <a:noFill/>
            <a:miter lim="800000"/>
            <a:headEnd/>
            <a:tailEnd/>
          </a:ln>
        </p:spPr>
        <p:txBody>
          <a:bodyPr wrap="none">
            <a:spAutoFit/>
          </a:bodyPr>
          <a:lstStyle/>
          <a:p>
            <a:r>
              <a:rPr lang="en-US"/>
              <a:t>Bl</a:t>
            </a:r>
            <a:r>
              <a:rPr lang="sk-SK"/>
              <a:t>ín</a:t>
            </a:r>
            <a:endParaRPr lang="cs-CZ"/>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2" cstate="print"/>
          <a:srcRect/>
          <a:stretch>
            <a:fillRect/>
          </a:stretch>
        </p:blipFill>
        <p:spPr bwMode="auto">
          <a:xfrm>
            <a:off x="1047750" y="379413"/>
            <a:ext cx="7048500" cy="6097587"/>
          </a:xfrm>
          <a:prstGeom prst="rect">
            <a:avLst/>
          </a:prstGeom>
          <a:noFill/>
          <a:ln w="9525">
            <a:noFill/>
            <a:miter lim="800000"/>
            <a:headEnd/>
            <a:tailEnd/>
          </a:ln>
        </p:spPr>
      </p:pic>
      <p:sp>
        <p:nvSpPr>
          <p:cNvPr id="50179" name="TextovéPole 3"/>
          <p:cNvSpPr txBox="1">
            <a:spLocks noChangeArrowheads="1"/>
          </p:cNvSpPr>
          <p:nvPr/>
        </p:nvSpPr>
        <p:spPr bwMode="auto">
          <a:xfrm>
            <a:off x="250825" y="260350"/>
            <a:ext cx="2076450" cy="585788"/>
          </a:xfrm>
          <a:prstGeom prst="rect">
            <a:avLst/>
          </a:prstGeom>
          <a:noFill/>
          <a:ln w="9525">
            <a:noFill/>
            <a:miter lim="800000"/>
            <a:headEnd/>
            <a:tailEnd/>
          </a:ln>
        </p:spPr>
        <p:txBody>
          <a:bodyPr wrap="none">
            <a:spAutoFit/>
          </a:bodyPr>
          <a:lstStyle/>
          <a:p>
            <a:r>
              <a:rPr lang="sk-SK" sz="3200"/>
              <a:t>Nyctinasty</a:t>
            </a:r>
            <a:endParaRPr lang="cs-CZ" sz="320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cstate="print"/>
          <a:srcRect/>
          <a:stretch>
            <a:fillRect/>
          </a:stretch>
        </p:blipFill>
        <p:spPr bwMode="auto">
          <a:xfrm>
            <a:off x="539750" y="838200"/>
            <a:ext cx="7920038" cy="6019800"/>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cstate="print"/>
          <a:srcRect/>
          <a:stretch>
            <a:fillRect/>
          </a:stretch>
        </p:blipFill>
        <p:spPr bwMode="auto">
          <a:xfrm>
            <a:off x="971550" y="1341438"/>
            <a:ext cx="7570788" cy="512127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 descr="photo of Harry Borthwick"/>
          <p:cNvPicPr>
            <a:picLocks noGrp="1" noChangeAspect="1" noChangeArrowheads="1"/>
          </p:cNvPicPr>
          <p:nvPr>
            <p:ph sz="half" idx="1"/>
          </p:nvPr>
        </p:nvPicPr>
        <p:blipFill>
          <a:blip r:embed="rId2" cstate="print"/>
          <a:srcRect/>
          <a:stretch>
            <a:fillRect/>
          </a:stretch>
        </p:blipFill>
        <p:spPr>
          <a:xfrm>
            <a:off x="179388" y="188913"/>
            <a:ext cx="2182812" cy="1681162"/>
          </a:xfrm>
          <a:noFill/>
        </p:spPr>
      </p:pic>
      <p:pic>
        <p:nvPicPr>
          <p:cNvPr id="8195" name="Picture 2" descr="Lettucegerm"/>
          <p:cNvPicPr>
            <a:picLocks noGrp="1" noChangeAspect="1" noChangeArrowheads="1"/>
          </p:cNvPicPr>
          <p:nvPr>
            <p:ph sz="half" idx="2"/>
          </p:nvPr>
        </p:nvPicPr>
        <p:blipFill>
          <a:blip r:embed="rId3" cstate="print"/>
          <a:srcRect/>
          <a:stretch>
            <a:fillRect/>
          </a:stretch>
        </p:blipFill>
        <p:spPr>
          <a:xfrm>
            <a:off x="1331913" y="1989138"/>
            <a:ext cx="6791325" cy="4227512"/>
          </a:xfrm>
          <a:noFill/>
        </p:spPr>
      </p:pic>
      <p:sp>
        <p:nvSpPr>
          <p:cNvPr id="30724" name="Text Box 4"/>
          <p:cNvSpPr txBox="1">
            <a:spLocks noChangeArrowheads="1"/>
          </p:cNvSpPr>
          <p:nvPr/>
        </p:nvSpPr>
        <p:spPr bwMode="auto">
          <a:xfrm>
            <a:off x="2987675" y="476250"/>
            <a:ext cx="4949825" cy="954088"/>
          </a:xfrm>
          <a:prstGeom prst="rect">
            <a:avLst/>
          </a:prstGeom>
          <a:noFill/>
          <a:ln w="9525">
            <a:noFill/>
            <a:miter lim="800000"/>
            <a:headEnd/>
            <a:tailEnd/>
          </a:ln>
        </p:spPr>
        <p:txBody>
          <a:bodyPr wrap="none">
            <a:spAutoFit/>
          </a:bodyPr>
          <a:lstStyle/>
          <a:p>
            <a:pPr fontAlgn="auto">
              <a:spcBef>
                <a:spcPts val="0"/>
              </a:spcBef>
              <a:spcAft>
                <a:spcPts val="0"/>
              </a:spcAft>
              <a:defRPr/>
            </a:pPr>
            <a:r>
              <a:rPr lang="en-US" sz="2800" dirty="0" err="1">
                <a:latin typeface="+mj-lt"/>
                <a:cs typeface="+mn-cs"/>
              </a:rPr>
              <a:t>Borthwick’s</a:t>
            </a:r>
            <a:r>
              <a:rPr lang="en-US" sz="2800" dirty="0">
                <a:latin typeface="+mj-lt"/>
                <a:cs typeface="+mn-cs"/>
              </a:rPr>
              <a:t> Experiment in Grand</a:t>
            </a:r>
          </a:p>
          <a:p>
            <a:pPr fontAlgn="auto">
              <a:spcBef>
                <a:spcPts val="0"/>
              </a:spcBef>
              <a:spcAft>
                <a:spcPts val="0"/>
              </a:spcAft>
              <a:defRPr/>
            </a:pPr>
            <a:r>
              <a:rPr lang="en-US" sz="2800" dirty="0">
                <a:latin typeface="+mj-lt"/>
                <a:cs typeface="+mn-cs"/>
              </a:rPr>
              <a:t> Rapids Lettuce (1954</a:t>
            </a:r>
            <a:r>
              <a:rPr lang="en-US" sz="2000" b="1" dirty="0">
                <a:cs typeface="+mn-cs"/>
              </a:rPr>
              <a:t>)</a:t>
            </a:r>
          </a:p>
        </p:txBody>
      </p:sp>
      <p:sp>
        <p:nvSpPr>
          <p:cNvPr id="8197" name="TextovéPole 4"/>
          <p:cNvSpPr txBox="1">
            <a:spLocks noChangeArrowheads="1"/>
          </p:cNvSpPr>
          <p:nvPr/>
        </p:nvSpPr>
        <p:spPr bwMode="auto">
          <a:xfrm>
            <a:off x="1835150" y="3697288"/>
            <a:ext cx="381000" cy="523875"/>
          </a:xfrm>
          <a:prstGeom prst="rect">
            <a:avLst/>
          </a:prstGeom>
          <a:solidFill>
            <a:schemeClr val="bg1"/>
          </a:solidFill>
          <a:ln w="9525">
            <a:noFill/>
            <a:miter lim="800000"/>
            <a:headEnd/>
            <a:tailEnd/>
          </a:ln>
        </p:spPr>
        <p:txBody>
          <a:bodyPr wrap="none">
            <a:spAutoFit/>
          </a:bodyPr>
          <a:lstStyle/>
          <a:p>
            <a:r>
              <a:rPr lang="en-US" sz="2800">
                <a:solidFill>
                  <a:srgbClr val="FF0000"/>
                </a:solidFill>
                <a:latin typeface="Calibri" pitchFamily="34" charset="0"/>
              </a:rPr>
              <a:t>R</a:t>
            </a:r>
            <a:endParaRPr lang="cs-CZ" sz="2800">
              <a:solidFill>
                <a:srgbClr val="FF0000"/>
              </a:solidFill>
              <a:latin typeface="Calibri" pitchFamily="34" charset="0"/>
            </a:endParaRPr>
          </a:p>
        </p:txBody>
      </p:sp>
      <p:sp>
        <p:nvSpPr>
          <p:cNvPr id="6" name="TextovéPole 5"/>
          <p:cNvSpPr txBox="1"/>
          <p:nvPr/>
        </p:nvSpPr>
        <p:spPr>
          <a:xfrm>
            <a:off x="3276600" y="3697288"/>
            <a:ext cx="933450" cy="523875"/>
          </a:xfrm>
          <a:prstGeom prst="rect">
            <a:avLst/>
          </a:prstGeom>
          <a:solidFill>
            <a:schemeClr val="bg1"/>
          </a:solidFill>
        </p:spPr>
        <p:txBody>
          <a:bodyPr wrap="none">
            <a:spAutoFit/>
          </a:bodyPr>
          <a:lstStyle/>
          <a:p>
            <a:pPr fontAlgn="auto">
              <a:spcBef>
                <a:spcPts val="0"/>
              </a:spcBef>
              <a:spcAft>
                <a:spcPts val="0"/>
              </a:spcAft>
              <a:defRPr/>
            </a:pPr>
            <a:r>
              <a:rPr lang="en-US" sz="2000" dirty="0">
                <a:solidFill>
                  <a:srgbClr val="FF0000"/>
                </a:solidFill>
                <a:latin typeface="+mn-lt"/>
                <a:cs typeface="+mn-cs"/>
              </a:rPr>
              <a:t>R</a:t>
            </a:r>
            <a:r>
              <a:rPr lang="en-US" sz="2000" dirty="0">
                <a:solidFill>
                  <a:schemeClr val="accent2">
                    <a:lumMod val="50000"/>
                  </a:schemeClr>
                </a:solidFill>
                <a:latin typeface="+mn-lt"/>
                <a:cs typeface="+mn-cs"/>
              </a:rPr>
              <a:t>-FR-</a:t>
            </a:r>
            <a:r>
              <a:rPr lang="en-US" sz="2800" dirty="0">
                <a:solidFill>
                  <a:srgbClr val="FF0000"/>
                </a:solidFill>
                <a:latin typeface="+mn-lt"/>
                <a:cs typeface="+mn-cs"/>
              </a:rPr>
              <a:t>R</a:t>
            </a:r>
            <a:endParaRPr lang="cs-CZ" sz="2800" dirty="0">
              <a:solidFill>
                <a:srgbClr val="FF0000"/>
              </a:solidFill>
              <a:latin typeface="+mn-lt"/>
              <a:cs typeface="+mn-cs"/>
            </a:endParaRPr>
          </a:p>
        </p:txBody>
      </p:sp>
      <p:sp>
        <p:nvSpPr>
          <p:cNvPr id="7" name="TextovéPole 6"/>
          <p:cNvSpPr txBox="1"/>
          <p:nvPr/>
        </p:nvSpPr>
        <p:spPr>
          <a:xfrm>
            <a:off x="4500563" y="3697288"/>
            <a:ext cx="1489075" cy="523875"/>
          </a:xfrm>
          <a:prstGeom prst="rect">
            <a:avLst/>
          </a:prstGeom>
          <a:solidFill>
            <a:schemeClr val="bg1"/>
          </a:solidFill>
        </p:spPr>
        <p:txBody>
          <a:bodyPr wrap="none">
            <a:spAutoFit/>
          </a:bodyPr>
          <a:lstStyle/>
          <a:p>
            <a:pPr fontAlgn="auto">
              <a:spcBef>
                <a:spcPts val="0"/>
              </a:spcBef>
              <a:spcAft>
                <a:spcPts val="0"/>
              </a:spcAft>
              <a:defRPr/>
            </a:pPr>
            <a:r>
              <a:rPr lang="en-US" sz="2000" dirty="0">
                <a:solidFill>
                  <a:srgbClr val="FF0000"/>
                </a:solidFill>
                <a:latin typeface="+mn-lt"/>
                <a:cs typeface="+mn-cs"/>
              </a:rPr>
              <a:t>R</a:t>
            </a:r>
            <a:r>
              <a:rPr lang="en-US" sz="2000" dirty="0">
                <a:solidFill>
                  <a:schemeClr val="accent2">
                    <a:lumMod val="50000"/>
                  </a:schemeClr>
                </a:solidFill>
                <a:latin typeface="+mn-lt"/>
                <a:cs typeface="+mn-cs"/>
              </a:rPr>
              <a:t>-FR-</a:t>
            </a:r>
            <a:r>
              <a:rPr lang="en-US" sz="2000" dirty="0">
                <a:solidFill>
                  <a:srgbClr val="FF0000"/>
                </a:solidFill>
                <a:latin typeface="+mn-lt"/>
                <a:cs typeface="+mn-cs"/>
              </a:rPr>
              <a:t>R</a:t>
            </a:r>
            <a:r>
              <a:rPr lang="en-US" sz="2000" dirty="0">
                <a:solidFill>
                  <a:schemeClr val="accent2">
                    <a:lumMod val="50000"/>
                  </a:schemeClr>
                </a:solidFill>
                <a:latin typeface="+mn-lt"/>
                <a:cs typeface="+mn-cs"/>
              </a:rPr>
              <a:t>-FR-</a:t>
            </a:r>
            <a:r>
              <a:rPr lang="en-US" sz="2800" dirty="0">
                <a:solidFill>
                  <a:srgbClr val="FF0000"/>
                </a:solidFill>
                <a:latin typeface="+mn-lt"/>
                <a:cs typeface="+mn-cs"/>
              </a:rPr>
              <a:t>R</a:t>
            </a:r>
            <a:endParaRPr lang="cs-CZ" sz="2800" dirty="0">
              <a:solidFill>
                <a:srgbClr val="FF0000"/>
              </a:solidFill>
              <a:latin typeface="+mn-lt"/>
              <a:cs typeface="+mn-cs"/>
            </a:endParaRPr>
          </a:p>
        </p:txBody>
      </p:sp>
      <p:sp>
        <p:nvSpPr>
          <p:cNvPr id="8" name="TextovéPole 7"/>
          <p:cNvSpPr txBox="1"/>
          <p:nvPr/>
        </p:nvSpPr>
        <p:spPr>
          <a:xfrm>
            <a:off x="6516688" y="3697288"/>
            <a:ext cx="2076450" cy="523875"/>
          </a:xfrm>
          <a:prstGeom prst="rect">
            <a:avLst/>
          </a:prstGeom>
          <a:solidFill>
            <a:schemeClr val="bg1"/>
          </a:solidFill>
        </p:spPr>
        <p:txBody>
          <a:bodyPr wrap="none">
            <a:spAutoFit/>
          </a:bodyPr>
          <a:lstStyle/>
          <a:p>
            <a:pPr fontAlgn="auto">
              <a:spcBef>
                <a:spcPts val="0"/>
              </a:spcBef>
              <a:spcAft>
                <a:spcPts val="0"/>
              </a:spcAft>
              <a:defRPr/>
            </a:pPr>
            <a:r>
              <a:rPr lang="en-US" sz="2000" dirty="0">
                <a:solidFill>
                  <a:srgbClr val="FF0000"/>
                </a:solidFill>
                <a:latin typeface="+mn-lt"/>
                <a:cs typeface="+mn-cs"/>
              </a:rPr>
              <a:t>R</a:t>
            </a:r>
            <a:r>
              <a:rPr lang="en-US" sz="2000" dirty="0">
                <a:solidFill>
                  <a:schemeClr val="accent2">
                    <a:lumMod val="50000"/>
                  </a:schemeClr>
                </a:solidFill>
                <a:latin typeface="+mn-lt"/>
                <a:cs typeface="+mn-cs"/>
              </a:rPr>
              <a:t>-FR-</a:t>
            </a:r>
            <a:r>
              <a:rPr lang="en-US" sz="2000" dirty="0">
                <a:solidFill>
                  <a:srgbClr val="FF0000"/>
                </a:solidFill>
                <a:latin typeface="+mn-lt"/>
                <a:cs typeface="+mn-cs"/>
              </a:rPr>
              <a:t>R-</a:t>
            </a:r>
            <a:r>
              <a:rPr lang="en-US" sz="2000" dirty="0">
                <a:solidFill>
                  <a:schemeClr val="accent2">
                    <a:lumMod val="50000"/>
                  </a:schemeClr>
                </a:solidFill>
                <a:latin typeface="+mn-lt"/>
                <a:cs typeface="+mn-cs"/>
              </a:rPr>
              <a:t>FR-</a:t>
            </a:r>
            <a:r>
              <a:rPr lang="en-US" sz="2000" dirty="0">
                <a:solidFill>
                  <a:srgbClr val="FF0000"/>
                </a:solidFill>
                <a:latin typeface="+mn-lt"/>
                <a:cs typeface="+mn-cs"/>
              </a:rPr>
              <a:t>R-</a:t>
            </a:r>
            <a:r>
              <a:rPr lang="en-US" sz="2000" dirty="0">
                <a:solidFill>
                  <a:schemeClr val="accent2">
                    <a:lumMod val="50000"/>
                  </a:schemeClr>
                </a:solidFill>
                <a:latin typeface="+mn-lt"/>
                <a:cs typeface="+mn-cs"/>
              </a:rPr>
              <a:t>FR</a:t>
            </a:r>
            <a:r>
              <a:rPr lang="en-US" sz="2800" dirty="0">
                <a:solidFill>
                  <a:srgbClr val="FF0000"/>
                </a:solidFill>
                <a:latin typeface="+mn-lt"/>
                <a:cs typeface="+mn-cs"/>
              </a:rPr>
              <a:t>-R</a:t>
            </a:r>
            <a:endParaRPr lang="cs-CZ" sz="2800" dirty="0">
              <a:solidFill>
                <a:srgbClr val="FF0000"/>
              </a:solidFill>
              <a:latin typeface="+mn-lt"/>
              <a:cs typeface="+mn-cs"/>
            </a:endParaRPr>
          </a:p>
        </p:txBody>
      </p:sp>
      <p:sp>
        <p:nvSpPr>
          <p:cNvPr id="9" name="TextovéPole 8"/>
          <p:cNvSpPr txBox="1"/>
          <p:nvPr/>
        </p:nvSpPr>
        <p:spPr>
          <a:xfrm>
            <a:off x="4572000" y="5930900"/>
            <a:ext cx="1873250" cy="522288"/>
          </a:xfrm>
          <a:prstGeom prst="rect">
            <a:avLst/>
          </a:prstGeom>
          <a:solidFill>
            <a:schemeClr val="bg1"/>
          </a:solidFill>
        </p:spPr>
        <p:txBody>
          <a:bodyPr wrap="none">
            <a:spAutoFit/>
          </a:bodyPr>
          <a:lstStyle/>
          <a:p>
            <a:pPr fontAlgn="auto">
              <a:spcBef>
                <a:spcPts val="0"/>
              </a:spcBef>
              <a:spcAft>
                <a:spcPts val="0"/>
              </a:spcAft>
              <a:defRPr/>
            </a:pPr>
            <a:r>
              <a:rPr lang="en-US" sz="2000" dirty="0">
                <a:solidFill>
                  <a:srgbClr val="FF0000"/>
                </a:solidFill>
                <a:latin typeface="+mn-lt"/>
                <a:cs typeface="+mn-cs"/>
              </a:rPr>
              <a:t>R</a:t>
            </a:r>
            <a:r>
              <a:rPr lang="en-US" sz="2000" dirty="0">
                <a:solidFill>
                  <a:schemeClr val="accent2">
                    <a:lumMod val="50000"/>
                  </a:schemeClr>
                </a:solidFill>
                <a:latin typeface="+mn-lt"/>
                <a:cs typeface="+mn-cs"/>
              </a:rPr>
              <a:t>-FR-</a:t>
            </a:r>
            <a:r>
              <a:rPr lang="en-US" sz="2000" dirty="0">
                <a:solidFill>
                  <a:srgbClr val="FF0000"/>
                </a:solidFill>
                <a:latin typeface="+mn-lt"/>
                <a:cs typeface="+mn-cs"/>
              </a:rPr>
              <a:t>R</a:t>
            </a:r>
            <a:r>
              <a:rPr lang="en-US" sz="2000" dirty="0">
                <a:solidFill>
                  <a:schemeClr val="accent2">
                    <a:lumMod val="50000"/>
                  </a:schemeClr>
                </a:solidFill>
                <a:latin typeface="+mn-lt"/>
                <a:cs typeface="+mn-cs"/>
              </a:rPr>
              <a:t>-FR-</a:t>
            </a:r>
            <a:r>
              <a:rPr lang="en-US" sz="2000" dirty="0">
                <a:solidFill>
                  <a:srgbClr val="FF0000"/>
                </a:solidFill>
                <a:latin typeface="+mn-lt"/>
                <a:cs typeface="+mn-cs"/>
              </a:rPr>
              <a:t>R-</a:t>
            </a:r>
            <a:r>
              <a:rPr lang="en-US" sz="2800" dirty="0">
                <a:solidFill>
                  <a:schemeClr val="accent2">
                    <a:lumMod val="50000"/>
                  </a:schemeClr>
                </a:solidFill>
                <a:latin typeface="+mn-lt"/>
                <a:cs typeface="+mn-cs"/>
              </a:rPr>
              <a:t>FR</a:t>
            </a:r>
            <a:endParaRPr lang="cs-CZ" sz="2800" dirty="0">
              <a:solidFill>
                <a:schemeClr val="accent2">
                  <a:lumMod val="50000"/>
                </a:schemeClr>
              </a:solidFill>
              <a:latin typeface="+mn-lt"/>
              <a:cs typeface="+mn-cs"/>
            </a:endParaRPr>
          </a:p>
        </p:txBody>
      </p:sp>
      <p:sp>
        <p:nvSpPr>
          <p:cNvPr id="10" name="TextovéPole 9"/>
          <p:cNvSpPr txBox="1"/>
          <p:nvPr/>
        </p:nvSpPr>
        <p:spPr>
          <a:xfrm>
            <a:off x="2916238" y="5930900"/>
            <a:ext cx="1317625" cy="522288"/>
          </a:xfrm>
          <a:prstGeom prst="rect">
            <a:avLst/>
          </a:prstGeom>
          <a:solidFill>
            <a:schemeClr val="bg1"/>
          </a:solidFill>
        </p:spPr>
        <p:txBody>
          <a:bodyPr wrap="none">
            <a:spAutoFit/>
          </a:bodyPr>
          <a:lstStyle/>
          <a:p>
            <a:pPr fontAlgn="auto">
              <a:spcBef>
                <a:spcPts val="0"/>
              </a:spcBef>
              <a:spcAft>
                <a:spcPts val="0"/>
              </a:spcAft>
              <a:defRPr/>
            </a:pPr>
            <a:r>
              <a:rPr lang="en-US" sz="2000" dirty="0">
                <a:solidFill>
                  <a:srgbClr val="FF0000"/>
                </a:solidFill>
                <a:latin typeface="+mn-lt"/>
                <a:cs typeface="+mn-cs"/>
              </a:rPr>
              <a:t>R</a:t>
            </a:r>
            <a:r>
              <a:rPr lang="en-US" sz="2000" dirty="0">
                <a:solidFill>
                  <a:schemeClr val="accent2">
                    <a:lumMod val="50000"/>
                  </a:schemeClr>
                </a:solidFill>
                <a:latin typeface="+mn-lt"/>
                <a:cs typeface="+mn-cs"/>
              </a:rPr>
              <a:t>-FR-</a:t>
            </a:r>
            <a:r>
              <a:rPr lang="en-US" sz="2000" dirty="0">
                <a:solidFill>
                  <a:srgbClr val="FF0000"/>
                </a:solidFill>
                <a:latin typeface="+mn-lt"/>
                <a:cs typeface="+mn-cs"/>
              </a:rPr>
              <a:t>R</a:t>
            </a:r>
            <a:r>
              <a:rPr lang="en-US" sz="2000" dirty="0">
                <a:solidFill>
                  <a:schemeClr val="accent2">
                    <a:lumMod val="50000"/>
                  </a:schemeClr>
                </a:solidFill>
                <a:latin typeface="+mn-lt"/>
                <a:cs typeface="+mn-cs"/>
              </a:rPr>
              <a:t>-</a:t>
            </a:r>
            <a:r>
              <a:rPr lang="en-US" sz="2800" dirty="0">
                <a:solidFill>
                  <a:schemeClr val="accent2">
                    <a:lumMod val="50000"/>
                  </a:schemeClr>
                </a:solidFill>
                <a:latin typeface="+mn-lt"/>
                <a:cs typeface="+mn-cs"/>
              </a:rPr>
              <a:t>FR</a:t>
            </a:r>
            <a:endParaRPr lang="cs-CZ" sz="2800" dirty="0">
              <a:solidFill>
                <a:schemeClr val="accent2">
                  <a:lumMod val="50000"/>
                </a:schemeClr>
              </a:solidFill>
              <a:latin typeface="+mn-lt"/>
              <a:cs typeface="+mn-cs"/>
            </a:endParaRPr>
          </a:p>
        </p:txBody>
      </p:sp>
      <p:sp>
        <p:nvSpPr>
          <p:cNvPr id="11" name="TextovéPole 10"/>
          <p:cNvSpPr txBox="1"/>
          <p:nvPr/>
        </p:nvSpPr>
        <p:spPr>
          <a:xfrm>
            <a:off x="6659563" y="5949950"/>
            <a:ext cx="2516187" cy="522288"/>
          </a:xfrm>
          <a:prstGeom prst="rect">
            <a:avLst/>
          </a:prstGeom>
          <a:solidFill>
            <a:schemeClr val="bg1"/>
          </a:solidFill>
        </p:spPr>
        <p:txBody>
          <a:bodyPr wrap="none">
            <a:spAutoFit/>
          </a:bodyPr>
          <a:lstStyle/>
          <a:p>
            <a:pPr fontAlgn="auto">
              <a:spcBef>
                <a:spcPts val="0"/>
              </a:spcBef>
              <a:spcAft>
                <a:spcPts val="0"/>
              </a:spcAft>
              <a:defRPr/>
            </a:pPr>
            <a:r>
              <a:rPr lang="en-US" sz="2000" dirty="0">
                <a:solidFill>
                  <a:srgbClr val="FF0000"/>
                </a:solidFill>
                <a:latin typeface="+mn-lt"/>
                <a:cs typeface="+mn-cs"/>
              </a:rPr>
              <a:t>R-</a:t>
            </a:r>
            <a:r>
              <a:rPr lang="en-US" sz="2000" dirty="0">
                <a:solidFill>
                  <a:schemeClr val="accent2">
                    <a:lumMod val="50000"/>
                  </a:schemeClr>
                </a:solidFill>
                <a:latin typeface="+mn-lt"/>
                <a:cs typeface="+mn-cs"/>
              </a:rPr>
              <a:t>FR</a:t>
            </a:r>
            <a:r>
              <a:rPr lang="en-US" sz="2000" dirty="0">
                <a:solidFill>
                  <a:srgbClr val="FF0000"/>
                </a:solidFill>
                <a:latin typeface="+mn-lt"/>
                <a:cs typeface="+mn-cs"/>
              </a:rPr>
              <a:t>-R-</a:t>
            </a:r>
            <a:r>
              <a:rPr lang="en-US" sz="2000" dirty="0">
                <a:solidFill>
                  <a:schemeClr val="accent2">
                    <a:lumMod val="50000"/>
                  </a:schemeClr>
                </a:solidFill>
                <a:latin typeface="+mn-lt"/>
                <a:cs typeface="+mn-cs"/>
              </a:rPr>
              <a:t>FR</a:t>
            </a:r>
            <a:r>
              <a:rPr lang="en-US" sz="2000" dirty="0">
                <a:solidFill>
                  <a:srgbClr val="FF0000"/>
                </a:solidFill>
                <a:latin typeface="+mn-lt"/>
                <a:cs typeface="+mn-cs"/>
              </a:rPr>
              <a:t>-R-</a:t>
            </a:r>
            <a:r>
              <a:rPr lang="en-US" sz="2000" dirty="0">
                <a:solidFill>
                  <a:schemeClr val="accent2">
                    <a:lumMod val="50000"/>
                  </a:schemeClr>
                </a:solidFill>
                <a:latin typeface="+mn-lt"/>
                <a:cs typeface="+mn-cs"/>
              </a:rPr>
              <a:t>FR</a:t>
            </a:r>
            <a:r>
              <a:rPr lang="en-US" sz="1600" dirty="0">
                <a:solidFill>
                  <a:srgbClr val="FF0000"/>
                </a:solidFill>
                <a:latin typeface="+mn-lt"/>
                <a:cs typeface="+mn-cs"/>
              </a:rPr>
              <a:t>-</a:t>
            </a:r>
            <a:r>
              <a:rPr lang="en-US" sz="2000" dirty="0">
                <a:solidFill>
                  <a:srgbClr val="FF0000"/>
                </a:solidFill>
                <a:latin typeface="+mn-lt"/>
                <a:cs typeface="+mn-cs"/>
              </a:rPr>
              <a:t>R</a:t>
            </a:r>
            <a:r>
              <a:rPr lang="en-US" sz="2800" dirty="0">
                <a:solidFill>
                  <a:srgbClr val="FF0000"/>
                </a:solidFill>
                <a:latin typeface="+mn-lt"/>
                <a:cs typeface="+mn-cs"/>
              </a:rPr>
              <a:t>-</a:t>
            </a:r>
            <a:r>
              <a:rPr lang="en-US" sz="2800" dirty="0">
                <a:solidFill>
                  <a:schemeClr val="accent2">
                    <a:lumMod val="50000"/>
                  </a:schemeClr>
                </a:solidFill>
                <a:latin typeface="+mn-lt"/>
                <a:cs typeface="+mn-cs"/>
              </a:rPr>
              <a:t>FR</a:t>
            </a:r>
            <a:endParaRPr lang="cs-CZ" sz="2000" dirty="0">
              <a:solidFill>
                <a:schemeClr val="accent2">
                  <a:lumMod val="50000"/>
                </a:schemeClr>
              </a:solidFill>
              <a:latin typeface="+mn-lt"/>
              <a:cs typeface="+mn-cs"/>
            </a:endParaRPr>
          </a:p>
        </p:txBody>
      </p:sp>
      <p:sp>
        <p:nvSpPr>
          <p:cNvPr id="12" name="TextovéPole 11"/>
          <p:cNvSpPr txBox="1"/>
          <p:nvPr/>
        </p:nvSpPr>
        <p:spPr>
          <a:xfrm>
            <a:off x="1704975" y="5876925"/>
            <a:ext cx="762000" cy="523875"/>
          </a:xfrm>
          <a:prstGeom prst="rect">
            <a:avLst/>
          </a:prstGeom>
          <a:solidFill>
            <a:schemeClr val="bg1"/>
          </a:solidFill>
        </p:spPr>
        <p:txBody>
          <a:bodyPr wrap="none">
            <a:spAutoFit/>
          </a:bodyPr>
          <a:lstStyle/>
          <a:p>
            <a:pPr fontAlgn="auto">
              <a:spcBef>
                <a:spcPts val="0"/>
              </a:spcBef>
              <a:spcAft>
                <a:spcPts val="0"/>
              </a:spcAft>
              <a:defRPr/>
            </a:pPr>
            <a:r>
              <a:rPr lang="en-US" sz="2000" dirty="0">
                <a:solidFill>
                  <a:srgbClr val="FF0000"/>
                </a:solidFill>
                <a:latin typeface="+mn-lt"/>
                <a:cs typeface="+mn-cs"/>
              </a:rPr>
              <a:t>R</a:t>
            </a:r>
            <a:r>
              <a:rPr lang="en-US" sz="2000" dirty="0">
                <a:solidFill>
                  <a:schemeClr val="accent2">
                    <a:lumMod val="50000"/>
                  </a:schemeClr>
                </a:solidFill>
                <a:latin typeface="+mn-lt"/>
                <a:cs typeface="+mn-cs"/>
              </a:rPr>
              <a:t>-</a:t>
            </a:r>
            <a:r>
              <a:rPr lang="en-US" sz="2800" dirty="0">
                <a:solidFill>
                  <a:schemeClr val="accent2">
                    <a:lumMod val="50000"/>
                  </a:schemeClr>
                </a:solidFill>
                <a:latin typeface="+mn-lt"/>
                <a:cs typeface="+mn-cs"/>
              </a:rPr>
              <a:t>FR</a:t>
            </a:r>
            <a:endParaRPr lang="cs-CZ" sz="2800" dirty="0">
              <a:solidFill>
                <a:schemeClr val="accent2">
                  <a:lumMod val="50000"/>
                </a:schemeClr>
              </a:solidFill>
              <a:latin typeface="+mn-lt"/>
              <a:cs typeface="+mn-cs"/>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609600" y="457200"/>
            <a:ext cx="7772400" cy="1143000"/>
          </a:xfrm>
        </p:spPr>
        <p:txBody>
          <a:bodyPr/>
          <a:lstStyle/>
          <a:p>
            <a:pPr eaLnBrk="1" hangingPunct="1"/>
            <a:r>
              <a:rPr lang="en-US" smtClean="0"/>
              <a:t>Biological clocks</a:t>
            </a:r>
          </a:p>
        </p:txBody>
      </p:sp>
      <p:sp>
        <p:nvSpPr>
          <p:cNvPr id="53251" name="Rectangle 3"/>
          <p:cNvSpPr>
            <a:spLocks noGrp="1" noChangeArrowheads="1"/>
          </p:cNvSpPr>
          <p:nvPr>
            <p:ph idx="1"/>
          </p:nvPr>
        </p:nvSpPr>
        <p:spPr>
          <a:xfrm>
            <a:off x="1219200" y="1752600"/>
            <a:ext cx="5486400" cy="2362200"/>
          </a:xfrm>
        </p:spPr>
        <p:txBody>
          <a:bodyPr/>
          <a:lstStyle/>
          <a:p>
            <a:pPr eaLnBrk="1" hangingPunct="1"/>
            <a:r>
              <a:rPr lang="en-US" smtClean="0"/>
              <a:t>Two concepts associated with biological clocks</a:t>
            </a:r>
          </a:p>
          <a:p>
            <a:pPr lvl="1" eaLnBrk="1" hangingPunct="1"/>
            <a:r>
              <a:rPr lang="en-US" smtClean="0"/>
              <a:t>Free running period</a:t>
            </a:r>
          </a:p>
          <a:p>
            <a:pPr lvl="1" eaLnBrk="1" hangingPunct="1"/>
            <a:r>
              <a:rPr lang="en-US" smtClean="0"/>
              <a:t>Entrainment by light</a:t>
            </a:r>
          </a:p>
        </p:txBody>
      </p:sp>
      <p:pic>
        <p:nvPicPr>
          <p:cNvPr id="53252" name="Picture 4"/>
          <p:cNvPicPr>
            <a:picLocks noChangeAspect="1" noChangeArrowheads="1"/>
          </p:cNvPicPr>
          <p:nvPr/>
        </p:nvPicPr>
        <p:blipFill>
          <a:blip r:embed="rId2" cstate="print"/>
          <a:srcRect/>
          <a:stretch>
            <a:fillRect/>
          </a:stretch>
        </p:blipFill>
        <p:spPr bwMode="auto">
          <a:xfrm>
            <a:off x="360363" y="3914775"/>
            <a:ext cx="7926387" cy="2943225"/>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cstate="print"/>
          <a:srcRect/>
          <a:stretch>
            <a:fillRect/>
          </a:stretch>
        </p:blipFill>
        <p:spPr bwMode="auto">
          <a:xfrm>
            <a:off x="296863" y="2276475"/>
            <a:ext cx="8847137" cy="4465638"/>
          </a:xfrm>
          <a:prstGeom prst="rect">
            <a:avLst/>
          </a:prstGeom>
          <a:noFill/>
          <a:ln w="9525">
            <a:noFill/>
            <a:miter lim="800000"/>
            <a:headEnd/>
            <a:tailEnd/>
          </a:ln>
        </p:spPr>
      </p:pic>
      <p:pic>
        <p:nvPicPr>
          <p:cNvPr id="54275" name="Picture 2" descr="Trigonometry of a simple gravity pendulum."/>
          <p:cNvPicPr>
            <a:picLocks noChangeAspect="1" noChangeArrowheads="1"/>
          </p:cNvPicPr>
          <p:nvPr/>
        </p:nvPicPr>
        <p:blipFill>
          <a:blip r:embed="rId3" cstate="print"/>
          <a:srcRect/>
          <a:stretch>
            <a:fillRect/>
          </a:stretch>
        </p:blipFill>
        <p:spPr bwMode="auto">
          <a:xfrm>
            <a:off x="0" y="0"/>
            <a:ext cx="2376488" cy="2297113"/>
          </a:xfrm>
          <a:prstGeom prst="rect">
            <a:avLst/>
          </a:prstGeom>
          <a:noFill/>
          <a:ln w="9525">
            <a:noFill/>
            <a:miter lim="800000"/>
            <a:headEnd/>
            <a:tailEnd/>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1"/>
          <p:cNvSpPr txBox="1">
            <a:spLocks noChangeArrowheads="1"/>
          </p:cNvSpPr>
          <p:nvPr/>
        </p:nvSpPr>
        <p:spPr bwMode="auto">
          <a:xfrm>
            <a:off x="325438" y="381000"/>
            <a:ext cx="8493125" cy="415925"/>
          </a:xfrm>
          <a:prstGeom prst="rect">
            <a:avLst/>
          </a:prstGeom>
          <a:noFill/>
          <a:ln w="9525">
            <a:noFill/>
            <a:round/>
            <a:headEnd/>
            <a:tailEnd/>
          </a:ln>
        </p:spPr>
        <p:txBody>
          <a:bodyPr lIns="0" tIns="0" rIns="0" bIns="0"/>
          <a:lstStyle/>
          <a:p>
            <a:pPr algn="ctr">
              <a:tabLst>
                <a:tab pos="655638" algn="l"/>
                <a:tab pos="1312863" algn="l"/>
                <a:tab pos="1968500" algn="l"/>
                <a:tab pos="2625725" algn="l"/>
                <a:tab pos="3282950" algn="l"/>
                <a:tab pos="3938588" algn="l"/>
                <a:tab pos="4595813" algn="l"/>
                <a:tab pos="5253038" algn="l"/>
                <a:tab pos="5908675" algn="l"/>
                <a:tab pos="6565900" algn="l"/>
                <a:tab pos="7223125" algn="l"/>
                <a:tab pos="7878763" algn="l"/>
              </a:tabLst>
            </a:pPr>
            <a:r>
              <a:rPr lang="en-GB" sz="1500" b="1">
                <a:solidFill>
                  <a:srgbClr val="000000"/>
                </a:solidFill>
              </a:rPr>
              <a:t>Multiple actions of light affect flowering.</a:t>
            </a:r>
          </a:p>
        </p:txBody>
      </p:sp>
      <p:pic>
        <p:nvPicPr>
          <p:cNvPr id="55299" name="Picture 2"/>
          <p:cNvPicPr>
            <a:picLocks noChangeAspect="1" noChangeArrowheads="1"/>
          </p:cNvPicPr>
          <p:nvPr/>
        </p:nvPicPr>
        <p:blipFill>
          <a:blip r:embed="rId3" cstate="print"/>
          <a:srcRect/>
          <a:stretch>
            <a:fillRect/>
          </a:stretch>
        </p:blipFill>
        <p:spPr bwMode="auto">
          <a:xfrm>
            <a:off x="6527800" y="6283325"/>
            <a:ext cx="2533650" cy="504825"/>
          </a:xfrm>
          <a:prstGeom prst="rect">
            <a:avLst/>
          </a:prstGeom>
          <a:noFill/>
          <a:ln w="9525">
            <a:noFill/>
            <a:round/>
            <a:headEnd/>
            <a:tailEnd/>
          </a:ln>
        </p:spPr>
      </p:pic>
      <p:pic>
        <p:nvPicPr>
          <p:cNvPr id="55300" name="Picture 3"/>
          <p:cNvPicPr>
            <a:picLocks noChangeAspect="1" noChangeArrowheads="1"/>
          </p:cNvPicPr>
          <p:nvPr/>
        </p:nvPicPr>
        <p:blipFill>
          <a:blip r:embed="rId4" cstate="print"/>
          <a:srcRect/>
          <a:stretch>
            <a:fillRect/>
          </a:stretch>
        </p:blipFill>
        <p:spPr bwMode="auto">
          <a:xfrm>
            <a:off x="671513" y="1319213"/>
            <a:ext cx="7804150" cy="4213225"/>
          </a:xfrm>
          <a:prstGeom prst="rect">
            <a:avLst/>
          </a:prstGeom>
          <a:noFill/>
          <a:ln w="9525">
            <a:noFill/>
            <a:round/>
            <a:headEnd/>
            <a:tailEnd/>
          </a:ln>
        </p:spPr>
      </p:pic>
      <p:sp>
        <p:nvSpPr>
          <p:cNvPr id="55301" name="Text Box 4"/>
          <p:cNvSpPr txBox="1">
            <a:spLocks noChangeArrowheads="1"/>
          </p:cNvSpPr>
          <p:nvPr/>
        </p:nvSpPr>
        <p:spPr bwMode="auto">
          <a:xfrm>
            <a:off x="671513" y="5972175"/>
            <a:ext cx="3917950" cy="231775"/>
          </a:xfrm>
          <a:prstGeom prst="rect">
            <a:avLst/>
          </a:prstGeom>
          <a:noFill/>
          <a:ln w="9525">
            <a:noFill/>
            <a:round/>
            <a:headEnd/>
            <a:tailEnd/>
          </a:ln>
        </p:spPr>
        <p:txBody>
          <a:bodyPr lIns="0" tIns="0" rIns="0" bIns="0"/>
          <a:lstStyle/>
          <a:p>
            <a:pPr>
              <a:tabLst>
                <a:tab pos="655638" algn="l"/>
                <a:tab pos="1312863" algn="l"/>
                <a:tab pos="1968500" algn="l"/>
                <a:tab pos="2625725" algn="l"/>
                <a:tab pos="3282950" algn="l"/>
              </a:tabLst>
            </a:pPr>
            <a:r>
              <a:rPr lang="en-GB" sz="1100" b="1">
                <a:solidFill>
                  <a:srgbClr val="000000"/>
                </a:solidFill>
              </a:rPr>
              <a:t>Thomas B J. Exp. Bot. 2006;57:3387-3393</a:t>
            </a:r>
          </a:p>
        </p:txBody>
      </p:sp>
      <p:sp>
        <p:nvSpPr>
          <p:cNvPr id="55302" name="Text Box 5"/>
          <p:cNvSpPr txBox="1">
            <a:spLocks noChangeArrowheads="1"/>
          </p:cNvSpPr>
          <p:nvPr/>
        </p:nvSpPr>
        <p:spPr bwMode="auto">
          <a:xfrm>
            <a:off x="98425" y="6450013"/>
            <a:ext cx="4930775" cy="3471862"/>
          </a:xfrm>
          <a:prstGeom prst="rect">
            <a:avLst/>
          </a:prstGeom>
          <a:noFill/>
          <a:ln w="9525">
            <a:noFill/>
            <a:round/>
            <a:headEnd/>
            <a:tailEnd/>
          </a:ln>
        </p:spPr>
        <p:txBody>
          <a:bodyPr lIns="0" tIns="0" rIns="0" bIns="0"/>
          <a:lstStyle/>
          <a:p>
            <a:pPr marL="76200" indent="-76200">
              <a:tabLst>
                <a:tab pos="655638" algn="l"/>
                <a:tab pos="1312863" algn="l"/>
                <a:tab pos="1968500" algn="l"/>
                <a:tab pos="2625725" algn="l"/>
                <a:tab pos="3282950" algn="l"/>
                <a:tab pos="3938588" algn="l"/>
                <a:tab pos="4595813" algn="l"/>
              </a:tabLst>
            </a:pPr>
            <a:r>
              <a:rPr lang="en-GB" sz="900">
                <a:solidFill>
                  <a:srgbClr val="000000"/>
                </a:solidFill>
              </a:rPr>
              <a:t>© The Author [2006]. Published by Oxford University Press [on behalf of the Society for Experimental Biology]. All rights reserved. For Permissions, please e-mail: journals.permissions@oxfordjournals.org</a:t>
            </a:r>
          </a:p>
        </p:txBody>
      </p:sp>
      <p:sp>
        <p:nvSpPr>
          <p:cNvPr id="8" name="Čárový popisek 2 7"/>
          <p:cNvSpPr/>
          <p:nvPr/>
        </p:nvSpPr>
        <p:spPr>
          <a:xfrm>
            <a:off x="5724525" y="4365625"/>
            <a:ext cx="1584325" cy="1366838"/>
          </a:xfrm>
          <a:prstGeom prst="borderCallout2">
            <a:avLst>
              <a:gd name="adj1" fmla="val 18750"/>
              <a:gd name="adj2" fmla="val -8333"/>
              <a:gd name="adj3" fmla="val 18750"/>
              <a:gd name="adj4" fmla="val -16667"/>
              <a:gd name="adj5" fmla="val -78312"/>
              <a:gd name="adj6" fmla="val -1066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err="1"/>
              <a:t>PhyA</a:t>
            </a:r>
            <a:r>
              <a:rPr lang="en-US" dirty="0"/>
              <a:t> and </a:t>
            </a:r>
            <a:r>
              <a:rPr lang="en-US" dirty="0" err="1"/>
              <a:t>cryptochromes</a:t>
            </a:r>
            <a:r>
              <a:rPr lang="en-US" dirty="0"/>
              <a:t> at nucleus stabilize CO protein</a:t>
            </a:r>
            <a:endParaRPr lang="cs-CZ" dirty="0"/>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fig19_06"/>
          <p:cNvPicPr>
            <a:picLocks noChangeAspect="1" noChangeArrowheads="1"/>
          </p:cNvPicPr>
          <p:nvPr/>
        </p:nvPicPr>
        <p:blipFill>
          <a:blip r:embed="rId2" cstate="print"/>
          <a:srcRect/>
          <a:stretch>
            <a:fillRect/>
          </a:stretch>
        </p:blipFill>
        <p:spPr bwMode="auto">
          <a:xfrm>
            <a:off x="455613" y="868363"/>
            <a:ext cx="8232775" cy="5119687"/>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79388" y="188913"/>
            <a:ext cx="8640762" cy="1143000"/>
          </a:xfrm>
        </p:spPr>
        <p:txBody>
          <a:bodyPr/>
          <a:lstStyle/>
          <a:p>
            <a:pPr eaLnBrk="1" hangingPunct="1"/>
            <a:r>
              <a:rPr lang="cs-CZ" sz="4000" smtClean="0"/>
              <a:t>Phytochromes – structure x function</a:t>
            </a:r>
          </a:p>
        </p:txBody>
      </p:sp>
      <p:sp>
        <p:nvSpPr>
          <p:cNvPr id="9219" name="Rectangle 6"/>
          <p:cNvSpPr>
            <a:spLocks noGrp="1" noChangeArrowheads="1"/>
          </p:cNvSpPr>
          <p:nvPr>
            <p:ph idx="1"/>
          </p:nvPr>
        </p:nvSpPr>
        <p:spPr>
          <a:xfrm>
            <a:off x="1371600" y="1557338"/>
            <a:ext cx="7772400" cy="2374900"/>
          </a:xfrm>
        </p:spPr>
        <p:txBody>
          <a:bodyPr/>
          <a:lstStyle/>
          <a:p>
            <a:pPr eaLnBrk="1" hangingPunct="1"/>
            <a:r>
              <a:rPr lang="cs-CZ" sz="2400" smtClean="0"/>
              <a:t>Large 120 kD proteins forming </a:t>
            </a:r>
            <a:r>
              <a:rPr lang="cs-CZ" sz="2400" u="sng" smtClean="0"/>
              <a:t>dimers</a:t>
            </a:r>
          </a:p>
          <a:p>
            <a:pPr eaLnBrk="1" hangingPunct="1"/>
            <a:r>
              <a:rPr lang="cs-CZ" sz="2400" smtClean="0"/>
              <a:t>Two photoconvertible forms – R, FR</a:t>
            </a:r>
          </a:p>
          <a:p>
            <a:pPr eaLnBrk="1" hangingPunct="1"/>
            <a:r>
              <a:rPr lang="cs-CZ" sz="2400" smtClean="0"/>
              <a:t>Light dependent partitioning between cytoplasm and nucleus</a:t>
            </a:r>
          </a:p>
          <a:p>
            <a:pPr eaLnBrk="1" hangingPunct="1"/>
            <a:r>
              <a:rPr lang="cs-CZ" sz="2400" smtClean="0"/>
              <a:t>Covalently binds prosthetic group </a:t>
            </a:r>
            <a:r>
              <a:rPr lang="cs-CZ" sz="2400" b="1" smtClean="0"/>
              <a:t>phytochromobilin</a:t>
            </a:r>
          </a:p>
          <a:p>
            <a:pPr eaLnBrk="1" hangingPunct="1"/>
            <a:endParaRPr lang="cs-CZ" sz="2400" smtClean="0"/>
          </a:p>
          <a:p>
            <a:pPr eaLnBrk="1" hangingPunct="1"/>
            <a:endParaRPr lang="cs-CZ" sz="2400" smtClean="0"/>
          </a:p>
        </p:txBody>
      </p:sp>
      <p:pic>
        <p:nvPicPr>
          <p:cNvPr id="9220" name="Picture 5" descr="http://2.bp.blogspot.com/_vfImvyorvjQ/TASWMxvoLhI/AAAAAAAAEx8/xL0xDXqU2l8/s400/photochromestructure-HR.jpg"/>
          <p:cNvPicPr>
            <a:picLocks noChangeAspect="1" noChangeArrowheads="1"/>
          </p:cNvPicPr>
          <p:nvPr/>
        </p:nvPicPr>
        <p:blipFill>
          <a:blip r:embed="rId2" cstate="print"/>
          <a:srcRect/>
          <a:stretch>
            <a:fillRect/>
          </a:stretch>
        </p:blipFill>
        <p:spPr bwMode="auto">
          <a:xfrm>
            <a:off x="323850" y="3789363"/>
            <a:ext cx="3810000" cy="274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
          <p:cNvPicPr>
            <a:picLocks noChangeAspect="1" noChangeArrowheads="1"/>
          </p:cNvPicPr>
          <p:nvPr/>
        </p:nvPicPr>
        <p:blipFill>
          <a:blip r:embed="rId2" cstate="print"/>
          <a:srcRect/>
          <a:stretch>
            <a:fillRect/>
          </a:stretch>
        </p:blipFill>
        <p:spPr bwMode="auto">
          <a:xfrm>
            <a:off x="4391025" y="188913"/>
            <a:ext cx="4752975" cy="6354762"/>
          </a:xfrm>
          <a:prstGeom prst="rect">
            <a:avLst/>
          </a:prstGeom>
          <a:noFill/>
          <a:ln w="9525">
            <a:noFill/>
            <a:miter lim="800000"/>
            <a:headEnd/>
            <a:tailEnd/>
          </a:ln>
        </p:spPr>
      </p:pic>
      <p:sp>
        <p:nvSpPr>
          <p:cNvPr id="10243" name="TextovéPole 2"/>
          <p:cNvSpPr txBox="1">
            <a:spLocks noChangeArrowheads="1"/>
          </p:cNvSpPr>
          <p:nvPr/>
        </p:nvSpPr>
        <p:spPr bwMode="auto">
          <a:xfrm>
            <a:off x="0" y="549275"/>
            <a:ext cx="4721225" cy="1076325"/>
          </a:xfrm>
          <a:prstGeom prst="rect">
            <a:avLst/>
          </a:prstGeom>
          <a:noFill/>
          <a:ln w="9525">
            <a:noFill/>
            <a:miter lim="800000"/>
            <a:headEnd/>
            <a:tailEnd/>
          </a:ln>
        </p:spPr>
        <p:txBody>
          <a:bodyPr wrap="none">
            <a:spAutoFit/>
          </a:bodyPr>
          <a:lstStyle/>
          <a:p>
            <a:r>
              <a:rPr lang="en-US" sz="3200">
                <a:latin typeface="Calibri" pitchFamily="34" charset="0"/>
              </a:rPr>
              <a:t>Phytochromobilin in Pr and</a:t>
            </a:r>
          </a:p>
          <a:p>
            <a:r>
              <a:rPr lang="en-US" sz="3200">
                <a:latin typeface="Calibri" pitchFamily="34" charset="0"/>
              </a:rPr>
              <a:t> Pfr forms </a:t>
            </a:r>
            <a:endParaRPr lang="cs-CZ" sz="3200">
              <a:latin typeface="Calibri" pitchFamily="34" charset="0"/>
            </a:endParaRPr>
          </a:p>
        </p:txBody>
      </p:sp>
      <p:sp>
        <p:nvSpPr>
          <p:cNvPr id="10244" name="Obdélník 3"/>
          <p:cNvSpPr>
            <a:spLocks noChangeArrowheads="1"/>
          </p:cNvSpPr>
          <p:nvPr/>
        </p:nvSpPr>
        <p:spPr bwMode="auto">
          <a:xfrm>
            <a:off x="0" y="2708275"/>
            <a:ext cx="4572000" cy="2308225"/>
          </a:xfrm>
          <a:prstGeom prst="rect">
            <a:avLst/>
          </a:prstGeom>
          <a:noFill/>
          <a:ln w="9525">
            <a:noFill/>
            <a:miter lim="800000"/>
            <a:headEnd/>
            <a:tailEnd/>
          </a:ln>
        </p:spPr>
        <p:txBody>
          <a:bodyPr>
            <a:spAutoFit/>
          </a:bodyPr>
          <a:lstStyle/>
          <a:p>
            <a:r>
              <a:rPr lang="en-US">
                <a:latin typeface="Calibri" pitchFamily="34" charset="0"/>
              </a:rPr>
              <a:t>Upon absorption of light, the Pr chromophore</a:t>
            </a:r>
          </a:p>
          <a:p>
            <a:r>
              <a:rPr lang="en-US">
                <a:latin typeface="Calibri" pitchFamily="34" charset="0"/>
              </a:rPr>
              <a:t>undergoes a </a:t>
            </a:r>
            <a:r>
              <a:rPr lang="en-US" i="1">
                <a:latin typeface="Calibri" pitchFamily="34" charset="0"/>
              </a:rPr>
              <a:t>cis–trans isomerization of the double bond </a:t>
            </a:r>
            <a:r>
              <a:rPr lang="en-US">
                <a:latin typeface="Calibri" pitchFamily="34" charset="0"/>
              </a:rPr>
              <a:t>between carbons 15 and 16 and rotation of the C14–C15 single bond (Andel et al. 1997). During the conversion of Pr to Pfr, the protein moiety of the phytochrome</a:t>
            </a:r>
          </a:p>
          <a:p>
            <a:r>
              <a:rPr lang="en-US">
                <a:latin typeface="Calibri" pitchFamily="34" charset="0"/>
              </a:rPr>
              <a:t>holoprotein also undergoes a subtle conformational </a:t>
            </a:r>
            <a:r>
              <a:rPr lang="cs-CZ">
                <a:latin typeface="Calibri" pitchFamily="34" charset="0"/>
              </a:rPr>
              <a:t>change.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phytochrome1"/>
          <p:cNvPicPr>
            <a:picLocks noGrp="1" noChangeAspect="1" noChangeArrowheads="1"/>
          </p:cNvPicPr>
          <p:nvPr>
            <p:ph sz="half" idx="1"/>
          </p:nvPr>
        </p:nvPicPr>
        <p:blipFill>
          <a:blip r:embed="rId2" cstate="print"/>
          <a:srcRect/>
          <a:stretch>
            <a:fillRect/>
          </a:stretch>
        </p:blipFill>
        <p:spPr>
          <a:xfrm>
            <a:off x="684213" y="549275"/>
            <a:ext cx="3516312" cy="5835650"/>
          </a:xfrm>
          <a:noFill/>
        </p:spPr>
      </p:pic>
      <p:pic>
        <p:nvPicPr>
          <p:cNvPr id="11267" name="Picture 4" descr="phytochrome1"/>
          <p:cNvPicPr>
            <a:picLocks noGrp="1" noChangeAspect="1" noChangeArrowheads="1"/>
          </p:cNvPicPr>
          <p:nvPr>
            <p:ph sz="half" idx="2"/>
          </p:nvPr>
        </p:nvPicPr>
        <p:blipFill>
          <a:blip r:embed="rId2" cstate="print"/>
          <a:srcRect l="34950" t="62462" r="27386" b="30263"/>
          <a:stretch>
            <a:fillRect/>
          </a:stretch>
        </p:blipFill>
        <p:spPr>
          <a:xfrm>
            <a:off x="5580063" y="1341438"/>
            <a:ext cx="2209800" cy="1497012"/>
          </a:xfrm>
          <a:noFill/>
        </p:spPr>
      </p:pic>
      <p:sp>
        <p:nvSpPr>
          <p:cNvPr id="12291" name="Text Box 3"/>
          <p:cNvSpPr txBox="1">
            <a:spLocks noChangeArrowheads="1"/>
          </p:cNvSpPr>
          <p:nvPr/>
        </p:nvSpPr>
        <p:spPr bwMode="auto">
          <a:xfrm>
            <a:off x="5241925" y="468313"/>
            <a:ext cx="3230563" cy="708025"/>
          </a:xfrm>
          <a:prstGeom prst="rect">
            <a:avLst/>
          </a:prstGeom>
          <a:noFill/>
          <a:ln w="9525">
            <a:noFill/>
            <a:miter lim="800000"/>
            <a:headEnd/>
            <a:tailEnd/>
          </a:ln>
        </p:spPr>
        <p:txBody>
          <a:bodyPr wrap="none">
            <a:spAutoFit/>
          </a:bodyPr>
          <a:lstStyle/>
          <a:p>
            <a:pPr fontAlgn="auto">
              <a:spcBef>
                <a:spcPts val="0"/>
              </a:spcBef>
              <a:spcAft>
                <a:spcPts val="0"/>
              </a:spcAft>
              <a:defRPr/>
            </a:pPr>
            <a:r>
              <a:rPr lang="en-US" sz="2000" dirty="0" err="1">
                <a:latin typeface="+mj-lt"/>
                <a:cs typeface="+mn-cs"/>
              </a:rPr>
              <a:t>Phytochrome</a:t>
            </a:r>
            <a:r>
              <a:rPr lang="en-US" sz="2000" dirty="0">
                <a:latin typeface="+mj-lt"/>
                <a:cs typeface="+mn-cs"/>
              </a:rPr>
              <a:t> Exists in Two</a:t>
            </a:r>
          </a:p>
          <a:p>
            <a:pPr fontAlgn="auto">
              <a:spcBef>
                <a:spcPts val="0"/>
              </a:spcBef>
              <a:spcAft>
                <a:spcPts val="0"/>
              </a:spcAft>
              <a:defRPr/>
            </a:pPr>
            <a:r>
              <a:rPr lang="en-US" sz="2000" dirty="0" err="1">
                <a:latin typeface="+mj-lt"/>
                <a:cs typeface="+mn-cs"/>
              </a:rPr>
              <a:t>Photointraconvertible</a:t>
            </a:r>
            <a:r>
              <a:rPr lang="en-US" sz="2000" dirty="0">
                <a:latin typeface="+mj-lt"/>
                <a:cs typeface="+mn-cs"/>
              </a:rPr>
              <a:t> Forms</a:t>
            </a:r>
          </a:p>
        </p:txBody>
      </p:sp>
      <p:sp>
        <p:nvSpPr>
          <p:cNvPr id="11269" name="Text Box 5"/>
          <p:cNvSpPr txBox="1">
            <a:spLocks noChangeArrowheads="1"/>
          </p:cNvSpPr>
          <p:nvPr/>
        </p:nvSpPr>
        <p:spPr bwMode="auto">
          <a:xfrm>
            <a:off x="5257800" y="3124200"/>
            <a:ext cx="3676650" cy="2289175"/>
          </a:xfrm>
          <a:prstGeom prst="rect">
            <a:avLst/>
          </a:prstGeom>
          <a:noFill/>
          <a:ln w="9525">
            <a:noFill/>
            <a:miter lim="800000"/>
            <a:headEnd/>
            <a:tailEnd/>
          </a:ln>
        </p:spPr>
        <p:txBody>
          <a:bodyPr>
            <a:spAutoFit/>
          </a:bodyPr>
          <a:lstStyle/>
          <a:p>
            <a:pPr>
              <a:buFontTx/>
              <a:buChar char="-"/>
            </a:pPr>
            <a:r>
              <a:rPr lang="en-US">
                <a:latin typeface="Calibri" pitchFamily="34" charset="0"/>
              </a:rPr>
              <a:t>synthesized as Pr in darkness</a:t>
            </a:r>
          </a:p>
          <a:p>
            <a:pPr>
              <a:buFontTx/>
              <a:buChar char="-"/>
            </a:pPr>
            <a:r>
              <a:rPr lang="en-US">
                <a:latin typeface="Calibri" pitchFamily="34" charset="0"/>
              </a:rPr>
              <a:t>converted by red light (max=</a:t>
            </a:r>
          </a:p>
          <a:p>
            <a:r>
              <a:rPr lang="en-US">
                <a:latin typeface="Calibri" pitchFamily="34" charset="0"/>
              </a:rPr>
              <a:t>666 nm) to Pfr</a:t>
            </a:r>
          </a:p>
          <a:p>
            <a:r>
              <a:rPr lang="en-US">
                <a:latin typeface="Calibri" pitchFamily="34" charset="0"/>
              </a:rPr>
              <a:t>-Pfr is biologically active form</a:t>
            </a:r>
          </a:p>
          <a:p>
            <a:r>
              <a:rPr lang="en-US">
                <a:latin typeface="Calibri" pitchFamily="34" charset="0"/>
              </a:rPr>
              <a:t>-Far-red light (730 nm) converts </a:t>
            </a:r>
          </a:p>
          <a:p>
            <a:r>
              <a:rPr lang="en-US">
                <a:latin typeface="Calibri" pitchFamily="34" charset="0"/>
              </a:rPr>
              <a:t>to Pr</a:t>
            </a:r>
            <a:endParaRPr lang="cs-CZ">
              <a:latin typeface="Calibri" pitchFamily="34" charset="0"/>
            </a:endParaRPr>
          </a:p>
          <a:p>
            <a:r>
              <a:rPr lang="cs-CZ">
                <a:latin typeface="Calibri" pitchFamily="34" charset="0"/>
              </a:rPr>
              <a:t>-Dark conversion in Angiosperms not other plants</a:t>
            </a:r>
            <a:endParaRPr lang="en-US">
              <a:latin typeface="Calibri" pitchFamily="34" charset="0"/>
            </a:endParaRPr>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1414</TotalTime>
  <Words>1581</Words>
  <Application>Microsoft Office PowerPoint</Application>
  <PresentationFormat>Předvádění na obrazovce (4:3)</PresentationFormat>
  <Paragraphs>230</Paragraphs>
  <Slides>63</Slides>
  <Notes>4</Notes>
  <HiddenSlides>0</HiddenSlides>
  <MMClips>4</MMClips>
  <ScaleCrop>false</ScaleCrop>
  <HeadingPairs>
    <vt:vector size="4" baseType="variant">
      <vt:variant>
        <vt:lpstr>Motiv</vt:lpstr>
      </vt:variant>
      <vt:variant>
        <vt:i4>1</vt:i4>
      </vt:variant>
      <vt:variant>
        <vt:lpstr>Nadpisy snímků</vt:lpstr>
      </vt:variant>
      <vt:variant>
        <vt:i4>63</vt:i4>
      </vt:variant>
    </vt:vector>
  </HeadingPairs>
  <TitlesOfParts>
    <vt:vector size="64" baseType="lpstr">
      <vt:lpstr>Motiv sady Office</vt:lpstr>
      <vt:lpstr>Snímek 1</vt:lpstr>
      <vt:lpstr>Snímek 2</vt:lpstr>
      <vt:lpstr>Snímek 3</vt:lpstr>
      <vt:lpstr>Snímek 4</vt:lpstr>
      <vt:lpstr>Snímek 5</vt:lpstr>
      <vt:lpstr>Snímek 6</vt:lpstr>
      <vt:lpstr>Phytochromes – structure x function</vt:lpstr>
      <vt:lpstr>Snímek 8</vt:lpstr>
      <vt:lpstr>Snímek 9</vt:lpstr>
      <vt:lpstr>Snímek 10</vt:lpstr>
      <vt:lpstr>Phytochromes - genes</vt:lpstr>
      <vt:lpstr>Pfr-A reduction upon irradiation</vt:lpstr>
      <vt:lpstr>Snímek 13</vt:lpstr>
      <vt:lpstr>Snímek 14</vt:lpstr>
      <vt:lpstr>Snímek 15</vt:lpstr>
      <vt:lpstr>Snímek 16</vt:lpstr>
      <vt:lpstr>Snímek 17</vt:lpstr>
      <vt:lpstr>Phytochromes signal transduction</vt:lpstr>
      <vt:lpstr>Snímek 19</vt:lpstr>
      <vt:lpstr>Snímek 20</vt:lpstr>
      <vt:lpstr>Snímek 21</vt:lpstr>
      <vt:lpstr>Light-regulated developmental processes</vt:lpstr>
      <vt:lpstr>Seed germination</vt:lpstr>
      <vt:lpstr>Snímek 24</vt:lpstr>
      <vt:lpstr>Gibberellins affect seed germination</vt:lpstr>
      <vt:lpstr>Snímek 26</vt:lpstr>
      <vt:lpstr>Shade avoidance</vt:lpstr>
      <vt:lpstr>Snímek 28</vt:lpstr>
      <vt:lpstr>Snímek 29</vt:lpstr>
      <vt:lpstr>Photomorphogenesis of seedlings </vt:lpstr>
      <vt:lpstr>Snímek 31</vt:lpstr>
      <vt:lpstr>Snímek 32</vt:lpstr>
      <vt:lpstr>Cryptochromes</vt:lpstr>
      <vt:lpstr>Snímek 34</vt:lpstr>
      <vt:lpstr>Cryptochromes – genes and localization</vt:lpstr>
      <vt:lpstr>Cryptochromes – signal transduction</vt:lpstr>
      <vt:lpstr>Snímek 37</vt:lpstr>
      <vt:lpstr>Snímek 38</vt:lpstr>
      <vt:lpstr>COP genes</vt:lpstr>
      <vt:lpstr>Snímek 40</vt:lpstr>
      <vt:lpstr>Snímek 41</vt:lpstr>
      <vt:lpstr>Snímek 42</vt:lpstr>
      <vt:lpstr>Snímek 43</vt:lpstr>
      <vt:lpstr>Snímek 44</vt:lpstr>
      <vt:lpstr>Snímek 45</vt:lpstr>
      <vt:lpstr>Snímek 46</vt:lpstr>
      <vt:lpstr>Phototropism</vt:lpstr>
      <vt:lpstr>Snímek 48</vt:lpstr>
      <vt:lpstr>Snímek 49</vt:lpstr>
      <vt:lpstr>Stomatal opening</vt:lpstr>
      <vt:lpstr>Snímek 51</vt:lpstr>
      <vt:lpstr>Chloroplast movements</vt:lpstr>
      <vt:lpstr>Snímek 53</vt:lpstr>
      <vt:lpstr>Photoperiodic responses- light-regulated flowering, circadian clocks   </vt:lpstr>
      <vt:lpstr>Snímek 55</vt:lpstr>
      <vt:lpstr>Short-day plants flower in the fall when the nights get long.   Long-day plants flower as the days get long (nights get short).  These are often the spring ephemerals that flower before trees get their leaves.</vt:lpstr>
      <vt:lpstr>Snímek 57</vt:lpstr>
      <vt:lpstr>Snímek 58</vt:lpstr>
      <vt:lpstr>Snímek 59</vt:lpstr>
      <vt:lpstr>Biological clocks</vt:lpstr>
      <vt:lpstr>Snímek 61</vt:lpstr>
      <vt:lpstr>Snímek 62</vt:lpstr>
      <vt:lpstr>Snímek 63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Ivanac</dc:creator>
  <cp:lastModifiedBy>Ivanac</cp:lastModifiedBy>
  <cp:revision>59</cp:revision>
  <dcterms:created xsi:type="dcterms:W3CDTF">2010-12-05T14:29:15Z</dcterms:created>
  <dcterms:modified xsi:type="dcterms:W3CDTF">2012-11-21T12:17:29Z</dcterms:modified>
</cp:coreProperties>
</file>