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80" r:id="rId6"/>
    <p:sldId id="262" r:id="rId7"/>
    <p:sldId id="273" r:id="rId8"/>
    <p:sldId id="274" r:id="rId9"/>
    <p:sldId id="263" r:id="rId10"/>
    <p:sldId id="264" r:id="rId11"/>
    <p:sldId id="268" r:id="rId12"/>
    <p:sldId id="275" r:id="rId13"/>
    <p:sldId id="265" r:id="rId14"/>
    <p:sldId id="266" r:id="rId15"/>
    <p:sldId id="269" r:id="rId16"/>
    <p:sldId id="279" r:id="rId17"/>
    <p:sldId id="276" r:id="rId18"/>
    <p:sldId id="277" r:id="rId19"/>
    <p:sldId id="267" r:id="rId20"/>
    <p:sldId id="257" r:id="rId21"/>
    <p:sldId id="258" r:id="rId22"/>
    <p:sldId id="259" r:id="rId23"/>
    <p:sldId id="260" r:id="rId24"/>
    <p:sldId id="271" r:id="rId25"/>
    <p:sldId id="27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43030DC7-5A1E-42FC-BEDF-B272F64845DA}"/>
    <pc:docChg chg="modSld">
      <pc:chgData name="Jarolímková, Adéla" userId="999f5e52-b3b5-4322-ac6a-365c09c88039" providerId="ADAL" clId="{43030DC7-5A1E-42FC-BEDF-B272F64845DA}" dt="2018-10-30T08:14:28.453" v="36" actId="20577"/>
      <pc:docMkLst>
        <pc:docMk/>
      </pc:docMkLst>
      <pc:sldChg chg="modSp">
        <pc:chgData name="Jarolímková, Adéla" userId="999f5e52-b3b5-4322-ac6a-365c09c88039" providerId="ADAL" clId="{43030DC7-5A1E-42FC-BEDF-B272F64845DA}" dt="2018-10-18T11:09:28.205" v="1" actId="20577"/>
        <pc:sldMkLst>
          <pc:docMk/>
          <pc:sldMk cId="1907261738" sldId="271"/>
        </pc:sldMkLst>
        <pc:spChg chg="mod">
          <ac:chgData name="Jarolímková, Adéla" userId="999f5e52-b3b5-4322-ac6a-365c09c88039" providerId="ADAL" clId="{43030DC7-5A1E-42FC-BEDF-B272F64845DA}" dt="2018-10-18T11:09:28.205" v="1" actId="20577"/>
          <ac:spMkLst>
            <pc:docMk/>
            <pc:sldMk cId="1907261738" sldId="271"/>
            <ac:spMk id="3" creationId="{00000000-0000-0000-0000-000000000000}"/>
          </ac:spMkLst>
        </pc:spChg>
      </pc:sldChg>
      <pc:sldChg chg="modSp">
        <pc:chgData name="Jarolímková, Adéla" userId="999f5e52-b3b5-4322-ac6a-365c09c88039" providerId="ADAL" clId="{43030DC7-5A1E-42FC-BEDF-B272F64845DA}" dt="2018-10-30T08:14:28.453" v="36" actId="20577"/>
        <pc:sldMkLst>
          <pc:docMk/>
          <pc:sldMk cId="3676351104" sldId="276"/>
        </pc:sldMkLst>
        <pc:spChg chg="mod">
          <ac:chgData name="Jarolímková, Adéla" userId="999f5e52-b3b5-4322-ac6a-365c09c88039" providerId="ADAL" clId="{43030DC7-5A1E-42FC-BEDF-B272F64845DA}" dt="2018-10-30T08:14:07.659" v="13" actId="20577"/>
          <ac:spMkLst>
            <pc:docMk/>
            <pc:sldMk cId="3676351104" sldId="276"/>
            <ac:spMk id="2" creationId="{00000000-0000-0000-0000-000000000000}"/>
          </ac:spMkLst>
        </pc:spChg>
        <pc:spChg chg="mod">
          <ac:chgData name="Jarolímková, Adéla" userId="999f5e52-b3b5-4322-ac6a-365c09c88039" providerId="ADAL" clId="{43030DC7-5A1E-42FC-BEDF-B272F64845DA}" dt="2018-10-30T08:14:28.453" v="36" actId="20577"/>
          <ac:spMkLst>
            <pc:docMk/>
            <pc:sldMk cId="3676351104" sldId="276"/>
            <ac:spMk id="3" creationId="{00000000-0000-0000-0000-000000000000}"/>
          </ac:spMkLst>
        </pc:spChg>
      </pc:sldChg>
      <pc:sldChg chg="modSp">
        <pc:chgData name="Jarolímková, Adéla" userId="999f5e52-b3b5-4322-ac6a-365c09c88039" providerId="ADAL" clId="{43030DC7-5A1E-42FC-BEDF-B272F64845DA}" dt="2018-10-30T08:14:14.818" v="23" actId="20577"/>
        <pc:sldMkLst>
          <pc:docMk/>
          <pc:sldMk cId="3954957799" sldId="277"/>
        </pc:sldMkLst>
        <pc:spChg chg="mod">
          <ac:chgData name="Jarolímková, Adéla" userId="999f5e52-b3b5-4322-ac6a-365c09c88039" providerId="ADAL" clId="{43030DC7-5A1E-42FC-BEDF-B272F64845DA}" dt="2018-10-30T08:14:14.818" v="23" actId="20577"/>
          <ac:spMkLst>
            <pc:docMk/>
            <pc:sldMk cId="3954957799" sldId="277"/>
            <ac:spMk id="2" creationId="{00000000-0000-0000-0000-000000000000}"/>
          </ac:spMkLst>
        </pc:spChg>
      </pc:sldChg>
    </pc:docChg>
  </pc:docChgLst>
  <pc:docChgLst>
    <pc:chgData name="Jarolímková, Adéla" userId="999f5e52-b3b5-4322-ac6a-365c09c88039" providerId="ADAL" clId="{B32259B2-872F-4571-AE63-649CA9EC47DD}"/>
    <pc:docChg chg="custSel modSld">
      <pc:chgData name="Jarolímková, Adéla" userId="999f5e52-b3b5-4322-ac6a-365c09c88039" providerId="ADAL" clId="{B32259B2-872F-4571-AE63-649CA9EC47DD}" dt="2021-10-26T13:38:48.335" v="252" actId="20577"/>
      <pc:docMkLst>
        <pc:docMk/>
      </pc:docMkLst>
      <pc:sldChg chg="modSp mod">
        <pc:chgData name="Jarolímková, Adéla" userId="999f5e52-b3b5-4322-ac6a-365c09c88039" providerId="ADAL" clId="{B32259B2-872F-4571-AE63-649CA9EC47DD}" dt="2021-10-26T13:38:48.335" v="252" actId="20577"/>
        <pc:sldMkLst>
          <pc:docMk/>
          <pc:sldMk cId="128174201" sldId="281"/>
        </pc:sldMkLst>
        <pc:spChg chg="mod">
          <ac:chgData name="Jarolímková, Adéla" userId="999f5e52-b3b5-4322-ac6a-365c09c88039" providerId="ADAL" clId="{B32259B2-872F-4571-AE63-649CA9EC47DD}" dt="2021-10-26T13:38:48.335" v="252" actId="20577"/>
          <ac:spMkLst>
            <pc:docMk/>
            <pc:sldMk cId="128174201" sldId="28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135FC8-1163-4815-8B26-EE22A12CA537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.proquest.com/lisa/docview/805754261/50F87F5BC184A05PQ/6?accountid=35514" TargetMode="External"/><Relationship Id="rId2" Type="http://schemas.openxmlformats.org/officeDocument/2006/relationships/hyperlink" Target="https://search.proquest.com/docview/57741288?accountid=3551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arch.proquest.com/docview/1843093804?accountid=35514" TargetMode="External"/><Relationship Id="rId4" Type="http://schemas.openxmlformats.org/officeDocument/2006/relationships/hyperlink" Target="https://search.proquest.com/docview/1858122929?accountid=3551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kis.cuni.cz/F/?func=direct&amp;doc_number=001680414&amp;local_base=CKS01&amp;format=999" TargetMode="External"/><Relationship Id="rId7" Type="http://schemas.openxmlformats.org/officeDocument/2006/relationships/hyperlink" Target="https://ckis.cuni.cz/F/?func=direct&amp;doc_number=001583395&amp;local_base=CKS01&amp;format=999" TargetMode="External"/><Relationship Id="rId2" Type="http://schemas.openxmlformats.org/officeDocument/2006/relationships/hyperlink" Target="https://ckis.cuni.cz/F/?func=direct&amp;doc_number=001680681&amp;local_base=CKS01&amp;format=9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kis.cuni.cz/F/?func=direct&amp;doc_number=001974384&amp;local_base=CKS01&amp;format=999" TargetMode="External"/><Relationship Id="rId5" Type="http://schemas.openxmlformats.org/officeDocument/2006/relationships/hyperlink" Target="https://ckis.cuni.cz/F/?func=direct&amp;doc_number=001855025&amp;local_base=CKS01&amp;format=999" TargetMode="External"/><Relationship Id="rId4" Type="http://schemas.openxmlformats.org/officeDocument/2006/relationships/hyperlink" Target="https://ckis.cuni.cz/F/?func=direct&amp;doc_number=002049984&amp;local_base=CKS01&amp;format=999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kis.cuni.cz/F/?func=direct&amp;doc_number=001680414&amp;local_base=CKS01&amp;format=999" TargetMode="External"/><Relationship Id="rId7" Type="http://schemas.openxmlformats.org/officeDocument/2006/relationships/hyperlink" Target="https://ckis.cuni.cz/F/?func=direct&amp;doc_number=001583395&amp;local_base=CKS01&amp;format=999" TargetMode="External"/><Relationship Id="rId2" Type="http://schemas.openxmlformats.org/officeDocument/2006/relationships/hyperlink" Target="https://ckis.cuni.cz/F/?func=direct&amp;doc_number=001680681&amp;local_base=CKS01&amp;format=9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kis.cuni.cz/F/?func=direct&amp;doc_number=001974384&amp;local_base=CKS01&amp;format=999" TargetMode="External"/><Relationship Id="rId5" Type="http://schemas.openxmlformats.org/officeDocument/2006/relationships/hyperlink" Target="https://ckis.cuni.cz/F/?func=direct&amp;doc_number=001855025&amp;local_base=CKS01&amp;format=999" TargetMode="External"/><Relationship Id="rId4" Type="http://schemas.openxmlformats.org/officeDocument/2006/relationships/hyperlink" Target="https://ckis.cuni.cz/F/?func=direct&amp;doc_number=002049984&amp;local_base=CKS01&amp;format=99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kis.cuni.cz/F/?func=direct&amp;doc_number=001680414&amp;local_base=CKS01&amp;format=999" TargetMode="External"/><Relationship Id="rId7" Type="http://schemas.openxmlformats.org/officeDocument/2006/relationships/hyperlink" Target="https://ckis.cuni.cz/F/?func=direct&amp;doc_number=001583395&amp;local_base=CKS01&amp;format=999" TargetMode="External"/><Relationship Id="rId2" Type="http://schemas.openxmlformats.org/officeDocument/2006/relationships/hyperlink" Target="https://ckis.cuni.cz/F/?func=direct&amp;doc_number=001680681&amp;local_base=CKS01&amp;format=9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kis.cuni.cz/F/?func=direct&amp;doc_number=001974384&amp;local_base=CKS01&amp;format=999" TargetMode="External"/><Relationship Id="rId5" Type="http://schemas.openxmlformats.org/officeDocument/2006/relationships/hyperlink" Target="https://ckis.cuni.cz/F/?func=direct&amp;doc_number=001855025&amp;local_base=CKS01&amp;format=999" TargetMode="External"/><Relationship Id="rId4" Type="http://schemas.openxmlformats.org/officeDocument/2006/relationships/hyperlink" Target="https://ckis.cuni.cz/F/?func=direct&amp;doc_number=002049984&amp;local_base=CKS01&amp;format=99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Bibliografické rešeršní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 Relevance, formální úprava rešerší</a:t>
            </a:r>
          </a:p>
        </p:txBody>
      </p:sp>
      <p:pic>
        <p:nvPicPr>
          <p:cNvPr id="5" name="Obrázek 4" descr="UISK_logo_claim-neg_RGB_XSM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5445224"/>
            <a:ext cx="3251725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relevance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045323"/>
              </p:ext>
            </p:extLst>
          </p:nvPr>
        </p:nvGraphicFramePr>
        <p:xfrm>
          <a:off x="457200" y="1774825"/>
          <a:ext cx="82296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648">
                  <a:extLst>
                    <a:ext uri="{9D8B030D-6E8A-4147-A177-3AD203B41FA5}">
                      <a16:colId xmlns:a16="http://schemas.microsoft.com/office/drawing/2014/main" val="8037693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83052980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359051638"/>
                    </a:ext>
                  </a:extLst>
                </a:gridCol>
                <a:gridCol w="1460768">
                  <a:extLst>
                    <a:ext uri="{9D8B030D-6E8A-4147-A177-3AD203B41FA5}">
                      <a16:colId xmlns:a16="http://schemas.microsoft.com/office/drawing/2014/main" val="280763174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200365339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dirty="0"/>
                        <a:t>Dokument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Klíčová slova (kdekoliv v záznamu)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Relevantní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8050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Research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Children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Reading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03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A Survey of Young People's Reading in England: Borrowing and Choosing Books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220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Reporting on Reading: A Survey into the Reading Attitudes and Personal Reading Habits of Year 2 Children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481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How</a:t>
                      </a:r>
                      <a:r>
                        <a:rPr kumimoji="0" lang="cs-CZ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cs-CZ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Would</a:t>
                      </a:r>
                      <a:r>
                        <a:rPr kumimoji="0" lang="cs-CZ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 I </a:t>
                      </a:r>
                      <a:r>
                        <a:rPr kumimoji="0" lang="cs-CZ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Respond</a:t>
                      </a:r>
                      <a:r>
                        <a:rPr kumimoji="0" lang="cs-CZ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?</a:t>
                      </a:r>
                      <a:endParaRPr kumimoji="0" lang="cs-CZ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83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Investigative Journalism and Big Data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253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57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Pertinence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= kognitivní relevance</a:t>
            </a:r>
          </a:p>
          <a:p>
            <a:r>
              <a:rPr lang="cs-CZ" dirty="0"/>
              <a:t>Porovnání informační potřeby uživatele a současného stavu jeho znalostí na jedné straně a informace na straně druhé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677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Pertinence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792295"/>
              </p:ext>
            </p:extLst>
          </p:nvPr>
        </p:nvGraphicFramePr>
        <p:xfrm>
          <a:off x="179513" y="1628800"/>
          <a:ext cx="8856982" cy="504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744">
                  <a:extLst>
                    <a:ext uri="{9D8B030D-6E8A-4147-A177-3AD203B41FA5}">
                      <a16:colId xmlns:a16="http://schemas.microsoft.com/office/drawing/2014/main" val="2810725307"/>
                    </a:ext>
                  </a:extLst>
                </a:gridCol>
                <a:gridCol w="1016710">
                  <a:extLst>
                    <a:ext uri="{9D8B030D-6E8A-4147-A177-3AD203B41FA5}">
                      <a16:colId xmlns:a16="http://schemas.microsoft.com/office/drawing/2014/main" val="4090584753"/>
                    </a:ext>
                  </a:extLst>
                </a:gridCol>
                <a:gridCol w="1013048">
                  <a:extLst>
                    <a:ext uri="{9D8B030D-6E8A-4147-A177-3AD203B41FA5}">
                      <a16:colId xmlns:a16="http://schemas.microsoft.com/office/drawing/2014/main" val="3874607621"/>
                    </a:ext>
                  </a:extLst>
                </a:gridCol>
                <a:gridCol w="1208105">
                  <a:extLst>
                    <a:ext uri="{9D8B030D-6E8A-4147-A177-3AD203B41FA5}">
                      <a16:colId xmlns:a16="http://schemas.microsoft.com/office/drawing/2014/main" val="296368154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30209710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774209331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374317988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dirty="0"/>
                        <a:t>Dokument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Klíčová slova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Formální relevance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Věcná relevance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Pertinence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3771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Dětské*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Čtenářství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393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2"/>
                        </a:rPr>
                        <a:t>Mimočítanková četba a cíle literární výchovy na základní škole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Ne,</a:t>
                      </a:r>
                      <a:r>
                        <a:rPr lang="cs-CZ" baseline="0" dirty="0"/>
                        <a:t> mimo zájem uživatele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574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3"/>
                        </a:rPr>
                        <a:t>Pedagogicko-didaktické a psychosociální aspekty</a:t>
                      </a:r>
                      <a:r>
                        <a:rPr lang="cs-CZ" sz="1400" baseline="0" dirty="0">
                          <a:hlinkClick r:id="rId3"/>
                        </a:rPr>
                        <a:t> pubescentního čtenářství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82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4"/>
                        </a:rPr>
                        <a:t>České děti jako čtenáři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66%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Ne, uživateli</a:t>
                      </a:r>
                      <a:r>
                        <a:rPr lang="cs-CZ" baseline="0" dirty="0"/>
                        <a:t> známé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96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5"/>
                        </a:rPr>
                        <a:t>Pro-čtenářsky orientované volnočasové aktivity českých předškolních dětí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66%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493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Porozumění čtenému. II, 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66%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Ano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143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7"/>
                        </a:rPr>
                        <a:t>Národní zpráva PIRLS 2011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Ne, stará</a:t>
                      </a:r>
                      <a:r>
                        <a:rPr lang="cs-CZ" baseline="0" dirty="0"/>
                        <a:t> data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1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387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Pertinence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jsou Vaše kritéria pertinence (podle čeho vybíráte z výsledků dokumenty, které si přečtete)?</a:t>
            </a:r>
          </a:p>
        </p:txBody>
      </p:sp>
    </p:spTree>
    <p:extLst>
      <p:ext uri="{BB962C8B-B14F-4D97-AF65-F5344CB8AC3E}">
        <p14:creationId xmlns:p14="http://schemas.microsoft.com/office/powerpoint/2010/main" val="1310990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Vodítka pro určování pertinence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Různí uživatelé používají podobná kritéria, ale mohou jim přisuzovat různou váhu</a:t>
            </a:r>
          </a:p>
          <a:p>
            <a:r>
              <a:rPr lang="cs-CZ" dirty="0"/>
              <a:t>S doplňovanými informacemi se posouzení relevance </a:t>
            </a:r>
            <a:r>
              <a:rPr lang="cs-CZ"/>
              <a:t>(pertinence</a:t>
            </a:r>
            <a:r>
              <a:rPr lang="cs-CZ" dirty="0"/>
              <a:t>) mění</a:t>
            </a:r>
          </a:p>
          <a:p>
            <a:r>
              <a:rPr lang="cs-CZ" dirty="0"/>
              <a:t>Příklady kritérií (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Saracevic</a:t>
            </a:r>
            <a:r>
              <a:rPr lang="cs-CZ" dirty="0"/>
              <a:t> 2007)</a:t>
            </a:r>
          </a:p>
          <a:p>
            <a:pPr lvl="1"/>
            <a:r>
              <a:rPr lang="cs-CZ" dirty="0"/>
              <a:t>Obsah – téma, kvalita zpracování, hloubka zpracování, rozsah, aktuálnost, pojetí</a:t>
            </a:r>
          </a:p>
          <a:p>
            <a:pPr lvl="1"/>
            <a:r>
              <a:rPr lang="cs-CZ" dirty="0"/>
              <a:t>Informační objekt (např. dokument) – typ, uspořádání, reprezentace, formát, dostupnost, přístup, cena</a:t>
            </a:r>
          </a:p>
        </p:txBody>
      </p:sp>
    </p:spTree>
    <p:extLst>
      <p:ext uri="{BB962C8B-B14F-4D97-AF65-F5344CB8AC3E}">
        <p14:creationId xmlns:p14="http://schemas.microsoft.com/office/powerpoint/2010/main" val="3676351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Vodítka pro určování pertinence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Příklady kritérií</a:t>
            </a:r>
          </a:p>
          <a:p>
            <a:pPr lvl="1"/>
            <a:r>
              <a:rPr lang="cs-CZ" dirty="0"/>
              <a:t>Validita – přesnost, autorita, důvěryhodnost zdroje, ověřitelnost</a:t>
            </a:r>
          </a:p>
          <a:p>
            <a:pPr lvl="1"/>
            <a:r>
              <a:rPr lang="cs-CZ" dirty="0"/>
              <a:t>Použití – užitečnost, hodnota</a:t>
            </a:r>
          </a:p>
          <a:p>
            <a:pPr lvl="1"/>
            <a:r>
              <a:rPr lang="cs-CZ" dirty="0"/>
              <a:t>Kognitivní shoda – porozumění, novost, úsilí potřebné ke zpracování informace</a:t>
            </a:r>
          </a:p>
          <a:p>
            <a:pPr lvl="1"/>
            <a:r>
              <a:rPr lang="cs-CZ" dirty="0"/>
              <a:t>Afektivní shoda – emoční reakce, zábava, frustrace, nejistota</a:t>
            </a:r>
          </a:p>
          <a:p>
            <a:pPr lvl="1"/>
            <a:r>
              <a:rPr lang="cs-CZ" dirty="0"/>
              <a:t>Shoda přesvědčení – důvěra, osobní víra v informaci</a:t>
            </a:r>
          </a:p>
        </p:txBody>
      </p:sp>
    </p:spTree>
    <p:extLst>
      <p:ext uri="{BB962C8B-B14F-4D97-AF65-F5344CB8AC3E}">
        <p14:creationId xmlns:p14="http://schemas.microsoft.com/office/powerpoint/2010/main" val="3954957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Relevanční</a:t>
            </a:r>
            <a:r>
              <a:rPr lang="cs-CZ" dirty="0"/>
              <a:t> zpětná vazba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Relevanční</a:t>
            </a:r>
            <a:r>
              <a:rPr lang="cs-CZ" dirty="0"/>
              <a:t> zpětná vazba (relevance feedback) = Vztah mezi výsledkem vyhledání a nově formulovaným rešeršním dotazem, který lze využít pro ladění rešerše a nové formulace rešeršního dotazu</a:t>
            </a:r>
          </a:p>
          <a:p>
            <a:r>
              <a:rPr lang="cs-CZ" dirty="0"/>
              <a:t>Využití v informačních systémech</a:t>
            </a:r>
          </a:p>
          <a:p>
            <a:pPr lvl="1"/>
            <a:r>
              <a:rPr lang="cs-CZ" dirty="0" err="1"/>
              <a:t>Related</a:t>
            </a:r>
            <a:r>
              <a:rPr lang="cs-CZ" dirty="0"/>
              <a:t>/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articles</a:t>
            </a:r>
            <a:r>
              <a:rPr lang="cs-CZ" dirty="0"/>
              <a:t> – na základě dokumentů, které si uživatel vybere, jsou mu nabídnuty podobné</a:t>
            </a:r>
          </a:p>
          <a:p>
            <a:pPr lvl="1"/>
            <a:r>
              <a:rPr lang="cs-CZ" dirty="0" err="1"/>
              <a:t>Related</a:t>
            </a:r>
            <a:r>
              <a:rPr lang="cs-CZ" dirty="0"/>
              <a:t> </a:t>
            </a:r>
            <a:r>
              <a:rPr lang="cs-CZ" dirty="0" err="1"/>
              <a:t>searches</a:t>
            </a:r>
            <a:r>
              <a:rPr lang="cs-CZ" dirty="0"/>
              <a:t> – podobné dotazy</a:t>
            </a:r>
          </a:p>
        </p:txBody>
      </p:sp>
    </p:spTree>
    <p:extLst>
      <p:ext uri="{BB962C8B-B14F-4D97-AF65-F5344CB8AC3E}">
        <p14:creationId xmlns:p14="http://schemas.microsoft.com/office/powerpoint/2010/main" val="3882857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C1F85-4D16-4CEF-B8A1-88D66472C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úprava rešerše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AC4731-3A4A-4FA6-96AE-F60CFCD87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ČSN 01 0198. Formální úprava rešerší – norma zrušena</a:t>
            </a:r>
          </a:p>
          <a:p>
            <a:r>
              <a:rPr lang="cs-CZ" dirty="0"/>
              <a:t>Formální náležitosti rešerše si stanovuje každé pracoviště, případně se upravují podle požadavků uživatele</a:t>
            </a:r>
          </a:p>
          <a:p>
            <a:r>
              <a:rPr lang="cs-CZ" dirty="0"/>
              <a:t>Rešerše x bibliografie x použitá literatura – různé požadavky na úpravu</a:t>
            </a:r>
          </a:p>
          <a:p>
            <a:pPr marL="118872" indent="0">
              <a:buNone/>
            </a:pPr>
            <a:endParaRPr lang="cs-CZ" dirty="0"/>
          </a:p>
          <a:p>
            <a:endParaRPr lang="cs-CZ" b="1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888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A05F3-57BE-4004-97A6-A35381711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Průvodní (analytický) list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51BE2B-91C2-4243-805B-137FDEB12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Měl by být součástí rešerše</a:t>
            </a:r>
          </a:p>
          <a:p>
            <a:r>
              <a:rPr lang="cs-CZ" b="1" dirty="0"/>
              <a:t>Název rešerše</a:t>
            </a:r>
          </a:p>
          <a:p>
            <a:r>
              <a:rPr lang="cs-CZ" b="1" dirty="0"/>
              <a:t>Zpracovatel</a:t>
            </a:r>
          </a:p>
          <a:p>
            <a:r>
              <a:rPr lang="cs-CZ" b="1" dirty="0"/>
              <a:t>Datum vyhotovení</a:t>
            </a:r>
          </a:p>
          <a:p>
            <a:r>
              <a:rPr lang="cs-CZ" b="1" dirty="0"/>
              <a:t>Použité databáze</a:t>
            </a:r>
          </a:p>
          <a:p>
            <a:r>
              <a:rPr lang="cs-CZ" b="1" dirty="0"/>
              <a:t>Retrospektiva</a:t>
            </a:r>
          </a:p>
          <a:p>
            <a:r>
              <a:rPr lang="cs-CZ" b="1" dirty="0"/>
              <a:t>Počet záznamů</a:t>
            </a:r>
          </a:p>
          <a:p>
            <a:r>
              <a:rPr lang="cs-CZ" dirty="0"/>
              <a:t>Použitá klíčová slova</a:t>
            </a:r>
          </a:p>
          <a:p>
            <a:r>
              <a:rPr lang="cs-CZ" dirty="0"/>
              <a:t>Typy dokumentů</a:t>
            </a:r>
          </a:p>
          <a:p>
            <a:r>
              <a:rPr lang="cs-CZ" dirty="0"/>
              <a:t>Formát záznamů v rešerši</a:t>
            </a:r>
          </a:p>
          <a:p>
            <a:r>
              <a:rPr lang="cs-CZ" dirty="0"/>
              <a:t>Poznámky nebo vysvětlení členění rešerše</a:t>
            </a:r>
          </a:p>
        </p:txBody>
      </p:sp>
    </p:spTree>
    <p:extLst>
      <p:ext uri="{BB962C8B-B14F-4D97-AF65-F5344CB8AC3E}">
        <p14:creationId xmlns:p14="http://schemas.microsoft.com/office/powerpoint/2010/main" val="73565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ADE53-D4F4-4C9A-86CC-922EA4344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Rešerše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0FA503-DABE-4BBE-911C-003D9631A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Členění – závisí na potřebách uživatele a charakteru rešerše</a:t>
            </a:r>
          </a:p>
          <a:p>
            <a:pPr lvl="1"/>
            <a:r>
              <a:rPr lang="cs-CZ" b="1" dirty="0" err="1"/>
              <a:t>Tématické</a:t>
            </a:r>
            <a:r>
              <a:rPr lang="cs-CZ" b="1" dirty="0"/>
              <a:t> </a:t>
            </a:r>
            <a:r>
              <a:rPr lang="cs-CZ" dirty="0"/>
              <a:t>– členění na podtémata</a:t>
            </a:r>
            <a:endParaRPr lang="cs-CZ" b="1" dirty="0"/>
          </a:p>
          <a:p>
            <a:pPr lvl="1"/>
            <a:r>
              <a:rPr lang="cs-CZ" b="1" dirty="0"/>
              <a:t>Formální</a:t>
            </a:r>
          </a:p>
          <a:p>
            <a:pPr lvl="2"/>
            <a:r>
              <a:rPr lang="cs-CZ" dirty="0"/>
              <a:t>Podle typu dokumentů</a:t>
            </a:r>
          </a:p>
          <a:p>
            <a:pPr lvl="2"/>
            <a:r>
              <a:rPr lang="cs-CZ" dirty="0"/>
              <a:t>Časové…</a:t>
            </a:r>
          </a:p>
          <a:p>
            <a:pPr lvl="1"/>
            <a:r>
              <a:rPr lang="cs-CZ" dirty="0"/>
              <a:t>Podle zdrojů – nepříliš často používané, nemá pro uživatele význam</a:t>
            </a:r>
          </a:p>
          <a:p>
            <a:r>
              <a:rPr lang="cs-CZ" dirty="0"/>
              <a:t>Řazení záznamů</a:t>
            </a:r>
          </a:p>
          <a:p>
            <a:pPr lvl="1"/>
            <a:r>
              <a:rPr lang="cs-CZ" dirty="0"/>
              <a:t>Podle data vydání</a:t>
            </a:r>
          </a:p>
          <a:p>
            <a:pPr lvl="1"/>
            <a:r>
              <a:rPr lang="cs-CZ" dirty="0"/>
              <a:t>Abecední (podle autora)</a:t>
            </a:r>
          </a:p>
        </p:txBody>
      </p:sp>
    </p:spTree>
    <p:extLst>
      <p:ext uri="{BB962C8B-B14F-4D97-AF65-F5344CB8AC3E}">
        <p14:creationId xmlns:p14="http://schemas.microsoft.com/office/powerpoint/2010/main" val="225552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Relevance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představujete pod pojmem relevance?</a:t>
            </a:r>
          </a:p>
          <a:p>
            <a:r>
              <a:rPr lang="cs-CZ" dirty="0"/>
              <a:t>Relevance v komunikaci (kognitivní lingvistika, </a:t>
            </a:r>
            <a:r>
              <a:rPr lang="cs-CZ" dirty="0" err="1"/>
              <a:t>Sperber</a:t>
            </a:r>
            <a:r>
              <a:rPr lang="en-GB" dirty="0"/>
              <a:t>&amp;</a:t>
            </a:r>
            <a:r>
              <a:rPr lang="cs-CZ" dirty="0"/>
              <a:t>Wilson)</a:t>
            </a:r>
          </a:p>
          <a:p>
            <a:r>
              <a:rPr lang="cs-CZ" dirty="0"/>
              <a:t>Které online služby/aplikace kromě vyhledávačů pracují s relevancí?</a:t>
            </a:r>
          </a:p>
        </p:txBody>
      </p:sp>
    </p:spTree>
    <p:extLst>
      <p:ext uri="{BB962C8B-B14F-4D97-AF65-F5344CB8AC3E}">
        <p14:creationId xmlns:p14="http://schemas.microsoft.com/office/powerpoint/2010/main" val="33890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3863E-FF0D-4313-B4B2-36C74EEC3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 záznamů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61033B-A324-4541-91A1-65FC6002A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Podle požadavku uživatele</a:t>
            </a:r>
          </a:p>
          <a:p>
            <a:r>
              <a:rPr lang="cs-CZ" dirty="0"/>
              <a:t>Často je ponecháván formát databáze, včetně abstraktu </a:t>
            </a:r>
          </a:p>
          <a:p>
            <a:pPr lvl="1"/>
            <a:r>
              <a:rPr lang="cs-CZ" dirty="0"/>
              <a:t>větší vypovídací hodnota pro uživatele – rozhodování o relevanci</a:t>
            </a:r>
          </a:p>
          <a:p>
            <a:pPr lvl="1"/>
            <a:r>
              <a:rPr lang="cs-CZ" dirty="0"/>
              <a:t>při velkém počtu záznamů je úprava pracná</a:t>
            </a:r>
          </a:p>
          <a:p>
            <a:r>
              <a:rPr lang="cs-CZ" dirty="0"/>
              <a:t>Formáty vhodné pro seznam použité literatury</a:t>
            </a:r>
          </a:p>
          <a:p>
            <a:pPr lvl="1"/>
            <a:r>
              <a:rPr lang="cs-CZ" dirty="0"/>
              <a:t>Norma ISO 690:2011 Bibliografické citace – kvalifikační práce, některé české časopisy</a:t>
            </a:r>
          </a:p>
          <a:p>
            <a:pPr lvl="1"/>
            <a:r>
              <a:rPr lang="cs-CZ" dirty="0"/>
              <a:t>APA (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Vancouver</a:t>
            </a:r>
          </a:p>
          <a:p>
            <a:pPr lvl="1"/>
            <a:r>
              <a:rPr lang="cs-CZ" dirty="0"/>
              <a:t>Více než 8000 dalších stylů</a:t>
            </a:r>
          </a:p>
        </p:txBody>
      </p:sp>
    </p:spTree>
    <p:extLst>
      <p:ext uri="{BB962C8B-B14F-4D97-AF65-F5344CB8AC3E}">
        <p14:creationId xmlns:p14="http://schemas.microsoft.com/office/powerpoint/2010/main" val="1252319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závěrečné rešerše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Do 17.11.2021</a:t>
            </a:r>
          </a:p>
          <a:p>
            <a:pPr marL="118872" indent="0">
              <a:buNone/>
            </a:pPr>
            <a:r>
              <a:rPr lang="cs-CZ" b="1" dirty="0">
                <a:solidFill>
                  <a:srgbClr val="FFC000"/>
                </a:solidFill>
              </a:rPr>
              <a:t>1. název rešerše </a:t>
            </a:r>
            <a:r>
              <a:rPr lang="cs-CZ" dirty="0"/>
              <a:t>- téma by mělo odpovídat pokud možno tématu bakalářské práce</a:t>
            </a:r>
          </a:p>
          <a:p>
            <a:pPr marL="118872" indent="0">
              <a:buNone/>
            </a:pPr>
            <a:r>
              <a:rPr lang="cs-CZ" b="1" dirty="0">
                <a:solidFill>
                  <a:srgbClr val="FFC000"/>
                </a:solidFill>
              </a:rPr>
              <a:t>2. zpracovatel rešerše</a:t>
            </a:r>
          </a:p>
          <a:p>
            <a:pPr marL="118872" indent="0">
              <a:buNone/>
            </a:pPr>
            <a:r>
              <a:rPr lang="cs-CZ" b="1" dirty="0">
                <a:solidFill>
                  <a:srgbClr val="FFC000"/>
                </a:solidFill>
              </a:rPr>
              <a:t>3. stručný úvod do problematiky</a:t>
            </a:r>
            <a:r>
              <a:rPr lang="cs-CZ" dirty="0"/>
              <a:t> (max. 1 strana A4)</a:t>
            </a:r>
          </a:p>
          <a:p>
            <a:pPr marL="118872" indent="0">
              <a:buNone/>
            </a:pPr>
            <a:r>
              <a:rPr lang="cs-CZ" b="1" dirty="0">
                <a:solidFill>
                  <a:srgbClr val="FFC000"/>
                </a:solidFill>
              </a:rPr>
              <a:t>4. návrh databází</a:t>
            </a:r>
            <a:r>
              <a:rPr lang="cs-CZ" dirty="0"/>
              <a:t>, které budou použity při vyhledávání (citace ve formátu ISO 690) -  musí být prohledávány české i zahraniční zdroje, pouze výjimečně jsou povoleny jenom české zdroje</a:t>
            </a:r>
          </a:p>
          <a:p>
            <a:pPr marL="118872" indent="0">
              <a:buNone/>
            </a:pPr>
            <a:r>
              <a:rPr lang="cs-CZ" b="1" dirty="0">
                <a:solidFill>
                  <a:srgbClr val="FFC000"/>
                </a:solidFill>
              </a:rPr>
              <a:t>5. návrh klíčových slov k tématu</a:t>
            </a:r>
            <a:r>
              <a:rPr lang="cs-CZ" dirty="0"/>
              <a:t> v češtině a minimálně v jednom dalším jazyce, podle zaměření rešerše a použitých zdrojů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261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závěrečnou rešerši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Analytický list</a:t>
            </a:r>
          </a:p>
          <a:p>
            <a:r>
              <a:rPr lang="cs-CZ" dirty="0"/>
              <a:t>Členění – dle vlastního výběru, ne podle zdroje záznamu</a:t>
            </a:r>
          </a:p>
          <a:p>
            <a:r>
              <a:rPr lang="cs-CZ" dirty="0"/>
              <a:t>Formát záznamů – ISO 690, bez abstraktu</a:t>
            </a:r>
          </a:p>
          <a:p>
            <a:r>
              <a:rPr lang="cs-CZ" dirty="0"/>
              <a:t>Hodnocení rešerše</a:t>
            </a:r>
          </a:p>
          <a:p>
            <a:pPr lvl="1"/>
            <a:r>
              <a:rPr lang="cs-CZ" dirty="0"/>
              <a:t>Volba zdrojů</a:t>
            </a:r>
          </a:p>
          <a:p>
            <a:pPr lvl="1"/>
            <a:r>
              <a:rPr lang="cs-CZ" dirty="0"/>
              <a:t>Počet záznamů (min. 30, max. 80)</a:t>
            </a:r>
          </a:p>
          <a:p>
            <a:pPr lvl="1"/>
            <a:r>
              <a:rPr lang="cs-CZ" dirty="0"/>
              <a:t>Relevance záznamů</a:t>
            </a:r>
          </a:p>
          <a:p>
            <a:pPr lvl="1"/>
            <a:r>
              <a:rPr lang="cs-CZ" dirty="0"/>
              <a:t>Formální úprava rešerše</a:t>
            </a:r>
          </a:p>
          <a:p>
            <a:pPr lvl="1"/>
            <a:r>
              <a:rPr lang="cs-CZ" dirty="0"/>
              <a:t>Kvalita záznamů (formální úprava)</a:t>
            </a:r>
          </a:p>
        </p:txBody>
      </p:sp>
    </p:spTree>
    <p:extLst>
      <p:ext uri="{BB962C8B-B14F-4D97-AF65-F5344CB8AC3E}">
        <p14:creationId xmlns:p14="http://schemas.microsoft.com/office/powerpoint/2010/main" val="841524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Pomocí systému UKAŽ vyhledejte záznamy na téma využití sociálních sítí v knihovnách (klíčová slova zadejte v angličtině).</a:t>
            </a:r>
          </a:p>
          <a:p>
            <a:r>
              <a:rPr lang="cs-CZ" dirty="0"/>
              <a:t>Vytvořte dva různé dotazy – „jednoduchý“ a „pokročilý“ a porovnejte počet relevantních záznamů na prvních třech stranách výsledků – má složitější dotaz </a:t>
            </a:r>
            <a:r>
              <a:rPr lang="cs-CZ"/>
              <a:t>nějaký přínos?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7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Relevance – definice TDKIV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Relevantní informace (TDKIV) = </a:t>
            </a:r>
            <a:r>
              <a:rPr lang="cs-CZ" b="1" dirty="0"/>
              <a:t>Informace</a:t>
            </a:r>
            <a:r>
              <a:rPr lang="cs-CZ" dirty="0"/>
              <a:t> formálně nebo věcně shodná s dotazem zadaným uživatelem v přirozeném či selekčním jazyku</a:t>
            </a:r>
          </a:p>
          <a:p>
            <a:pPr lvl="1"/>
            <a:r>
              <a:rPr lang="cs-CZ" dirty="0"/>
              <a:t>Formální relevance - shoda formulace rešeršního dotazu se selekčními údaji dokumentu</a:t>
            </a:r>
          </a:p>
          <a:p>
            <a:pPr lvl="1"/>
            <a:r>
              <a:rPr lang="cs-CZ" dirty="0"/>
              <a:t>Věcná relevance - shoda obsahu informačního dotazu s obsahem vyhledaného dokumentu</a:t>
            </a:r>
          </a:p>
          <a:p>
            <a:r>
              <a:rPr lang="cs-CZ" dirty="0" err="1"/>
              <a:t>Pertinentní</a:t>
            </a:r>
            <a:r>
              <a:rPr lang="cs-CZ" dirty="0"/>
              <a:t> informace (TDKIV) = </a:t>
            </a:r>
            <a:r>
              <a:rPr lang="cs-CZ" b="1" dirty="0"/>
              <a:t>Informace</a:t>
            </a:r>
            <a:r>
              <a:rPr lang="cs-CZ" dirty="0"/>
              <a:t> které vyhovují subjektivním požadavkům uživatele na obsah </a:t>
            </a:r>
            <a:r>
              <a:rPr lang="cs-CZ" b="1" dirty="0"/>
              <a:t>informace</a:t>
            </a:r>
            <a:r>
              <a:rPr lang="cs-CZ" dirty="0"/>
              <a:t> nebo dokumentu.</a:t>
            </a:r>
          </a:p>
        </p:txBody>
      </p:sp>
    </p:spTree>
    <p:extLst>
      <p:ext uri="{BB962C8B-B14F-4D97-AF65-F5344CB8AC3E}">
        <p14:creationId xmlns:p14="http://schemas.microsoft.com/office/powerpoint/2010/main" val="317172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Relevance – definice a druhy (</a:t>
            </a:r>
            <a:r>
              <a:rPr lang="cs-CZ" dirty="0" err="1"/>
              <a:t>Tefko</a:t>
            </a:r>
            <a:r>
              <a:rPr lang="cs-CZ" dirty="0"/>
              <a:t> </a:t>
            </a:r>
            <a:r>
              <a:rPr lang="cs-CZ" dirty="0" err="1"/>
              <a:t>Saracevic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= vztah mezi informací/informačním objektem a kontextem (informační potřeba, dotaz, úkol, záměr, téma …)</a:t>
            </a:r>
          </a:p>
          <a:p>
            <a:pPr marL="118872" indent="0">
              <a:buNone/>
            </a:pPr>
            <a:r>
              <a:rPr lang="cs-CZ" dirty="0"/>
              <a:t>= míra příbuznosti</a:t>
            </a:r>
          </a:p>
          <a:p>
            <a:pPr marL="118872" indent="0">
              <a:buNone/>
            </a:pPr>
            <a:endParaRPr lang="cs-CZ" dirty="0"/>
          </a:p>
          <a:p>
            <a:r>
              <a:rPr lang="cs-CZ" b="1" dirty="0"/>
              <a:t>Systémová/algoritmická relevance </a:t>
            </a:r>
            <a:r>
              <a:rPr lang="cs-CZ" dirty="0"/>
              <a:t>= vztah mezi dotazem a informací/informačním objektem</a:t>
            </a:r>
          </a:p>
          <a:p>
            <a:r>
              <a:rPr lang="cs-CZ" b="1" dirty="0" err="1"/>
              <a:t>Tématická</a:t>
            </a:r>
            <a:r>
              <a:rPr lang="cs-CZ" b="1" dirty="0"/>
              <a:t>/věcná relevance </a:t>
            </a:r>
            <a:r>
              <a:rPr lang="cs-CZ" dirty="0"/>
              <a:t>= vztah mezi tématem vyjádřeným v dotazu a tématem pokrytým informací/informačním objektem</a:t>
            </a:r>
          </a:p>
          <a:p>
            <a:r>
              <a:rPr lang="cs-CZ" b="1" dirty="0"/>
              <a:t>Kognitivní relevance/pertinence </a:t>
            </a:r>
            <a:r>
              <a:rPr lang="cs-CZ" dirty="0"/>
              <a:t>= vztah mezi stavem znalostí uživatele a informací/informačním objektem</a:t>
            </a:r>
          </a:p>
          <a:p>
            <a:pPr lvl="1"/>
            <a:endParaRPr lang="cs-CZ" dirty="0"/>
          </a:p>
          <a:p>
            <a:pPr marL="11887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47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Relevance – definice a druhy (</a:t>
            </a:r>
            <a:r>
              <a:rPr lang="cs-CZ" dirty="0" err="1"/>
              <a:t>Tefko</a:t>
            </a:r>
            <a:r>
              <a:rPr lang="cs-CZ" dirty="0"/>
              <a:t> </a:t>
            </a:r>
            <a:r>
              <a:rPr lang="cs-CZ" dirty="0" err="1"/>
              <a:t>Saracevic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Situační relevance/přínosnost </a:t>
            </a:r>
            <a:r>
              <a:rPr lang="cs-CZ" sz="2800" dirty="0"/>
              <a:t>= vztah mezi situací, úkolem či problémem a vyhledaným či existujícím informačním objektem. Hodnotí se podle přínosnosti pro rozhodování, řešení problému, snižování míry nejistoty apod.</a:t>
            </a:r>
          </a:p>
          <a:p>
            <a:r>
              <a:rPr lang="cs-CZ" sz="2800" b="1" dirty="0"/>
              <a:t>Afektivní/motivační relevance </a:t>
            </a:r>
            <a:r>
              <a:rPr lang="cs-CZ" sz="2800" dirty="0"/>
              <a:t>= vztah mezi záměry, cíli, emocemi a motivací uživatele a vyhledaným či existujícím informačním objektem. Hodnotí se podle míry spokojenosti uživatele, dosažení úspěchu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54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relevance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= systémová, algoritmická</a:t>
            </a:r>
          </a:p>
          <a:p>
            <a:r>
              <a:rPr lang="cs-CZ" dirty="0"/>
              <a:t>Určená na základě algoritmu posuzujícího shodu dotazu a informačního objektu, vychází z určitého modelu (booleovský x vektorový x pravděpodobnostní …)</a:t>
            </a:r>
          </a:p>
          <a:p>
            <a:r>
              <a:rPr lang="cs-CZ" dirty="0"/>
              <a:t>Řazení podle relevance</a:t>
            </a:r>
          </a:p>
          <a:p>
            <a:pPr lvl="1"/>
            <a:r>
              <a:rPr lang="cs-CZ" dirty="0"/>
              <a:t>Typické pro webové vyhledávače a </a:t>
            </a:r>
            <a:r>
              <a:rPr lang="cs-CZ" dirty="0" err="1"/>
              <a:t>discovery</a:t>
            </a:r>
            <a:r>
              <a:rPr lang="cs-CZ" dirty="0"/>
              <a:t> systémy</a:t>
            </a:r>
          </a:p>
          <a:p>
            <a:pPr lvl="1"/>
            <a:r>
              <a:rPr lang="cs-CZ" dirty="0"/>
              <a:t>Také v některých „tradičních“ informačních systémech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512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Formální relevance v booleovském modelu - příklad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555918"/>
              </p:ext>
            </p:extLst>
          </p:nvPr>
        </p:nvGraphicFramePr>
        <p:xfrm>
          <a:off x="457200" y="1774825"/>
          <a:ext cx="82296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648">
                  <a:extLst>
                    <a:ext uri="{9D8B030D-6E8A-4147-A177-3AD203B41FA5}">
                      <a16:colId xmlns:a16="http://schemas.microsoft.com/office/drawing/2014/main" val="277639537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98294483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687917685"/>
                    </a:ext>
                  </a:extLst>
                </a:gridCol>
                <a:gridCol w="1460768">
                  <a:extLst>
                    <a:ext uri="{9D8B030D-6E8A-4147-A177-3AD203B41FA5}">
                      <a16:colId xmlns:a16="http://schemas.microsoft.com/office/drawing/2014/main" val="153842034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15262022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dirty="0"/>
                        <a:t>Dokument (název + odkaz na záznam)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Klíčová slova (kdekoliv v záznamu)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Vyhledáno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3642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Dětské*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Čtenářství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270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2"/>
                        </a:rPr>
                        <a:t>Mimočítanková četba a cíle literární výchovy na základní škole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4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3"/>
                        </a:rPr>
                        <a:t>Pedagogicko-didaktické a psychosociální aspekty</a:t>
                      </a:r>
                      <a:r>
                        <a:rPr lang="cs-CZ" sz="1400" baseline="0" dirty="0">
                          <a:hlinkClick r:id="rId3"/>
                        </a:rPr>
                        <a:t> pubescentního čtenářství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47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4"/>
                        </a:rPr>
                        <a:t>České děti jako čtenáři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79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5"/>
                        </a:rPr>
                        <a:t>Pro-čtenářsky orientované volnočasové aktivity českých předškolních dětí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33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Porozumění čtenému. II, Porozumění čtenému u dětí s rizikem čtenářských obtíží - východiska, témata, zdroje - kritická analýza a návrh výzkumu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39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7"/>
                        </a:rPr>
                        <a:t>Národní zpráva PIRLS 2011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98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7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Formální relevance v jiných </a:t>
            </a:r>
            <a:r>
              <a:rPr lang="cs-CZ"/>
              <a:t>modelech – zjednodušený příklad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673555"/>
              </p:ext>
            </p:extLst>
          </p:nvPr>
        </p:nvGraphicFramePr>
        <p:xfrm>
          <a:off x="457200" y="1774825"/>
          <a:ext cx="82296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648">
                  <a:extLst>
                    <a:ext uri="{9D8B030D-6E8A-4147-A177-3AD203B41FA5}">
                      <a16:colId xmlns:a16="http://schemas.microsoft.com/office/drawing/2014/main" val="277639537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98294483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687917685"/>
                    </a:ext>
                  </a:extLst>
                </a:gridCol>
                <a:gridCol w="1460768">
                  <a:extLst>
                    <a:ext uri="{9D8B030D-6E8A-4147-A177-3AD203B41FA5}">
                      <a16:colId xmlns:a16="http://schemas.microsoft.com/office/drawing/2014/main" val="153842034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15262022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dirty="0"/>
                        <a:t>Dokument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Klíčová slova (kdekoliv v záznamu)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Vyhledáno/</a:t>
                      </a:r>
                    </a:p>
                    <a:p>
                      <a:pPr algn="ctr"/>
                      <a:r>
                        <a:rPr lang="cs-CZ" dirty="0"/>
                        <a:t>relevance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3642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Dětské*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Čtenářství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270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2"/>
                        </a:rPr>
                        <a:t>Mimočítanková četba a cíle literární výchovy na základní škole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4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3"/>
                        </a:rPr>
                        <a:t>Pedagogicko-didaktické a psychosociální aspekty</a:t>
                      </a:r>
                      <a:r>
                        <a:rPr lang="cs-CZ" sz="1400" baseline="0" dirty="0">
                          <a:hlinkClick r:id="rId3"/>
                        </a:rPr>
                        <a:t> pubescentního čtenářství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47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4"/>
                        </a:rPr>
                        <a:t>České děti jako čtenáři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66%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79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5"/>
                        </a:rPr>
                        <a:t>Pro-čtenářsky orientované volnočasové aktivity českých předškolních dětí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66%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33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Porozumění čtenému. II, Porozumění čtenému u dětí s rizikem čtenářských obtíží - východiska, témata, zdroje - kritická analýza a návrh výzkumu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66%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39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hlinkClick r:id="rId7"/>
                        </a:rPr>
                        <a:t>Národní zpráva PIRLS 2011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98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76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relevance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= tematická</a:t>
            </a:r>
          </a:p>
          <a:p>
            <a:r>
              <a:rPr lang="cs-CZ" dirty="0"/>
              <a:t>Shoda obsahu dotazu (informační potřeby) a obsahu dokumentu</a:t>
            </a:r>
          </a:p>
          <a:p>
            <a:r>
              <a:rPr lang="cs-CZ" dirty="0"/>
              <a:t>Dotaz i dokument jsou „o tématu…“ (</a:t>
            </a:r>
            <a:r>
              <a:rPr lang="cs-CZ" dirty="0" err="1"/>
              <a:t>aboutness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38094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3" ma:contentTypeDescription="Vytvoří nový dokument" ma:contentTypeScope="" ma:versionID="083a9eae108a596f0fb7f5fbe9c68851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1f5ffe850e8d1cd6500f79216426dc81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28B4DD-3BA8-4F49-A58A-65A0F1B57125}">
  <ds:schemaRefs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B051F27-A367-427C-B850-D10FD7964B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179F4D-FE1D-421B-9A9F-4AB591380A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4314</TotalTime>
  <Words>1296</Words>
  <Application>Microsoft Office PowerPoint</Application>
  <PresentationFormat>Předvádění na obrazovce (4:3)</PresentationFormat>
  <Paragraphs>265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Corbel</vt:lpstr>
      <vt:lpstr>Wingdings</vt:lpstr>
      <vt:lpstr>Wingdings 2</vt:lpstr>
      <vt:lpstr>Wingdings 3</vt:lpstr>
      <vt:lpstr>Modul</vt:lpstr>
      <vt:lpstr>Bibliografické rešeršní služby</vt:lpstr>
      <vt:lpstr>Relevance</vt:lpstr>
      <vt:lpstr>Relevance – definice TDKIV</vt:lpstr>
      <vt:lpstr>Relevance – definice a druhy (Tefko Saracevic)</vt:lpstr>
      <vt:lpstr>Relevance – definice a druhy (Tefko Saracevic)</vt:lpstr>
      <vt:lpstr>Formální relevance</vt:lpstr>
      <vt:lpstr>Formální relevance v booleovském modelu - příklad</vt:lpstr>
      <vt:lpstr>Formální relevance v jiných modelech – zjednodušený příklad</vt:lpstr>
      <vt:lpstr>Věcná relevance</vt:lpstr>
      <vt:lpstr>Věcná relevance</vt:lpstr>
      <vt:lpstr>Pertinence</vt:lpstr>
      <vt:lpstr>Pertinence</vt:lpstr>
      <vt:lpstr>Pertinence</vt:lpstr>
      <vt:lpstr>Vodítka pro určování pertinence</vt:lpstr>
      <vt:lpstr>Vodítka pro určování pertinence</vt:lpstr>
      <vt:lpstr>Relevanční zpětná vazba</vt:lpstr>
      <vt:lpstr>Formální úprava rešerše</vt:lpstr>
      <vt:lpstr>Průvodní (analytický) list</vt:lpstr>
      <vt:lpstr>Rešerše</vt:lpstr>
      <vt:lpstr>Formát záznamů</vt:lpstr>
      <vt:lpstr>Projekt závěrečné rešerše</vt:lpstr>
      <vt:lpstr>Požadavky na závěrečnou rešerši</vt:lpstr>
      <vt:lpstr>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systémy pro pedagogy</dc:title>
  <dc:creator>oookka</dc:creator>
  <cp:lastModifiedBy>Jarolímková, Adéla</cp:lastModifiedBy>
  <cp:revision>148</cp:revision>
  <dcterms:created xsi:type="dcterms:W3CDTF">2016-07-18T11:14:05Z</dcterms:created>
  <dcterms:modified xsi:type="dcterms:W3CDTF">2021-10-26T13:38:54Z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