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66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9A8925-07C6-4AB9-8C9F-44A6AB0738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80865C6-19C1-4AD4-BCFD-507EA71449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7599434-AE2B-4667-9952-49705B8F9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68F8E-D012-497A-BD97-7C3EE45AE91E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5120726-15B4-42A6-AB84-AFFD063A0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7F844D-E479-4A85-B8D4-6DE07F020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7C53-884D-413D-B412-8B42A5C88D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4369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052A31-972C-4940-ACA8-0545F2960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7548764-2227-4326-BD5E-1D51C6CD91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279EE0F-DA1A-4783-BC89-6EACC9357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68F8E-D012-497A-BD97-7C3EE45AE91E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BEFEA52-83EC-4CED-99DA-048F63678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426DCE4-5C65-44E9-93BF-0565DFCFC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7C53-884D-413D-B412-8B42A5C88D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0791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D58510F-C882-4C72-A593-FFFD7A9733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086F5DF-FC53-4E50-9376-7CD88C5480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529C065-034F-4FBC-8125-B31A97918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68F8E-D012-497A-BD97-7C3EE45AE91E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635EFE3-E221-40CA-A07B-EBED3FD40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E70E89-00C0-4D9B-B3CC-B7B426C9A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7C53-884D-413D-B412-8B42A5C88D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683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466747-404E-4A18-A055-A72C1AEEE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15956F-4217-4BB2-AB23-32E2574F6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19B96B2-56EC-47E1-90D2-9DEFBD392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68F8E-D012-497A-BD97-7C3EE45AE91E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34DB22-D325-434F-A342-B63062A47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DA02616-C7E3-4E1A-A2F5-09A92F020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7C53-884D-413D-B412-8B42A5C88D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3952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DE8F1A-C79E-4D77-A3F7-3FDAF17B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ED4CAEC-3EFC-4963-B591-E5AE5D519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25FCB61-7D82-443D-BCD1-8ECB1CE4F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68F8E-D012-497A-BD97-7C3EE45AE91E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C4AD83B-3EED-45D6-A9C8-EF266946E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FF135F-7D1E-446D-9667-EB291CE21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7C53-884D-413D-B412-8B42A5C88D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7198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41EE85-ABEE-44A4-BBD3-4CD49B80E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38C245-5ECC-4DA2-8736-9FF0024C0F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1F9210F-BFE7-4933-818E-7429A77A6B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42A6DED-0D99-4DE7-AA6C-0601A85D0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68F8E-D012-497A-BD97-7C3EE45AE91E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34EE0B4-2307-4DBC-B639-1F642CD14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63C3246-3354-425D-98A4-838580107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7C53-884D-413D-B412-8B42A5C88D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6751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E90553-814F-48C5-BE35-596937EF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A63A15E-6864-4C3B-8C25-1B234A3F5B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BA0A12C-A009-4189-8842-8CECFF1B0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924E0FE-2E27-42DF-98F7-468CCDD7E1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38BE0AE-A62A-425F-A38A-05D0CF39F1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145D230-3EF6-44B3-993F-1B760FB6F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68F8E-D012-497A-BD97-7C3EE45AE91E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4E8E8CC-4CEE-48F5-BF4D-815B3C764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EA4664D-F598-4BC9-A474-B588600EB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7C53-884D-413D-B412-8B42A5C88D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065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3FFB8E-977B-4969-A987-B2E196285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6C3CDDE-F4A5-4A7D-A251-AEF495B6E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68F8E-D012-497A-BD97-7C3EE45AE91E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7AAD71A-C173-47F6-BE99-669B3B59A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D70C382-2D8B-4CE1-9840-84C2D86FE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7C53-884D-413D-B412-8B42A5C88D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6286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A77323D-4F51-4127-9765-808BEC015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68F8E-D012-497A-BD97-7C3EE45AE91E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798070F-6D80-4745-A1A7-2E87E8FB7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1046127-7361-4F99-A918-C7677D439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7C53-884D-413D-B412-8B42A5C88D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7439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7DE9F3-F315-4230-BE34-73154D51D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A493CC-F241-4B77-86A5-6C86266FA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8679363-B339-4F4F-AF1D-56FF96F216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93F6224-CF6D-43C8-85C0-45BED33C9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68F8E-D012-497A-BD97-7C3EE45AE91E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6B0AC5E-3EF2-4B99-893D-AB6291BA5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1E290AF-4932-41E5-888A-D45E3F31A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7C53-884D-413D-B412-8B42A5C88D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6401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103939-E13E-417D-A276-B85E91E8E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D711022-BE54-495A-9832-13085A9CA8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AC41164-E5CE-45C0-8EB5-7A364379E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98FA6C0-F1F1-458A-AD87-E3D41E9D8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68F8E-D012-497A-BD97-7C3EE45AE91E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5F4FED7-2FEE-49A5-BE23-F8BAC9F80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036F1E9-0608-4BFA-BF1D-52C401404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7C53-884D-413D-B412-8B42A5C88D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049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8E01E49-7E6F-49AA-A8DF-CCAC5BF22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457ADDB-B435-45E0-8CB9-3153B286E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05100FB-50AD-488C-A324-A1A190D5E4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68F8E-D012-497A-BD97-7C3EE45AE91E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7AB239-54A9-4D54-9F28-49FC5A4C62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AB193E-C0CC-4862-8949-4A544FF94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A7C53-884D-413D-B412-8B42A5C88D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5346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Velar_consonant" TargetMode="External"/><Relationship Id="rId13" Type="http://schemas.openxmlformats.org/officeDocument/2006/relationships/hyperlink" Target="https://en.wikipedia.org/wiki/Alveolar_nasal" TargetMode="External"/><Relationship Id="rId18" Type="http://schemas.openxmlformats.org/officeDocument/2006/relationships/hyperlink" Target="https://en.wikipedia.org/wiki/Voiceless_velar_plosive" TargetMode="External"/><Relationship Id="rId26" Type="http://schemas.openxmlformats.org/officeDocument/2006/relationships/hyperlink" Target="https://en.wikipedia.org/wiki/Voiceless_retroflex_sibilant" TargetMode="External"/><Relationship Id="rId3" Type="http://schemas.openxmlformats.org/officeDocument/2006/relationships/hyperlink" Target="https://en.wikipedia.org/wiki/Labiodental_consonant" TargetMode="External"/><Relationship Id="rId21" Type="http://schemas.openxmlformats.org/officeDocument/2006/relationships/hyperlink" Target="https://en.wikipedia.org/wiki/Voiceless_retroflex_affricate" TargetMode="External"/><Relationship Id="rId7" Type="http://schemas.openxmlformats.org/officeDocument/2006/relationships/hyperlink" Target="https://en.wikipedia.org/wiki/Alveolo-palatal_consonant" TargetMode="External"/><Relationship Id="rId12" Type="http://schemas.openxmlformats.org/officeDocument/2006/relationships/hyperlink" Target="https://en.wikipedia.org/wiki/Bilabial_nasal" TargetMode="External"/><Relationship Id="rId17" Type="http://schemas.openxmlformats.org/officeDocument/2006/relationships/hyperlink" Target="https://en.wikipedia.org/wiki/Voiceless_alveolar_plosive" TargetMode="External"/><Relationship Id="rId25" Type="http://schemas.openxmlformats.org/officeDocument/2006/relationships/hyperlink" Target="https://en.wikipedia.org/wiki/Voiceless_alveolar_sibilant" TargetMode="External"/><Relationship Id="rId2" Type="http://schemas.openxmlformats.org/officeDocument/2006/relationships/hyperlink" Target="https://en.wikipedia.org/wiki/Bilabial_consonant" TargetMode="External"/><Relationship Id="rId16" Type="http://schemas.openxmlformats.org/officeDocument/2006/relationships/hyperlink" Target="https://en.wikipedia.org/wiki/Voiceless_bilabial_plosive" TargetMode="External"/><Relationship Id="rId20" Type="http://schemas.openxmlformats.org/officeDocument/2006/relationships/hyperlink" Target="https://en.wikipedia.org/wiki/Voiceless_alveolar_affricate" TargetMode="External"/><Relationship Id="rId29" Type="http://schemas.openxmlformats.org/officeDocument/2006/relationships/hyperlink" Target="https://en.wikipedia.org/wiki/Liquid_consonan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Retroflex_consonant" TargetMode="External"/><Relationship Id="rId11" Type="http://schemas.openxmlformats.org/officeDocument/2006/relationships/hyperlink" Target="https://en.wikipedia.org/wiki/Nasal_consonant" TargetMode="External"/><Relationship Id="rId24" Type="http://schemas.openxmlformats.org/officeDocument/2006/relationships/hyperlink" Target="https://en.wikipedia.org/wiki/Voiceless_labiodental_fricative" TargetMode="External"/><Relationship Id="rId32" Type="http://schemas.openxmlformats.org/officeDocument/2006/relationships/hyperlink" Target="https://en.wikipedia.org/wiki/Wade%E2%80%93Giles_table" TargetMode="External"/><Relationship Id="rId5" Type="http://schemas.openxmlformats.org/officeDocument/2006/relationships/hyperlink" Target="https://en.wikipedia.org/wiki/Alveolar_consonant" TargetMode="External"/><Relationship Id="rId15" Type="http://schemas.openxmlformats.org/officeDocument/2006/relationships/hyperlink" Target="https://en.wikipedia.org/wiki/Aspirated_consonant" TargetMode="External"/><Relationship Id="rId23" Type="http://schemas.openxmlformats.org/officeDocument/2006/relationships/hyperlink" Target="https://en.wikipedia.org/wiki/Fricative_consonant" TargetMode="External"/><Relationship Id="rId28" Type="http://schemas.openxmlformats.org/officeDocument/2006/relationships/hyperlink" Target="https://en.wikipedia.org/wiki/Voiceless_velar_fricative" TargetMode="External"/><Relationship Id="rId10" Type="http://schemas.openxmlformats.org/officeDocument/2006/relationships/hyperlink" Target="https://en.wikipedia.org/wiki/Voice_(phonetics)" TargetMode="External"/><Relationship Id="rId19" Type="http://schemas.openxmlformats.org/officeDocument/2006/relationships/hyperlink" Target="https://en.wikipedia.org/wiki/Affricate_consonant" TargetMode="External"/><Relationship Id="rId31" Type="http://schemas.openxmlformats.org/officeDocument/2006/relationships/hyperlink" Target="https://en.wikipedia.org/wiki/Retroflex_approximant" TargetMode="External"/><Relationship Id="rId4" Type="http://schemas.openxmlformats.org/officeDocument/2006/relationships/hyperlink" Target="https://en.wikipedia.org/wiki/Dental_consonant" TargetMode="External"/><Relationship Id="rId9" Type="http://schemas.openxmlformats.org/officeDocument/2006/relationships/hyperlink" Target="https://en.wikipedia.org/wiki/Voicelessness" TargetMode="External"/><Relationship Id="rId14" Type="http://schemas.openxmlformats.org/officeDocument/2006/relationships/hyperlink" Target="https://en.wikipedia.org/wiki/Plosive" TargetMode="External"/><Relationship Id="rId22" Type="http://schemas.openxmlformats.org/officeDocument/2006/relationships/hyperlink" Target="https://en.wikipedia.org/wiki/Voiceless_alveolo-palatal_affricate" TargetMode="External"/><Relationship Id="rId27" Type="http://schemas.openxmlformats.org/officeDocument/2006/relationships/hyperlink" Target="https://en.wikipedia.org/wiki/Voiceless_alveolo-palatal_sibilant" TargetMode="External"/><Relationship Id="rId30" Type="http://schemas.openxmlformats.org/officeDocument/2006/relationships/hyperlink" Target="https://en.wikipedia.org/wiki/Alveolar_lateral_approximant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4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 descr="Obsah obrázku rostlina, strom, dlaň&#10;&#10;Popis byl vytvořen automaticky">
            <a:extLst>
              <a:ext uri="{FF2B5EF4-FFF2-40B4-BE49-F238E27FC236}">
                <a16:creationId xmlns:a16="http://schemas.microsoft.com/office/drawing/2014/main" id="{282CB615-01CE-4C2C-B6A2-A184FB0E17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07" r="5626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34" name="Rectangle 26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20DBD5F-FA83-4C9C-AF9C-9D95681F5A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cs-CZ" sz="5200">
                <a:solidFill>
                  <a:srgbClr val="FFFFFF"/>
                </a:solidFill>
              </a:rPr>
              <a:t>Transkripce čínštiny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B286F23-49B2-42D0-A6B9-84D7648E26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Úvod do studia sinologie</a:t>
            </a:r>
          </a:p>
        </p:txBody>
      </p:sp>
    </p:spTree>
    <p:extLst>
      <p:ext uri="{BB962C8B-B14F-4D97-AF65-F5344CB8AC3E}">
        <p14:creationId xmlns:p14="http://schemas.microsoft.com/office/powerpoint/2010/main" val="644193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4F2B33-5B1B-45AA-975F-8033412DD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Česká transkripce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D76E4C-825C-4DAC-8BBB-D0730A2CE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Standardní česká transkripce čínštiny z roku 1951 je dílem Oldřicha Švarného</a:t>
            </a:r>
          </a:p>
          <a:p>
            <a:r>
              <a:rPr lang="cs-CZ" dirty="0"/>
              <a:t>Vycházel ze staršího systému Jaroslava Průška</a:t>
            </a:r>
          </a:p>
        </p:txBody>
      </p:sp>
    </p:spTree>
    <p:extLst>
      <p:ext uri="{BB962C8B-B14F-4D97-AF65-F5344CB8AC3E}">
        <p14:creationId xmlns:p14="http://schemas.microsoft.com/office/powerpoint/2010/main" val="1058647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5AFBD324-383D-4902-9068-9EADA3ECC7CC}"/>
              </a:ext>
            </a:extLst>
          </p:cNvPr>
          <p:cNvSpPr txBox="1"/>
          <p:nvPr/>
        </p:nvSpPr>
        <p:spPr>
          <a:xfrm>
            <a:off x="185393" y="116138"/>
            <a:ext cx="11821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Česká transkripce -iniciály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331244D9-91FF-4354-B889-CC0686772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83377FD1-CBF4-4753-AE30-FD32F7A822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3304238"/>
              </p:ext>
            </p:extLst>
          </p:nvPr>
        </p:nvGraphicFramePr>
        <p:xfrm>
          <a:off x="707009" y="670988"/>
          <a:ext cx="10935094" cy="57015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67547">
                  <a:extLst>
                    <a:ext uri="{9D8B030D-6E8A-4147-A177-3AD203B41FA5}">
                      <a16:colId xmlns:a16="http://schemas.microsoft.com/office/drawing/2014/main" val="788372931"/>
                    </a:ext>
                  </a:extLst>
                </a:gridCol>
                <a:gridCol w="5467547">
                  <a:extLst>
                    <a:ext uri="{9D8B030D-6E8A-4147-A177-3AD203B41FA5}">
                      <a16:colId xmlns:a16="http://schemas.microsoft.com/office/drawing/2014/main" val="3079143157"/>
                    </a:ext>
                  </a:extLst>
                </a:gridCol>
              </a:tblGrid>
              <a:tr h="259161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u="none" strike="noStrike">
                          <a:effectLst/>
                        </a:rPr>
                        <a:t> Pinyin </a:t>
                      </a:r>
                      <a:endParaRPr lang="cs-CZ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5" marR="4475" marT="4475" marB="0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u="none" strike="noStrike">
                          <a:effectLst/>
                        </a:rPr>
                        <a:t> Česká transkripce </a:t>
                      </a:r>
                      <a:endParaRPr lang="cs-CZ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5" marR="4475" marT="4475" marB="0"/>
                </a:tc>
                <a:extLst>
                  <a:ext uri="{0D108BD9-81ED-4DB2-BD59-A6C34878D82A}">
                    <a16:rowId xmlns:a16="http://schemas.microsoft.com/office/drawing/2014/main" val="1450193510"/>
                  </a:ext>
                </a:extLst>
              </a:tr>
              <a:tr h="259161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u="none" strike="noStrike">
                          <a:effectLst/>
                        </a:rPr>
                        <a:t> b</a:t>
                      </a:r>
                      <a:endParaRPr lang="cs-CZ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5" marR="4475" marT="4475" marB="0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u="none" strike="noStrike">
                          <a:effectLst/>
                        </a:rPr>
                        <a:t> p</a:t>
                      </a:r>
                      <a:endParaRPr lang="cs-CZ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5" marR="4475" marT="4475" marB="0"/>
                </a:tc>
                <a:extLst>
                  <a:ext uri="{0D108BD9-81ED-4DB2-BD59-A6C34878D82A}">
                    <a16:rowId xmlns:a16="http://schemas.microsoft.com/office/drawing/2014/main" val="936835121"/>
                  </a:ext>
                </a:extLst>
              </a:tr>
              <a:tr h="259161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u="none" strike="noStrike" dirty="0">
                          <a:effectLst/>
                        </a:rPr>
                        <a:t> p</a:t>
                      </a:r>
                      <a:endParaRPr lang="cs-CZ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5" marR="4475" marT="4475" marB="0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u="none" strike="noStrike">
                          <a:effectLst/>
                        </a:rPr>
                        <a:t> pch</a:t>
                      </a:r>
                      <a:endParaRPr lang="cs-CZ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5" marR="4475" marT="4475" marB="0"/>
                </a:tc>
                <a:extLst>
                  <a:ext uri="{0D108BD9-81ED-4DB2-BD59-A6C34878D82A}">
                    <a16:rowId xmlns:a16="http://schemas.microsoft.com/office/drawing/2014/main" val="4209619523"/>
                  </a:ext>
                </a:extLst>
              </a:tr>
              <a:tr h="259161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u="none" strike="noStrike">
                          <a:effectLst/>
                        </a:rPr>
                        <a:t> m</a:t>
                      </a:r>
                      <a:endParaRPr lang="cs-CZ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5" marR="4475" marT="4475" marB="0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u="none" strike="noStrike">
                          <a:effectLst/>
                        </a:rPr>
                        <a:t> m</a:t>
                      </a:r>
                      <a:endParaRPr lang="cs-CZ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5" marR="4475" marT="4475" marB="0"/>
                </a:tc>
                <a:extLst>
                  <a:ext uri="{0D108BD9-81ED-4DB2-BD59-A6C34878D82A}">
                    <a16:rowId xmlns:a16="http://schemas.microsoft.com/office/drawing/2014/main" val="59088973"/>
                  </a:ext>
                </a:extLst>
              </a:tr>
              <a:tr h="259161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u="none" strike="noStrike">
                          <a:effectLst/>
                        </a:rPr>
                        <a:t> f</a:t>
                      </a:r>
                      <a:endParaRPr lang="cs-CZ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5" marR="4475" marT="4475" marB="0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u="none" strike="noStrike">
                          <a:effectLst/>
                        </a:rPr>
                        <a:t> f</a:t>
                      </a:r>
                      <a:endParaRPr lang="cs-CZ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5" marR="4475" marT="4475" marB="0"/>
                </a:tc>
                <a:extLst>
                  <a:ext uri="{0D108BD9-81ED-4DB2-BD59-A6C34878D82A}">
                    <a16:rowId xmlns:a16="http://schemas.microsoft.com/office/drawing/2014/main" val="3149585298"/>
                  </a:ext>
                </a:extLst>
              </a:tr>
              <a:tr h="259161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u="none" strike="noStrike">
                          <a:effectLst/>
                        </a:rPr>
                        <a:t> d</a:t>
                      </a:r>
                      <a:endParaRPr lang="cs-CZ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5" marR="4475" marT="4475" marB="0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u="none" strike="noStrike">
                          <a:effectLst/>
                        </a:rPr>
                        <a:t> t</a:t>
                      </a:r>
                      <a:endParaRPr lang="cs-CZ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5" marR="4475" marT="4475" marB="0"/>
                </a:tc>
                <a:extLst>
                  <a:ext uri="{0D108BD9-81ED-4DB2-BD59-A6C34878D82A}">
                    <a16:rowId xmlns:a16="http://schemas.microsoft.com/office/drawing/2014/main" val="567639328"/>
                  </a:ext>
                </a:extLst>
              </a:tr>
              <a:tr h="259161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u="none" strike="noStrike">
                          <a:effectLst/>
                        </a:rPr>
                        <a:t> t</a:t>
                      </a:r>
                      <a:endParaRPr lang="cs-CZ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5" marR="4475" marT="4475" marB="0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u="none" strike="noStrike">
                          <a:effectLst/>
                        </a:rPr>
                        <a:t> tch</a:t>
                      </a:r>
                      <a:endParaRPr lang="cs-CZ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5" marR="4475" marT="4475" marB="0"/>
                </a:tc>
                <a:extLst>
                  <a:ext uri="{0D108BD9-81ED-4DB2-BD59-A6C34878D82A}">
                    <a16:rowId xmlns:a16="http://schemas.microsoft.com/office/drawing/2014/main" val="2190137958"/>
                  </a:ext>
                </a:extLst>
              </a:tr>
              <a:tr h="259161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u="none" strike="noStrike">
                          <a:effectLst/>
                        </a:rPr>
                        <a:t> n</a:t>
                      </a:r>
                      <a:endParaRPr lang="cs-CZ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5" marR="4475" marT="4475" marB="0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u="none" strike="noStrike">
                          <a:effectLst/>
                        </a:rPr>
                        <a:t> n</a:t>
                      </a:r>
                      <a:endParaRPr lang="cs-CZ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5" marR="4475" marT="4475" marB="0"/>
                </a:tc>
                <a:extLst>
                  <a:ext uri="{0D108BD9-81ED-4DB2-BD59-A6C34878D82A}">
                    <a16:rowId xmlns:a16="http://schemas.microsoft.com/office/drawing/2014/main" val="3123167765"/>
                  </a:ext>
                </a:extLst>
              </a:tr>
              <a:tr h="259161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u="none" strike="noStrike">
                          <a:effectLst/>
                        </a:rPr>
                        <a:t> l</a:t>
                      </a:r>
                      <a:endParaRPr lang="cs-CZ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5" marR="4475" marT="4475" marB="0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u="none" strike="noStrike">
                          <a:effectLst/>
                        </a:rPr>
                        <a:t> l</a:t>
                      </a:r>
                      <a:endParaRPr lang="cs-CZ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5" marR="4475" marT="4475" marB="0"/>
                </a:tc>
                <a:extLst>
                  <a:ext uri="{0D108BD9-81ED-4DB2-BD59-A6C34878D82A}">
                    <a16:rowId xmlns:a16="http://schemas.microsoft.com/office/drawing/2014/main" val="1793918415"/>
                  </a:ext>
                </a:extLst>
              </a:tr>
              <a:tr h="259161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u="none" strike="noStrike">
                          <a:effectLst/>
                        </a:rPr>
                        <a:t> g</a:t>
                      </a:r>
                      <a:endParaRPr lang="cs-CZ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5" marR="4475" marT="4475" marB="0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u="none" strike="noStrike">
                          <a:effectLst/>
                        </a:rPr>
                        <a:t> k</a:t>
                      </a:r>
                      <a:endParaRPr lang="cs-CZ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5" marR="4475" marT="4475" marB="0"/>
                </a:tc>
                <a:extLst>
                  <a:ext uri="{0D108BD9-81ED-4DB2-BD59-A6C34878D82A}">
                    <a16:rowId xmlns:a16="http://schemas.microsoft.com/office/drawing/2014/main" val="584017409"/>
                  </a:ext>
                </a:extLst>
              </a:tr>
              <a:tr h="259161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u="none" strike="noStrike">
                          <a:effectLst/>
                        </a:rPr>
                        <a:t> k</a:t>
                      </a:r>
                      <a:endParaRPr lang="cs-CZ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5" marR="4475" marT="4475" marB="0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u="none" strike="noStrike">
                          <a:effectLst/>
                        </a:rPr>
                        <a:t> kch</a:t>
                      </a:r>
                      <a:endParaRPr lang="cs-CZ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5" marR="4475" marT="4475" marB="0"/>
                </a:tc>
                <a:extLst>
                  <a:ext uri="{0D108BD9-81ED-4DB2-BD59-A6C34878D82A}">
                    <a16:rowId xmlns:a16="http://schemas.microsoft.com/office/drawing/2014/main" val="1660917272"/>
                  </a:ext>
                </a:extLst>
              </a:tr>
              <a:tr h="259161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u="none" strike="noStrike" dirty="0">
                          <a:effectLst/>
                        </a:rPr>
                        <a:t> h</a:t>
                      </a:r>
                      <a:endParaRPr lang="cs-CZ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5" marR="4475" marT="4475" marB="0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u="none" strike="noStrike">
                          <a:effectLst/>
                        </a:rPr>
                        <a:t> ch</a:t>
                      </a:r>
                      <a:endParaRPr lang="cs-CZ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5" marR="4475" marT="4475" marB="0"/>
                </a:tc>
                <a:extLst>
                  <a:ext uri="{0D108BD9-81ED-4DB2-BD59-A6C34878D82A}">
                    <a16:rowId xmlns:a16="http://schemas.microsoft.com/office/drawing/2014/main" val="1663434731"/>
                  </a:ext>
                </a:extLst>
              </a:tr>
              <a:tr h="259161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u="none" strike="noStrike" dirty="0">
                          <a:effectLst/>
                        </a:rPr>
                        <a:t> j</a:t>
                      </a:r>
                      <a:endParaRPr lang="cs-CZ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5" marR="4475" marT="4475" marB="0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u="none" strike="noStrike">
                          <a:effectLst/>
                        </a:rPr>
                        <a:t> ť</a:t>
                      </a:r>
                      <a:endParaRPr lang="cs-CZ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5" marR="4475" marT="4475" marB="0"/>
                </a:tc>
                <a:extLst>
                  <a:ext uri="{0D108BD9-81ED-4DB2-BD59-A6C34878D82A}">
                    <a16:rowId xmlns:a16="http://schemas.microsoft.com/office/drawing/2014/main" val="974280484"/>
                  </a:ext>
                </a:extLst>
              </a:tr>
              <a:tr h="259161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u="none" strike="noStrike">
                          <a:effectLst/>
                        </a:rPr>
                        <a:t> q</a:t>
                      </a:r>
                      <a:endParaRPr lang="cs-CZ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5" marR="4475" marT="4475" marB="0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u="none" strike="noStrike">
                          <a:effectLst/>
                        </a:rPr>
                        <a:t> čch</a:t>
                      </a:r>
                      <a:endParaRPr lang="cs-CZ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5" marR="4475" marT="4475" marB="0"/>
                </a:tc>
                <a:extLst>
                  <a:ext uri="{0D108BD9-81ED-4DB2-BD59-A6C34878D82A}">
                    <a16:rowId xmlns:a16="http://schemas.microsoft.com/office/drawing/2014/main" val="303913937"/>
                  </a:ext>
                </a:extLst>
              </a:tr>
              <a:tr h="259161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u="none" strike="noStrike">
                          <a:effectLst/>
                        </a:rPr>
                        <a:t> x</a:t>
                      </a:r>
                      <a:endParaRPr lang="cs-CZ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5" marR="4475" marT="4475" marB="0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u="none" strike="noStrike">
                          <a:effectLst/>
                        </a:rPr>
                        <a:t> s</a:t>
                      </a:r>
                      <a:endParaRPr lang="cs-CZ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5" marR="4475" marT="4475" marB="0"/>
                </a:tc>
                <a:extLst>
                  <a:ext uri="{0D108BD9-81ED-4DB2-BD59-A6C34878D82A}">
                    <a16:rowId xmlns:a16="http://schemas.microsoft.com/office/drawing/2014/main" val="917363261"/>
                  </a:ext>
                </a:extLst>
              </a:tr>
              <a:tr h="259161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u="none" strike="noStrike">
                          <a:effectLst/>
                        </a:rPr>
                        <a:t> zh</a:t>
                      </a:r>
                      <a:endParaRPr lang="cs-CZ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5" marR="4475" marT="4475" marB="0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u="none" strike="noStrike">
                          <a:effectLst/>
                        </a:rPr>
                        <a:t> č</a:t>
                      </a:r>
                      <a:endParaRPr lang="cs-CZ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5" marR="4475" marT="4475" marB="0"/>
                </a:tc>
                <a:extLst>
                  <a:ext uri="{0D108BD9-81ED-4DB2-BD59-A6C34878D82A}">
                    <a16:rowId xmlns:a16="http://schemas.microsoft.com/office/drawing/2014/main" val="780834932"/>
                  </a:ext>
                </a:extLst>
              </a:tr>
              <a:tr h="259161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u="none" strike="noStrike">
                          <a:effectLst/>
                        </a:rPr>
                        <a:t> ch</a:t>
                      </a:r>
                      <a:endParaRPr lang="cs-CZ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5" marR="4475" marT="4475" marB="0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u="none" strike="noStrike">
                          <a:effectLst/>
                        </a:rPr>
                        <a:t> čch</a:t>
                      </a:r>
                      <a:endParaRPr lang="cs-CZ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5" marR="4475" marT="4475" marB="0"/>
                </a:tc>
                <a:extLst>
                  <a:ext uri="{0D108BD9-81ED-4DB2-BD59-A6C34878D82A}">
                    <a16:rowId xmlns:a16="http://schemas.microsoft.com/office/drawing/2014/main" val="2916447222"/>
                  </a:ext>
                </a:extLst>
              </a:tr>
              <a:tr h="259161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u="none" strike="noStrike">
                          <a:effectLst/>
                        </a:rPr>
                        <a:t> sh</a:t>
                      </a:r>
                      <a:endParaRPr lang="cs-CZ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5" marR="4475" marT="4475" marB="0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u="none" strike="noStrike">
                          <a:effectLst/>
                        </a:rPr>
                        <a:t> š</a:t>
                      </a:r>
                      <a:endParaRPr lang="cs-CZ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5" marR="4475" marT="4475" marB="0"/>
                </a:tc>
                <a:extLst>
                  <a:ext uri="{0D108BD9-81ED-4DB2-BD59-A6C34878D82A}">
                    <a16:rowId xmlns:a16="http://schemas.microsoft.com/office/drawing/2014/main" val="1491584516"/>
                  </a:ext>
                </a:extLst>
              </a:tr>
              <a:tr h="259161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u="none" strike="noStrike">
                          <a:effectLst/>
                        </a:rPr>
                        <a:t> r</a:t>
                      </a:r>
                      <a:endParaRPr lang="cs-CZ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5" marR="4475" marT="4475" marB="0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u="none" strike="noStrike">
                          <a:effectLst/>
                        </a:rPr>
                        <a:t> ž</a:t>
                      </a:r>
                      <a:endParaRPr lang="cs-CZ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5" marR="4475" marT="4475" marB="0"/>
                </a:tc>
                <a:extLst>
                  <a:ext uri="{0D108BD9-81ED-4DB2-BD59-A6C34878D82A}">
                    <a16:rowId xmlns:a16="http://schemas.microsoft.com/office/drawing/2014/main" val="2437560353"/>
                  </a:ext>
                </a:extLst>
              </a:tr>
              <a:tr h="259161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u="none" strike="noStrike">
                          <a:effectLst/>
                        </a:rPr>
                        <a:t> z</a:t>
                      </a:r>
                      <a:endParaRPr lang="cs-CZ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5" marR="4475" marT="4475" marB="0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u="none" strike="noStrike">
                          <a:effectLst/>
                        </a:rPr>
                        <a:t> c</a:t>
                      </a:r>
                      <a:endParaRPr lang="cs-CZ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5" marR="4475" marT="4475" marB="0"/>
                </a:tc>
                <a:extLst>
                  <a:ext uri="{0D108BD9-81ED-4DB2-BD59-A6C34878D82A}">
                    <a16:rowId xmlns:a16="http://schemas.microsoft.com/office/drawing/2014/main" val="3778177561"/>
                  </a:ext>
                </a:extLst>
              </a:tr>
              <a:tr h="259161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u="none" strike="noStrike">
                          <a:effectLst/>
                        </a:rPr>
                        <a:t> c</a:t>
                      </a:r>
                      <a:endParaRPr lang="cs-CZ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5" marR="4475" marT="4475" marB="0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u="none" strike="noStrike">
                          <a:effectLst/>
                        </a:rPr>
                        <a:t> cch</a:t>
                      </a:r>
                      <a:endParaRPr lang="cs-CZ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5" marR="4475" marT="4475" marB="0"/>
                </a:tc>
                <a:extLst>
                  <a:ext uri="{0D108BD9-81ED-4DB2-BD59-A6C34878D82A}">
                    <a16:rowId xmlns:a16="http://schemas.microsoft.com/office/drawing/2014/main" val="3152301770"/>
                  </a:ext>
                </a:extLst>
              </a:tr>
              <a:tr h="259161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u="none" strike="noStrike">
                          <a:effectLst/>
                        </a:rPr>
                        <a:t> s</a:t>
                      </a:r>
                      <a:endParaRPr lang="cs-CZ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5" marR="4475" marT="4475" marB="0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300" u="none" strike="noStrike" dirty="0">
                          <a:effectLst/>
                        </a:rPr>
                        <a:t> s</a:t>
                      </a:r>
                      <a:endParaRPr lang="cs-CZ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5" marR="4475" marT="4475" marB="0"/>
                </a:tc>
                <a:extLst>
                  <a:ext uri="{0D108BD9-81ED-4DB2-BD59-A6C34878D82A}">
                    <a16:rowId xmlns:a16="http://schemas.microsoft.com/office/drawing/2014/main" val="4135186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5235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C517C0-F219-407B-9206-D3AECB65D80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11683669" y="-294339"/>
            <a:ext cx="360334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88D0B02B-9B49-4D95-845B-FA38DB51E1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2168699"/>
              </p:ext>
            </p:extLst>
          </p:nvPr>
        </p:nvGraphicFramePr>
        <p:xfrm>
          <a:off x="0" y="-9"/>
          <a:ext cx="12354560" cy="68579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77280">
                  <a:extLst>
                    <a:ext uri="{9D8B030D-6E8A-4147-A177-3AD203B41FA5}">
                      <a16:colId xmlns:a16="http://schemas.microsoft.com/office/drawing/2014/main" val="3059869378"/>
                    </a:ext>
                  </a:extLst>
                </a:gridCol>
                <a:gridCol w="6177280">
                  <a:extLst>
                    <a:ext uri="{9D8B030D-6E8A-4147-A177-3AD203B41FA5}">
                      <a16:colId xmlns:a16="http://schemas.microsoft.com/office/drawing/2014/main" val="268031072"/>
                    </a:ext>
                  </a:extLst>
                </a:gridCol>
              </a:tblGrid>
              <a:tr h="175846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700" u="none" strike="noStrike">
                          <a:effectLst/>
                        </a:rPr>
                        <a:t> pinyin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4" marR="2524" marT="2524" marB="0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700" u="none" strike="noStrike">
                          <a:effectLst/>
                        </a:rPr>
                        <a:t> standardní česká trankripce 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4" marR="2524" marT="2524" marB="0"/>
                </a:tc>
                <a:extLst>
                  <a:ext uri="{0D108BD9-81ED-4DB2-BD59-A6C34878D82A}">
                    <a16:rowId xmlns:a16="http://schemas.microsoft.com/office/drawing/2014/main" val="1492973868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700" u="none" strike="noStrike">
                          <a:effectLst/>
                        </a:rPr>
                        <a:t> -a (a)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4" marR="2524" marT="2524" marB="0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700" u="none" strike="noStrike">
                          <a:effectLst/>
                        </a:rPr>
                        <a:t> -a (a)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4" marR="2524" marT="2524" marB="0"/>
                </a:tc>
                <a:extLst>
                  <a:ext uri="{0D108BD9-81ED-4DB2-BD59-A6C34878D82A}">
                    <a16:rowId xmlns:a16="http://schemas.microsoft.com/office/drawing/2014/main" val="777477376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700" u="none" strike="noStrike">
                          <a:effectLst/>
                        </a:rPr>
                        <a:t> -o (o)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4" marR="2524" marT="2524" marB="0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700" u="none" strike="noStrike">
                          <a:effectLst/>
                        </a:rPr>
                        <a:t> -o (o)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4" marR="2524" marT="2524" marB="0"/>
                </a:tc>
                <a:extLst>
                  <a:ext uri="{0D108BD9-81ED-4DB2-BD59-A6C34878D82A}">
                    <a16:rowId xmlns:a16="http://schemas.microsoft.com/office/drawing/2014/main" val="2909805406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700" u="none" strike="noStrike">
                          <a:effectLst/>
                        </a:rPr>
                        <a:t> -e (e)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4" marR="2524" marT="2524" marB="0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700" u="none" strike="noStrike">
                          <a:effectLst/>
                        </a:rPr>
                        <a:t> -e (e)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4" marR="2524" marT="2524" marB="0"/>
                </a:tc>
                <a:extLst>
                  <a:ext uri="{0D108BD9-81ED-4DB2-BD59-A6C34878D82A}">
                    <a16:rowId xmlns:a16="http://schemas.microsoft.com/office/drawing/2014/main" val="885315572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700" u="none" strike="noStrike">
                          <a:effectLst/>
                        </a:rPr>
                        <a:t> -e (po i, ü)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4" marR="2524" marT="2524" marB="0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700" u="none" strike="noStrike">
                          <a:effectLst/>
                        </a:rPr>
                        <a:t> -e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4" marR="2524" marT="2524" marB="0"/>
                </a:tc>
                <a:extLst>
                  <a:ext uri="{0D108BD9-81ED-4DB2-BD59-A6C34878D82A}">
                    <a16:rowId xmlns:a16="http://schemas.microsoft.com/office/drawing/2014/main" val="510306287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700" u="none" strike="noStrike">
                          <a:effectLst/>
                        </a:rPr>
                        <a:t> -i (yi)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4" marR="2524" marT="2524" marB="0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700" u="none" strike="noStrike">
                          <a:effectLst/>
                        </a:rPr>
                        <a:t> -i (i)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4" marR="2524" marT="2524" marB="0"/>
                </a:tc>
                <a:extLst>
                  <a:ext uri="{0D108BD9-81ED-4DB2-BD59-A6C34878D82A}">
                    <a16:rowId xmlns:a16="http://schemas.microsoft.com/office/drawing/2014/main" val="8341122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700" u="none" strike="noStrike">
                          <a:effectLst/>
                        </a:rPr>
                        <a:t> -i (po zh)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4" marR="2524" marT="2524" marB="0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700" u="none" strike="noStrike">
                          <a:effectLst/>
                        </a:rPr>
                        <a:t> -‘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4" marR="2524" marT="2524" marB="0"/>
                </a:tc>
                <a:extLst>
                  <a:ext uri="{0D108BD9-81ED-4DB2-BD59-A6C34878D82A}">
                    <a16:rowId xmlns:a16="http://schemas.microsoft.com/office/drawing/2014/main" val="3916474081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700" u="none" strike="noStrike">
                          <a:effectLst/>
                        </a:rPr>
                        <a:t> -i (po z)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4" marR="2524" marT="2524" marB="0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700" u="none" strike="noStrike">
                          <a:effectLst/>
                        </a:rPr>
                        <a:t> -‘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4" marR="2524" marT="2524" marB="0"/>
                </a:tc>
                <a:extLst>
                  <a:ext uri="{0D108BD9-81ED-4DB2-BD59-A6C34878D82A}">
                    <a16:rowId xmlns:a16="http://schemas.microsoft.com/office/drawing/2014/main" val="2952755068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700" u="none" strike="noStrike">
                          <a:effectLst/>
                        </a:rPr>
                        <a:t> -u (wu)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4" marR="2524" marT="2524" marB="0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700" u="none" strike="noStrike">
                          <a:effectLst/>
                        </a:rPr>
                        <a:t> -u (wu)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4" marR="2524" marT="2524" marB="0"/>
                </a:tc>
                <a:extLst>
                  <a:ext uri="{0D108BD9-81ED-4DB2-BD59-A6C34878D82A}">
                    <a16:rowId xmlns:a16="http://schemas.microsoft.com/office/drawing/2014/main" val="860524244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700" u="none" strike="noStrike">
                          <a:effectLst/>
                        </a:rPr>
                        <a:t> -ü (yu)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4" marR="2524" marT="2524" marB="0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700" u="none" strike="noStrike">
                          <a:effectLst/>
                        </a:rPr>
                        <a:t> -ü (jü)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4" marR="2524" marT="2524" marB="0"/>
                </a:tc>
                <a:extLst>
                  <a:ext uri="{0D108BD9-81ED-4DB2-BD59-A6C34878D82A}">
                    <a16:rowId xmlns:a16="http://schemas.microsoft.com/office/drawing/2014/main" val="3453530154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700" u="none" strike="noStrike">
                          <a:effectLst/>
                        </a:rPr>
                        <a:t> -ai (ai)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4" marR="2524" marT="2524" marB="0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700" u="none" strike="noStrike">
                          <a:effectLst/>
                        </a:rPr>
                        <a:t> -aj (aj)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4" marR="2524" marT="2524" marB="0"/>
                </a:tc>
                <a:extLst>
                  <a:ext uri="{0D108BD9-81ED-4DB2-BD59-A6C34878D82A}">
                    <a16:rowId xmlns:a16="http://schemas.microsoft.com/office/drawing/2014/main" val="4206655507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700" u="none" strike="noStrike">
                          <a:effectLst/>
                        </a:rPr>
                        <a:t> -ei (ei)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4" marR="2524" marT="2524" marB="0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700" u="none" strike="noStrike">
                          <a:effectLst/>
                        </a:rPr>
                        <a:t> -ej (ej)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4" marR="2524" marT="2524" marB="0"/>
                </a:tc>
                <a:extLst>
                  <a:ext uri="{0D108BD9-81ED-4DB2-BD59-A6C34878D82A}">
                    <a16:rowId xmlns:a16="http://schemas.microsoft.com/office/drawing/2014/main" val="74742376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700" u="none" strike="noStrike">
                          <a:effectLst/>
                        </a:rPr>
                        <a:t> -ao (ao)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4" marR="2524" marT="2524" marB="0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700" u="none" strike="noStrike">
                          <a:effectLst/>
                        </a:rPr>
                        <a:t> -ao (ao)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4" marR="2524" marT="2524" marB="0"/>
                </a:tc>
                <a:extLst>
                  <a:ext uri="{0D108BD9-81ED-4DB2-BD59-A6C34878D82A}">
                    <a16:rowId xmlns:a16="http://schemas.microsoft.com/office/drawing/2014/main" val="2416095784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700" u="none" strike="noStrike">
                          <a:effectLst/>
                        </a:rPr>
                        <a:t> -ou (ou)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4" marR="2524" marT="2524" marB="0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700" u="none" strike="noStrike">
                          <a:effectLst/>
                        </a:rPr>
                        <a:t> -ou (ou)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4" marR="2524" marT="2524" marB="0"/>
                </a:tc>
                <a:extLst>
                  <a:ext uri="{0D108BD9-81ED-4DB2-BD59-A6C34878D82A}">
                    <a16:rowId xmlns:a16="http://schemas.microsoft.com/office/drawing/2014/main" val="764046203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700" u="none" strike="noStrike">
                          <a:effectLst/>
                        </a:rPr>
                        <a:t> -an (an)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4" marR="2524" marT="2524" marB="0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700" u="none" strike="noStrike">
                          <a:effectLst/>
                        </a:rPr>
                        <a:t> -an (an)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4" marR="2524" marT="2524" marB="0"/>
                </a:tc>
                <a:extLst>
                  <a:ext uri="{0D108BD9-81ED-4DB2-BD59-A6C34878D82A}">
                    <a16:rowId xmlns:a16="http://schemas.microsoft.com/office/drawing/2014/main" val="2134788946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700" u="none" strike="noStrike">
                          <a:effectLst/>
                        </a:rPr>
                        <a:t> -en (en)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4" marR="2524" marT="2524" marB="0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700" u="none" strike="noStrike">
                          <a:effectLst/>
                        </a:rPr>
                        <a:t> -en (en)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4" marR="2524" marT="2524" marB="0"/>
                </a:tc>
                <a:extLst>
                  <a:ext uri="{0D108BD9-81ED-4DB2-BD59-A6C34878D82A}">
                    <a16:rowId xmlns:a16="http://schemas.microsoft.com/office/drawing/2014/main" val="4251493054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700" u="none" strike="noStrike">
                          <a:effectLst/>
                        </a:rPr>
                        <a:t> -ang (ang)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4" marR="2524" marT="2524" marB="0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700" u="none" strike="noStrike">
                          <a:effectLst/>
                        </a:rPr>
                        <a:t> -ang (ang)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4" marR="2524" marT="2524" marB="0"/>
                </a:tc>
                <a:extLst>
                  <a:ext uri="{0D108BD9-81ED-4DB2-BD59-A6C34878D82A}">
                    <a16:rowId xmlns:a16="http://schemas.microsoft.com/office/drawing/2014/main" val="1852553202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700" u="none" strike="noStrike">
                          <a:effectLst/>
                        </a:rPr>
                        <a:t> -eng (eng)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4" marR="2524" marT="2524" marB="0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700" u="none" strike="noStrike">
                          <a:effectLst/>
                        </a:rPr>
                        <a:t> -eng (eng)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4" marR="2524" marT="2524" marB="0"/>
                </a:tc>
                <a:extLst>
                  <a:ext uri="{0D108BD9-81ED-4DB2-BD59-A6C34878D82A}">
                    <a16:rowId xmlns:a16="http://schemas.microsoft.com/office/drawing/2014/main" val="3430801518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700" u="none" strike="noStrike">
                          <a:effectLst/>
                        </a:rPr>
                        <a:t> -ong (weng)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4" marR="2524" marT="2524" marB="0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700" u="none" strike="noStrike">
                          <a:effectLst/>
                        </a:rPr>
                        <a:t> -ung (weng)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4" marR="2524" marT="2524" marB="0"/>
                </a:tc>
                <a:extLst>
                  <a:ext uri="{0D108BD9-81ED-4DB2-BD59-A6C34878D82A}">
                    <a16:rowId xmlns:a16="http://schemas.microsoft.com/office/drawing/2014/main" val="1228711803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700" u="none" strike="noStrike">
                          <a:effectLst/>
                        </a:rPr>
                        <a:t> -r (er)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4" marR="2524" marT="2524" marB="0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700" u="none" strike="noStrike">
                          <a:effectLst/>
                        </a:rPr>
                        <a:t> -r (er)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4" marR="2524" marT="2524" marB="0"/>
                </a:tc>
                <a:extLst>
                  <a:ext uri="{0D108BD9-81ED-4DB2-BD59-A6C34878D82A}">
                    <a16:rowId xmlns:a16="http://schemas.microsoft.com/office/drawing/2014/main" val="3097300694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700" u="none" strike="noStrike">
                          <a:effectLst/>
                        </a:rPr>
                        <a:t> -ia (ya)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4" marR="2524" marT="2524" marB="0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700" u="none" strike="noStrike">
                          <a:effectLst/>
                        </a:rPr>
                        <a:t> -ia (ja)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4" marR="2524" marT="2524" marB="0"/>
                </a:tc>
                <a:extLst>
                  <a:ext uri="{0D108BD9-81ED-4DB2-BD59-A6C34878D82A}">
                    <a16:rowId xmlns:a16="http://schemas.microsoft.com/office/drawing/2014/main" val="3634947683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700" u="none" strike="noStrike">
                          <a:effectLst/>
                        </a:rPr>
                        <a:t> -iao (yao)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4" marR="2524" marT="2524" marB="0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700" u="none" strike="noStrike">
                          <a:effectLst/>
                        </a:rPr>
                        <a:t> -iao (jao)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4" marR="2524" marT="2524" marB="0"/>
                </a:tc>
                <a:extLst>
                  <a:ext uri="{0D108BD9-81ED-4DB2-BD59-A6C34878D82A}">
                    <a16:rowId xmlns:a16="http://schemas.microsoft.com/office/drawing/2014/main" val="2622700988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700" u="none" strike="noStrike">
                          <a:effectLst/>
                        </a:rPr>
                        <a:t> -ie (ye)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4" marR="2524" marT="2524" marB="0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700" u="none" strike="noStrike">
                          <a:effectLst/>
                        </a:rPr>
                        <a:t> -ie (jie)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4" marR="2524" marT="2524" marB="0"/>
                </a:tc>
                <a:extLst>
                  <a:ext uri="{0D108BD9-81ED-4DB2-BD59-A6C34878D82A}">
                    <a16:rowId xmlns:a16="http://schemas.microsoft.com/office/drawing/2014/main" val="2111655363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700" u="none" strike="noStrike">
                          <a:effectLst/>
                        </a:rPr>
                        <a:t> -iu (you)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4" marR="2524" marT="2524" marB="0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700" u="none" strike="noStrike">
                          <a:effectLst/>
                        </a:rPr>
                        <a:t> -iou (jou)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4" marR="2524" marT="2524" marB="0"/>
                </a:tc>
                <a:extLst>
                  <a:ext uri="{0D108BD9-81ED-4DB2-BD59-A6C34878D82A}">
                    <a16:rowId xmlns:a16="http://schemas.microsoft.com/office/drawing/2014/main" val="1193130844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700" u="none" strike="noStrike">
                          <a:effectLst/>
                        </a:rPr>
                        <a:t> -ian (yan)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4" marR="2524" marT="2524" marB="0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700" u="none" strike="noStrike">
                          <a:effectLst/>
                        </a:rPr>
                        <a:t> -ien (jen)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4" marR="2524" marT="2524" marB="0"/>
                </a:tc>
                <a:extLst>
                  <a:ext uri="{0D108BD9-81ED-4DB2-BD59-A6C34878D82A}">
                    <a16:rowId xmlns:a16="http://schemas.microsoft.com/office/drawing/2014/main" val="715574730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700" u="none" strike="noStrike">
                          <a:effectLst/>
                        </a:rPr>
                        <a:t> -in (yin)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4" marR="2524" marT="2524" marB="0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700" u="none" strike="noStrike">
                          <a:effectLst/>
                        </a:rPr>
                        <a:t> -in (jin)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4" marR="2524" marT="2524" marB="0"/>
                </a:tc>
                <a:extLst>
                  <a:ext uri="{0D108BD9-81ED-4DB2-BD59-A6C34878D82A}">
                    <a16:rowId xmlns:a16="http://schemas.microsoft.com/office/drawing/2014/main" val="4195008136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700" u="none" strike="noStrike">
                          <a:effectLst/>
                        </a:rPr>
                        <a:t> -iang (yang)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4" marR="2524" marT="2524" marB="0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700" u="none" strike="noStrike">
                          <a:effectLst/>
                        </a:rPr>
                        <a:t> -iang (jang)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4" marR="2524" marT="2524" marB="0"/>
                </a:tc>
                <a:extLst>
                  <a:ext uri="{0D108BD9-81ED-4DB2-BD59-A6C34878D82A}">
                    <a16:rowId xmlns:a16="http://schemas.microsoft.com/office/drawing/2014/main" val="3825000348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700" u="none" strike="noStrike">
                          <a:effectLst/>
                        </a:rPr>
                        <a:t> -ing (ying)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4" marR="2524" marT="2524" marB="0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700" u="none" strike="noStrike">
                          <a:effectLst/>
                        </a:rPr>
                        <a:t> -ing (jing)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4" marR="2524" marT="2524" marB="0"/>
                </a:tc>
                <a:extLst>
                  <a:ext uri="{0D108BD9-81ED-4DB2-BD59-A6C34878D82A}">
                    <a16:rowId xmlns:a16="http://schemas.microsoft.com/office/drawing/2014/main" val="2036855406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700" u="none" strike="noStrike">
                          <a:effectLst/>
                        </a:rPr>
                        <a:t> -iong (yong)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4" marR="2524" marT="2524" marB="0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700" u="none" strike="noStrike">
                          <a:effectLst/>
                        </a:rPr>
                        <a:t> -iung (jung)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4" marR="2524" marT="2524" marB="0"/>
                </a:tc>
                <a:extLst>
                  <a:ext uri="{0D108BD9-81ED-4DB2-BD59-A6C34878D82A}">
                    <a16:rowId xmlns:a16="http://schemas.microsoft.com/office/drawing/2014/main" val="1959608483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700" u="none" strike="noStrike">
                          <a:effectLst/>
                        </a:rPr>
                        <a:t> -ua (wa)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4" marR="2524" marT="2524" marB="0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700" u="none" strike="noStrike">
                          <a:effectLst/>
                        </a:rPr>
                        <a:t> -ua (wa)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4" marR="2524" marT="2524" marB="0"/>
                </a:tc>
                <a:extLst>
                  <a:ext uri="{0D108BD9-81ED-4DB2-BD59-A6C34878D82A}">
                    <a16:rowId xmlns:a16="http://schemas.microsoft.com/office/drawing/2014/main" val="167103709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700" u="none" strike="noStrike">
                          <a:effectLst/>
                        </a:rPr>
                        <a:t> -uo (wo)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4" marR="2524" marT="2524" marB="0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700" u="none" strike="noStrike">
                          <a:effectLst/>
                        </a:rPr>
                        <a:t> -uo (wo)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4" marR="2524" marT="2524" marB="0"/>
                </a:tc>
                <a:extLst>
                  <a:ext uri="{0D108BD9-81ED-4DB2-BD59-A6C34878D82A}">
                    <a16:rowId xmlns:a16="http://schemas.microsoft.com/office/drawing/2014/main" val="686467488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700" u="none" strike="noStrike">
                          <a:effectLst/>
                        </a:rPr>
                        <a:t> -uai (wai)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4" marR="2524" marT="2524" marB="0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700" u="none" strike="noStrike">
                          <a:effectLst/>
                        </a:rPr>
                        <a:t> -uaj (waj)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4" marR="2524" marT="2524" marB="0"/>
                </a:tc>
                <a:extLst>
                  <a:ext uri="{0D108BD9-81ED-4DB2-BD59-A6C34878D82A}">
                    <a16:rowId xmlns:a16="http://schemas.microsoft.com/office/drawing/2014/main" val="3528736355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700" u="none" strike="noStrike">
                          <a:effectLst/>
                        </a:rPr>
                        <a:t> -ui (wei)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4" marR="2524" marT="2524" marB="0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700" u="none" strike="noStrike">
                          <a:effectLst/>
                        </a:rPr>
                        <a:t> -uej (wej)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4" marR="2524" marT="2524" marB="0"/>
                </a:tc>
                <a:extLst>
                  <a:ext uri="{0D108BD9-81ED-4DB2-BD59-A6C34878D82A}">
                    <a16:rowId xmlns:a16="http://schemas.microsoft.com/office/drawing/2014/main" val="4285549122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700" u="none" strike="noStrike">
                          <a:effectLst/>
                        </a:rPr>
                        <a:t> -uan (wan)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4" marR="2524" marT="2524" marB="0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700" u="none" strike="noStrike">
                          <a:effectLst/>
                        </a:rPr>
                        <a:t> -uan (wan)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4" marR="2524" marT="2524" marB="0"/>
                </a:tc>
                <a:extLst>
                  <a:ext uri="{0D108BD9-81ED-4DB2-BD59-A6C34878D82A}">
                    <a16:rowId xmlns:a16="http://schemas.microsoft.com/office/drawing/2014/main" val="2305041563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700" u="none" strike="noStrike">
                          <a:effectLst/>
                        </a:rPr>
                        <a:t> -un (wen)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4" marR="2524" marT="2524" marB="0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700" u="none" strike="noStrike">
                          <a:effectLst/>
                        </a:rPr>
                        <a:t> -un (wen)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4" marR="2524" marT="2524" marB="0"/>
                </a:tc>
                <a:extLst>
                  <a:ext uri="{0D108BD9-81ED-4DB2-BD59-A6C34878D82A}">
                    <a16:rowId xmlns:a16="http://schemas.microsoft.com/office/drawing/2014/main" val="3950344632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700" u="none" strike="noStrike">
                          <a:effectLst/>
                        </a:rPr>
                        <a:t> -uang (wang)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4" marR="2524" marT="2524" marB="0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700" u="none" strike="noStrike">
                          <a:effectLst/>
                        </a:rPr>
                        <a:t> -uang (wang)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4" marR="2524" marT="2524" marB="0"/>
                </a:tc>
                <a:extLst>
                  <a:ext uri="{0D108BD9-81ED-4DB2-BD59-A6C34878D82A}">
                    <a16:rowId xmlns:a16="http://schemas.microsoft.com/office/drawing/2014/main" val="3875153889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700" u="none" strike="noStrike">
                          <a:effectLst/>
                        </a:rPr>
                        <a:t> -üe (yue)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4" marR="2524" marT="2524" marB="0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700" u="none" strike="noStrike">
                          <a:effectLst/>
                        </a:rPr>
                        <a:t> -üe (jüe)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4" marR="2524" marT="2524" marB="0"/>
                </a:tc>
                <a:extLst>
                  <a:ext uri="{0D108BD9-81ED-4DB2-BD59-A6C34878D82A}">
                    <a16:rowId xmlns:a16="http://schemas.microsoft.com/office/drawing/2014/main" val="228204224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700" u="none" strike="noStrike">
                          <a:effectLst/>
                        </a:rPr>
                        <a:t> -üan (yuan)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4" marR="2524" marT="2524" marB="0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700" u="none" strike="noStrike">
                          <a:effectLst/>
                        </a:rPr>
                        <a:t> -üan (jüan)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4" marR="2524" marT="2524" marB="0"/>
                </a:tc>
                <a:extLst>
                  <a:ext uri="{0D108BD9-81ED-4DB2-BD59-A6C34878D82A}">
                    <a16:rowId xmlns:a16="http://schemas.microsoft.com/office/drawing/2014/main" val="916957725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700" u="none" strike="noStrike">
                          <a:effectLst/>
                        </a:rPr>
                        <a:t> -ün (yun)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4" marR="2524" marT="2524" marB="0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700" u="none" strike="noStrike">
                          <a:effectLst/>
                        </a:rPr>
                        <a:t> -ün (jün)</a:t>
                      </a:r>
                      <a:endParaRPr lang="cs-CZ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4" marR="2524" marT="2524" marB="0"/>
                </a:tc>
                <a:extLst>
                  <a:ext uri="{0D108BD9-81ED-4DB2-BD59-A6C34878D82A}">
                    <a16:rowId xmlns:a16="http://schemas.microsoft.com/office/drawing/2014/main" val="1300939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4204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5A4974-D23B-4551-B328-B9EE05E98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Dějiny transkripcí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4C553A-0597-43B8-BBAB-DAC86F86D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- přepisy do sanskrtu, systém </a:t>
            </a:r>
            <a:r>
              <a:rPr lang="cs-CZ" i="1" dirty="0" err="1"/>
              <a:t>fanqie</a:t>
            </a:r>
            <a:r>
              <a:rPr lang="cs-CZ" i="1" dirty="0"/>
              <a:t> </a:t>
            </a:r>
            <a:r>
              <a:rPr lang="zh-CN" altLang="en-US" dirty="0"/>
              <a:t>反切</a:t>
            </a:r>
            <a:r>
              <a:rPr lang="cs-CZ" altLang="zh-CN" dirty="0"/>
              <a:t> – iniciála a finála (3. stol.)</a:t>
            </a:r>
          </a:p>
          <a:p>
            <a:r>
              <a:rPr lang="cs-CZ" dirty="0"/>
              <a:t>- misionářské pokusy v 17. století</a:t>
            </a:r>
          </a:p>
          <a:p>
            <a:r>
              <a:rPr lang="cs-CZ" dirty="0"/>
              <a:t>- tzv. „poštovní latinizace“ v 18. a 19. století (Peking, </a:t>
            </a:r>
            <a:r>
              <a:rPr lang="cs-CZ" dirty="0" err="1"/>
              <a:t>Nanking</a:t>
            </a:r>
            <a:r>
              <a:rPr lang="cs-CZ" dirty="0"/>
              <a:t>, </a:t>
            </a:r>
            <a:r>
              <a:rPr lang="cs-CZ" dirty="0" err="1"/>
              <a:t>Soochow</a:t>
            </a:r>
            <a:r>
              <a:rPr lang="cs-CZ" dirty="0"/>
              <a:t>, </a:t>
            </a:r>
            <a:r>
              <a:rPr lang="cs-CZ" dirty="0" err="1"/>
              <a:t>Szechwan</a:t>
            </a:r>
            <a:r>
              <a:rPr lang="cs-CZ" dirty="0"/>
              <a:t> apod.)</a:t>
            </a:r>
          </a:p>
          <a:p>
            <a:r>
              <a:rPr lang="cs-CZ" dirty="0" err="1"/>
              <a:t>Wade-Giles</a:t>
            </a:r>
            <a:r>
              <a:rPr lang="cs-CZ" dirty="0"/>
              <a:t>, </a:t>
            </a:r>
            <a:r>
              <a:rPr lang="cs-CZ" dirty="0" err="1"/>
              <a:t>Yale</a:t>
            </a:r>
            <a:r>
              <a:rPr lang="cs-CZ" dirty="0"/>
              <a:t> a národní transkripce (20. stol.)</a:t>
            </a:r>
          </a:p>
          <a:p>
            <a:r>
              <a:rPr lang="cs-CZ" dirty="0"/>
              <a:t>Přepisy pro potřeby Číny – </a:t>
            </a:r>
            <a:r>
              <a:rPr lang="cs-CZ" dirty="0" err="1"/>
              <a:t>Hanyu</a:t>
            </a:r>
            <a:r>
              <a:rPr lang="cs-CZ" dirty="0"/>
              <a:t> </a:t>
            </a:r>
            <a:r>
              <a:rPr lang="cs-CZ" dirty="0" err="1"/>
              <a:t>pinyin</a:t>
            </a:r>
            <a:r>
              <a:rPr lang="cs-CZ" dirty="0"/>
              <a:t> zimu, </a:t>
            </a:r>
            <a:r>
              <a:rPr lang="cs-CZ" dirty="0" err="1"/>
              <a:t>Gwoyeu</a:t>
            </a:r>
            <a:r>
              <a:rPr lang="cs-CZ" dirty="0"/>
              <a:t> </a:t>
            </a:r>
            <a:r>
              <a:rPr lang="cs-CZ" dirty="0" err="1"/>
              <a:t>Romatzyh</a:t>
            </a:r>
            <a:r>
              <a:rPr lang="cs-CZ" dirty="0"/>
              <a:t> a další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4044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88852A-1ED3-4194-A747-509AAA6B7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Wade-Giles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94FE42-DCEF-4C76-85ED-50242D3F0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Sestaven Thomasem F. </a:t>
            </a:r>
            <a:r>
              <a:rPr lang="cs-CZ" dirty="0" err="1"/>
              <a:t>Wadem</a:t>
            </a:r>
            <a:r>
              <a:rPr lang="cs-CZ" dirty="0"/>
              <a:t> v polovině 19. století</a:t>
            </a:r>
          </a:p>
          <a:p>
            <a:r>
              <a:rPr lang="cs-CZ" dirty="0"/>
              <a:t>Upraven a finalizován Herbertem A. </a:t>
            </a:r>
            <a:r>
              <a:rPr lang="cs-CZ" dirty="0" err="1"/>
              <a:t>Gilesem</a:t>
            </a:r>
            <a:r>
              <a:rPr lang="cs-CZ" dirty="0"/>
              <a:t> pro </a:t>
            </a:r>
            <a:r>
              <a:rPr lang="cs-CZ" i="1" dirty="0" err="1"/>
              <a:t>Chinese-English</a:t>
            </a:r>
            <a:r>
              <a:rPr lang="cs-CZ" i="1" dirty="0"/>
              <a:t> </a:t>
            </a:r>
            <a:r>
              <a:rPr lang="cs-CZ" i="1" dirty="0" err="1"/>
              <a:t>Dictionary</a:t>
            </a:r>
            <a:r>
              <a:rPr lang="cs-CZ" i="1" dirty="0"/>
              <a:t> </a:t>
            </a:r>
            <a:r>
              <a:rPr lang="cs-CZ" dirty="0"/>
              <a:t>v roce 1892. Další úpravy v systému byly učiněny pro </a:t>
            </a:r>
            <a:r>
              <a:rPr lang="cs-CZ" i="1" dirty="0" err="1"/>
              <a:t>Mathews</a:t>
            </a:r>
            <a:r>
              <a:rPr lang="cs-CZ" i="1" dirty="0"/>
              <a:t>‘ </a:t>
            </a:r>
            <a:r>
              <a:rPr lang="cs-CZ" i="1" dirty="0" err="1"/>
              <a:t>Chinese-English</a:t>
            </a:r>
            <a:r>
              <a:rPr lang="cs-CZ" i="1" dirty="0"/>
              <a:t> </a:t>
            </a:r>
            <a:r>
              <a:rPr lang="cs-CZ" i="1" dirty="0" err="1"/>
              <a:t>Dictionary</a:t>
            </a:r>
            <a:r>
              <a:rPr lang="cs-CZ" dirty="0"/>
              <a:t> z roku 1943.</a:t>
            </a:r>
          </a:p>
          <a:p>
            <a:r>
              <a:rPr lang="cs-CZ" dirty="0"/>
              <a:t>Vychází z angličtiny a po většinu 20. století to byl nejužívanější transkripční systém (mj. hojně používán i na Taiwanu).</a:t>
            </a:r>
          </a:p>
          <a:p>
            <a:r>
              <a:rPr lang="cs-CZ" dirty="0"/>
              <a:t>Dnes již na ústupu, nicméně je nezbytný pro zájemce o anglicky psanou sinologickou literaturu (tudíž pro všechny sinology)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2445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7AAD1477-DB29-4F01-8A0A-BF973AF1C3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2590780"/>
              </p:ext>
            </p:extLst>
          </p:nvPr>
        </p:nvGraphicFramePr>
        <p:xfrm>
          <a:off x="-65988" y="0"/>
          <a:ext cx="12257993" cy="6126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4363">
                  <a:extLst>
                    <a:ext uri="{9D8B030D-6E8A-4147-A177-3AD203B41FA5}">
                      <a16:colId xmlns:a16="http://schemas.microsoft.com/office/drawing/2014/main" val="668190803"/>
                    </a:ext>
                  </a:extLst>
                </a:gridCol>
                <a:gridCol w="1114363">
                  <a:extLst>
                    <a:ext uri="{9D8B030D-6E8A-4147-A177-3AD203B41FA5}">
                      <a16:colId xmlns:a16="http://schemas.microsoft.com/office/drawing/2014/main" val="2544409674"/>
                    </a:ext>
                  </a:extLst>
                </a:gridCol>
                <a:gridCol w="1114363">
                  <a:extLst>
                    <a:ext uri="{9D8B030D-6E8A-4147-A177-3AD203B41FA5}">
                      <a16:colId xmlns:a16="http://schemas.microsoft.com/office/drawing/2014/main" val="2947720125"/>
                    </a:ext>
                  </a:extLst>
                </a:gridCol>
                <a:gridCol w="1114363">
                  <a:extLst>
                    <a:ext uri="{9D8B030D-6E8A-4147-A177-3AD203B41FA5}">
                      <a16:colId xmlns:a16="http://schemas.microsoft.com/office/drawing/2014/main" val="2554679136"/>
                    </a:ext>
                  </a:extLst>
                </a:gridCol>
                <a:gridCol w="1114363">
                  <a:extLst>
                    <a:ext uri="{9D8B030D-6E8A-4147-A177-3AD203B41FA5}">
                      <a16:colId xmlns:a16="http://schemas.microsoft.com/office/drawing/2014/main" val="3659766604"/>
                    </a:ext>
                  </a:extLst>
                </a:gridCol>
                <a:gridCol w="1114363">
                  <a:extLst>
                    <a:ext uri="{9D8B030D-6E8A-4147-A177-3AD203B41FA5}">
                      <a16:colId xmlns:a16="http://schemas.microsoft.com/office/drawing/2014/main" val="1574888798"/>
                    </a:ext>
                  </a:extLst>
                </a:gridCol>
                <a:gridCol w="1114363">
                  <a:extLst>
                    <a:ext uri="{9D8B030D-6E8A-4147-A177-3AD203B41FA5}">
                      <a16:colId xmlns:a16="http://schemas.microsoft.com/office/drawing/2014/main" val="2277236989"/>
                    </a:ext>
                  </a:extLst>
                </a:gridCol>
                <a:gridCol w="1114363">
                  <a:extLst>
                    <a:ext uri="{9D8B030D-6E8A-4147-A177-3AD203B41FA5}">
                      <a16:colId xmlns:a16="http://schemas.microsoft.com/office/drawing/2014/main" val="1184521120"/>
                    </a:ext>
                  </a:extLst>
                </a:gridCol>
                <a:gridCol w="1114363">
                  <a:extLst>
                    <a:ext uri="{9D8B030D-6E8A-4147-A177-3AD203B41FA5}">
                      <a16:colId xmlns:a16="http://schemas.microsoft.com/office/drawing/2014/main" val="3214849733"/>
                    </a:ext>
                  </a:extLst>
                </a:gridCol>
                <a:gridCol w="1114363">
                  <a:extLst>
                    <a:ext uri="{9D8B030D-6E8A-4147-A177-3AD203B41FA5}">
                      <a16:colId xmlns:a16="http://schemas.microsoft.com/office/drawing/2014/main" val="2908656119"/>
                    </a:ext>
                  </a:extLst>
                </a:gridCol>
                <a:gridCol w="1114363">
                  <a:extLst>
                    <a:ext uri="{9D8B030D-6E8A-4147-A177-3AD203B41FA5}">
                      <a16:colId xmlns:a16="http://schemas.microsoft.com/office/drawing/2014/main" val="1736302603"/>
                    </a:ext>
                  </a:extLst>
                </a:gridCol>
              </a:tblGrid>
              <a:tr h="680720">
                <a:tc rowSpan="2" gridSpan="2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69" marR="69069" marT="34534" marB="34534" anchor="ctr"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u="none" strike="noStrike">
                          <a:effectLst/>
                          <a:hlinkClick r:id="rId2"/>
                        </a:rPr>
                        <a:t>Bilabial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69" marR="69069" marT="34534" marB="34534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u="none" strike="noStrike">
                          <a:effectLst/>
                          <a:hlinkClick r:id="rId3"/>
                        </a:rPr>
                        <a:t>Labiodental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69" marR="69069" marT="34534" marB="34534" anchor="ctr"/>
                </a:tc>
                <a:tc gridSpan="2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u="none" strike="noStrike">
                          <a:effectLst/>
                          <a:hlinkClick r:id="rId4"/>
                        </a:rPr>
                        <a:t>Dental</a:t>
                      </a:r>
                      <a:r>
                        <a:rPr lang="cs-CZ" sz="1400" u="none" strike="noStrike">
                          <a:effectLst/>
                        </a:rPr>
                        <a:t>/</a:t>
                      </a:r>
                      <a:r>
                        <a:rPr lang="cs-CZ" sz="1400" u="none" strike="noStrike">
                          <a:effectLst/>
                          <a:hlinkClick r:id="rId5"/>
                        </a:rPr>
                        <a:t>Alveolar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69" marR="69069" marT="34534" marB="34534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u="none" strike="noStrike">
                          <a:effectLst/>
                          <a:hlinkClick r:id="rId6"/>
                        </a:rPr>
                        <a:t>Retroflex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69" marR="69069" marT="34534" marB="34534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u="none" strike="noStrike">
                          <a:effectLst/>
                          <a:hlinkClick r:id="rId7"/>
                        </a:rPr>
                        <a:t>Alveolo-palatal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69" marR="69069" marT="34534" marB="34534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u="none" strike="noStrike">
                          <a:effectLst/>
                          <a:hlinkClick r:id="rId8"/>
                        </a:rPr>
                        <a:t>Velar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69" marR="69069" marT="34534" marB="34534" anchor="ctr"/>
                </a:tc>
                <a:extLst>
                  <a:ext uri="{0D108BD9-81ED-4DB2-BD59-A6C34878D82A}">
                    <a16:rowId xmlns:a16="http://schemas.microsoft.com/office/drawing/2014/main" val="356297721"/>
                  </a:ext>
                </a:extLst>
              </a:tr>
              <a:tr h="680720"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u="none" strike="noStrike">
                          <a:effectLst/>
                          <a:hlinkClick r:id="rId9"/>
                        </a:rPr>
                        <a:t>Voiceless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69" marR="69069" marT="34534" marB="34534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u="none" strike="noStrike">
                          <a:effectLst/>
                          <a:hlinkClick r:id="rId10"/>
                        </a:rPr>
                        <a:t>Voiced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69" marR="69069" marT="34534" marB="34534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u="none" strike="noStrike">
                          <a:effectLst/>
                          <a:hlinkClick r:id="rId9"/>
                        </a:rPr>
                        <a:t>Voiceless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69" marR="69069" marT="34534" marB="34534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u="none" strike="noStrike">
                          <a:effectLst/>
                          <a:hlinkClick r:id="rId9"/>
                        </a:rPr>
                        <a:t>Voiceless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69" marR="69069" marT="34534" marB="34534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u="none" strike="noStrike">
                          <a:effectLst/>
                          <a:hlinkClick r:id="rId10"/>
                        </a:rPr>
                        <a:t>Voiced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69" marR="69069" marT="34534" marB="34534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u="none" strike="noStrike">
                          <a:effectLst/>
                          <a:hlinkClick r:id="rId9"/>
                        </a:rPr>
                        <a:t>Voiceless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69" marR="69069" marT="34534" marB="34534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u="none" strike="noStrike">
                          <a:effectLst/>
                          <a:hlinkClick r:id="rId10"/>
                        </a:rPr>
                        <a:t>Voiced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69" marR="69069" marT="34534" marB="34534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u="none" strike="noStrike">
                          <a:effectLst/>
                          <a:hlinkClick r:id="rId9"/>
                        </a:rPr>
                        <a:t>Voiceless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69" marR="69069" marT="34534" marB="34534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u="none" strike="noStrike">
                          <a:effectLst/>
                          <a:hlinkClick r:id="rId9"/>
                        </a:rPr>
                        <a:t>Voiceless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69" marR="69069" marT="34534" marB="34534" anchor="ctr"/>
                </a:tc>
                <a:extLst>
                  <a:ext uri="{0D108BD9-81ED-4DB2-BD59-A6C34878D82A}">
                    <a16:rowId xmlns:a16="http://schemas.microsoft.com/office/drawing/2014/main" val="1687114049"/>
                  </a:ext>
                </a:extLst>
              </a:tr>
              <a:tr h="680720">
                <a:tc gridSpan="2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u="none" strike="noStrike">
                          <a:effectLst/>
                          <a:hlinkClick r:id="rId11"/>
                        </a:rPr>
                        <a:t>Nasal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69" marR="69069" marT="34534" marB="34534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69" marR="69069" marT="34534" marB="34534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u="none" strike="noStrike">
                          <a:effectLst/>
                          <a:hlinkClick r:id="rId12"/>
                        </a:rPr>
                        <a:t>m [m]</a:t>
                      </a:r>
                      <a:br>
                        <a:rPr lang="cs-CZ" sz="1400" u="none" strike="noStrike">
                          <a:effectLst/>
                        </a:rPr>
                      </a:br>
                      <a:r>
                        <a:rPr lang="zh-CN" altLang="en-US" sz="1400" u="none" strike="noStrike">
                          <a:effectLst/>
                        </a:rPr>
                        <a:t>ㄇ </a:t>
                      </a:r>
                      <a:r>
                        <a:rPr lang="cs-CZ" sz="1400" u="none" strike="noStrike">
                          <a:effectLst/>
                        </a:rPr>
                        <a:t>m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69" marR="69069" marT="34534" marB="34534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69" marR="69069" marT="34534" marB="34534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69" marR="69069" marT="34534" marB="34534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u="none" strike="noStrike">
                          <a:effectLst/>
                          <a:hlinkClick r:id="rId13"/>
                        </a:rPr>
                        <a:t>n [n]</a:t>
                      </a:r>
                      <a:br>
                        <a:rPr lang="cs-CZ" sz="1400" u="none" strike="noStrike">
                          <a:effectLst/>
                        </a:rPr>
                      </a:br>
                      <a:r>
                        <a:rPr lang="zh-CN" altLang="en-US" sz="1400" u="none" strike="noStrike">
                          <a:effectLst/>
                        </a:rPr>
                        <a:t>ㄋ </a:t>
                      </a:r>
                      <a:r>
                        <a:rPr lang="cs-CZ" sz="1400" u="none" strike="noStrike">
                          <a:effectLst/>
                        </a:rPr>
                        <a:t>n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69" marR="69069" marT="34534" marB="34534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69" marR="69069" marT="34534" marB="34534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69" marR="69069" marT="34534" marB="34534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69" marR="69069" marT="34534" marB="34534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69" marR="69069" marT="34534" marB="34534" anchor="ctr"/>
                </a:tc>
                <a:extLst>
                  <a:ext uri="{0D108BD9-81ED-4DB2-BD59-A6C34878D82A}">
                    <a16:rowId xmlns:a16="http://schemas.microsoft.com/office/drawing/2014/main" val="1483780354"/>
                  </a:ext>
                </a:extLst>
              </a:tr>
              <a:tr h="680720">
                <a:tc rowSpan="2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u="none" strike="noStrike">
                          <a:effectLst/>
                          <a:hlinkClick r:id="rId14"/>
                        </a:rPr>
                        <a:t>Plosive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69" marR="69069" marT="34534" marB="34534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u="none" strike="noStrike">
                          <a:effectLst/>
                          <a:hlinkClick r:id="rId15"/>
                        </a:rPr>
                        <a:t>Unaspirated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69" marR="69069" marT="34534" marB="34534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u="none" strike="noStrike">
                          <a:effectLst/>
                          <a:hlinkClick r:id="rId16"/>
                        </a:rPr>
                        <a:t>p [p]</a:t>
                      </a:r>
                      <a:br>
                        <a:rPr lang="cs-CZ" sz="1400" u="none" strike="noStrike">
                          <a:effectLst/>
                        </a:rPr>
                      </a:br>
                      <a:r>
                        <a:rPr lang="zh-CN" altLang="en-US" sz="1400" u="none" strike="noStrike">
                          <a:effectLst/>
                        </a:rPr>
                        <a:t>ㄅ </a:t>
                      </a:r>
                      <a:r>
                        <a:rPr lang="cs-CZ" sz="1400" u="none" strike="noStrike">
                          <a:effectLst/>
                        </a:rPr>
                        <a:t>b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69" marR="69069" marT="34534" marB="34534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69" marR="69069" marT="34534" marB="34534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69" marR="69069" marT="34534" marB="34534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u="none" strike="noStrike">
                          <a:effectLst/>
                          <a:hlinkClick r:id="rId17"/>
                        </a:rPr>
                        <a:t>t [t]</a:t>
                      </a:r>
                      <a:br>
                        <a:rPr lang="cs-CZ" sz="1400" u="none" strike="noStrike">
                          <a:effectLst/>
                        </a:rPr>
                      </a:br>
                      <a:r>
                        <a:rPr lang="zh-CN" altLang="en-US" sz="1400" u="none" strike="noStrike">
                          <a:effectLst/>
                        </a:rPr>
                        <a:t>ㄉ </a:t>
                      </a:r>
                      <a:r>
                        <a:rPr lang="cs-CZ" sz="1400" u="none" strike="noStrike">
                          <a:effectLst/>
                        </a:rPr>
                        <a:t>d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69" marR="69069" marT="34534" marB="34534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69" marR="69069" marT="34534" marB="34534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69" marR="69069" marT="34534" marB="34534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69" marR="69069" marT="34534" marB="34534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69" marR="69069" marT="34534" marB="34534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u="none" strike="noStrike">
                          <a:effectLst/>
                          <a:hlinkClick r:id="rId18"/>
                        </a:rPr>
                        <a:t>k [k]</a:t>
                      </a:r>
                      <a:br>
                        <a:rPr lang="cs-CZ" sz="1400" u="none" strike="noStrike">
                          <a:effectLst/>
                        </a:rPr>
                      </a:br>
                      <a:r>
                        <a:rPr lang="zh-CN" altLang="en-US" sz="1400" u="none" strike="noStrike">
                          <a:effectLst/>
                        </a:rPr>
                        <a:t>ㄍ </a:t>
                      </a:r>
                      <a:r>
                        <a:rPr lang="cs-CZ" sz="1400" u="none" strike="noStrike">
                          <a:effectLst/>
                        </a:rPr>
                        <a:t>g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69" marR="69069" marT="34534" marB="34534" anchor="ctr"/>
                </a:tc>
                <a:extLst>
                  <a:ext uri="{0D108BD9-81ED-4DB2-BD59-A6C34878D82A}">
                    <a16:rowId xmlns:a16="http://schemas.microsoft.com/office/drawing/2014/main" val="4101077725"/>
                  </a:ext>
                </a:extLst>
              </a:tr>
              <a:tr h="68072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u="none" strike="noStrike">
                          <a:effectLst/>
                          <a:hlinkClick r:id="rId15"/>
                        </a:rPr>
                        <a:t>Aspirated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69" marR="69069" marT="34534" marB="34534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u="none" strike="noStrike">
                          <a:effectLst/>
                          <a:hlinkClick r:id="rId16"/>
                        </a:rPr>
                        <a:t>pʻ [pʰ]</a:t>
                      </a:r>
                      <a:br>
                        <a:rPr lang="cs-CZ" sz="1400" u="none" strike="noStrike">
                          <a:effectLst/>
                        </a:rPr>
                      </a:br>
                      <a:r>
                        <a:rPr lang="zh-CN" altLang="en-US" sz="1400" u="none" strike="noStrike">
                          <a:effectLst/>
                        </a:rPr>
                        <a:t>ㄆ </a:t>
                      </a:r>
                      <a:r>
                        <a:rPr lang="cs-CZ" sz="1400" u="none" strike="noStrike">
                          <a:effectLst/>
                        </a:rPr>
                        <a:t>p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69" marR="69069" marT="34534" marB="34534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69" marR="69069" marT="34534" marB="34534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69" marR="69069" marT="34534" marB="34534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u="none" strike="noStrike">
                          <a:effectLst/>
                          <a:hlinkClick r:id="rId17"/>
                        </a:rPr>
                        <a:t>tʻ [tʰ]</a:t>
                      </a:r>
                      <a:br>
                        <a:rPr lang="cs-CZ" sz="1400" u="none" strike="noStrike">
                          <a:effectLst/>
                        </a:rPr>
                      </a:br>
                      <a:r>
                        <a:rPr lang="zh-CN" altLang="en-US" sz="1400" u="none" strike="noStrike">
                          <a:effectLst/>
                        </a:rPr>
                        <a:t>ㄊ </a:t>
                      </a:r>
                      <a:r>
                        <a:rPr lang="cs-CZ" sz="1400" u="none" strike="noStrike">
                          <a:effectLst/>
                        </a:rPr>
                        <a:t>t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69" marR="69069" marT="34534" marB="34534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69" marR="69069" marT="34534" marB="34534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69" marR="69069" marT="34534" marB="34534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69" marR="69069" marT="34534" marB="34534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69" marR="69069" marT="34534" marB="34534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u="none" strike="noStrike">
                          <a:effectLst/>
                          <a:hlinkClick r:id="rId18"/>
                        </a:rPr>
                        <a:t>kʻ [kʰ]</a:t>
                      </a:r>
                      <a:br>
                        <a:rPr lang="cs-CZ" sz="1400" u="none" strike="noStrike">
                          <a:effectLst/>
                        </a:rPr>
                      </a:br>
                      <a:r>
                        <a:rPr lang="zh-CN" altLang="en-US" sz="1400" u="none" strike="noStrike">
                          <a:effectLst/>
                        </a:rPr>
                        <a:t>ㄎ </a:t>
                      </a:r>
                      <a:r>
                        <a:rPr lang="cs-CZ" sz="1400" u="none" strike="noStrike">
                          <a:effectLst/>
                        </a:rPr>
                        <a:t>k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69" marR="69069" marT="34534" marB="34534" anchor="ctr"/>
                </a:tc>
                <a:extLst>
                  <a:ext uri="{0D108BD9-81ED-4DB2-BD59-A6C34878D82A}">
                    <a16:rowId xmlns:a16="http://schemas.microsoft.com/office/drawing/2014/main" val="3974002372"/>
                  </a:ext>
                </a:extLst>
              </a:tr>
              <a:tr h="680720">
                <a:tc rowSpan="2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u="none" strike="noStrike">
                          <a:effectLst/>
                          <a:hlinkClick r:id="rId19"/>
                        </a:rPr>
                        <a:t>Affricate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69" marR="69069" marT="34534" marB="34534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u="none" strike="noStrike">
                          <a:effectLst/>
                          <a:hlinkClick r:id="rId15"/>
                        </a:rPr>
                        <a:t>Unaspirated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69" marR="69069" marT="34534" marB="34534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69" marR="69069" marT="34534" marB="34534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69" marR="69069" marT="34534" marB="34534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69" marR="69069" marT="34534" marB="34534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u="none" strike="noStrike">
                          <a:effectLst/>
                          <a:hlinkClick r:id="rId20"/>
                        </a:rPr>
                        <a:t>ts [ts]</a:t>
                      </a:r>
                      <a:br>
                        <a:rPr lang="cs-CZ" sz="1400" u="none" strike="noStrike">
                          <a:effectLst/>
                        </a:rPr>
                      </a:br>
                      <a:r>
                        <a:rPr lang="zh-CN" altLang="en-US" sz="1400" u="none" strike="noStrike">
                          <a:effectLst/>
                        </a:rPr>
                        <a:t>ㄗ </a:t>
                      </a:r>
                      <a:r>
                        <a:rPr lang="cs-CZ" sz="1400" u="none" strike="noStrike">
                          <a:effectLst/>
                        </a:rPr>
                        <a:t>z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69" marR="69069" marT="34534" marB="34534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69" marR="69069" marT="34534" marB="34534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u="none" strike="noStrike">
                          <a:effectLst/>
                          <a:hlinkClick r:id="rId21"/>
                        </a:rPr>
                        <a:t>ch [ʈʂ]</a:t>
                      </a:r>
                      <a:br>
                        <a:rPr lang="cs-CZ" sz="1400" u="none" strike="noStrike">
                          <a:effectLst/>
                        </a:rPr>
                      </a:br>
                      <a:r>
                        <a:rPr lang="zh-CN" altLang="en-US" sz="1400" u="none" strike="noStrike">
                          <a:effectLst/>
                        </a:rPr>
                        <a:t>ㄓ </a:t>
                      </a:r>
                      <a:r>
                        <a:rPr lang="cs-CZ" sz="1400" u="none" strike="noStrike">
                          <a:effectLst/>
                        </a:rPr>
                        <a:t>zh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69" marR="69069" marT="34534" marB="34534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69" marR="69069" marT="34534" marB="34534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u="none" strike="noStrike">
                          <a:effectLst/>
                          <a:hlinkClick r:id="rId22"/>
                        </a:rPr>
                        <a:t>ch [tɕ]</a:t>
                      </a:r>
                      <a:br>
                        <a:rPr lang="cs-CZ" sz="1400" u="none" strike="noStrike">
                          <a:effectLst/>
                        </a:rPr>
                      </a:br>
                      <a:r>
                        <a:rPr lang="zh-CN" altLang="en-US" sz="1400" u="none" strike="noStrike">
                          <a:effectLst/>
                        </a:rPr>
                        <a:t>ㄐ </a:t>
                      </a:r>
                      <a:r>
                        <a:rPr lang="cs-CZ" sz="1400" u="none" strike="noStrike">
                          <a:effectLst/>
                        </a:rPr>
                        <a:t>j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69" marR="69069" marT="34534" marB="34534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69" marR="69069" marT="34534" marB="34534" anchor="ctr"/>
                </a:tc>
                <a:extLst>
                  <a:ext uri="{0D108BD9-81ED-4DB2-BD59-A6C34878D82A}">
                    <a16:rowId xmlns:a16="http://schemas.microsoft.com/office/drawing/2014/main" val="3793945990"/>
                  </a:ext>
                </a:extLst>
              </a:tr>
              <a:tr h="68072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u="none" strike="noStrike">
                          <a:effectLst/>
                          <a:hlinkClick r:id="rId15"/>
                        </a:rPr>
                        <a:t>Aspirated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69" marR="69069" marT="34534" marB="34534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69" marR="69069" marT="34534" marB="34534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69" marR="69069" marT="34534" marB="34534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69" marR="69069" marT="34534" marB="34534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u="none" strike="noStrike">
                          <a:effectLst/>
                          <a:hlinkClick r:id="rId20"/>
                        </a:rPr>
                        <a:t>tsʻ [tsʰ]</a:t>
                      </a:r>
                      <a:br>
                        <a:rPr lang="cs-CZ" sz="1400" u="none" strike="noStrike">
                          <a:effectLst/>
                        </a:rPr>
                      </a:br>
                      <a:r>
                        <a:rPr lang="zh-CN" altLang="en-US" sz="1400" u="none" strike="noStrike">
                          <a:effectLst/>
                        </a:rPr>
                        <a:t>ㄘ </a:t>
                      </a:r>
                      <a:r>
                        <a:rPr lang="cs-CZ" sz="1400" u="none" strike="noStrike">
                          <a:effectLst/>
                        </a:rPr>
                        <a:t>c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69" marR="69069" marT="34534" marB="34534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69" marR="69069" marT="34534" marB="34534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u="none" strike="noStrike">
                          <a:effectLst/>
                          <a:hlinkClick r:id="rId21"/>
                        </a:rPr>
                        <a:t>chʻ [ʈʂʰ]</a:t>
                      </a:r>
                      <a:br>
                        <a:rPr lang="cs-CZ" sz="1400" u="none" strike="noStrike">
                          <a:effectLst/>
                        </a:rPr>
                      </a:br>
                      <a:r>
                        <a:rPr lang="zh-CN" altLang="en-US" sz="1400" u="none" strike="noStrike">
                          <a:effectLst/>
                        </a:rPr>
                        <a:t>ㄔ </a:t>
                      </a:r>
                      <a:r>
                        <a:rPr lang="cs-CZ" sz="1400" u="none" strike="noStrike">
                          <a:effectLst/>
                        </a:rPr>
                        <a:t>ch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69" marR="69069" marT="34534" marB="34534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69" marR="69069" marT="34534" marB="34534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u="none" strike="noStrike">
                          <a:effectLst/>
                          <a:hlinkClick r:id="rId22"/>
                        </a:rPr>
                        <a:t>chʻ [tɕʰ]</a:t>
                      </a:r>
                      <a:br>
                        <a:rPr lang="cs-CZ" sz="1400" u="none" strike="noStrike">
                          <a:effectLst/>
                        </a:rPr>
                      </a:br>
                      <a:r>
                        <a:rPr lang="zh-CN" altLang="en-US" sz="1400" u="none" strike="noStrike">
                          <a:effectLst/>
                        </a:rPr>
                        <a:t>ㄑ </a:t>
                      </a:r>
                      <a:r>
                        <a:rPr lang="cs-CZ" sz="1400" u="none" strike="noStrike">
                          <a:effectLst/>
                        </a:rPr>
                        <a:t>q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69" marR="69069" marT="34534" marB="34534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69" marR="69069" marT="34534" marB="34534" anchor="ctr"/>
                </a:tc>
                <a:extLst>
                  <a:ext uri="{0D108BD9-81ED-4DB2-BD59-A6C34878D82A}">
                    <a16:rowId xmlns:a16="http://schemas.microsoft.com/office/drawing/2014/main" val="835389169"/>
                  </a:ext>
                </a:extLst>
              </a:tr>
              <a:tr h="680720">
                <a:tc gridSpan="2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u="none" strike="noStrike">
                          <a:effectLst/>
                          <a:hlinkClick r:id="rId23"/>
                        </a:rPr>
                        <a:t>Fricative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69" marR="69069" marT="34534" marB="34534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69" marR="69069" marT="34534" marB="34534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69" marR="69069" marT="34534" marB="34534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u="none" strike="noStrike">
                          <a:effectLst/>
                          <a:hlinkClick r:id="rId24"/>
                        </a:rPr>
                        <a:t>f [f]</a:t>
                      </a:r>
                      <a:br>
                        <a:rPr lang="cs-CZ" sz="1400" u="none" strike="noStrike">
                          <a:effectLst/>
                        </a:rPr>
                      </a:br>
                      <a:r>
                        <a:rPr lang="zh-CN" altLang="en-US" sz="1400" u="none" strike="noStrike">
                          <a:effectLst/>
                        </a:rPr>
                        <a:t>ㄈ </a:t>
                      </a:r>
                      <a:r>
                        <a:rPr lang="cs-CZ" sz="1400" u="none" strike="noStrike">
                          <a:effectLst/>
                        </a:rPr>
                        <a:t>f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69" marR="69069" marT="34534" marB="34534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u="none" strike="noStrike">
                          <a:effectLst/>
                          <a:hlinkClick r:id="rId25"/>
                        </a:rPr>
                        <a:t>s [s]</a:t>
                      </a:r>
                      <a:br>
                        <a:rPr lang="cs-CZ" sz="1400" u="none" strike="noStrike">
                          <a:effectLst/>
                        </a:rPr>
                      </a:br>
                      <a:r>
                        <a:rPr lang="zh-CN" altLang="en-US" sz="1400" u="none" strike="noStrike">
                          <a:effectLst/>
                        </a:rPr>
                        <a:t>ㄙ </a:t>
                      </a:r>
                      <a:r>
                        <a:rPr lang="cs-CZ" sz="1400" u="none" strike="noStrike">
                          <a:effectLst/>
                        </a:rPr>
                        <a:t>s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69" marR="69069" marT="34534" marB="34534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69" marR="69069" marT="34534" marB="34534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u="none" strike="noStrike">
                          <a:effectLst/>
                          <a:hlinkClick r:id="rId26"/>
                        </a:rPr>
                        <a:t>sh [ʂ]</a:t>
                      </a:r>
                      <a:br>
                        <a:rPr lang="cs-CZ" sz="1400" u="none" strike="noStrike">
                          <a:effectLst/>
                        </a:rPr>
                      </a:br>
                      <a:r>
                        <a:rPr lang="zh-CN" altLang="en-US" sz="1400" u="none" strike="noStrike">
                          <a:effectLst/>
                        </a:rPr>
                        <a:t>ㄕ </a:t>
                      </a:r>
                      <a:r>
                        <a:rPr lang="cs-CZ" sz="1400" u="none" strike="noStrike">
                          <a:effectLst/>
                        </a:rPr>
                        <a:t>sh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69" marR="69069" marT="34534" marB="34534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69" marR="69069" marT="34534" marB="34534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u="none" strike="noStrike">
                          <a:effectLst/>
                          <a:hlinkClick r:id="rId27"/>
                        </a:rPr>
                        <a:t>hs [ɕ]</a:t>
                      </a:r>
                      <a:br>
                        <a:rPr lang="cs-CZ" sz="1400" u="none" strike="noStrike">
                          <a:effectLst/>
                        </a:rPr>
                      </a:br>
                      <a:r>
                        <a:rPr lang="zh-CN" altLang="en-US" sz="1400" u="none" strike="noStrike">
                          <a:effectLst/>
                        </a:rPr>
                        <a:t>ㄒ </a:t>
                      </a:r>
                      <a:r>
                        <a:rPr lang="cs-CZ" sz="1400" u="none" strike="noStrike">
                          <a:effectLst/>
                        </a:rPr>
                        <a:t>x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69" marR="69069" marT="34534" marB="34534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u="none" strike="noStrike">
                          <a:effectLst/>
                          <a:hlinkClick r:id="rId28"/>
                        </a:rPr>
                        <a:t>h [x]</a:t>
                      </a:r>
                      <a:br>
                        <a:rPr lang="cs-CZ" sz="1400" u="none" strike="noStrike">
                          <a:effectLst/>
                        </a:rPr>
                      </a:br>
                      <a:r>
                        <a:rPr lang="zh-CN" altLang="en-US" sz="1400" u="none" strike="noStrike">
                          <a:effectLst/>
                        </a:rPr>
                        <a:t>ㄏ </a:t>
                      </a:r>
                      <a:r>
                        <a:rPr lang="cs-CZ" sz="1400" u="none" strike="noStrike">
                          <a:effectLst/>
                        </a:rPr>
                        <a:t>h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69" marR="69069" marT="34534" marB="34534" anchor="ctr"/>
                </a:tc>
                <a:extLst>
                  <a:ext uri="{0D108BD9-81ED-4DB2-BD59-A6C34878D82A}">
                    <a16:rowId xmlns:a16="http://schemas.microsoft.com/office/drawing/2014/main" val="2810827642"/>
                  </a:ext>
                </a:extLst>
              </a:tr>
              <a:tr h="680720">
                <a:tc gridSpan="2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u="none" strike="noStrike">
                          <a:effectLst/>
                          <a:hlinkClick r:id="rId29"/>
                        </a:rPr>
                        <a:t>Liquid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69" marR="69069" marT="34534" marB="34534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69" marR="69069" marT="34534" marB="34534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69" marR="69069" marT="34534" marB="34534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69" marR="69069" marT="34534" marB="34534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69" marR="69069" marT="34534" marB="34534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u="none" strike="noStrike">
                          <a:effectLst/>
                          <a:hlinkClick r:id="rId30"/>
                        </a:rPr>
                        <a:t>l [l]</a:t>
                      </a:r>
                      <a:br>
                        <a:rPr lang="cs-CZ" sz="1400" u="none" strike="noStrike">
                          <a:effectLst/>
                        </a:rPr>
                      </a:br>
                      <a:r>
                        <a:rPr lang="zh-CN" altLang="en-US" sz="1400" u="none" strike="noStrike">
                          <a:effectLst/>
                        </a:rPr>
                        <a:t>ㄌ </a:t>
                      </a:r>
                      <a:r>
                        <a:rPr lang="cs-CZ" sz="1400" u="none" strike="noStrike">
                          <a:effectLst/>
                        </a:rPr>
                        <a:t>l</a:t>
                      </a: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69" marR="69069" marT="34534" marB="34534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69" marR="69069" marT="34534" marB="34534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u="none" strike="noStrike">
                          <a:effectLst/>
                          <a:hlinkClick r:id="rId31"/>
                        </a:rPr>
                        <a:t>j [ɻ~ʐ]</a:t>
                      </a:r>
                      <a:br>
                        <a:rPr lang="pt-BR" sz="1400" u="none" strike="noStrike">
                          <a:effectLst/>
                        </a:rPr>
                      </a:br>
                      <a:r>
                        <a:rPr lang="pt-BR" sz="1400" u="none" strike="noStrike">
                          <a:effectLst/>
                        </a:rPr>
                        <a:t>ㄖ r</a:t>
                      </a:r>
                      <a:endParaRPr lang="pt-B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69" marR="69069" marT="34534" marB="34534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69" marR="69069" marT="34534" marB="34534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069" marR="69069" marT="34534" marB="34534" anchor="ctr"/>
                </a:tc>
                <a:extLst>
                  <a:ext uri="{0D108BD9-81ED-4DB2-BD59-A6C34878D82A}">
                    <a16:rowId xmlns:a16="http://schemas.microsoft.com/office/drawing/2014/main" val="1999401381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21E78ADA-D5AB-4C4C-9FA1-1CF4DA838DDC}"/>
              </a:ext>
            </a:extLst>
          </p:cNvPr>
          <p:cNvSpPr txBox="1"/>
          <p:nvPr/>
        </p:nvSpPr>
        <p:spPr>
          <a:xfrm>
            <a:off x="528320" y="6228080"/>
            <a:ext cx="1139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2"/>
              </a:rPr>
              <a:t>https://en.wikipedia.org/wiki/Wade%E2%80%93Giles_table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8409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stůl&#10;&#10;Popis byl vytvořen automaticky">
            <a:extLst>
              <a:ext uri="{FF2B5EF4-FFF2-40B4-BE49-F238E27FC236}">
                <a16:creationId xmlns:a16="http://schemas.microsoft.com/office/drawing/2014/main" id="{BC165C6C-B23B-46F2-986C-5D419FC0C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952" y="0"/>
            <a:ext cx="89020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591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stůl&#10;&#10;Popis byl vytvořen automaticky">
            <a:extLst>
              <a:ext uri="{FF2B5EF4-FFF2-40B4-BE49-F238E27FC236}">
                <a16:creationId xmlns:a16="http://schemas.microsoft.com/office/drawing/2014/main" id="{08D55CD0-BB56-4809-BDA8-A499D162C1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952" y="0"/>
            <a:ext cx="89020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97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stůl&#10;&#10;Popis byl vytvořen automaticky">
            <a:extLst>
              <a:ext uri="{FF2B5EF4-FFF2-40B4-BE49-F238E27FC236}">
                <a16:creationId xmlns:a16="http://schemas.microsoft.com/office/drawing/2014/main" id="{BCEC625F-CAC4-401A-AB26-6CF9BBFDB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952" y="0"/>
            <a:ext cx="89020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623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stůl&#10;&#10;Popis byl vytvořen automaticky">
            <a:extLst>
              <a:ext uri="{FF2B5EF4-FFF2-40B4-BE49-F238E27FC236}">
                <a16:creationId xmlns:a16="http://schemas.microsoft.com/office/drawing/2014/main" id="{017B59BF-F8F7-40B4-899E-6658706D5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952" y="0"/>
            <a:ext cx="89020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537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F5B5E4-EEDA-47CC-9260-7C879A7C3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Wade-Giles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5B9C2C-F245-42A8-A5A0-15D9ABB68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Nejčastější problémy:</a:t>
            </a:r>
          </a:p>
          <a:p>
            <a:pPr lvl="1"/>
            <a:r>
              <a:rPr lang="cs-CZ" dirty="0"/>
              <a:t>Iniciály </a:t>
            </a:r>
            <a:r>
              <a:rPr lang="cs-CZ" dirty="0" err="1"/>
              <a:t>zh</a:t>
            </a:r>
            <a:r>
              <a:rPr lang="cs-CZ" dirty="0"/>
              <a:t>, ch a j, q</a:t>
            </a:r>
          </a:p>
          <a:p>
            <a:pPr lvl="1"/>
            <a:r>
              <a:rPr lang="cs-CZ" dirty="0"/>
              <a:t>Iniciála r</a:t>
            </a:r>
          </a:p>
          <a:p>
            <a:pPr lvl="1"/>
            <a:r>
              <a:rPr lang="cs-CZ" dirty="0"/>
              <a:t>Iniciála x</a:t>
            </a:r>
          </a:p>
          <a:p>
            <a:pPr lvl="1"/>
            <a:r>
              <a:rPr lang="cs-CZ" dirty="0"/>
              <a:t>Koncové –e ve WG přibírá „h“ (</a:t>
            </a:r>
            <a:r>
              <a:rPr lang="cs-CZ" dirty="0" err="1"/>
              <a:t>jue</a:t>
            </a:r>
            <a:r>
              <a:rPr lang="cs-CZ" dirty="0"/>
              <a:t> → </a:t>
            </a:r>
            <a:r>
              <a:rPr lang="cs-CZ" dirty="0" err="1"/>
              <a:t>chüeh</a:t>
            </a:r>
            <a:r>
              <a:rPr lang="cs-CZ" dirty="0"/>
              <a:t>, </a:t>
            </a:r>
            <a:r>
              <a:rPr lang="cs-CZ" dirty="0" err="1"/>
              <a:t>lie</a:t>
            </a:r>
            <a:r>
              <a:rPr lang="cs-CZ" dirty="0"/>
              <a:t> →</a:t>
            </a:r>
            <a:r>
              <a:rPr lang="cs-CZ" dirty="0" err="1"/>
              <a:t>lieh</a:t>
            </a:r>
            <a:r>
              <a:rPr lang="cs-CZ" dirty="0"/>
              <a:t> </a:t>
            </a:r>
            <a:r>
              <a:rPr lang="cs-CZ" dirty="0" err="1"/>
              <a:t>tie</a:t>
            </a:r>
            <a:r>
              <a:rPr lang="cs-CZ" dirty="0"/>
              <a:t> → </a:t>
            </a:r>
            <a:r>
              <a:rPr lang="cs-CZ" dirty="0" err="1"/>
              <a:t>tieh</a:t>
            </a:r>
            <a:r>
              <a:rPr lang="cs-CZ" dirty="0"/>
              <a:t> atd.), ovšem pouze za přítomnosti </a:t>
            </a:r>
            <a:r>
              <a:rPr lang="cs-CZ" dirty="0" err="1"/>
              <a:t>mediály</a:t>
            </a:r>
            <a:r>
              <a:rPr lang="cs-CZ" dirty="0"/>
              <a:t>, kde platí: </a:t>
            </a:r>
            <a:r>
              <a:rPr lang="cs-CZ" dirty="0" err="1"/>
              <a:t>ce</a:t>
            </a:r>
            <a:r>
              <a:rPr lang="cs-CZ" dirty="0"/>
              <a:t> → </a:t>
            </a:r>
            <a:r>
              <a:rPr lang="cs-CZ" dirty="0" err="1"/>
              <a:t>ts‘e</a:t>
            </a:r>
            <a:r>
              <a:rPr lang="cs-CZ" dirty="0"/>
              <a:t>, che →  </a:t>
            </a:r>
            <a:r>
              <a:rPr lang="cs-CZ" dirty="0" err="1"/>
              <a:t>ch‘e</a:t>
            </a:r>
            <a:r>
              <a:rPr lang="cs-CZ" dirty="0"/>
              <a:t>, de → </a:t>
            </a:r>
            <a:r>
              <a:rPr lang="cs-CZ" dirty="0" err="1"/>
              <a:t>te</a:t>
            </a:r>
            <a:r>
              <a:rPr lang="cs-CZ" dirty="0"/>
              <a:t>, </a:t>
            </a:r>
            <a:r>
              <a:rPr lang="cs-CZ" dirty="0" err="1"/>
              <a:t>le</a:t>
            </a:r>
            <a:r>
              <a:rPr lang="cs-CZ" dirty="0"/>
              <a:t> → </a:t>
            </a:r>
            <a:r>
              <a:rPr lang="cs-CZ" dirty="0" err="1"/>
              <a:t>le</a:t>
            </a:r>
            <a:r>
              <a:rPr lang="cs-CZ" dirty="0"/>
              <a:t>, se → se, </a:t>
            </a:r>
            <a:r>
              <a:rPr lang="cs-CZ" dirty="0" err="1"/>
              <a:t>she</a:t>
            </a:r>
            <a:r>
              <a:rPr lang="cs-CZ" dirty="0"/>
              <a:t> → </a:t>
            </a:r>
            <a:r>
              <a:rPr lang="cs-CZ" dirty="0" err="1"/>
              <a:t>she</a:t>
            </a:r>
            <a:r>
              <a:rPr lang="cs-CZ" dirty="0"/>
              <a:t>, re → je, </a:t>
            </a:r>
            <a:r>
              <a:rPr lang="cs-CZ" dirty="0" err="1"/>
              <a:t>te</a:t>
            </a:r>
            <a:r>
              <a:rPr lang="cs-CZ" dirty="0"/>
              <a:t> → </a:t>
            </a:r>
            <a:r>
              <a:rPr lang="cs-CZ" dirty="0" err="1"/>
              <a:t>t‘e</a:t>
            </a:r>
            <a:r>
              <a:rPr lang="cs-CZ" dirty="0"/>
              <a:t>, ze → </a:t>
            </a:r>
            <a:r>
              <a:rPr lang="cs-CZ" dirty="0" err="1"/>
              <a:t>tse</a:t>
            </a:r>
            <a:r>
              <a:rPr lang="cs-CZ" dirty="0"/>
              <a:t>, </a:t>
            </a:r>
            <a:r>
              <a:rPr lang="cs-CZ" dirty="0" err="1"/>
              <a:t>zhe</a:t>
            </a:r>
            <a:r>
              <a:rPr lang="cs-CZ" dirty="0"/>
              <a:t> → che ALE e →  o, </a:t>
            </a:r>
            <a:r>
              <a:rPr lang="cs-CZ" dirty="0" err="1"/>
              <a:t>ge</a:t>
            </a:r>
            <a:r>
              <a:rPr lang="cs-CZ" dirty="0"/>
              <a:t> → </a:t>
            </a:r>
            <a:r>
              <a:rPr lang="cs-CZ" dirty="0" err="1"/>
              <a:t>ko</a:t>
            </a:r>
            <a:r>
              <a:rPr lang="cs-CZ" dirty="0"/>
              <a:t>, he → ho, ke → </a:t>
            </a:r>
            <a:r>
              <a:rPr lang="cs-CZ" dirty="0" err="1"/>
              <a:t>k‘o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Nulová finála: </a:t>
            </a:r>
            <a:r>
              <a:rPr lang="cs-CZ" dirty="0" err="1"/>
              <a:t>zi</a:t>
            </a:r>
            <a:r>
              <a:rPr lang="cs-CZ" dirty="0"/>
              <a:t>, </a:t>
            </a:r>
            <a:r>
              <a:rPr lang="cs-CZ" dirty="0" err="1"/>
              <a:t>ci</a:t>
            </a:r>
            <a:r>
              <a:rPr lang="cs-CZ" dirty="0"/>
              <a:t>, si → </a:t>
            </a:r>
            <a:r>
              <a:rPr lang="cs-CZ" dirty="0" err="1"/>
              <a:t>tzŭ</a:t>
            </a:r>
            <a:r>
              <a:rPr lang="cs-CZ" dirty="0"/>
              <a:t>, </a:t>
            </a:r>
            <a:r>
              <a:rPr lang="cs-CZ" dirty="0" err="1"/>
              <a:t>tz‘ŭ</a:t>
            </a:r>
            <a:r>
              <a:rPr lang="cs-CZ" dirty="0"/>
              <a:t>, </a:t>
            </a:r>
            <a:r>
              <a:rPr lang="cs-CZ" dirty="0" err="1"/>
              <a:t>ssŭ</a:t>
            </a:r>
            <a:r>
              <a:rPr lang="cs-CZ" dirty="0"/>
              <a:t> a </a:t>
            </a:r>
            <a:r>
              <a:rPr lang="cs-CZ" dirty="0" err="1"/>
              <a:t>zhi</a:t>
            </a:r>
            <a:r>
              <a:rPr lang="cs-CZ" dirty="0"/>
              <a:t>, </a:t>
            </a:r>
            <a:r>
              <a:rPr lang="cs-CZ" dirty="0" err="1"/>
              <a:t>chi</a:t>
            </a:r>
            <a:r>
              <a:rPr lang="cs-CZ" dirty="0"/>
              <a:t>, </a:t>
            </a:r>
            <a:r>
              <a:rPr lang="cs-CZ" dirty="0" err="1"/>
              <a:t>shi</a:t>
            </a:r>
            <a:r>
              <a:rPr lang="cs-CZ" dirty="0"/>
              <a:t>, </a:t>
            </a:r>
            <a:r>
              <a:rPr lang="cs-CZ" dirty="0" err="1"/>
              <a:t>ri</a:t>
            </a:r>
            <a:r>
              <a:rPr lang="cs-CZ" dirty="0"/>
              <a:t> → </a:t>
            </a:r>
            <a:r>
              <a:rPr lang="cs-CZ" dirty="0" err="1"/>
              <a:t>chih</a:t>
            </a:r>
            <a:r>
              <a:rPr lang="cs-CZ" dirty="0"/>
              <a:t>, </a:t>
            </a:r>
            <a:r>
              <a:rPr lang="cs-CZ" dirty="0" err="1"/>
              <a:t>ch‘ih</a:t>
            </a:r>
            <a:r>
              <a:rPr lang="cs-CZ" dirty="0"/>
              <a:t>, </a:t>
            </a:r>
            <a:r>
              <a:rPr lang="cs-CZ" dirty="0" err="1"/>
              <a:t>shih</a:t>
            </a:r>
            <a:r>
              <a:rPr lang="cs-CZ" dirty="0"/>
              <a:t>, jih</a:t>
            </a:r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531510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1070</Words>
  <Application>Microsoft Office PowerPoint</Application>
  <PresentationFormat>Širokoúhlá obrazovka</PresentationFormat>
  <Paragraphs>195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Motiv Office</vt:lpstr>
      <vt:lpstr>Transkripce čínštiny</vt:lpstr>
      <vt:lpstr>Dějiny transkripcí</vt:lpstr>
      <vt:lpstr>Wade-Giles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Wade-Giles</vt:lpstr>
      <vt:lpstr>Česká transkripce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Transkripce čínštiny</dc:title>
  <dc:creator>Václav Valtr</dc:creator>
  <cp:lastModifiedBy>Václav Valtr</cp:lastModifiedBy>
  <cp:revision>1</cp:revision>
  <dcterms:created xsi:type="dcterms:W3CDTF">2020-10-13T12:01:45Z</dcterms:created>
  <dcterms:modified xsi:type="dcterms:W3CDTF">2020-10-13T12:40:57Z</dcterms:modified>
</cp:coreProperties>
</file>