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DBA58-50B0-4259-A9E3-1AD30E00A9C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91E5600-7622-4608-9989-505AD817B58C}">
      <dgm:prSet phldrT="[Text]"/>
      <dgm:spPr/>
      <dgm:t>
        <a:bodyPr/>
        <a:lstStyle/>
        <a:p>
          <a:r>
            <a:rPr lang="cs-CZ" dirty="0"/>
            <a:t>FIRMA</a:t>
          </a:r>
        </a:p>
      </dgm:t>
    </dgm:pt>
    <dgm:pt modelId="{604F7290-F0F4-4D17-9386-29A6A37D99E1}" type="parTrans" cxnId="{A4BC9983-1B92-4B5D-BCCF-6A024891970A}">
      <dgm:prSet/>
      <dgm:spPr/>
      <dgm:t>
        <a:bodyPr/>
        <a:lstStyle/>
        <a:p>
          <a:endParaRPr lang="cs-CZ"/>
        </a:p>
      </dgm:t>
    </dgm:pt>
    <dgm:pt modelId="{2F2AB8A7-9B0F-4CFD-B2C3-212A51175CCB}" type="sibTrans" cxnId="{A4BC9983-1B92-4B5D-BCCF-6A024891970A}">
      <dgm:prSet/>
      <dgm:spPr/>
      <dgm:t>
        <a:bodyPr/>
        <a:lstStyle/>
        <a:p>
          <a:endParaRPr lang="cs-CZ"/>
        </a:p>
      </dgm:t>
    </dgm:pt>
    <dgm:pt modelId="{19EDB3E5-F252-4FFB-97E7-6B007E119B1A}">
      <dgm:prSet phldrT="[Text]"/>
      <dgm:spPr/>
      <dgm:t>
        <a:bodyPr/>
        <a:lstStyle/>
        <a:p>
          <a:r>
            <a:rPr lang="cs-CZ" dirty="0"/>
            <a:t>ZAMĚSTANEC</a:t>
          </a:r>
        </a:p>
      </dgm:t>
    </dgm:pt>
    <dgm:pt modelId="{B1756041-029A-4FC0-BFE7-319850C5C330}" type="parTrans" cxnId="{38E80890-9E8F-47C1-87B3-4ACE211BE1AB}">
      <dgm:prSet/>
      <dgm:spPr/>
      <dgm:t>
        <a:bodyPr/>
        <a:lstStyle/>
        <a:p>
          <a:endParaRPr lang="cs-CZ"/>
        </a:p>
      </dgm:t>
    </dgm:pt>
    <dgm:pt modelId="{89B592AA-098C-472C-86DA-D6B07B487D05}" type="sibTrans" cxnId="{38E80890-9E8F-47C1-87B3-4ACE211BE1AB}">
      <dgm:prSet/>
      <dgm:spPr/>
      <dgm:t>
        <a:bodyPr/>
        <a:lstStyle/>
        <a:p>
          <a:endParaRPr lang="cs-CZ"/>
        </a:p>
      </dgm:t>
    </dgm:pt>
    <dgm:pt modelId="{EF6D650D-8BA7-43CA-B87A-8310325C56FA}" type="pres">
      <dgm:prSet presAssocID="{DCBDBA58-50B0-4259-A9E3-1AD30E00A9C2}" presName="diagram" presStyleCnt="0">
        <dgm:presLayoutVars>
          <dgm:dir/>
          <dgm:resizeHandles val="exact"/>
        </dgm:presLayoutVars>
      </dgm:prSet>
      <dgm:spPr/>
    </dgm:pt>
    <dgm:pt modelId="{B900AA9C-9AC4-4767-B361-DB4F31B4091C}" type="pres">
      <dgm:prSet presAssocID="{591E5600-7622-4608-9989-505AD817B58C}" presName="arrow" presStyleLbl="node1" presStyleIdx="0" presStyleCnt="2" custScaleY="104614">
        <dgm:presLayoutVars>
          <dgm:bulletEnabled val="1"/>
        </dgm:presLayoutVars>
      </dgm:prSet>
      <dgm:spPr/>
    </dgm:pt>
    <dgm:pt modelId="{AE0DB5A9-E08B-43F2-A12E-BFA9ED74D71B}" type="pres">
      <dgm:prSet presAssocID="{19EDB3E5-F252-4FFB-97E7-6B007E119B1A}" presName="arrow" presStyleLbl="node1" presStyleIdx="1" presStyleCnt="2" custAng="0" custScaleY="106143">
        <dgm:presLayoutVars>
          <dgm:bulletEnabled val="1"/>
        </dgm:presLayoutVars>
      </dgm:prSet>
      <dgm:spPr/>
    </dgm:pt>
  </dgm:ptLst>
  <dgm:cxnLst>
    <dgm:cxn modelId="{D69A0A76-8E7D-4964-A47A-8A8F1F51450B}" type="presOf" srcId="{19EDB3E5-F252-4FFB-97E7-6B007E119B1A}" destId="{AE0DB5A9-E08B-43F2-A12E-BFA9ED74D71B}" srcOrd="0" destOrd="0" presId="urn:microsoft.com/office/officeart/2005/8/layout/arrow5"/>
    <dgm:cxn modelId="{A4BC9983-1B92-4B5D-BCCF-6A024891970A}" srcId="{DCBDBA58-50B0-4259-A9E3-1AD30E00A9C2}" destId="{591E5600-7622-4608-9989-505AD817B58C}" srcOrd="0" destOrd="0" parTransId="{604F7290-F0F4-4D17-9386-29A6A37D99E1}" sibTransId="{2F2AB8A7-9B0F-4CFD-B2C3-212A51175CCB}"/>
    <dgm:cxn modelId="{38E80890-9E8F-47C1-87B3-4ACE211BE1AB}" srcId="{DCBDBA58-50B0-4259-A9E3-1AD30E00A9C2}" destId="{19EDB3E5-F252-4FFB-97E7-6B007E119B1A}" srcOrd="1" destOrd="0" parTransId="{B1756041-029A-4FC0-BFE7-319850C5C330}" sibTransId="{89B592AA-098C-472C-86DA-D6B07B487D05}"/>
    <dgm:cxn modelId="{FED939A6-FB00-46B3-877F-1006B12A4C57}" type="presOf" srcId="{591E5600-7622-4608-9989-505AD817B58C}" destId="{B900AA9C-9AC4-4767-B361-DB4F31B4091C}" srcOrd="0" destOrd="0" presId="urn:microsoft.com/office/officeart/2005/8/layout/arrow5"/>
    <dgm:cxn modelId="{535164E6-897A-402D-B3B0-77CF09F607D0}" type="presOf" srcId="{DCBDBA58-50B0-4259-A9E3-1AD30E00A9C2}" destId="{EF6D650D-8BA7-43CA-B87A-8310325C56FA}" srcOrd="0" destOrd="0" presId="urn:microsoft.com/office/officeart/2005/8/layout/arrow5"/>
    <dgm:cxn modelId="{88B272DF-2747-4FD4-B7AF-90F8C0217AAF}" type="presParOf" srcId="{EF6D650D-8BA7-43CA-B87A-8310325C56FA}" destId="{B900AA9C-9AC4-4767-B361-DB4F31B4091C}" srcOrd="0" destOrd="0" presId="urn:microsoft.com/office/officeart/2005/8/layout/arrow5"/>
    <dgm:cxn modelId="{4EF1FB71-3210-4568-8746-1EB497576E03}" type="presParOf" srcId="{EF6D650D-8BA7-43CA-B87A-8310325C56FA}" destId="{AE0DB5A9-E08B-43F2-A12E-BFA9ED74D71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AA9C-9AC4-4767-B361-DB4F31B4091C}">
      <dsp:nvSpPr>
        <dsp:cNvPr id="0" name=""/>
        <dsp:cNvSpPr/>
      </dsp:nvSpPr>
      <dsp:spPr>
        <a:xfrm rot="16200000">
          <a:off x="585" y="44473"/>
          <a:ext cx="3096331" cy="3239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FIRMA</a:t>
          </a:r>
        </a:p>
      </dsp:txBody>
      <dsp:txXfrm rot="5400000">
        <a:off x="-70847" y="889988"/>
        <a:ext cx="2697338" cy="1548165"/>
      </dsp:txXfrm>
    </dsp:sp>
    <dsp:sp modelId="{AE0DB5A9-E08B-43F2-A12E-BFA9ED74D71B}">
      <dsp:nvSpPr>
        <dsp:cNvPr id="0" name=""/>
        <dsp:cNvSpPr/>
      </dsp:nvSpPr>
      <dsp:spPr>
        <a:xfrm rot="5400000">
          <a:off x="3263451" y="20802"/>
          <a:ext cx="3096331" cy="328653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ZAMĚSTANEC</a:t>
          </a:r>
        </a:p>
      </dsp:txBody>
      <dsp:txXfrm rot="-5400000">
        <a:off x="3710205" y="889989"/>
        <a:ext cx="2744681" cy="1548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6F514C-5B8C-4EA2-881F-DB1710388398}" type="datetimeFigureOut">
              <a:rPr lang="cs-CZ" smtClean="0"/>
              <a:pPr/>
              <a:t>14.2.2021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2415BE-890C-4125-A4BC-CFEB3C64F6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7200" y="3861048"/>
            <a:ext cx="5712179" cy="1399574"/>
          </a:xfrm>
        </p:spPr>
        <p:txBody>
          <a:bodyPr/>
          <a:lstStyle/>
          <a:p>
            <a:r>
              <a:rPr lang="cs-CZ" sz="1400" dirty="0"/>
              <a:t>2020</a:t>
            </a:r>
          </a:p>
        </p:txBody>
      </p:sp>
      <p:pic>
        <p:nvPicPr>
          <p:cNvPr id="1027" name="Picture 3" descr="C:\Users\Eliska\Desktop\team-3373638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76" y="4365104"/>
            <a:ext cx="3394507" cy="2217894"/>
          </a:xfrm>
          <a:prstGeom prst="rect">
            <a:avLst/>
          </a:prstGeom>
          <a:ln>
            <a:noFill/>
          </a:ln>
          <a:effectLst>
            <a:glow rad="330200">
              <a:schemeClr val="accent1">
                <a:alpha val="14000"/>
              </a:schemeClr>
            </a:glo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Z POHLEDU FIRMY (MANAŽERA)</a:t>
            </a:r>
          </a:p>
          <a:p>
            <a:r>
              <a:rPr lang="cs-CZ" i="1" u="sng" dirty="0"/>
              <a:t>Modely systému řízení v nadnárodních korporacích</a:t>
            </a:r>
          </a:p>
          <a:p>
            <a:pPr marL="0" indent="0">
              <a:buNone/>
            </a:pPr>
            <a:endParaRPr lang="cs-CZ" sz="2000" b="1" i="1" dirty="0"/>
          </a:p>
          <a:p>
            <a:pPr marL="0" indent="0">
              <a:buNone/>
            </a:pPr>
            <a:r>
              <a:rPr lang="cs-CZ" sz="2000" b="1" i="1" dirty="0"/>
              <a:t>2, Dominance národnosti země sídla pobočky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  znalost místního trhu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  motivace pro místní pracovníky 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sz="1600" i="1" dirty="0"/>
              <a:t>* Například Microsoft (západoevropské a americké nadnárodní</a:t>
            </a:r>
          </a:p>
          <a:p>
            <a:pPr marL="0" indent="0">
              <a:buNone/>
            </a:pPr>
            <a:r>
              <a:rPr lang="cs-CZ" sz="1600" i="1" dirty="0"/>
              <a:t>  korporace)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21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24847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 POHLEDU FIRMY (MANAŽERA)</a:t>
            </a:r>
          </a:p>
          <a:p>
            <a:r>
              <a:rPr lang="cs-CZ" i="1" u="sng" dirty="0"/>
              <a:t>Modely systému řízení v nadnárodních korporacích</a:t>
            </a:r>
          </a:p>
          <a:p>
            <a:pPr marL="0" indent="0">
              <a:buNone/>
            </a:pPr>
            <a:endParaRPr lang="cs-CZ" i="1" u="sng" dirty="0"/>
          </a:p>
          <a:p>
            <a:pPr marL="0" indent="0">
              <a:buNone/>
            </a:pPr>
            <a:r>
              <a:rPr lang="cs-CZ" sz="2000" b="1" i="1" dirty="0"/>
              <a:t>3, Dominance národnosti země sídla pobočky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sz="2000" dirty="0"/>
              <a:t>nezáleží na národnosti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 rozhodující jsou zkušenosti a dovednosti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sz="1600" i="1" dirty="0"/>
              <a:t>* Například menší nadnárodní firmy, které se zabývají specifičtější</a:t>
            </a:r>
          </a:p>
          <a:p>
            <a:pPr marL="0" indent="0">
              <a:buNone/>
            </a:pPr>
            <a:r>
              <a:rPr lang="cs-CZ" sz="1600" i="1" dirty="0"/>
              <a:t>  oblastí trhu jako je gastronomie nebo </a:t>
            </a:r>
            <a:r>
              <a:rPr lang="cs-CZ" sz="1600" i="1" dirty="0" err="1"/>
              <a:t>hi-tech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401125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 POHLEDU ZAMĚSTNANCE</a:t>
            </a:r>
          </a:p>
          <a:p>
            <a:r>
              <a:rPr lang="cs-CZ" i="1" u="sng" dirty="0"/>
              <a:t>Kritéria, které by měl zaměstnanec splňovat při příchodu do mezinárodní korporace</a:t>
            </a:r>
          </a:p>
          <a:p>
            <a:pPr marL="0" indent="0">
              <a:buNone/>
            </a:pPr>
            <a:endParaRPr lang="cs-CZ" i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patřičně jazykově vybaven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nakloněn adaptaci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interkulturní dovednosti (kulturní empatie)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odborné dovednosti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osobnostní předpoklady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ochotný, motivovaný, …</a:t>
            </a:r>
            <a:endParaRPr lang="cs-CZ" b="1" dirty="0"/>
          </a:p>
          <a:p>
            <a:pPr marL="0" indent="0">
              <a:buNone/>
            </a:pPr>
            <a:endParaRPr lang="cs-CZ" i="1" dirty="0"/>
          </a:p>
          <a:p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13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 POHLEDU ZAMĚSTNANCE</a:t>
            </a:r>
          </a:p>
          <a:p>
            <a:pPr marL="0" indent="0">
              <a:buNone/>
            </a:pPr>
            <a:endParaRPr lang="cs-CZ" sz="1800" b="1" dirty="0">
              <a:solidFill>
                <a:srgbClr val="0070C0"/>
              </a:solidFill>
            </a:endParaRPr>
          </a:p>
          <a:p>
            <a:r>
              <a:rPr lang="cs-CZ" sz="2000" b="1" i="1" dirty="0"/>
              <a:t>KULTURNÍ ŠOK</a:t>
            </a:r>
          </a:p>
          <a:p>
            <a:pPr marL="0" indent="0">
              <a:buNone/>
            </a:pPr>
            <a:r>
              <a:rPr lang="cs-CZ" sz="2000" b="1" dirty="0"/>
              <a:t>    = </a:t>
            </a:r>
            <a:r>
              <a:rPr lang="cs-CZ" sz="2000" dirty="0"/>
              <a:t>Psych. i soc. otřes způsobený překvapivým, </a:t>
            </a:r>
          </a:p>
          <a:p>
            <a:pPr marL="0" indent="0">
              <a:buNone/>
            </a:pPr>
            <a:r>
              <a:rPr lang="cs-CZ" sz="2000" dirty="0"/>
              <a:t>       nečekaným nebo neuvěřitelným zjištěním, které</a:t>
            </a:r>
          </a:p>
          <a:p>
            <a:pPr marL="0" indent="0">
              <a:buNone/>
            </a:pPr>
            <a:r>
              <a:rPr lang="cs-CZ" sz="2000" dirty="0"/>
              <a:t>       bylo vyvoláno bezprostředním kontaktem </a:t>
            </a:r>
          </a:p>
          <a:p>
            <a:pPr marL="0" indent="0">
              <a:buNone/>
            </a:pPr>
            <a:r>
              <a:rPr lang="cs-CZ" sz="2000" dirty="0"/>
              <a:t>       jednotlivce, soc. skupiny nebo celé společnosti s </a:t>
            </a:r>
          </a:p>
          <a:p>
            <a:pPr marL="0" indent="0">
              <a:buNone/>
            </a:pPr>
            <a:r>
              <a:rPr lang="cs-CZ" sz="2000" dirty="0"/>
              <a:t>       cizí kulturou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= &gt; </a:t>
            </a:r>
            <a:r>
              <a:rPr lang="cs-CZ" sz="2000" b="1" u="sng" dirty="0"/>
              <a:t>Kulturní šok není jednorázový</a:t>
            </a:r>
            <a:r>
              <a:rPr lang="cs-CZ" sz="2000" dirty="0"/>
              <a:t>, rychlý zvrat a také </a:t>
            </a:r>
          </a:p>
          <a:p>
            <a:pPr marL="0" indent="0">
              <a:buNone/>
            </a:pPr>
            <a:r>
              <a:rPr lang="cs-CZ" sz="2000" dirty="0"/>
              <a:t>      není vždy negativní. </a:t>
            </a:r>
            <a:r>
              <a:rPr lang="cs-CZ" sz="2000" u="sng" dirty="0"/>
              <a:t>Jde o proces, který trvá týdny</a:t>
            </a:r>
          </a:p>
          <a:p>
            <a:pPr marL="0" indent="0">
              <a:buNone/>
            </a:pPr>
            <a:r>
              <a:rPr lang="cs-CZ" sz="2000" dirty="0"/>
              <a:t>      a někdy i měsíce. </a:t>
            </a:r>
            <a:r>
              <a:rPr lang="cs-CZ" sz="2000" u="sng" dirty="0"/>
              <a:t>Délka tohoto procesu závisí na</a:t>
            </a:r>
          </a:p>
          <a:p>
            <a:pPr marL="0" indent="0">
              <a:buNone/>
            </a:pPr>
            <a:r>
              <a:rPr lang="cs-CZ" sz="2000" dirty="0"/>
              <a:t>      </a:t>
            </a:r>
            <a:r>
              <a:rPr lang="cs-CZ" sz="2000" u="sng" dirty="0"/>
              <a:t>našich schopnostech přizpůsobit se </a:t>
            </a:r>
            <a:r>
              <a:rPr lang="cs-CZ" sz="2000" dirty="0"/>
              <a:t>změnám, které</a:t>
            </a:r>
          </a:p>
          <a:p>
            <a:pPr marL="0" indent="0">
              <a:buNone/>
            </a:pPr>
            <a:r>
              <a:rPr lang="cs-CZ" sz="2000" dirty="0"/>
              <a:t>      nás v cizím prostředí čekají.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0461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 POHLEDU ZAMĚSTNANCE</a:t>
            </a:r>
            <a:endParaRPr lang="cs-CZ" sz="1800" b="1" dirty="0">
              <a:solidFill>
                <a:srgbClr val="0070C0"/>
              </a:solidFill>
            </a:endParaRPr>
          </a:p>
          <a:p>
            <a:r>
              <a:rPr lang="cs-CZ" sz="2000" b="1" i="1" dirty="0"/>
              <a:t>KULTURNÍ ŠOK</a:t>
            </a:r>
          </a:p>
          <a:p>
            <a:pPr marL="0" indent="0">
              <a:buNone/>
            </a:pPr>
            <a:endParaRPr lang="cs-CZ" sz="1000" b="1" i="1" dirty="0"/>
          </a:p>
          <a:p>
            <a:pPr marL="0" indent="0">
              <a:buNone/>
            </a:pPr>
            <a:r>
              <a:rPr lang="cs-CZ" u="sng" dirty="0"/>
              <a:t>Konfrontace zaměstnance s odlišnostmi:</a:t>
            </a:r>
          </a:p>
          <a:p>
            <a:pPr marL="0" indent="0">
              <a:buNone/>
            </a:pPr>
            <a:endParaRPr lang="cs-CZ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jazyk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priority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strava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podnebí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zvyky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Eliska\Desktop\first-aid-850489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3528392" cy="2646294"/>
          </a:xfrm>
          <a:prstGeom prst="rect">
            <a:avLst/>
          </a:prstGeom>
          <a:ln>
            <a:noFill/>
          </a:ln>
          <a:effectLst>
            <a:glow rad="647700">
              <a:schemeClr val="accent1">
                <a:alpha val="36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320480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 POHLEDU ZAMĚSTNANCE</a:t>
            </a:r>
            <a:endParaRPr lang="cs-CZ" sz="1800" b="1" dirty="0">
              <a:solidFill>
                <a:srgbClr val="0070C0"/>
              </a:solidFill>
            </a:endParaRPr>
          </a:p>
          <a:p>
            <a:r>
              <a:rPr lang="cs-CZ" sz="2000" b="1" i="1" dirty="0"/>
              <a:t>KULTURNÍ ŠOK</a:t>
            </a:r>
          </a:p>
          <a:p>
            <a:pPr marL="0" indent="0">
              <a:buNone/>
            </a:pPr>
            <a:endParaRPr lang="cs-CZ" sz="900" b="1" i="1" dirty="0"/>
          </a:p>
          <a:p>
            <a:pPr marL="0" indent="0">
              <a:buNone/>
            </a:pPr>
            <a:r>
              <a:rPr lang="cs-CZ" u="sng" dirty="0"/>
              <a:t>Projevy kulturního šoku:</a:t>
            </a:r>
          </a:p>
          <a:p>
            <a:pPr marL="0" indent="0">
              <a:buNone/>
            </a:pPr>
            <a:endParaRPr lang="cs-CZ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Časté mytí rukou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Deprese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Pocit samoty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Stesk po domově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Bolesti hlavy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Malátnost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Únava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Eliska\Desktop\first-aid-850481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70" y="3284984"/>
            <a:ext cx="3456383" cy="2592288"/>
          </a:xfrm>
          <a:prstGeom prst="rect">
            <a:avLst/>
          </a:prstGeom>
          <a:ln>
            <a:noFill/>
          </a:ln>
          <a:effectLst>
            <a:glow rad="609600">
              <a:schemeClr val="accent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2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318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608512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Oblasti uplatnění přístupů interkulturního managementu</a:t>
            </a:r>
          </a:p>
          <a:p>
            <a:pPr marL="0" indent="0">
              <a:buNone/>
            </a:pPr>
            <a:endParaRPr lang="cs-CZ" sz="2000" b="1" dirty="0"/>
          </a:p>
          <a:p>
            <a:pPr>
              <a:buFontTx/>
              <a:buChar char="-"/>
            </a:pPr>
            <a:r>
              <a:rPr lang="cs-CZ" sz="2000" dirty="0"/>
              <a:t>poradenská činnost při rozvoji mezinárodních trhů</a:t>
            </a:r>
          </a:p>
          <a:p>
            <a:pPr>
              <a:buFontTx/>
              <a:buChar char="-"/>
            </a:pPr>
            <a:r>
              <a:rPr lang="cs-CZ" sz="2000" dirty="0"/>
              <a:t>poradenská činnost při zahraničním investování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2"/>
                </a:solidFill>
              </a:rPr>
              <a:t>jednání se zákazníky v různých oblastech světa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plánování globální strategie 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2"/>
                </a:solidFill>
              </a:rPr>
              <a:t>fúze s jinými zahraničními společnostmi rozvoj multikulturálních týmů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řešení mezikulturních konfliktů</a:t>
            </a:r>
          </a:p>
          <a:p>
            <a:pPr>
              <a:buFontTx/>
              <a:buChar char="-"/>
            </a:pPr>
            <a:r>
              <a:rPr lang="cs-CZ" sz="2000" dirty="0"/>
              <a:t>řízení mezinárodních vztahů k zákazníkům</a:t>
            </a:r>
          </a:p>
          <a:p>
            <a:pPr>
              <a:buFontTx/>
              <a:buChar char="-"/>
            </a:pPr>
            <a:r>
              <a:rPr lang="cs-CZ" sz="2000" dirty="0"/>
              <a:t>řešení situací, v nichž nefungují klasické (myšleno americké) manažerské modely</a:t>
            </a:r>
          </a:p>
          <a:p>
            <a:pPr>
              <a:buFontTx/>
              <a:buChar char="-"/>
            </a:pPr>
            <a:r>
              <a:rPr lang="cs-CZ" sz="2000" dirty="0"/>
              <a:t>a další…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03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1" y="6309320"/>
            <a:ext cx="6133296" cy="216024"/>
          </a:xfrm>
        </p:spPr>
        <p:txBody>
          <a:bodyPr>
            <a:normAutofit fontScale="40000" lnSpcReduction="20000"/>
          </a:bodyPr>
          <a:lstStyle/>
          <a:p>
            <a:endParaRPr lang="cs-CZ" dirty="0"/>
          </a:p>
        </p:txBody>
      </p:sp>
      <p:pic>
        <p:nvPicPr>
          <p:cNvPr id="3074" name="Picture 2" descr="C:\Users\Eliska\Desktop\man-3365368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832648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2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/>
          </a:bodyPr>
          <a:lstStyle/>
          <a:p>
            <a:r>
              <a:rPr lang="en-US" sz="1100" dirty="0"/>
              <a:t>BURGGRAAF, W. on cultures and the multicultural </a:t>
            </a:r>
            <a:r>
              <a:rPr lang="en-US" sz="1100" dirty="0" err="1"/>
              <a:t>organisation</a:t>
            </a:r>
            <a:r>
              <a:rPr lang="en-US" sz="1100" dirty="0"/>
              <a:t>. </a:t>
            </a:r>
            <a:r>
              <a:rPr lang="en-US" sz="1100" dirty="0" err="1"/>
              <a:t>Breukelen</a:t>
            </a:r>
            <a:r>
              <a:rPr lang="en-US" sz="1100" dirty="0"/>
              <a:t>: </a:t>
            </a:r>
            <a:r>
              <a:rPr lang="en-US" sz="1100" dirty="0" err="1"/>
              <a:t>Vedior</a:t>
            </a:r>
            <a:r>
              <a:rPr lang="en-US" sz="1100" dirty="0"/>
              <a:t>, 1998. </a:t>
            </a:r>
            <a:r>
              <a:rPr lang="cs-CZ" sz="1100" dirty="0"/>
              <a:t>ISBN 978-907-3314-436.</a:t>
            </a:r>
          </a:p>
          <a:p>
            <a:pPr marL="0" indent="0">
              <a:buNone/>
            </a:pPr>
            <a:endParaRPr lang="cs-CZ" sz="1100" dirty="0"/>
          </a:p>
          <a:p>
            <a:r>
              <a:rPr lang="en-US" sz="1100" dirty="0"/>
              <a:t>SAEE, John. Managerial Competence Within the Tourism and Hospitality Service Industries: Global Cultural Contextual Analysis Routledge Advances in Management and Business Studies. United Kingdom: Routledge, 2006. </a:t>
            </a:r>
            <a:r>
              <a:rPr lang="cs-CZ" sz="1100" dirty="0"/>
              <a:t>ISBN 1134170777.</a:t>
            </a:r>
          </a:p>
          <a:p>
            <a:endParaRPr lang="cs-CZ" sz="1100" dirty="0"/>
          </a:p>
          <a:p>
            <a:r>
              <a:rPr lang="cs-CZ" sz="1100" dirty="0"/>
              <a:t>KUČERA, David. </a:t>
            </a:r>
            <a:r>
              <a:rPr lang="cs-CZ" sz="1100" i="1" dirty="0"/>
              <a:t>Kulturní šok: Fáze kulturního šoku.</a:t>
            </a:r>
            <a:r>
              <a:rPr lang="cs-CZ" sz="1100" dirty="0"/>
              <a:t> [online]. 2002-06-20</a:t>
            </a:r>
          </a:p>
          <a:p>
            <a:endParaRPr lang="cs-CZ" sz="1100" dirty="0"/>
          </a:p>
          <a:p>
            <a:r>
              <a:rPr lang="cs-CZ" sz="1100" dirty="0"/>
              <a:t>M. Petrusek a kol., </a:t>
            </a:r>
            <a:r>
              <a:rPr lang="cs-CZ" sz="1100" i="1" dirty="0"/>
              <a:t>Velký sociologický slovník</a:t>
            </a:r>
            <a:r>
              <a:rPr lang="cs-CZ" sz="1100" dirty="0"/>
              <a:t> I., str. 547n.</a:t>
            </a:r>
          </a:p>
          <a:p>
            <a:endParaRPr lang="cs-CZ" sz="1100" dirty="0"/>
          </a:p>
          <a:p>
            <a:r>
              <a:rPr lang="cs-CZ" sz="1100" dirty="0"/>
              <a:t>OBRÁZKY POSKYTL SERVER PIXABAY (obrázky jsou osvobozeny od autorského práva)</a:t>
            </a:r>
          </a:p>
        </p:txBody>
      </p:sp>
    </p:spTree>
    <p:extLst>
      <p:ext uri="{BB962C8B-B14F-4D97-AF65-F5344CB8AC3E}">
        <p14:creationId xmlns:p14="http://schemas.microsoft.com/office/powerpoint/2010/main" val="278437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MANAGEMENT 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= proces systematického plánování,</a:t>
            </a:r>
          </a:p>
          <a:p>
            <a:pPr marL="0" indent="0">
              <a:buNone/>
            </a:pPr>
            <a:r>
              <a:rPr lang="cs-CZ" dirty="0"/>
              <a:t>   organizování, rozhodování, vedení lidí a </a:t>
            </a:r>
          </a:p>
          <a:p>
            <a:pPr marL="0" indent="0">
              <a:buNone/>
            </a:pPr>
            <a:r>
              <a:rPr lang="cs-CZ" dirty="0"/>
              <a:t>   kontroly </a:t>
            </a:r>
          </a:p>
          <a:p>
            <a:pPr marL="0" indent="0">
              <a:buNone/>
            </a:pPr>
            <a:r>
              <a:rPr lang="cs-CZ" dirty="0"/>
              <a:t>= proces koordinace zdrojů za účelem </a:t>
            </a:r>
          </a:p>
          <a:p>
            <a:pPr marL="0" indent="0">
              <a:buNone/>
            </a:pPr>
            <a:r>
              <a:rPr lang="cs-CZ" dirty="0"/>
              <a:t>   dosažení určitého cíle</a:t>
            </a:r>
          </a:p>
        </p:txBody>
      </p:sp>
    </p:spTree>
    <p:extLst>
      <p:ext uri="{BB962C8B-B14F-4D97-AF65-F5344CB8AC3E}">
        <p14:creationId xmlns:p14="http://schemas.microsoft.com/office/powerpoint/2010/main" val="122510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648071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r>
              <a:rPr lang="cs-CZ" b="1" dirty="0"/>
              <a:t>KULTURA 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= </a:t>
            </a:r>
            <a:r>
              <a:rPr lang="cs-CZ" i="1" u="sng" dirty="0"/>
              <a:t>historicky podmíněný souhrn duchovních </a:t>
            </a:r>
          </a:p>
          <a:p>
            <a:pPr marL="0" indent="0">
              <a:buNone/>
            </a:pPr>
            <a:r>
              <a:rPr lang="cs-CZ" i="1" dirty="0"/>
              <a:t>   </a:t>
            </a:r>
            <a:r>
              <a:rPr lang="cs-CZ" i="1" u="sng" dirty="0"/>
              <a:t>a hmotných hodnot</a:t>
            </a:r>
            <a:r>
              <a:rPr lang="cs-CZ" dirty="0"/>
              <a:t> vytvořených a</a:t>
            </a:r>
          </a:p>
          <a:p>
            <a:pPr marL="0" indent="0">
              <a:buNone/>
            </a:pPr>
            <a:r>
              <a:rPr lang="cs-CZ" dirty="0"/>
              <a:t>   vytvářených lidstvem v procesu    </a:t>
            </a:r>
          </a:p>
          <a:p>
            <a:pPr marL="0" indent="0">
              <a:buNone/>
            </a:pPr>
            <a:r>
              <a:rPr lang="cs-CZ" dirty="0"/>
              <a:t>   společenské praxe a charakterizující </a:t>
            </a:r>
          </a:p>
          <a:p>
            <a:pPr marL="0" indent="0">
              <a:buNone/>
            </a:pPr>
            <a:r>
              <a:rPr lang="cs-CZ" dirty="0"/>
              <a:t>   historicky dosažený stupeň ve vývoji </a:t>
            </a:r>
          </a:p>
          <a:p>
            <a:pPr marL="0" indent="0">
              <a:buNone/>
            </a:pPr>
            <a:r>
              <a:rPr lang="cs-CZ" dirty="0"/>
              <a:t>   společnosti</a:t>
            </a:r>
          </a:p>
        </p:txBody>
      </p:sp>
    </p:spTree>
    <p:extLst>
      <p:ext uri="{BB962C8B-B14F-4D97-AF65-F5344CB8AC3E}">
        <p14:creationId xmlns:p14="http://schemas.microsoft.com/office/powerpoint/2010/main" val="246286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INTERKULTURNÍ MANAGEMENT 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= vysvětluje chování lidí v organizacích po </a:t>
            </a:r>
          </a:p>
          <a:p>
            <a:pPr marL="0" indent="0">
              <a:buNone/>
            </a:pPr>
            <a:r>
              <a:rPr lang="cs-CZ" dirty="0"/>
              <a:t>   celém světě a ukazuje lidem, jak pracovat</a:t>
            </a:r>
          </a:p>
          <a:p>
            <a:pPr marL="0" indent="0">
              <a:buNone/>
            </a:pPr>
            <a:r>
              <a:rPr lang="cs-CZ" dirty="0"/>
              <a:t>   v organizacích se zaměstnanci a klienty </a:t>
            </a:r>
          </a:p>
          <a:p>
            <a:pPr marL="0" indent="0">
              <a:buNone/>
            </a:pPr>
            <a:r>
              <a:rPr lang="cs-CZ" dirty="0"/>
              <a:t>   z různých kultur</a:t>
            </a:r>
          </a:p>
        </p:txBody>
      </p:sp>
    </p:spTree>
    <p:extLst>
      <p:ext uri="{BB962C8B-B14F-4D97-AF65-F5344CB8AC3E}">
        <p14:creationId xmlns:p14="http://schemas.microsoft.com/office/powerpoint/2010/main" val="406186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LIDSKÝ FAKTOR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pozitivní i negativní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překážka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historický vývoj národů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i="1" dirty="0"/>
              <a:t>*leader žena/muž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2050" name="Picture 2" descr="C:\Users\Eliska\Desktop\businessman-893492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047999" cy="2024062"/>
          </a:xfrm>
          <a:prstGeom prst="rect">
            <a:avLst/>
          </a:prstGeom>
          <a:ln>
            <a:noFill/>
          </a:ln>
          <a:effectLst>
            <a:glow rad="863600">
              <a:schemeClr val="accent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5"/>
            <a:ext cx="6965245" cy="64807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2 úhly pohledu na IM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5412615"/>
              </p:ext>
            </p:extLst>
          </p:nvPr>
        </p:nvGraphicFramePr>
        <p:xfrm>
          <a:off x="1259632" y="2132856"/>
          <a:ext cx="636036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76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r>
              <a:rPr lang="cs-CZ" b="1" dirty="0"/>
              <a:t>Z POHLEDU FIRMY (MANAŽERA)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i="1" u="sng" dirty="0"/>
              <a:t>Specifická oblast</a:t>
            </a:r>
          </a:p>
          <a:p>
            <a:pPr marL="0" indent="0">
              <a:buNone/>
            </a:pPr>
            <a:endParaRPr lang="cs-CZ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i="1" dirty="0"/>
              <a:t>jazyk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i="1" dirty="0"/>
              <a:t>víra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i="1" dirty="0"/>
              <a:t>denní režim (stravování, modlitba,..)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02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 POHLEDU FIRMY (MANAŽERA)</a:t>
            </a:r>
          </a:p>
          <a:p>
            <a:r>
              <a:rPr lang="cs-CZ" i="1" u="sng" dirty="0"/>
              <a:t>Modely systému řízení v nadnárodních korporacích</a:t>
            </a:r>
          </a:p>
          <a:p>
            <a:pPr marL="457200" indent="-457200">
              <a:buFont typeface="+mj-lt"/>
              <a:buAutoNum type="arabicPeriod"/>
            </a:pPr>
            <a:endParaRPr lang="cs-CZ" i="1" dirty="0"/>
          </a:p>
          <a:p>
            <a:pPr marL="457200" indent="-457200">
              <a:buFont typeface="+mj-lt"/>
              <a:buAutoNum type="arabicPeriod"/>
            </a:pPr>
            <a:r>
              <a:rPr lang="cs-CZ" sz="2000" i="1" dirty="0"/>
              <a:t>Dominance národnosti země původu firmy</a:t>
            </a:r>
          </a:p>
          <a:p>
            <a:pPr marL="457200" indent="-457200">
              <a:buFont typeface="+mj-lt"/>
              <a:buAutoNum type="arabicPeriod"/>
            </a:pPr>
            <a:endParaRPr lang="cs-CZ" sz="2000" i="1" dirty="0"/>
          </a:p>
          <a:p>
            <a:pPr marL="457200" indent="-457200">
              <a:buFont typeface="+mj-lt"/>
              <a:buAutoNum type="arabicPeriod"/>
            </a:pPr>
            <a:r>
              <a:rPr lang="cs-CZ" sz="2000" i="1" dirty="0"/>
              <a:t>Dominance národnosti země sídla pobočky</a:t>
            </a:r>
          </a:p>
          <a:p>
            <a:pPr marL="457200" indent="-457200">
              <a:buFont typeface="+mj-lt"/>
              <a:buAutoNum type="arabicPeriod"/>
            </a:pPr>
            <a:endParaRPr lang="cs-CZ" sz="2000" i="1" dirty="0"/>
          </a:p>
          <a:p>
            <a:pPr marL="457200" indent="-457200">
              <a:buFont typeface="+mj-lt"/>
              <a:buAutoNum type="arabicPeriod"/>
            </a:pPr>
            <a:r>
              <a:rPr lang="cs-CZ" sz="2000" i="1" dirty="0"/>
              <a:t>Dominance třetí národnosti</a:t>
            </a:r>
          </a:p>
          <a:p>
            <a:pPr marL="0" indent="0">
              <a:buNone/>
            </a:pP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1436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INTERKULTURNÍ MANAGEMENT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608512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 POHLEDU FIRMY (MANAŽERA)</a:t>
            </a:r>
          </a:p>
          <a:p>
            <a:r>
              <a:rPr lang="cs-CZ" i="1" u="sng" dirty="0"/>
              <a:t>Modely systému řízení v nadnárodních korporacích</a:t>
            </a:r>
          </a:p>
          <a:p>
            <a:pPr marL="0" indent="0">
              <a:buNone/>
            </a:pPr>
            <a:endParaRPr lang="cs-CZ" sz="2000" b="1" i="1" dirty="0"/>
          </a:p>
          <a:p>
            <a:pPr marL="0" indent="0">
              <a:buNone/>
            </a:pPr>
            <a:r>
              <a:rPr lang="cs-CZ" sz="2000" b="1" i="1" dirty="0"/>
              <a:t>1, Dominance národnosti země původu firmy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i="1" dirty="0"/>
              <a:t>  </a:t>
            </a:r>
            <a:r>
              <a:rPr lang="cs-CZ" sz="2000" dirty="0"/>
              <a:t>znalost produktu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 znalost centrálního systému řízení</a:t>
            </a:r>
          </a:p>
          <a:p>
            <a:pPr marL="0" indent="0">
              <a:buNone/>
            </a:pPr>
            <a:r>
              <a:rPr lang="cs-CZ" sz="1400" dirty="0"/>
              <a:t>        </a:t>
            </a: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ÚSPĚCH MODELU KDYŽ: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 kvalitní řídící pracovník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 oproštění se od kulturních předsudků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600" i="1" dirty="0"/>
              <a:t>* Například Samsung (východoasijská korporace)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256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312</TotalTime>
  <Words>645</Words>
  <Application>Microsoft Office PowerPoint</Application>
  <PresentationFormat>Předvádění na obrazovce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Brush Script MT</vt:lpstr>
      <vt:lpstr>Constantia</vt:lpstr>
      <vt:lpstr>Courier New</vt:lpstr>
      <vt:lpstr>Franklin Gothic Book</vt:lpstr>
      <vt:lpstr>Rage Italic</vt:lpstr>
      <vt:lpstr>Wingdings</vt:lpstr>
      <vt:lpstr>Špendlík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INTERKULTURNÍ MANAGEMENT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INTERKULTURNÍ MANAGEMENT</dc:title>
  <dc:creator>Eliska</dc:creator>
  <cp:lastModifiedBy>BoS</cp:lastModifiedBy>
  <cp:revision>24</cp:revision>
  <dcterms:created xsi:type="dcterms:W3CDTF">2019-11-03T10:10:07Z</dcterms:created>
  <dcterms:modified xsi:type="dcterms:W3CDTF">2021-02-14T09:29:32Z</dcterms:modified>
</cp:coreProperties>
</file>