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72" r:id="rId7"/>
    <p:sldId id="264" r:id="rId8"/>
    <p:sldId id="269" r:id="rId9"/>
    <p:sldId id="265" r:id="rId10"/>
    <p:sldId id="268" r:id="rId11"/>
    <p:sldId id="266" r:id="rId12"/>
    <p:sldId id="267" r:id="rId13"/>
    <p:sldId id="270" r:id="rId14"/>
    <p:sldId id="276" r:id="rId15"/>
    <p:sldId id="273" r:id="rId16"/>
    <p:sldId id="274" r:id="rId17"/>
    <p:sldId id="275" r:id="rId18"/>
    <p:sldId id="260" r:id="rId19"/>
    <p:sldId id="280" r:id="rId20"/>
    <p:sldId id="278" r:id="rId21"/>
    <p:sldId id="279" r:id="rId22"/>
    <p:sldId id="277" r:id="rId23"/>
    <p:sldId id="281" r:id="rId24"/>
    <p:sldId id="263" r:id="rId25"/>
    <p:sldId id="283" r:id="rId26"/>
    <p:sldId id="282" r:id="rId27"/>
    <p:sldId id="284" r:id="rId2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50AB88-0113-4D23-9563-E26426BCD10C}" v="2" dt="2022-02-20T12:39:27.372"/>
    <p1510:client id="{652A3120-ACCB-4435-8C9D-D998D84930D9}" v="5" dt="2022-02-22T13:11:55.843"/>
    <p1510:client id="{88EA5142-27AE-4002-B546-B568304C89DB}" v="1" dt="2022-02-22T11:59:52.301"/>
    <p1510:client id="{A1206BB5-75F9-44DF-AAC7-50B4DD1C5A2B}" v="11" dt="2022-02-21T16:06:41.2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ška Zýková" userId="S::71407905@cuni.cz::d42e29c3-bc00-4902-915d-5f35a7f65d33" providerId="AD" clId="Web-{A1206BB5-75F9-44DF-AAC7-50B4DD1C5A2B}"/>
    <pc:docChg chg="addSld delSld">
      <pc:chgData name="Eliška Zýková" userId="S::71407905@cuni.cz::d42e29c3-bc00-4902-915d-5f35a7f65d33" providerId="AD" clId="Web-{A1206BB5-75F9-44DF-AAC7-50B4DD1C5A2B}" dt="2022-02-21T16:06:38.588" v="3"/>
      <pc:docMkLst>
        <pc:docMk/>
      </pc:docMkLst>
      <pc:sldChg chg="add del">
        <pc:chgData name="Eliška Zýková" userId="S::71407905@cuni.cz::d42e29c3-bc00-4902-915d-5f35a7f65d33" providerId="AD" clId="Web-{A1206BB5-75F9-44DF-AAC7-50B4DD1C5A2B}" dt="2022-02-21T16:06:38.588" v="3"/>
        <pc:sldMkLst>
          <pc:docMk/>
          <pc:sldMk cId="1650283461" sldId="265"/>
        </pc:sldMkLst>
      </pc:sldChg>
      <pc:sldChg chg="new del">
        <pc:chgData name="Eliška Zýková" userId="S::71407905@cuni.cz::d42e29c3-bc00-4902-915d-5f35a7f65d33" providerId="AD" clId="Web-{A1206BB5-75F9-44DF-AAC7-50B4DD1C5A2B}" dt="2022-02-21T15:43:41.602" v="1"/>
        <pc:sldMkLst>
          <pc:docMk/>
          <pc:sldMk cId="1243893246" sldId="285"/>
        </pc:sldMkLst>
      </pc:sldChg>
    </pc:docChg>
  </pc:docChgLst>
  <pc:docChgLst>
    <pc:chgData name="Marek Joska" userId="S::23252477@cuni.cz::24c61640-cbab-4850-93db-3ea5e9332648" providerId="AD" clId="Web-{88EA5142-27AE-4002-B546-B568304C89DB}"/>
    <pc:docChg chg="modSld">
      <pc:chgData name="Marek Joska" userId="S::23252477@cuni.cz::24c61640-cbab-4850-93db-3ea5e9332648" providerId="AD" clId="Web-{88EA5142-27AE-4002-B546-B568304C89DB}" dt="2022-02-22T11:59:52.301" v="0" actId="1076"/>
      <pc:docMkLst>
        <pc:docMk/>
      </pc:docMkLst>
      <pc:sldChg chg="modSp">
        <pc:chgData name="Marek Joska" userId="S::23252477@cuni.cz::24c61640-cbab-4850-93db-3ea5e9332648" providerId="AD" clId="Web-{88EA5142-27AE-4002-B546-B568304C89DB}" dt="2022-02-22T11:59:52.301" v="0" actId="1076"/>
        <pc:sldMkLst>
          <pc:docMk/>
          <pc:sldMk cId="3026597553" sldId="268"/>
        </pc:sldMkLst>
        <pc:spChg chg="mod">
          <ac:chgData name="Marek Joska" userId="S::23252477@cuni.cz::24c61640-cbab-4850-93db-3ea5e9332648" providerId="AD" clId="Web-{88EA5142-27AE-4002-B546-B568304C89DB}" dt="2022-02-22T11:59:52.301" v="0" actId="1076"/>
          <ac:spMkLst>
            <pc:docMk/>
            <pc:sldMk cId="3026597553" sldId="268"/>
            <ac:spMk id="20482" creationId="{00000000-0000-0000-0000-000000000000}"/>
          </ac:spMkLst>
        </pc:spChg>
      </pc:sldChg>
    </pc:docChg>
  </pc:docChgLst>
  <pc:docChgLst>
    <pc:chgData name="Eliška Zýková" userId="S::71407905@cuni.cz::d42e29c3-bc00-4902-915d-5f35a7f65d33" providerId="AD" clId="Web-{3150AB88-0113-4D23-9563-E26426BCD10C}"/>
    <pc:docChg chg="modSld">
      <pc:chgData name="Eliška Zýková" userId="S::71407905@cuni.cz::d42e29c3-bc00-4902-915d-5f35a7f65d33" providerId="AD" clId="Web-{3150AB88-0113-4D23-9563-E26426BCD10C}" dt="2022-02-20T12:39:27.372" v="1" actId="14100"/>
      <pc:docMkLst>
        <pc:docMk/>
      </pc:docMkLst>
      <pc:sldChg chg="modSp">
        <pc:chgData name="Eliška Zýková" userId="S::71407905@cuni.cz::d42e29c3-bc00-4902-915d-5f35a7f65d33" providerId="AD" clId="Web-{3150AB88-0113-4D23-9563-E26426BCD10C}" dt="2022-02-20T12:39:27.372" v="1" actId="14100"/>
        <pc:sldMkLst>
          <pc:docMk/>
          <pc:sldMk cId="2472249950" sldId="277"/>
        </pc:sldMkLst>
        <pc:picChg chg="mod">
          <ac:chgData name="Eliška Zýková" userId="S::71407905@cuni.cz::d42e29c3-bc00-4902-915d-5f35a7f65d33" providerId="AD" clId="Web-{3150AB88-0113-4D23-9563-E26426BCD10C}" dt="2022-02-20T12:39:22.263" v="0" actId="14100"/>
          <ac:picMkLst>
            <pc:docMk/>
            <pc:sldMk cId="2472249950" sldId="277"/>
            <ac:picMk id="5" creationId="{00000000-0000-0000-0000-000000000000}"/>
          </ac:picMkLst>
        </pc:picChg>
        <pc:picChg chg="mod">
          <ac:chgData name="Eliška Zýková" userId="S::71407905@cuni.cz::d42e29c3-bc00-4902-915d-5f35a7f65d33" providerId="AD" clId="Web-{3150AB88-0113-4D23-9563-E26426BCD10C}" dt="2022-02-20T12:39:27.372" v="1" actId="14100"/>
          <ac:picMkLst>
            <pc:docMk/>
            <pc:sldMk cId="2472249950" sldId="277"/>
            <ac:picMk id="7" creationId="{00000000-0000-0000-0000-000000000000}"/>
          </ac:picMkLst>
        </pc:picChg>
      </pc:sldChg>
    </pc:docChg>
  </pc:docChgLst>
  <pc:docChgLst>
    <pc:chgData name="Marek Joska" userId="S::23252477@cuni.cz::24c61640-cbab-4850-93db-3ea5e9332648" providerId="AD" clId="Web-{652A3120-ACCB-4435-8C9D-D998D84930D9}"/>
    <pc:docChg chg="modSld">
      <pc:chgData name="Marek Joska" userId="S::23252477@cuni.cz::24c61640-cbab-4850-93db-3ea5e9332648" providerId="AD" clId="Web-{652A3120-ACCB-4435-8C9D-D998D84930D9}" dt="2022-02-22T13:11:55.843" v="4" actId="1076"/>
      <pc:docMkLst>
        <pc:docMk/>
      </pc:docMkLst>
      <pc:sldChg chg="modSp">
        <pc:chgData name="Marek Joska" userId="S::23252477@cuni.cz::24c61640-cbab-4850-93db-3ea5e9332648" providerId="AD" clId="Web-{652A3120-ACCB-4435-8C9D-D998D84930D9}" dt="2022-02-22T13:11:55.843" v="4" actId="1076"/>
        <pc:sldMkLst>
          <pc:docMk/>
          <pc:sldMk cId="2472249950" sldId="277"/>
        </pc:sldMkLst>
        <pc:picChg chg="mod">
          <ac:chgData name="Marek Joska" userId="S::23252477@cuni.cz::24c61640-cbab-4850-93db-3ea5e9332648" providerId="AD" clId="Web-{652A3120-ACCB-4435-8C9D-D998D84930D9}" dt="2022-02-22T13:11:55.843" v="4" actId="1076"/>
          <ac:picMkLst>
            <pc:docMk/>
            <pc:sldMk cId="2472249950" sldId="277"/>
            <ac:picMk id="6" creationId="{00000000-0000-0000-0000-000000000000}"/>
          </ac:picMkLst>
        </pc:picChg>
        <pc:picChg chg="mod">
          <ac:chgData name="Marek Joska" userId="S::23252477@cuni.cz::24c61640-cbab-4850-93db-3ea5e9332648" providerId="AD" clId="Web-{652A3120-ACCB-4435-8C9D-D998D84930D9}" dt="2022-02-22T13:00:59.935" v="1" actId="14100"/>
          <ac:picMkLst>
            <pc:docMk/>
            <pc:sldMk cId="2472249950" sldId="277"/>
            <ac:picMk id="7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748F1-248C-43BE-A1A6-D0CFC73FEB7A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72214-B3C9-4C1E-B971-2162835B8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4990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748F1-248C-43BE-A1A6-D0CFC73FEB7A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72214-B3C9-4C1E-B971-2162835B8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271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748F1-248C-43BE-A1A6-D0CFC73FEB7A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72214-B3C9-4C1E-B971-2162835B8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3193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748F1-248C-43BE-A1A6-D0CFC73FEB7A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72214-B3C9-4C1E-B971-2162835B8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44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748F1-248C-43BE-A1A6-D0CFC73FEB7A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72214-B3C9-4C1E-B971-2162835B8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6843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748F1-248C-43BE-A1A6-D0CFC73FEB7A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72214-B3C9-4C1E-B971-2162835B8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44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748F1-248C-43BE-A1A6-D0CFC73FEB7A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72214-B3C9-4C1E-B971-2162835B8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714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748F1-248C-43BE-A1A6-D0CFC73FEB7A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72214-B3C9-4C1E-B971-2162835B8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2323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748F1-248C-43BE-A1A6-D0CFC73FEB7A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72214-B3C9-4C1E-B971-2162835B8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8779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748F1-248C-43BE-A1A6-D0CFC73FEB7A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72214-B3C9-4C1E-B971-2162835B8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373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748F1-248C-43BE-A1A6-D0CFC73FEB7A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72214-B3C9-4C1E-B971-2162835B8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5743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1000">
              <a:srgbClr val="92D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2">
                <a:lumMod val="75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748F1-248C-43BE-A1A6-D0CFC73FEB7A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72214-B3C9-4C1E-B971-2162835B8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272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uv.cz/uploads/RVP_ZV_2017.pdf" TargetMode="External"/><Relationship Id="rId2" Type="http://schemas.openxmlformats.org/officeDocument/2006/relationships/hyperlink" Target="https://www.zakonyprolidi.cz/cs/2016-27#cast2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16-27#cast2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Inkluzivní vzdělávání a diagnostika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571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/>
              <a:t>Obecné metody speciálně pedagogické praxe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8971" y="1600200"/>
            <a:ext cx="11234057" cy="4852988"/>
          </a:xfrm>
        </p:spPr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cs-CZ"/>
              <a:t>Jejich společným posláním je </a:t>
            </a:r>
            <a:r>
              <a:rPr lang="cs-CZ" b="1"/>
              <a:t>odstranění nebo alespoň částečná eliminace negativních aspektů </a:t>
            </a:r>
            <a:r>
              <a:rPr lang="cs-CZ"/>
              <a:t>souvisejících se znevýhodněním</a:t>
            </a:r>
          </a:p>
          <a:p>
            <a:pPr>
              <a:buFontTx/>
              <a:buChar char="-"/>
              <a:defRPr/>
            </a:pPr>
            <a:r>
              <a:rPr lang="cs-CZ" b="1"/>
              <a:t>Reedukace</a:t>
            </a:r>
            <a:r>
              <a:rPr lang="cs-CZ"/>
              <a:t> (zdokonalení výkonnosti poškozené či narušené funkce; </a:t>
            </a:r>
            <a:r>
              <a:rPr lang="cs-CZ" b="1" err="1"/>
              <a:t>multisenzoriální</a:t>
            </a:r>
            <a:r>
              <a:rPr lang="cs-CZ"/>
              <a:t> i </a:t>
            </a:r>
            <a:r>
              <a:rPr lang="cs-CZ" b="1" err="1"/>
              <a:t>monosenzoriální</a:t>
            </a:r>
            <a:r>
              <a:rPr lang="cs-CZ"/>
              <a:t> přístup)</a:t>
            </a:r>
          </a:p>
          <a:p>
            <a:pPr>
              <a:buFontTx/>
              <a:buChar char="-"/>
              <a:defRPr/>
            </a:pPr>
            <a:r>
              <a:rPr lang="cs-CZ" b="1"/>
              <a:t>Kompenzace</a:t>
            </a:r>
            <a:r>
              <a:rPr lang="cs-CZ"/>
              <a:t>  (zlepšení či zdokonalení jiných funkcí; především </a:t>
            </a:r>
            <a:r>
              <a:rPr lang="cs-CZ" b="1" err="1"/>
              <a:t>multisenzoriální</a:t>
            </a:r>
            <a:r>
              <a:rPr lang="cs-CZ"/>
              <a:t> přístup)</a:t>
            </a:r>
          </a:p>
          <a:p>
            <a:pPr>
              <a:buFontTx/>
              <a:buChar char="-"/>
              <a:defRPr/>
            </a:pPr>
            <a:r>
              <a:rPr lang="cs-CZ" b="1"/>
              <a:t>Rehabilitace</a:t>
            </a:r>
            <a:r>
              <a:rPr lang="cs-CZ"/>
              <a:t> (souhrn postupů zaměřených na úpravu společenských vztahů a možnosti společenské i pracovní seberealizace; především komprehensivní přístup)</a:t>
            </a:r>
          </a:p>
          <a:p>
            <a:pPr>
              <a:buFontTx/>
              <a:buChar char="-"/>
              <a:defRPr/>
            </a:pPr>
            <a:r>
              <a:rPr lang="cs-CZ" b="1"/>
              <a:t>Speciální</a:t>
            </a:r>
            <a:r>
              <a:rPr lang="cs-CZ"/>
              <a:t> </a:t>
            </a:r>
            <a:r>
              <a:rPr lang="cs-CZ" b="1"/>
              <a:t>výchova a vzdělávání </a:t>
            </a:r>
            <a:r>
              <a:rPr lang="cs-CZ"/>
              <a:t>(vzdělávání znevýhodněných osob v zařízeních školské soustavy)</a:t>
            </a:r>
          </a:p>
          <a:p>
            <a:pPr>
              <a:buFontTx/>
              <a:buChar char="-"/>
              <a:defRPr/>
            </a:pPr>
            <a:r>
              <a:rPr lang="cs-CZ" b="1"/>
              <a:t>Prevence</a:t>
            </a:r>
            <a:r>
              <a:rPr lang="cs-CZ"/>
              <a:t> (</a:t>
            </a:r>
            <a:r>
              <a:rPr lang="cs-CZ" b="1"/>
              <a:t>primární, sekundární i terciární </a:t>
            </a:r>
            <a:r>
              <a:rPr lang="cs-CZ"/>
              <a:t>– ochrana společnosti a okolí)</a:t>
            </a:r>
          </a:p>
        </p:txBody>
      </p:sp>
    </p:spTree>
    <p:extLst>
      <p:ext uri="{BB962C8B-B14F-4D97-AF65-F5344CB8AC3E}">
        <p14:creationId xmlns:p14="http://schemas.microsoft.com/office/powerpoint/2010/main" val="1208623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Speciálně-pedagogická diagnostika a její 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cs-CZ" b="1"/>
              <a:t>Obecný cíl </a:t>
            </a:r>
            <a:r>
              <a:rPr lang="cs-CZ"/>
              <a:t>– co možná nejlépe a nejpečlivěji rozpoznat a charakterizovat konkrétní problém či úroveň hodnoceného jevu, a to v jakékoliv oblasti</a:t>
            </a:r>
          </a:p>
          <a:p>
            <a:pPr>
              <a:defRPr/>
            </a:pPr>
            <a:r>
              <a:rPr lang="cs-CZ" b="1"/>
              <a:t>Dílčí cíle</a:t>
            </a:r>
            <a:r>
              <a:rPr lang="cs-CZ"/>
              <a:t>:</a:t>
            </a:r>
          </a:p>
          <a:p>
            <a:pPr>
              <a:buFontTx/>
              <a:buChar char="-"/>
              <a:defRPr/>
            </a:pPr>
            <a:r>
              <a:rPr lang="cs-CZ"/>
              <a:t>Vymezení, </a:t>
            </a:r>
            <a:r>
              <a:rPr lang="cs-CZ" b="1"/>
              <a:t>které jevy do dané oblasti patří</a:t>
            </a:r>
          </a:p>
          <a:p>
            <a:pPr>
              <a:buFontTx/>
              <a:buChar char="-"/>
              <a:defRPr/>
            </a:pPr>
            <a:r>
              <a:rPr lang="cs-CZ"/>
              <a:t>Stanovení, zda je </a:t>
            </a:r>
            <a:r>
              <a:rPr lang="cs-CZ" b="1"/>
              <a:t>diagnostikovaný jedinec předmětem zájmu </a:t>
            </a:r>
            <a:r>
              <a:rPr lang="cs-CZ"/>
              <a:t>daného oboru</a:t>
            </a:r>
          </a:p>
          <a:p>
            <a:pPr>
              <a:buFontTx/>
              <a:buChar char="-"/>
              <a:defRPr/>
            </a:pPr>
            <a:r>
              <a:rPr lang="cs-CZ"/>
              <a:t>Rozpoznání, kdo je s vyšší pravděpodobností </a:t>
            </a:r>
            <a:r>
              <a:rPr lang="cs-CZ" b="1"/>
              <a:t>ohrožen vznikem znevýhodnění</a:t>
            </a:r>
            <a:r>
              <a:rPr lang="cs-CZ"/>
              <a:t>, choroby atp.</a:t>
            </a:r>
          </a:p>
          <a:p>
            <a:pPr>
              <a:buFontTx/>
              <a:buChar char="-"/>
              <a:defRPr/>
            </a:pPr>
            <a:r>
              <a:rPr lang="cs-CZ" b="1"/>
              <a:t>Rozpoznání a stanovení fáze a míry znevýhodnění</a:t>
            </a:r>
            <a:r>
              <a:rPr lang="cs-CZ"/>
              <a:t>, obtíží či úrovně hodnoceného jevu</a:t>
            </a:r>
          </a:p>
          <a:p>
            <a:pPr>
              <a:buFontTx/>
              <a:buChar char="-"/>
              <a:defRPr/>
            </a:pPr>
            <a:r>
              <a:rPr lang="cs-CZ" b="1"/>
              <a:t>Stanovení příčin</a:t>
            </a:r>
            <a:r>
              <a:rPr lang="cs-CZ"/>
              <a:t>, které vedly ke vzniku či rozvoji znevýhodnění, choroby nebo zvyšují pravděpodobnost jejich výskytu</a:t>
            </a:r>
          </a:p>
          <a:p>
            <a:pPr>
              <a:buFontTx/>
              <a:buChar char="-"/>
              <a:defRPr/>
            </a:pPr>
            <a:r>
              <a:rPr lang="cs-CZ" b="1"/>
              <a:t>Stanovení následných metod a postupů </a:t>
            </a:r>
            <a:r>
              <a:rPr lang="cs-CZ"/>
              <a:t>vedoucích k odstranění, korekci či eliminaci znevýhodnění, choroby či ke zvýšení úrovně daného jevu atp.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772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8681" y="3175"/>
            <a:ext cx="10515600" cy="1325563"/>
          </a:xfrm>
        </p:spPr>
        <p:txBody>
          <a:bodyPr/>
          <a:lstStyle/>
          <a:p>
            <a:r>
              <a:rPr lang="cs-CZ"/>
              <a:t>Inkluze v českém školství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1475" y="1157288"/>
            <a:ext cx="11530013" cy="5529262"/>
          </a:xfrm>
        </p:spPr>
        <p:txBody>
          <a:bodyPr>
            <a:normAutofit fontScale="70000" lnSpcReduction="20000"/>
          </a:bodyPr>
          <a:lstStyle/>
          <a:p>
            <a:r>
              <a:rPr lang="cs-CZ"/>
              <a:t>Školský zákon (2004/561 Sb.) </a:t>
            </a:r>
            <a:r>
              <a:rPr lang="cs-CZ" b="1"/>
              <a:t>do roku 2016: žáci zdravotně postižení a znevýhodnění, žáci se sociálním znevýhodněním</a:t>
            </a:r>
          </a:p>
          <a:p>
            <a:r>
              <a:rPr lang="cs-CZ"/>
              <a:t>2016 – </a:t>
            </a:r>
            <a:r>
              <a:rPr lang="cs-CZ" b="1"/>
              <a:t>žáci se speciálními vzdělávacími potřebami</a:t>
            </a:r>
          </a:p>
          <a:p>
            <a:r>
              <a:rPr lang="cs-CZ"/>
              <a:t>Vyhláška č. 27/</a:t>
            </a:r>
            <a:r>
              <a:rPr lang="cs-CZ" b="1"/>
              <a:t>2016</a:t>
            </a:r>
            <a:r>
              <a:rPr lang="cs-CZ"/>
              <a:t> Sb. a její přílohy: </a:t>
            </a:r>
            <a:r>
              <a:rPr lang="cs-CZ" b="1"/>
              <a:t>Vyhláška o vzdělávání žáků se speciálními vzdělávacími potřebami a žáků nadaných </a:t>
            </a:r>
            <a:r>
              <a:rPr lang="cs-CZ"/>
              <a:t>(</a:t>
            </a:r>
            <a:r>
              <a:rPr lang="cs-CZ">
                <a:hlinkClick r:id="rId2"/>
              </a:rPr>
              <a:t>https://www.zakonyprolidi.cz/</a:t>
            </a:r>
            <a:r>
              <a:rPr lang="cs-CZ" err="1">
                <a:hlinkClick r:id="rId2"/>
              </a:rPr>
              <a:t>cs</a:t>
            </a:r>
            <a:r>
              <a:rPr lang="cs-CZ">
                <a:hlinkClick r:id="rId2"/>
              </a:rPr>
              <a:t>/2016-27#cast2</a:t>
            </a:r>
            <a:r>
              <a:rPr lang="cs-CZ"/>
              <a:t>)</a:t>
            </a:r>
          </a:p>
          <a:p>
            <a:pPr marL="0" indent="0">
              <a:buNone/>
            </a:pPr>
            <a:r>
              <a:rPr lang="cs-CZ"/>
              <a:t>=) úprava stěžejním dokumentů, především </a:t>
            </a:r>
            <a:r>
              <a:rPr lang="cs-CZ" b="1"/>
              <a:t>RVP</a:t>
            </a:r>
            <a:r>
              <a:rPr lang="cs-CZ"/>
              <a:t> (hlavní úprava: </a:t>
            </a:r>
            <a:r>
              <a:rPr lang="cs-CZ" b="1"/>
              <a:t>minimální doporučené výstupy</a:t>
            </a:r>
            <a:r>
              <a:rPr lang="cs-CZ"/>
              <a:t>)</a:t>
            </a:r>
          </a:p>
          <a:p>
            <a:pPr marL="0" indent="0">
              <a:buNone/>
            </a:pPr>
            <a:r>
              <a:rPr lang="cs-CZ"/>
              <a:t>RVP: rámcový vzdělávací program</a:t>
            </a:r>
          </a:p>
          <a:p>
            <a:pPr marL="0" indent="0">
              <a:buNone/>
            </a:pPr>
            <a:r>
              <a:rPr lang="cs-CZ" b="1"/>
              <a:t>Struktura RVP:</a:t>
            </a:r>
          </a:p>
          <a:p>
            <a:pPr>
              <a:buFontTx/>
              <a:buChar char="-"/>
            </a:pPr>
            <a:r>
              <a:rPr lang="cs-CZ"/>
              <a:t>charakteristika vzdělávání na daném stupni</a:t>
            </a:r>
          </a:p>
          <a:p>
            <a:pPr>
              <a:buFontTx/>
              <a:buChar char="-"/>
            </a:pPr>
            <a:r>
              <a:rPr lang="cs-CZ"/>
              <a:t>klíčové kompetence</a:t>
            </a:r>
          </a:p>
          <a:p>
            <a:pPr>
              <a:buFontTx/>
              <a:buChar char="-"/>
            </a:pPr>
            <a:r>
              <a:rPr lang="cs-CZ"/>
              <a:t>vzdělávací oblasti (a konkrétní předměty + obsah učiva a očekávané výstupy)</a:t>
            </a:r>
          </a:p>
          <a:p>
            <a:pPr>
              <a:buFontTx/>
              <a:buChar char="-"/>
            </a:pPr>
            <a:r>
              <a:rPr lang="cs-CZ"/>
              <a:t>Průřezová témata</a:t>
            </a:r>
          </a:p>
          <a:p>
            <a:pPr>
              <a:buFontTx/>
              <a:buChar char="-"/>
            </a:pPr>
            <a:r>
              <a:rPr lang="cs-CZ"/>
              <a:t>Vzdělávání žáků se speciálními vzdělávacími potřebami</a:t>
            </a:r>
          </a:p>
          <a:p>
            <a:pPr>
              <a:buFontTx/>
              <a:buChar char="-"/>
            </a:pPr>
            <a:r>
              <a:rPr lang="cs-CZ"/>
              <a:t>Vzdělávání žáků nadaných a mimořádně nadaných</a:t>
            </a:r>
          </a:p>
          <a:p>
            <a:pPr>
              <a:buFontTx/>
              <a:buChar char="-"/>
            </a:pPr>
            <a:r>
              <a:rPr lang="cs-CZ"/>
              <a:t>Specifikace podmínek pro uskutečňování RVP</a:t>
            </a:r>
          </a:p>
          <a:p>
            <a:pPr>
              <a:buFontTx/>
              <a:buChar char="-"/>
            </a:pPr>
            <a:r>
              <a:rPr lang="cs-CZ"/>
              <a:t>Evaluační zásady a podmínky úpravy RVP</a:t>
            </a:r>
          </a:p>
          <a:p>
            <a:pPr marL="0" indent="0">
              <a:buNone/>
            </a:pPr>
            <a:r>
              <a:rPr lang="cs-CZ" b="1"/>
              <a:t>Úprava RVP od roku 2016</a:t>
            </a:r>
            <a:r>
              <a:rPr lang="cs-CZ"/>
              <a:t>: </a:t>
            </a:r>
            <a:r>
              <a:rPr lang="cs-CZ">
                <a:hlinkClick r:id="rId3"/>
              </a:rPr>
              <a:t>http://www.nuv.cz/uploads/RVP_ZV_2017.pdf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747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/>
              <a:t>Vyhláška o vzdělávání žáků se speciálními vzdělávacími potřebami a žáků nadaných – část SVP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/>
              <a:t>Definuje pedagogickou intervenci, instituci asistenta pedagoga, podpůrná opatření a jejich poskytování</a:t>
            </a:r>
          </a:p>
          <a:p>
            <a:r>
              <a:rPr lang="cs-CZ" b="1"/>
              <a:t>Celkem 5 stupňů podpory </a:t>
            </a:r>
            <a:r>
              <a:rPr lang="cs-CZ"/>
              <a:t>(první stupeň nemá normovanou finanční náročnost)</a:t>
            </a:r>
          </a:p>
          <a:p>
            <a:r>
              <a:rPr lang="cs-CZ" b="1"/>
              <a:t>Pedagogická intervence </a:t>
            </a:r>
            <a:r>
              <a:rPr lang="cs-CZ"/>
              <a:t>– v prvním stupni podpory, minimální úpravy procesu</a:t>
            </a:r>
          </a:p>
          <a:p>
            <a:r>
              <a:rPr lang="cs-CZ" b="1"/>
              <a:t>Poradenské zařízení vydává zprávu </a:t>
            </a:r>
            <a:r>
              <a:rPr lang="cs-CZ"/>
              <a:t>(do 30 dnů od ukončení posuzování) – </a:t>
            </a:r>
            <a:r>
              <a:rPr lang="cs-CZ" b="1"/>
              <a:t>závěry a doporučení</a:t>
            </a:r>
          </a:p>
          <a:p>
            <a:r>
              <a:rPr lang="cs-CZ" b="1"/>
              <a:t>Omezení</a:t>
            </a:r>
            <a:r>
              <a:rPr lang="cs-CZ"/>
              <a:t>: ve třídě či studijní skupině smí být max. 5 žáků s druhým a vyšším stupněm přiznané podpory + nesmí přesáhnout 1/3 počtu žáků ve třídě/skupině</a:t>
            </a:r>
          </a:p>
        </p:txBody>
      </p:sp>
    </p:spTree>
    <p:extLst>
      <p:ext uri="{BB962C8B-B14F-4D97-AF65-F5344CB8AC3E}">
        <p14:creationId xmlns:p14="http://schemas.microsoft.com/office/powerpoint/2010/main" val="41792026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Hierarchie v pedagogické diagnostice ve školském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/>
              <a:t>1. stupeň: učitel + třídní učitel</a:t>
            </a:r>
          </a:p>
          <a:p>
            <a:r>
              <a:rPr lang="cs-CZ" b="1"/>
              <a:t>2. stupeň: výchovný poradce</a:t>
            </a:r>
          </a:p>
          <a:p>
            <a:r>
              <a:rPr lang="cs-CZ" b="1"/>
              <a:t>3. stupeň: PPP</a:t>
            </a:r>
          </a:p>
          <a:p>
            <a:r>
              <a:rPr lang="cs-CZ" b="1"/>
              <a:t>4. stupeň: SPC</a:t>
            </a:r>
          </a:p>
        </p:txBody>
      </p:sp>
    </p:spTree>
    <p:extLst>
      <p:ext uri="{BB962C8B-B14F-4D97-AF65-F5344CB8AC3E}">
        <p14:creationId xmlns:p14="http://schemas.microsoft.com/office/powerpoint/2010/main" val="21325207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Nejčastější druhy diagnostiky v TV v praxi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/>
              <a:t>Znevýhodnění</a:t>
            </a:r>
            <a:r>
              <a:rPr lang="cs-CZ"/>
              <a:t> (oblast speciálně-pedagogické diagnostiky)</a:t>
            </a:r>
          </a:p>
          <a:p>
            <a:r>
              <a:rPr lang="cs-CZ" b="1"/>
              <a:t>Lateralita</a:t>
            </a:r>
          </a:p>
          <a:p>
            <a:r>
              <a:rPr lang="cs-CZ" b="1" err="1"/>
              <a:t>Sociometrie</a:t>
            </a:r>
            <a:endParaRPr lang="cs-CZ" b="1"/>
          </a:p>
          <a:p>
            <a:r>
              <a:rPr lang="cs-CZ" b="1"/>
              <a:t>Nadání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2592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17475"/>
            <a:ext cx="10515600" cy="1325563"/>
          </a:xfrm>
        </p:spPr>
        <p:txBody>
          <a:bodyPr/>
          <a:lstStyle/>
          <a:p>
            <a:r>
              <a:rPr lang="cs-CZ"/>
              <a:t>Lateralita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2925" y="1157288"/>
            <a:ext cx="11129963" cy="544353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/>
              <a:t>= </a:t>
            </a:r>
            <a:r>
              <a:rPr lang="cs-CZ" b="1"/>
              <a:t>přednostní užívání párového smyslového či pohybového orgánu</a:t>
            </a:r>
          </a:p>
          <a:p>
            <a:r>
              <a:rPr lang="cs-CZ" b="1"/>
              <a:t>Dimenze laterality</a:t>
            </a:r>
            <a:r>
              <a:rPr lang="cs-CZ"/>
              <a:t>:</a:t>
            </a:r>
          </a:p>
          <a:p>
            <a:r>
              <a:rPr lang="cs-CZ" err="1"/>
              <a:t>Rukovost</a:t>
            </a:r>
            <a:endParaRPr lang="cs-CZ"/>
          </a:p>
          <a:p>
            <a:r>
              <a:rPr lang="cs-CZ" err="1"/>
              <a:t>Nohovost</a:t>
            </a:r>
            <a:endParaRPr lang="cs-CZ"/>
          </a:p>
          <a:p>
            <a:r>
              <a:rPr lang="cs-CZ" err="1"/>
              <a:t>Okovost</a:t>
            </a:r>
            <a:endParaRPr lang="cs-CZ"/>
          </a:p>
          <a:p>
            <a:r>
              <a:rPr lang="cs-CZ" err="1"/>
              <a:t>Uchovost</a:t>
            </a:r>
            <a:endParaRPr lang="cs-CZ"/>
          </a:p>
          <a:p>
            <a:r>
              <a:rPr lang="cs-CZ"/>
              <a:t>Točivost</a:t>
            </a:r>
          </a:p>
          <a:p>
            <a:r>
              <a:rPr lang="cs-CZ" err="1"/>
              <a:t>Zatáčivost</a:t>
            </a:r>
            <a:endParaRPr lang="cs-CZ"/>
          </a:p>
          <a:p>
            <a:endParaRPr lang="cs-CZ"/>
          </a:p>
          <a:p>
            <a:r>
              <a:rPr lang="cs-CZ" b="1"/>
              <a:t>Rizikové druhy laterality</a:t>
            </a:r>
            <a:r>
              <a:rPr lang="cs-CZ"/>
              <a:t>:</a:t>
            </a:r>
          </a:p>
          <a:p>
            <a:pPr marL="0" indent="0">
              <a:buNone/>
            </a:pPr>
            <a:r>
              <a:rPr lang="cs-CZ"/>
              <a:t>- přecvičená</a:t>
            </a:r>
          </a:p>
          <a:p>
            <a:pPr marL="0" indent="0">
              <a:buNone/>
            </a:pPr>
            <a:r>
              <a:rPr lang="cs-CZ"/>
              <a:t>- zkřížená</a:t>
            </a:r>
          </a:p>
          <a:p>
            <a:pPr marL="0" indent="0">
              <a:buNone/>
            </a:pPr>
            <a:r>
              <a:rPr lang="cs-CZ"/>
              <a:t>- nevyhraněná</a:t>
            </a:r>
          </a:p>
          <a:p>
            <a:pPr marL="0" indent="0">
              <a:buNone/>
            </a:pP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2794839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Určování laterality v TV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Příklady:</a:t>
            </a:r>
          </a:p>
          <a:p>
            <a:r>
              <a:rPr lang="cs-CZ"/>
              <a:t>.</a:t>
            </a:r>
          </a:p>
          <a:p>
            <a:r>
              <a:rPr lang="cs-CZ"/>
              <a:t>.</a:t>
            </a:r>
          </a:p>
          <a:p>
            <a:r>
              <a:rPr lang="cs-CZ"/>
              <a:t>.</a:t>
            </a:r>
          </a:p>
          <a:p>
            <a:r>
              <a:rPr lang="cs-CZ"/>
              <a:t>.</a:t>
            </a:r>
          </a:p>
          <a:p>
            <a:r>
              <a:rPr lang="cs-CZ"/>
              <a:t>.</a:t>
            </a:r>
          </a:p>
          <a:p>
            <a:r>
              <a:rPr lang="cs-CZ"/>
              <a:t>.</a:t>
            </a:r>
          </a:p>
          <a:p>
            <a:r>
              <a:rPr lang="cs-CZ"/>
              <a:t>Odrazová/švihová noha</a:t>
            </a:r>
          </a:p>
        </p:txBody>
      </p:sp>
    </p:spTree>
    <p:extLst>
      <p:ext uri="{BB962C8B-B14F-4D97-AF65-F5344CB8AC3E}">
        <p14:creationId xmlns:p14="http://schemas.microsoft.com/office/powerpoint/2010/main" val="9513787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Obecné poznatky o lateralitě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/>
              <a:t>Pravorucí mají v naprosté většině také šikovnější pravou nohu.</a:t>
            </a:r>
          </a:p>
          <a:p>
            <a:r>
              <a:rPr lang="cs-CZ"/>
              <a:t>Leváci mají většinou šikovnější levou nohu, ale asi čtvrtina leváků může mít šikovnější a tedy preferovanou pravou nohu místo levé.</a:t>
            </a:r>
          </a:p>
          <a:p>
            <a:r>
              <a:rPr lang="cs-CZ"/>
              <a:t>Platí také ve značné míře, že lateralita oka, ruky a nohy je shodná. Přesto asi necelá třetina lidí má shodnou lat. ruky a nohy ale odlišnou lateralitu oka.</a:t>
            </a:r>
          </a:p>
          <a:p>
            <a:r>
              <a:rPr lang="cs-CZ"/>
              <a:t>Lateralita zraku: </a:t>
            </a:r>
            <a:r>
              <a:rPr lang="cs-CZ" b="1"/>
              <a:t>řídící vs. zaměřovací oko (záleží na úkolu</a:t>
            </a:r>
            <a:r>
              <a:rPr lang="cs-CZ"/>
              <a:t>)</a:t>
            </a:r>
          </a:p>
          <a:p>
            <a:r>
              <a:rPr lang="pt-BR"/>
              <a:t>S lateralitou rukou se shoduje pouze volba zaměřovacího oka</a:t>
            </a:r>
            <a:endParaRPr lang="cs-CZ"/>
          </a:p>
          <a:p>
            <a:r>
              <a:rPr lang="cs-CZ"/>
              <a:t>Index laterality - poměr úloh vykonaných pravou a levou rukou nebo nohou, nebo pravým a levým okem</a:t>
            </a:r>
          </a:p>
        </p:txBody>
      </p:sp>
    </p:spTree>
    <p:extLst>
      <p:ext uri="{BB962C8B-B14F-4D97-AF65-F5344CB8AC3E}">
        <p14:creationId xmlns:p14="http://schemas.microsoft.com/office/powerpoint/2010/main" val="32383294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err="1"/>
              <a:t>Sociometrie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28750"/>
            <a:ext cx="10515600" cy="4748213"/>
          </a:xfrm>
        </p:spPr>
        <p:txBody>
          <a:bodyPr/>
          <a:lstStyle/>
          <a:p>
            <a:r>
              <a:rPr lang="cs-CZ"/>
              <a:t>Metoda zjišťující vzájemné vztahy subjektů na bázi přijetí a odmítnutí</a:t>
            </a:r>
          </a:p>
          <a:p>
            <a:r>
              <a:rPr lang="cs-CZ"/>
              <a:t>Velice citlivá záležitost, takřka výhradně v gesci PPP či jiných odborných institucí</a:t>
            </a:r>
          </a:p>
          <a:p>
            <a:r>
              <a:rPr lang="cs-CZ"/>
              <a:t>Laická </a:t>
            </a:r>
            <a:r>
              <a:rPr lang="cs-CZ" err="1"/>
              <a:t>sociometrie</a:t>
            </a:r>
            <a:r>
              <a:rPr lang="cs-CZ"/>
              <a:t> – zjišťování vazeb mezi žáky (TV, adaptační </a:t>
            </a:r>
            <a:r>
              <a:rPr lang="cs-CZ" err="1"/>
              <a:t>ajiné</a:t>
            </a:r>
            <a:r>
              <a:rPr lang="cs-CZ"/>
              <a:t> kurzy = velice vhodné prostředí)</a:t>
            </a:r>
          </a:p>
          <a:p>
            <a:r>
              <a:rPr lang="cs-CZ"/>
              <a:t>Příklady nástrojů: SORAD (</a:t>
            </a:r>
            <a:r>
              <a:rPr lang="cs-CZ" err="1"/>
              <a:t>sociometrico</a:t>
            </a:r>
            <a:r>
              <a:rPr lang="cs-CZ"/>
              <a:t>-ratingový dotazník)</a:t>
            </a:r>
          </a:p>
          <a:p>
            <a:r>
              <a:rPr lang="cs-CZ"/>
              <a:t>Sociogram:</a:t>
            </a:r>
          </a:p>
        </p:txBody>
      </p:sp>
      <p:pic>
        <p:nvPicPr>
          <p:cNvPr id="5" name="Obrázek 4" descr="C:\Users\kotlik\AppData\Local\Microsoft\Windows\INetCache\Content.MSO\4D625498.tm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772" y="4370358"/>
            <a:ext cx="2652038" cy="224634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 descr="C:\Users\kotlik\AppData\Local\Microsoft\Windows\INetCache\Content.MSO\A979DF64.t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8892" y="5717540"/>
            <a:ext cx="1084580" cy="1023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C:\Users\kotlik\AppData\Local\Microsoft\Windows\INetCache\Content.MSO\95A9DE66.tmp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8082" y="3499045"/>
            <a:ext cx="1624821" cy="31176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2249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Inkluze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/>
              <a:t>Inkluze = </a:t>
            </a:r>
            <a:r>
              <a:rPr lang="cs-CZ" b="1"/>
              <a:t>zahrnutí či přijetí do celku</a:t>
            </a:r>
          </a:p>
          <a:p>
            <a:r>
              <a:rPr lang="cs-CZ"/>
              <a:t>Inkluze = vrcholné stadium </a:t>
            </a:r>
            <a:r>
              <a:rPr lang="cs-CZ" b="1"/>
              <a:t>integrace</a:t>
            </a:r>
          </a:p>
          <a:p>
            <a:r>
              <a:rPr lang="cs-CZ" b="1"/>
              <a:t>Inkluzivní vzdělávání </a:t>
            </a:r>
            <a:r>
              <a:rPr lang="cs-CZ"/>
              <a:t>= vzdělávání umožňující plnit povinnou školní docházku bez rozdílu, resp. v místě bydliště</a:t>
            </a:r>
          </a:p>
          <a:p>
            <a:r>
              <a:rPr lang="cs-CZ" b="1"/>
              <a:t>Cíl inkluze – podporovat jedince tak, aby se mohl plně účastnit obvyklých procesů ve společnosti ˇ(= sociální inkluze!)</a:t>
            </a:r>
          </a:p>
          <a:p>
            <a:r>
              <a:rPr lang="cs-CZ" b="1"/>
              <a:t>Integrace</a:t>
            </a:r>
            <a:r>
              <a:rPr lang="cs-CZ"/>
              <a:t> = začleňování různých podskupin do celku (podskupiny jsou definovány na základě diagnostiky – ADHD, Aspergerův s., MR, somatické postižení, …)</a:t>
            </a:r>
          </a:p>
          <a:p>
            <a:r>
              <a:rPr lang="cs-CZ"/>
              <a:t>Inkluze = </a:t>
            </a:r>
            <a:r>
              <a:rPr lang="cs-CZ" b="1"/>
              <a:t>odklon od diagnostických kritérií</a:t>
            </a:r>
            <a:r>
              <a:rPr lang="cs-CZ"/>
              <a:t> (každý člověk je individualita =) jinakost je přirozená) =) </a:t>
            </a:r>
            <a:r>
              <a:rPr lang="cs-CZ" b="1"/>
              <a:t>důsledky?????!!!!!</a:t>
            </a:r>
          </a:p>
          <a:p>
            <a:r>
              <a:rPr lang="cs-CZ" b="1"/>
              <a:t>Integrace</a:t>
            </a:r>
            <a:r>
              <a:rPr lang="cs-CZ"/>
              <a:t> = snaha o úplné zapojení handicapovaného jedince a jeho splynutí se společností; dle WHO je to také </a:t>
            </a:r>
            <a:r>
              <a:rPr lang="cs-CZ" b="1"/>
              <a:t>sociální rehabilitace </a:t>
            </a:r>
            <a:r>
              <a:rPr lang="cs-CZ"/>
              <a:t>a schopnost podílet se na obvyklých sociálních procesech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40027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Výhody a nevýhody </a:t>
            </a:r>
            <a:r>
              <a:rPr lang="cs-CZ" err="1"/>
              <a:t>sociometrie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4350" y="1500188"/>
            <a:ext cx="10839450" cy="5243512"/>
          </a:xfrm>
        </p:spPr>
        <p:txBody>
          <a:bodyPr>
            <a:normAutofit fontScale="77500" lnSpcReduction="20000"/>
          </a:bodyPr>
          <a:lstStyle/>
          <a:p>
            <a:r>
              <a:rPr lang="cs-CZ" b="1"/>
              <a:t>Výhody:</a:t>
            </a:r>
          </a:p>
          <a:p>
            <a:r>
              <a:rPr lang="cs-CZ"/>
              <a:t>Lze analyzovat údaje nejen z hlediska skupiny, ale též z hlediska pozice jednotlivých členů.</a:t>
            </a:r>
          </a:p>
          <a:p>
            <a:r>
              <a:rPr lang="cs-CZ"/>
              <a:t>Získaná data umožňují v určité míře posoudit sociální a morální vyspělost dotazovaných.</a:t>
            </a:r>
          </a:p>
          <a:p>
            <a:r>
              <a:rPr lang="cs-CZ"/>
              <a:t>Umožňuje poznat alespoň orientační charakteristiku každého hodnotícího.</a:t>
            </a:r>
          </a:p>
          <a:p>
            <a:r>
              <a:rPr lang="cs-CZ"/>
              <a:t>Jednoduchá administrace</a:t>
            </a:r>
          </a:p>
          <a:p>
            <a:r>
              <a:rPr lang="cs-CZ"/>
              <a:t>Značné množství informací o kolektivu (kvalitativní i kvantitativní).</a:t>
            </a:r>
          </a:p>
          <a:p>
            <a:r>
              <a:rPr lang="cs-CZ"/>
              <a:t>Není nutná 100% účast, výsledky jsou vypovídající od cca 70% účasti.</a:t>
            </a:r>
          </a:p>
          <a:p>
            <a:r>
              <a:rPr lang="cs-CZ"/>
              <a:t>Hluboké informace i o členech, kteří nejsou vyhodnocení přítomni.</a:t>
            </a:r>
          </a:p>
          <a:p>
            <a:endParaRPr lang="cs-CZ"/>
          </a:p>
          <a:p>
            <a:r>
              <a:rPr lang="cs-CZ" b="1"/>
              <a:t>Nevýhody</a:t>
            </a:r>
          </a:p>
          <a:p>
            <a:r>
              <a:rPr lang="cs-CZ"/>
              <a:t>GDPR</a:t>
            </a:r>
          </a:p>
          <a:p>
            <a:r>
              <a:rPr lang="cs-CZ"/>
              <a:t>Hluboce osobní povaha informací</a:t>
            </a:r>
          </a:p>
          <a:p>
            <a:r>
              <a:rPr lang="cs-CZ"/>
              <a:t>Riziko zvýšení pnutí a </a:t>
            </a:r>
            <a:r>
              <a:rPr lang="cs-CZ" err="1"/>
              <a:t>hostility</a:t>
            </a:r>
            <a:r>
              <a:rPr lang="cs-CZ"/>
              <a:t> ve skupině, až rozvrat vztahů</a:t>
            </a:r>
          </a:p>
        </p:txBody>
      </p:sp>
    </p:spTree>
    <p:extLst>
      <p:ext uri="{BB962C8B-B14F-4D97-AF65-F5344CB8AC3E}">
        <p14:creationId xmlns:p14="http://schemas.microsoft.com/office/powerpoint/2010/main" val="4087654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Nadání a nadaní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7175" y="1797050"/>
            <a:ext cx="11649075" cy="4775200"/>
          </a:xfrm>
        </p:spPr>
        <p:txBody>
          <a:bodyPr>
            <a:normAutofit lnSpcReduction="10000"/>
          </a:bodyPr>
          <a:lstStyle/>
          <a:p>
            <a:r>
              <a:rPr lang="cs-CZ" sz="3500"/>
              <a:t>Kdo je to „</a:t>
            </a:r>
            <a:r>
              <a:rPr lang="cs-CZ" sz="3500" b="1"/>
              <a:t>nadaný žák</a:t>
            </a:r>
            <a:r>
              <a:rPr lang="cs-CZ" sz="3500"/>
              <a:t>“??? </a:t>
            </a:r>
            <a:r>
              <a:rPr lang="cs-CZ"/>
              <a:t>(</a:t>
            </a:r>
            <a:r>
              <a:rPr lang="cs-CZ">
                <a:hlinkClick r:id="rId2"/>
              </a:rPr>
              <a:t>https://www.zakonyprolidi.cz/</a:t>
            </a:r>
            <a:r>
              <a:rPr lang="cs-CZ" err="1">
                <a:hlinkClick r:id="rId2"/>
              </a:rPr>
              <a:t>cs</a:t>
            </a:r>
            <a:r>
              <a:rPr lang="cs-CZ">
                <a:hlinkClick r:id="rId2"/>
              </a:rPr>
              <a:t>/2016-27#cast2</a:t>
            </a:r>
            <a:r>
              <a:rPr lang="cs-CZ"/>
              <a:t>) - </a:t>
            </a:r>
            <a:r>
              <a:rPr lang="cs-CZ" b="1"/>
              <a:t>Vyhláška č. 27/2016 Sb</a:t>
            </a:r>
            <a:r>
              <a:rPr lang="cs-CZ"/>
              <a:t>. (Vyhláška o vzdělávání žáků se speciálními vzdělávacími potřebami a žáků nadaných)</a:t>
            </a:r>
          </a:p>
          <a:p>
            <a:r>
              <a:rPr lang="cs-CZ" b="1"/>
              <a:t>(1)</a:t>
            </a:r>
            <a:r>
              <a:rPr lang="cs-CZ"/>
              <a:t> Za nadaného žáka se pro účely této vyhlášky považuje především žák, který při adekvátní podpoře vykazuje ve srovnání s vrstevníky vysokou úroveň v jedné či více oblastech rozumových schopností, v pohybových, manuálních, uměleckých nebo sociálních dovednostech.</a:t>
            </a:r>
          </a:p>
          <a:p>
            <a:r>
              <a:rPr lang="cs-CZ" b="1"/>
              <a:t>(2)</a:t>
            </a:r>
            <a:r>
              <a:rPr lang="cs-CZ"/>
              <a:t> Za mimořádně nadaného žáka se pro účely této vyhlášky považuje především žák, jehož rozložení schopností dosahuje mimořádné úrovně při vysoké tvořivosti v celém okruhu činností nebo v jednotlivých oblastech rozumových schopností, v pohybových, manuálních, uměleckých nebo sociálních dovednostech.</a:t>
            </a:r>
          </a:p>
        </p:txBody>
      </p:sp>
    </p:spTree>
    <p:extLst>
      <p:ext uri="{BB962C8B-B14F-4D97-AF65-F5344CB8AC3E}">
        <p14:creationId xmlns:p14="http://schemas.microsoft.com/office/powerpoint/2010/main" val="9079433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Péče o nadané žáky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5213"/>
          </a:xfrm>
        </p:spPr>
        <p:txBody>
          <a:bodyPr>
            <a:normAutofit fontScale="92500" lnSpcReduction="20000"/>
          </a:bodyPr>
          <a:lstStyle/>
          <a:p>
            <a:r>
              <a:rPr lang="cs-CZ" b="1"/>
              <a:t>Organizace</a:t>
            </a:r>
            <a:r>
              <a:rPr lang="cs-CZ"/>
              <a:t>: STAN, ECHA (člen WCGTC (Světové rady pro </a:t>
            </a:r>
            <a:r>
              <a:rPr lang="cs-CZ" b="1"/>
              <a:t>nadané</a:t>
            </a:r>
            <a:r>
              <a:rPr lang="cs-CZ"/>
              <a:t> a talentované děti)</a:t>
            </a:r>
          </a:p>
          <a:p>
            <a:r>
              <a:rPr lang="cs-CZ" b="1"/>
              <a:t>Role učitele a PPP</a:t>
            </a:r>
          </a:p>
          <a:p>
            <a:r>
              <a:rPr lang="cs-CZ" b="1"/>
              <a:t>Škola zpracuje IVP či </a:t>
            </a:r>
            <a:r>
              <a:rPr lang="cs-CZ" b="1" err="1"/>
              <a:t>PlPP</a:t>
            </a:r>
            <a:r>
              <a:rPr lang="cs-CZ" b="1"/>
              <a:t> do 1 měsíce od doporučení PPP</a:t>
            </a:r>
          </a:p>
          <a:p>
            <a:r>
              <a:rPr lang="cs-CZ" b="1"/>
              <a:t>Průběžné vyhodnocování</a:t>
            </a:r>
          </a:p>
          <a:p>
            <a:pPr>
              <a:buFontTx/>
              <a:buChar char="-"/>
            </a:pPr>
            <a:r>
              <a:rPr lang="cs-CZ" b="1"/>
              <a:t>IVP: poradenské zařízení ve spolupráci se školu dle stanovených termínů – min. 1x ročně</a:t>
            </a:r>
          </a:p>
          <a:p>
            <a:pPr>
              <a:buFontTx/>
              <a:buChar char="-"/>
            </a:pPr>
            <a:r>
              <a:rPr lang="cs-CZ" b="1" err="1"/>
              <a:t>PlPP</a:t>
            </a:r>
            <a:r>
              <a:rPr lang="cs-CZ" b="1"/>
              <a:t>: škola, kvartálně</a:t>
            </a:r>
          </a:p>
          <a:p>
            <a:r>
              <a:rPr lang="cs-CZ"/>
              <a:t>Každý žák s diagnostikovaným nadáním a zpracovanými podpůrnými opatřeními musí mít přiděleného </a:t>
            </a:r>
            <a:r>
              <a:rPr lang="cs-CZ" err="1"/>
              <a:t>pedag</a:t>
            </a:r>
            <a:r>
              <a:rPr lang="cs-CZ"/>
              <a:t>. pracovníka (zpravidla </a:t>
            </a:r>
            <a:r>
              <a:rPr lang="cs-CZ" b="1"/>
              <a:t>výchovný poradce nebo koordinátor péče o nadané žáky </a:t>
            </a:r>
            <a:r>
              <a:rPr lang="cs-CZ"/>
              <a:t>=) snížení objemu přímé výuky)</a:t>
            </a:r>
          </a:p>
          <a:p>
            <a:r>
              <a:rPr lang="cs-CZ"/>
              <a:t>Žák </a:t>
            </a:r>
            <a:r>
              <a:rPr lang="cs-CZ" b="1"/>
              <a:t>nadaný/mimořádně nadaný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82450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Možnosti práce s nadanými žáky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85912"/>
            <a:ext cx="10515600" cy="4872038"/>
          </a:xfrm>
        </p:spPr>
        <p:txBody>
          <a:bodyPr>
            <a:normAutofit fontScale="92500" lnSpcReduction="10000"/>
          </a:bodyPr>
          <a:lstStyle/>
          <a:p>
            <a:r>
              <a:rPr lang="cs-CZ" u="sng"/>
              <a:t>Možnosti ve výuce:</a:t>
            </a:r>
          </a:p>
          <a:p>
            <a:pPr>
              <a:buFontTx/>
              <a:buChar char="-"/>
            </a:pPr>
            <a:r>
              <a:rPr lang="cs-CZ" b="1"/>
              <a:t>individualizovaná výuka</a:t>
            </a:r>
          </a:p>
          <a:p>
            <a:pPr>
              <a:buFontTx/>
              <a:buChar char="-"/>
            </a:pPr>
            <a:r>
              <a:rPr lang="cs-CZ" b="1"/>
              <a:t>nadstandardní studijní materiály a pomůcky</a:t>
            </a:r>
          </a:p>
          <a:p>
            <a:pPr>
              <a:buFontTx/>
              <a:buChar char="-"/>
            </a:pPr>
            <a:r>
              <a:rPr lang="cs-CZ" b="1"/>
              <a:t>rozvíjející činnosti a úkoly</a:t>
            </a:r>
          </a:p>
          <a:p>
            <a:pPr>
              <a:buFontTx/>
              <a:buChar char="-"/>
            </a:pPr>
            <a:r>
              <a:rPr lang="cs-CZ" b="1"/>
              <a:t>zapojení do soutěží</a:t>
            </a:r>
          </a:p>
          <a:p>
            <a:pPr>
              <a:buFontTx/>
              <a:buChar char="-"/>
            </a:pPr>
            <a:r>
              <a:rPr lang="cs-CZ" b="1"/>
              <a:t>SOČ atp.</a:t>
            </a:r>
          </a:p>
          <a:p>
            <a:pPr>
              <a:buFontTx/>
              <a:buChar char="-"/>
            </a:pPr>
            <a:r>
              <a:rPr lang="cs-CZ" b="1"/>
              <a:t>zapojení externích odborníků</a:t>
            </a:r>
          </a:p>
          <a:p>
            <a:pPr>
              <a:buFontTx/>
              <a:buChar char="-"/>
            </a:pPr>
            <a:r>
              <a:rPr lang="cs-CZ" b="1"/>
              <a:t>stáže v odborných zařízeních</a:t>
            </a:r>
          </a:p>
          <a:p>
            <a:pPr>
              <a:buFontTx/>
              <a:buChar char="-"/>
            </a:pPr>
            <a:r>
              <a:rPr lang="cs-CZ" b="1"/>
              <a:t>přeskočení ročníku</a:t>
            </a:r>
          </a:p>
          <a:p>
            <a:endParaRPr lang="cs-CZ"/>
          </a:p>
          <a:p>
            <a:r>
              <a:rPr lang="cs-CZ" b="1"/>
              <a:t>Motivace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0439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Děkuji za pozornost!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6162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Východiska inkluze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/>
              <a:t>Pedocentrismus jako opak </a:t>
            </a:r>
            <a:r>
              <a:rPr lang="cs-CZ" b="1" err="1"/>
              <a:t>herbartismu</a:t>
            </a:r>
            <a:endParaRPr lang="cs-CZ" b="1"/>
          </a:p>
          <a:p>
            <a:r>
              <a:rPr lang="cs-CZ"/>
              <a:t>1948 – Všeobecná deklarace lidských práv</a:t>
            </a:r>
          </a:p>
          <a:p>
            <a:r>
              <a:rPr lang="cs-CZ"/>
              <a:t>1989 – Úmluva o právech dítěte</a:t>
            </a:r>
          </a:p>
          <a:p>
            <a:r>
              <a:rPr lang="cs-CZ"/>
              <a:t>1990 – Světová deklarace vzdělávání pro všechny</a:t>
            </a:r>
          </a:p>
          <a:p>
            <a:r>
              <a:rPr lang="cs-CZ"/>
              <a:t>1994 – Světová konference o vzdělávání osob se speciálními vzdělávacími potřebami</a:t>
            </a:r>
          </a:p>
          <a:p>
            <a:r>
              <a:rPr lang="cs-CZ"/>
              <a:t>2006 – Úmluva o právech osob se zdravotním postižením</a:t>
            </a:r>
          </a:p>
          <a:p>
            <a:endParaRPr lang="cs-CZ"/>
          </a:p>
          <a:p>
            <a:r>
              <a:rPr lang="cs-CZ" b="1"/>
              <a:t>ČR: 2016 – novela školského zákona</a:t>
            </a:r>
          </a:p>
        </p:txBody>
      </p:sp>
    </p:spTree>
    <p:extLst>
      <p:ext uri="{BB962C8B-B14F-4D97-AF65-F5344CB8AC3E}">
        <p14:creationId xmlns:p14="http://schemas.microsoft.com/office/powerpoint/2010/main" val="1999618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Cíle speciální pedagogiky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25625"/>
            <a:ext cx="11212286" cy="435133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b="1"/>
              <a:t>Základní cíl </a:t>
            </a:r>
            <a:r>
              <a:rPr lang="cs-CZ"/>
              <a:t>– dosažení maximální možné socializace znevýhodněného jedince s ohledem na charakter, rozsah a závažnost jeho znevýhodnění v dané oblasti</a:t>
            </a:r>
          </a:p>
          <a:p>
            <a:pPr marL="0" indent="0">
              <a:buNone/>
              <a:defRPr/>
            </a:pPr>
            <a:r>
              <a:rPr lang="cs-CZ"/>
              <a:t>		- s tím souvisí i nezbytnost vytváření vhodných podmínek</a:t>
            </a:r>
          </a:p>
          <a:p>
            <a:pPr>
              <a:defRPr/>
            </a:pPr>
            <a:r>
              <a:rPr lang="cs-CZ" b="1"/>
              <a:t>Dílčí cíle </a:t>
            </a:r>
            <a:r>
              <a:rPr lang="cs-CZ"/>
              <a:t>–</a:t>
            </a:r>
            <a:r>
              <a:rPr lang="cs-CZ" b="1"/>
              <a:t> </a:t>
            </a:r>
            <a:r>
              <a:rPr lang="cs-CZ"/>
              <a:t>dosažení určitého stupně edukace či postupného rozvoje v dané oblasti</a:t>
            </a:r>
          </a:p>
          <a:p>
            <a:pPr>
              <a:defRPr/>
            </a:pPr>
            <a:r>
              <a:rPr lang="cs-CZ" b="1"/>
              <a:t>Základní cíl č. 2</a:t>
            </a:r>
            <a:r>
              <a:rPr lang="cs-CZ"/>
              <a:t> – rovněž dosažení změny v postojích části společnosti vůči znevýhodněným spoluobčanům</a:t>
            </a:r>
          </a:p>
        </p:txBody>
      </p:sp>
    </p:spTree>
    <p:extLst>
      <p:ext uri="{BB962C8B-B14F-4D97-AF65-F5344CB8AC3E}">
        <p14:creationId xmlns:p14="http://schemas.microsoft.com/office/powerpoint/2010/main" val="183483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Klasifikace znevýhodnění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3000" b="1"/>
              <a:t>Porucha </a:t>
            </a:r>
            <a:r>
              <a:rPr lang="cs-CZ" altLang="cs-CZ" sz="3000"/>
              <a:t>= ztráta nebo abnormalita v psychologické, fyziologické či anatomické funkci nebo struktuře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000" b="1"/>
              <a:t>Handicap </a:t>
            </a:r>
            <a:r>
              <a:rPr lang="cs-CZ" altLang="cs-CZ" sz="3000"/>
              <a:t>= nepříznivý stav nebo situace pro daného jedince vyplývající z poruchy či defektu, který omezuje nebo znemožňuje plnění úloh a  dosahování cílů v porovnání s majoritní populací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000" b="1"/>
              <a:t>Znevýhodnění </a:t>
            </a:r>
            <a:r>
              <a:rPr lang="cs-CZ" altLang="cs-CZ" sz="3000"/>
              <a:t>= totožné s pojmem handicap, pouze terminologická záležitost</a:t>
            </a:r>
          </a:p>
        </p:txBody>
      </p:sp>
    </p:spTree>
    <p:extLst>
      <p:ext uri="{BB962C8B-B14F-4D97-AF65-F5344CB8AC3E}">
        <p14:creationId xmlns:p14="http://schemas.microsoft.com/office/powerpoint/2010/main" val="2920530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/>
              <a:t>Historické a současné pojetí přístupu k znevýhodněným jedincům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/>
              <a:t>Zřetelný postupný vývoj postoje a chování ke znevýhodněným lidem</a:t>
            </a:r>
          </a:p>
          <a:p>
            <a:pPr>
              <a:defRPr/>
            </a:pPr>
            <a:r>
              <a:rPr lang="cs-CZ" u="sng"/>
              <a:t>Postoj majoritní společnosti:</a:t>
            </a:r>
          </a:p>
          <a:p>
            <a:pPr>
              <a:buFontTx/>
              <a:buChar char="-"/>
              <a:defRPr/>
            </a:pPr>
            <a:r>
              <a:rPr lang="cs-CZ" b="1"/>
              <a:t>Represivní </a:t>
            </a:r>
            <a:r>
              <a:rPr lang="cs-CZ"/>
              <a:t>(lhostejnost, odmítání pomoci, likvidace; starověk a raný středověk)</a:t>
            </a:r>
          </a:p>
          <a:p>
            <a:pPr>
              <a:buFontTx/>
              <a:buChar char="-"/>
              <a:defRPr/>
            </a:pPr>
            <a:r>
              <a:rPr lang="cs-CZ" b="1" err="1"/>
              <a:t>Segregativní</a:t>
            </a:r>
            <a:r>
              <a:rPr lang="cs-CZ"/>
              <a:t> (vyloučení ze společnosti; odkázáni na náhodnou pomoc, minimální možnost pro seberealizaci; středověk)</a:t>
            </a:r>
          </a:p>
          <a:p>
            <a:pPr>
              <a:buFontTx/>
              <a:buChar char="-"/>
              <a:defRPr/>
            </a:pPr>
            <a:r>
              <a:rPr lang="cs-CZ" b="1"/>
              <a:t>Charitativní</a:t>
            </a:r>
            <a:r>
              <a:rPr lang="cs-CZ"/>
              <a:t>  (nálepka ubožáka =) potřeba pomoci či ošetření; církevní řády atp.; od nástupu renesance)</a:t>
            </a:r>
          </a:p>
          <a:p>
            <a:pPr>
              <a:buFontTx/>
              <a:buChar char="-"/>
              <a:defRPr/>
            </a:pPr>
            <a:r>
              <a:rPr lang="cs-CZ" b="1"/>
              <a:t>Humanistický</a:t>
            </a:r>
            <a:r>
              <a:rPr lang="cs-CZ"/>
              <a:t> (princip přirozené důstojnosti každého člověka)</a:t>
            </a:r>
          </a:p>
        </p:txBody>
      </p:sp>
    </p:spTree>
    <p:extLst>
      <p:ext uri="{BB962C8B-B14F-4D97-AF65-F5344CB8AC3E}">
        <p14:creationId xmlns:p14="http://schemas.microsoft.com/office/powerpoint/2010/main" val="1650283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838200" y="395605"/>
            <a:ext cx="10515600" cy="1325563"/>
          </a:xfrm>
        </p:spPr>
        <p:txBody>
          <a:bodyPr/>
          <a:lstStyle/>
          <a:p>
            <a:pPr eaLnBrk="1" hangingPunct="1"/>
            <a:r>
              <a:rPr lang="cs-CZ" altLang="cs-CZ"/>
              <a:t>Modely integračních snah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cs-CZ" b="1"/>
              <a:t>Medicinský model </a:t>
            </a:r>
            <a:r>
              <a:rPr lang="cs-CZ"/>
              <a:t>(vychází z biologických příčin, cílem je léčba a překonání handicapu, není nutná změna školského systému, integrace spočívá v přizpůsobení se)</a:t>
            </a:r>
          </a:p>
          <a:p>
            <a:pPr>
              <a:defRPr/>
            </a:pPr>
            <a:r>
              <a:rPr lang="cs-CZ" b="1"/>
              <a:t>Sociálně patologický model </a:t>
            </a:r>
            <a:r>
              <a:rPr lang="cs-CZ"/>
              <a:t>(vychází ze sociálních problémů, základem je společenská přizpůsobivost a diskriminace, integrace je podporována speciální terapií)</a:t>
            </a:r>
          </a:p>
          <a:p>
            <a:pPr>
              <a:defRPr/>
            </a:pPr>
            <a:r>
              <a:rPr lang="cs-CZ" b="1"/>
              <a:t>Model prostředí </a:t>
            </a:r>
            <a:r>
              <a:rPr lang="cs-CZ"/>
              <a:t>(jak se má škola atp. změnit, aby tato změna byla ve prospěch znevýhodněného jedince; mění se prostředí)</a:t>
            </a:r>
          </a:p>
          <a:p>
            <a:pPr>
              <a:defRPr/>
            </a:pPr>
            <a:r>
              <a:rPr lang="cs-CZ" b="1"/>
              <a:t>Antropologický model </a:t>
            </a:r>
            <a:r>
              <a:rPr lang="cs-CZ"/>
              <a:t>(primárně nejde o zlepšení prostředí, ale o lepší interpersonální vztahy a interakce, důležitý je respekt s ohledem na jedinečnost každého člověka a jeho potřeby)</a:t>
            </a:r>
          </a:p>
        </p:txBody>
      </p:sp>
    </p:spTree>
    <p:extLst>
      <p:ext uri="{BB962C8B-B14F-4D97-AF65-F5344CB8AC3E}">
        <p14:creationId xmlns:p14="http://schemas.microsoft.com/office/powerpoint/2010/main" val="3026597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Členění speciální pedagogiky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500" b="1"/>
              <a:t>Etopedie</a:t>
            </a:r>
            <a:r>
              <a:rPr lang="cs-CZ" altLang="cs-CZ" sz="2500"/>
              <a:t> (vzdělávání, výchova, terapie a korekce vzorců chování a mravní výchovy)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500" b="1"/>
              <a:t>Psychopedie</a:t>
            </a:r>
            <a:r>
              <a:rPr lang="cs-CZ" altLang="cs-CZ" sz="2500"/>
              <a:t> (vzdělávání, výchova, rehabilitace a terapie jedinců s mentálním znevýhodněním)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500" b="1"/>
              <a:t>Somatopedie</a:t>
            </a:r>
            <a:r>
              <a:rPr lang="cs-CZ" altLang="cs-CZ" sz="2500"/>
              <a:t> (vzdělávání, výchova, rehabilitace a terapie jedinců s fyzickým znevýhodněním, nemocí, zdravotním oslabením nebo sníženou mobilitou)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500" b="1"/>
              <a:t>Logopedie</a:t>
            </a:r>
            <a:r>
              <a:rPr lang="cs-CZ" altLang="cs-CZ" sz="2500"/>
              <a:t> (vzdělávání, výchova, rehabilitace a terapie osob s komunikačním znevýhodněním)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500" b="1"/>
              <a:t>Surdopedie</a:t>
            </a:r>
            <a:r>
              <a:rPr lang="cs-CZ" altLang="cs-CZ" sz="2500"/>
              <a:t> (vzdělávání, výchova, rehabilitace a terapie osob se sluchovým znevýhodněním)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500" b="1"/>
              <a:t>Oftalmopedie</a:t>
            </a:r>
            <a:r>
              <a:rPr lang="cs-CZ" altLang="cs-CZ" sz="2500"/>
              <a:t> (vzdělávání, výchova, rehabilitace a terapie osob se zrakovým znevýhodněním); X </a:t>
            </a:r>
            <a:r>
              <a:rPr lang="cs-CZ" altLang="cs-CZ" sz="2500" b="1"/>
              <a:t>tyflopedie</a:t>
            </a:r>
          </a:p>
          <a:p>
            <a:pPr eaLnBrk="1" hangingPunct="1">
              <a:lnSpc>
                <a:spcPct val="80000"/>
              </a:lnSpc>
            </a:pPr>
            <a:endParaRPr lang="cs-CZ" altLang="cs-CZ" sz="2500"/>
          </a:p>
        </p:txBody>
      </p:sp>
    </p:spTree>
    <p:extLst>
      <p:ext uri="{BB962C8B-B14F-4D97-AF65-F5344CB8AC3E}">
        <p14:creationId xmlns:p14="http://schemas.microsoft.com/office/powerpoint/2010/main" val="1119193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/>
              <a:t>Klasifikace poruch podle druhu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484314"/>
            <a:ext cx="8229600" cy="4968875"/>
          </a:xfrm>
        </p:spPr>
        <p:txBody>
          <a:bodyPr rtlCol="0">
            <a:normAutofit fontScale="92500" lnSpcReduction="10000"/>
          </a:bodyPr>
          <a:lstStyle/>
          <a:p>
            <a:pPr marL="514350" indent="-514350">
              <a:buFont typeface="Arial" panose="020B0604020202020204" pitchFamily="34" charset="0"/>
              <a:buAutoNum type="alphaLcParenR"/>
              <a:defRPr/>
            </a:pPr>
            <a:r>
              <a:rPr lang="cs-CZ" b="1"/>
              <a:t>Somatické poruchy </a:t>
            </a:r>
            <a:r>
              <a:rPr lang="cs-CZ"/>
              <a:t>(v důsledku onemocnění, úrazu, nebo ztráty hybnosti a mobility – vrozené i získané)</a:t>
            </a:r>
          </a:p>
          <a:p>
            <a:pPr marL="514350" indent="-514350">
              <a:buFont typeface="Arial" panose="020B0604020202020204" pitchFamily="34" charset="0"/>
              <a:buAutoNum type="alphaLcParenR"/>
              <a:defRPr/>
            </a:pPr>
            <a:r>
              <a:rPr lang="cs-CZ" b="1"/>
              <a:t>Poruchy komunikace </a:t>
            </a:r>
            <a:r>
              <a:rPr lang="cs-CZ"/>
              <a:t>(spojeno s vnímáním podnětů, jejich zpracováním a následnou reakcí)</a:t>
            </a:r>
          </a:p>
          <a:p>
            <a:pPr marL="514350" indent="-514350">
              <a:buFont typeface="Arial" panose="020B0604020202020204" pitchFamily="34" charset="0"/>
              <a:buAutoNum type="alphaLcParenR"/>
              <a:defRPr/>
            </a:pPr>
            <a:r>
              <a:rPr lang="cs-CZ" b="1"/>
              <a:t>Poruchy mentální </a:t>
            </a:r>
            <a:r>
              <a:rPr lang="cs-CZ"/>
              <a:t>(znevýhodnění v oblasti rozumových schopností; vrozené – mentální retardace, získané – demence)</a:t>
            </a:r>
          </a:p>
          <a:p>
            <a:pPr marL="514350" indent="-514350">
              <a:buFont typeface="Arial" panose="020B0604020202020204" pitchFamily="34" charset="0"/>
              <a:buAutoNum type="alphaLcParenR"/>
              <a:defRPr/>
            </a:pPr>
            <a:r>
              <a:rPr lang="cs-CZ" b="1"/>
              <a:t>Poruchy chování </a:t>
            </a:r>
            <a:r>
              <a:rPr lang="cs-CZ"/>
              <a:t>(zásadní otázkou pro klasifikaci je jejich společenská závažnost a nebezpečnost)</a:t>
            </a:r>
          </a:p>
          <a:p>
            <a:pPr>
              <a:buFontTx/>
              <a:buChar char="-"/>
              <a:defRPr/>
            </a:pPr>
            <a:r>
              <a:rPr lang="cs-CZ" b="1"/>
              <a:t>Disociální</a:t>
            </a:r>
          </a:p>
          <a:p>
            <a:pPr>
              <a:buFontTx/>
              <a:buChar char="-"/>
              <a:defRPr/>
            </a:pPr>
            <a:r>
              <a:rPr lang="cs-CZ" b="1"/>
              <a:t>Asociální</a:t>
            </a:r>
          </a:p>
          <a:p>
            <a:pPr>
              <a:buFontTx/>
              <a:buChar char="-"/>
              <a:defRPr/>
            </a:pPr>
            <a:r>
              <a:rPr lang="cs-CZ" b="1"/>
              <a:t>Antisociální</a:t>
            </a:r>
          </a:p>
        </p:txBody>
      </p:sp>
    </p:spTree>
    <p:extLst>
      <p:ext uri="{BB962C8B-B14F-4D97-AF65-F5344CB8AC3E}">
        <p14:creationId xmlns:p14="http://schemas.microsoft.com/office/powerpoint/2010/main" val="35485135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168BDC9F21CCD4F991383B4A146D0FF" ma:contentTypeVersion="4" ma:contentTypeDescription="Vytvoří nový dokument" ma:contentTypeScope="" ma:versionID="21bf378e6e43a950a067f01abba648ac">
  <xsd:schema xmlns:xsd="http://www.w3.org/2001/XMLSchema" xmlns:xs="http://www.w3.org/2001/XMLSchema" xmlns:p="http://schemas.microsoft.com/office/2006/metadata/properties" xmlns:ns2="228725d4-f737-4c48-a89a-171ca9a10a81" xmlns:ns3="775da2cd-27fe-406f-9766-e880ee8b4481" targetNamespace="http://schemas.microsoft.com/office/2006/metadata/properties" ma:root="true" ma:fieldsID="270a81eb32b2cfae2cb7a27d2f0bc524" ns2:_="" ns3:_="">
    <xsd:import namespace="228725d4-f737-4c48-a89a-171ca9a10a81"/>
    <xsd:import namespace="775da2cd-27fe-406f-9766-e880ee8b44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8725d4-f737-4c48-a89a-171ca9a10a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5da2cd-27fe-406f-9766-e880ee8b448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075CD4B-97C5-493F-81A3-BFF9150A04E0}"/>
</file>

<file path=customXml/itemProps2.xml><?xml version="1.0" encoding="utf-8"?>
<ds:datastoreItem xmlns:ds="http://schemas.openxmlformats.org/officeDocument/2006/customXml" ds:itemID="{7749B8D7-F786-4D54-90C4-CD740A4046E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3F74292-E7DD-4AF1-BB4D-3272AA55C7F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Širokoúhlá obrazovka</PresentationFormat>
  <Slides>24</Slides>
  <Notes>0</Notes>
  <HiddenSlides>0</HiddenSlide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Office</vt:lpstr>
      <vt:lpstr>Inkluzivní vzdělávání a diagnostika</vt:lpstr>
      <vt:lpstr>Inkluze</vt:lpstr>
      <vt:lpstr>Východiska inkluze</vt:lpstr>
      <vt:lpstr>Cíle speciální pedagogiky</vt:lpstr>
      <vt:lpstr>Klasifikace znevýhodnění</vt:lpstr>
      <vt:lpstr>Historické a současné pojetí přístupu k znevýhodněným jedincům</vt:lpstr>
      <vt:lpstr>Modely integračních snah</vt:lpstr>
      <vt:lpstr>Členění speciální pedagogiky</vt:lpstr>
      <vt:lpstr>Klasifikace poruch podle druhu</vt:lpstr>
      <vt:lpstr>Obecné metody speciálně pedagogické praxe</vt:lpstr>
      <vt:lpstr>Speciálně-pedagogická diagnostika a její cíle</vt:lpstr>
      <vt:lpstr>Inkluze v českém školství</vt:lpstr>
      <vt:lpstr>Vyhláška o vzdělávání žáků se speciálními vzdělávacími potřebami a žáků nadaných – část SVP</vt:lpstr>
      <vt:lpstr>Hierarchie v pedagogické diagnostice ve školském prostředí</vt:lpstr>
      <vt:lpstr>Nejčastější druhy diagnostiky v TV v praxi</vt:lpstr>
      <vt:lpstr>Lateralita</vt:lpstr>
      <vt:lpstr>Určování laterality v TV</vt:lpstr>
      <vt:lpstr>Obecné poznatky o lateralitě</vt:lpstr>
      <vt:lpstr>Sociometrie</vt:lpstr>
      <vt:lpstr>Výhody a nevýhody sociometrie</vt:lpstr>
      <vt:lpstr>Nadání a nadaní</vt:lpstr>
      <vt:lpstr>Péče o nadané žáky</vt:lpstr>
      <vt:lpstr>Možnosti práce s nadanými žáky</vt:lpstr>
      <vt:lpstr>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Kamil Kotlík</dc:creator>
  <cp:revision>6</cp:revision>
  <dcterms:created xsi:type="dcterms:W3CDTF">2021-02-05T07:25:51Z</dcterms:created>
  <dcterms:modified xsi:type="dcterms:W3CDTF">2022-02-22T13:11:56Z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0x0101003168BDC9F21CCD4F991383B4A146D0FF</vt:lpwstr>
  </property>
</Properties>
</file>