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0"/>
  </p:notesMasterIdLst>
  <p:handoutMasterIdLst>
    <p:handoutMasterId r:id="rId11"/>
  </p:handoutMasterIdLst>
  <p:sldIdLst>
    <p:sldId id="268" r:id="rId2"/>
    <p:sldId id="257" r:id="rId3"/>
    <p:sldId id="265" r:id="rId4"/>
    <p:sldId id="258" r:id="rId5"/>
    <p:sldId id="259" r:id="rId6"/>
    <p:sldId id="260" r:id="rId7"/>
    <p:sldId id="270" r:id="rId8"/>
    <p:sldId id="263" r:id="rId9"/>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00" autoAdjust="0"/>
  </p:normalViewPr>
  <p:slideViewPr>
    <p:cSldViewPr>
      <p:cViewPr varScale="1">
        <p:scale>
          <a:sx n="55" d="100"/>
          <a:sy n="55" d="100"/>
        </p:scale>
        <p:origin x="160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18830" cy="493316"/>
          </a:xfrm>
          <a:prstGeom prst="rect">
            <a:avLst/>
          </a:prstGeom>
        </p:spPr>
        <p:txBody>
          <a:bodyPr vert="horz" lIns="90763" tIns="45382" rIns="90763" bIns="45382" rtlCol="0"/>
          <a:lstStyle>
            <a:lvl1pPr algn="l">
              <a:defRPr sz="1200"/>
            </a:lvl1pPr>
          </a:lstStyle>
          <a:p>
            <a:endParaRPr lang="cs-CZ"/>
          </a:p>
        </p:txBody>
      </p:sp>
      <p:sp>
        <p:nvSpPr>
          <p:cNvPr id="3" name="Zástupný symbol pro datum 2"/>
          <p:cNvSpPr>
            <a:spLocks noGrp="1"/>
          </p:cNvSpPr>
          <p:nvPr>
            <p:ph type="dt" sz="quarter" idx="1"/>
          </p:nvPr>
        </p:nvSpPr>
        <p:spPr>
          <a:xfrm>
            <a:off x="3815375" y="0"/>
            <a:ext cx="2918830" cy="493316"/>
          </a:xfrm>
          <a:prstGeom prst="rect">
            <a:avLst/>
          </a:prstGeom>
        </p:spPr>
        <p:txBody>
          <a:bodyPr vert="horz" lIns="90763" tIns="45382" rIns="90763" bIns="45382" rtlCol="0"/>
          <a:lstStyle>
            <a:lvl1pPr algn="r">
              <a:defRPr sz="1200"/>
            </a:lvl1pPr>
          </a:lstStyle>
          <a:p>
            <a:fld id="{27198B8B-209D-4358-8C30-595EA0E1892D}" type="datetimeFigureOut">
              <a:rPr lang="cs-CZ" smtClean="0"/>
              <a:t>23.08.2024</a:t>
            </a:fld>
            <a:endParaRPr lang="cs-CZ"/>
          </a:p>
        </p:txBody>
      </p:sp>
      <p:sp>
        <p:nvSpPr>
          <p:cNvPr id="4" name="Zástupný symbol pro zápatí 3"/>
          <p:cNvSpPr>
            <a:spLocks noGrp="1"/>
          </p:cNvSpPr>
          <p:nvPr>
            <p:ph type="ftr" sz="quarter" idx="2"/>
          </p:nvPr>
        </p:nvSpPr>
        <p:spPr>
          <a:xfrm>
            <a:off x="1" y="9371285"/>
            <a:ext cx="2918830" cy="493316"/>
          </a:xfrm>
          <a:prstGeom prst="rect">
            <a:avLst/>
          </a:prstGeom>
        </p:spPr>
        <p:txBody>
          <a:bodyPr vert="horz" lIns="90763" tIns="45382" rIns="90763" bIns="45382"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5" y="9371285"/>
            <a:ext cx="2918830" cy="493316"/>
          </a:xfrm>
          <a:prstGeom prst="rect">
            <a:avLst/>
          </a:prstGeom>
        </p:spPr>
        <p:txBody>
          <a:bodyPr vert="horz" lIns="90763" tIns="45382" rIns="90763" bIns="45382" rtlCol="0" anchor="b"/>
          <a:lstStyle>
            <a:lvl1pPr algn="r">
              <a:defRPr sz="1200"/>
            </a:lvl1pPr>
          </a:lstStyle>
          <a:p>
            <a:fld id="{74DC902D-A77A-4E13-B45D-345CB6826784}" type="slidenum">
              <a:rPr lang="cs-CZ" smtClean="0"/>
              <a:t>‹#›</a:t>
            </a:fld>
            <a:endParaRPr lang="cs-CZ"/>
          </a:p>
        </p:txBody>
      </p:sp>
    </p:spTree>
    <p:extLst>
      <p:ext uri="{BB962C8B-B14F-4D97-AF65-F5344CB8AC3E}">
        <p14:creationId xmlns:p14="http://schemas.microsoft.com/office/powerpoint/2010/main" val="1496661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18830" cy="493316"/>
          </a:xfrm>
          <a:prstGeom prst="rect">
            <a:avLst/>
          </a:prstGeom>
        </p:spPr>
        <p:txBody>
          <a:bodyPr vert="horz" lIns="90763" tIns="45382" rIns="90763" bIns="45382" rtlCol="0"/>
          <a:lstStyle>
            <a:lvl1pPr algn="l">
              <a:defRPr sz="1200"/>
            </a:lvl1pPr>
          </a:lstStyle>
          <a:p>
            <a:endParaRPr lang="cs-CZ"/>
          </a:p>
        </p:txBody>
      </p:sp>
      <p:sp>
        <p:nvSpPr>
          <p:cNvPr id="3" name="Zástupný symbol pro datum 2"/>
          <p:cNvSpPr>
            <a:spLocks noGrp="1"/>
          </p:cNvSpPr>
          <p:nvPr>
            <p:ph type="dt" idx="1"/>
          </p:nvPr>
        </p:nvSpPr>
        <p:spPr>
          <a:xfrm>
            <a:off x="3815375" y="0"/>
            <a:ext cx="2918830" cy="493316"/>
          </a:xfrm>
          <a:prstGeom prst="rect">
            <a:avLst/>
          </a:prstGeom>
        </p:spPr>
        <p:txBody>
          <a:bodyPr vert="horz" lIns="90763" tIns="45382" rIns="90763" bIns="45382" rtlCol="0"/>
          <a:lstStyle>
            <a:lvl1pPr algn="r">
              <a:defRPr sz="1200"/>
            </a:lvl1pPr>
          </a:lstStyle>
          <a:p>
            <a:fld id="{B951A3C0-83F7-422B-A4C7-C1E0030FCB63}" type="datetimeFigureOut">
              <a:rPr lang="cs-CZ" smtClean="0"/>
              <a:t>23.08.2024</a:t>
            </a:fld>
            <a:endParaRPr lang="cs-CZ"/>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cs-CZ"/>
          </a:p>
        </p:txBody>
      </p:sp>
      <p:sp>
        <p:nvSpPr>
          <p:cNvPr id="5" name="Zástupný symbol pro poznámky 4"/>
          <p:cNvSpPr>
            <a:spLocks noGrp="1"/>
          </p:cNvSpPr>
          <p:nvPr>
            <p:ph type="body" sz="quarter" idx="3"/>
          </p:nvPr>
        </p:nvSpPr>
        <p:spPr>
          <a:xfrm>
            <a:off x="673577" y="4686499"/>
            <a:ext cx="5388610" cy="4439841"/>
          </a:xfrm>
          <a:prstGeom prst="rect">
            <a:avLst/>
          </a:prstGeom>
        </p:spPr>
        <p:txBody>
          <a:bodyPr vert="horz" lIns="90763" tIns="45382" rIns="90763" bIns="45382"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371285"/>
            <a:ext cx="2918830" cy="493316"/>
          </a:xfrm>
          <a:prstGeom prst="rect">
            <a:avLst/>
          </a:prstGeom>
        </p:spPr>
        <p:txBody>
          <a:bodyPr vert="horz" lIns="90763" tIns="45382" rIns="90763" bIns="45382"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5" y="9371285"/>
            <a:ext cx="2918830" cy="493316"/>
          </a:xfrm>
          <a:prstGeom prst="rect">
            <a:avLst/>
          </a:prstGeom>
        </p:spPr>
        <p:txBody>
          <a:bodyPr vert="horz" lIns="90763" tIns="45382" rIns="90763" bIns="45382" rtlCol="0" anchor="b"/>
          <a:lstStyle>
            <a:lvl1pPr algn="r">
              <a:defRPr sz="1200"/>
            </a:lvl1pPr>
          </a:lstStyle>
          <a:p>
            <a:fld id="{21695AA5-0526-4AF3-B623-DA3A98FC3D87}" type="slidenum">
              <a:rPr lang="cs-CZ" smtClean="0"/>
              <a:t>‹#›</a:t>
            </a:fld>
            <a:endParaRPr lang="cs-CZ"/>
          </a:p>
        </p:txBody>
      </p:sp>
    </p:spTree>
    <p:extLst>
      <p:ext uri="{BB962C8B-B14F-4D97-AF65-F5344CB8AC3E}">
        <p14:creationId xmlns:p14="http://schemas.microsoft.com/office/powerpoint/2010/main" val="240539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effectLst/>
              </a:rPr>
              <a:t>"Selling concerns itself with the tricks and techniques of getting people to exchange their cash for your product</a:t>
            </a:r>
            <a:r>
              <a:rPr lang="cs-CZ" dirty="0">
                <a:effectLst/>
              </a:rPr>
              <a:t>.</a:t>
            </a:r>
            <a:r>
              <a:rPr lang="en-US" dirty="0">
                <a:effectLst/>
              </a:rPr>
              <a:t> It is not concerned with the values that the exchange is all about. And it does not, as marketing invariable does, view the entire business process as consisting of a tightly integrated effort to discover, create, arouse and satisfy customer needs." In other words, marketing has less to do with getting customers to pay for your product as it does developing a demand for that product and fulfilling the customer's needs.</a:t>
            </a:r>
            <a:endParaRPr lang="cs-CZ" dirty="0"/>
          </a:p>
        </p:txBody>
      </p:sp>
      <p:sp>
        <p:nvSpPr>
          <p:cNvPr id="4" name="Zástupný symbol pro číslo snímku 3"/>
          <p:cNvSpPr>
            <a:spLocks noGrp="1"/>
          </p:cNvSpPr>
          <p:nvPr>
            <p:ph type="sldNum" sz="quarter" idx="10"/>
          </p:nvPr>
        </p:nvSpPr>
        <p:spPr/>
        <p:txBody>
          <a:bodyPr/>
          <a:lstStyle/>
          <a:p>
            <a:fld id="{21695AA5-0526-4AF3-B623-DA3A98FC3D87}" type="slidenum">
              <a:rPr lang="cs-CZ" smtClean="0"/>
              <a:t>2</a:t>
            </a:fld>
            <a:endParaRPr lang="cs-CZ"/>
          </a:p>
        </p:txBody>
      </p:sp>
    </p:spTree>
    <p:extLst>
      <p:ext uri="{BB962C8B-B14F-4D97-AF65-F5344CB8AC3E}">
        <p14:creationId xmlns:p14="http://schemas.microsoft.com/office/powerpoint/2010/main" val="534271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8EAEF-680B-28D2-92C9-ACB47A99F1E5}"/>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D8B06F20-CF11-6413-A5E0-A66DB4F93B7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5B7E50B-142B-48AB-2E3E-3303891ACFA0}"/>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5" name="Zástupný symbol pro zápatí 4">
            <a:extLst>
              <a:ext uri="{FF2B5EF4-FFF2-40B4-BE49-F238E27FC236}">
                <a16:creationId xmlns:a16="http://schemas.microsoft.com/office/drawing/2014/main" id="{EAA45AE5-75A7-99EF-D99E-039E61CB081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986D98-F133-0821-EE29-CE2AA2A740D8}"/>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44827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13C6AA-71C9-D882-D803-58706685D5C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C9B4F09-0038-5F9E-64D3-53E3BDB8223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DD8E39-F5CF-16D8-C013-F5E96C3E8D9C}"/>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5" name="Zástupný symbol pro zápatí 4">
            <a:extLst>
              <a:ext uri="{FF2B5EF4-FFF2-40B4-BE49-F238E27FC236}">
                <a16:creationId xmlns:a16="http://schemas.microsoft.com/office/drawing/2014/main" id="{4E66A596-D3F7-52C9-FFFE-984A990B9C9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84BEE0-9535-D0A0-B434-46A5C183AD26}"/>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155371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1BA621C4-C53E-CFE2-5D96-758A8ED09A00}"/>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1C805D9-9D7C-685C-442C-C93A357A11C4}"/>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207FC0-F63A-68EA-C8AC-558B75824B6A}"/>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5" name="Zástupný symbol pro zápatí 4">
            <a:extLst>
              <a:ext uri="{FF2B5EF4-FFF2-40B4-BE49-F238E27FC236}">
                <a16:creationId xmlns:a16="http://schemas.microsoft.com/office/drawing/2014/main" id="{2E7C6D0E-4F74-6FF1-EA64-EF120D59AE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CFD2100-895D-72AE-DB14-373A02170B8A}"/>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393592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12037-9191-9B08-0484-4DB12E7019D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E0594D9-A099-FE11-3653-A3007471E9B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C80020B-5CAF-3F6D-4C18-6BC882646E5F}"/>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5" name="Zástupný symbol pro zápatí 4">
            <a:extLst>
              <a:ext uri="{FF2B5EF4-FFF2-40B4-BE49-F238E27FC236}">
                <a16:creationId xmlns:a16="http://schemas.microsoft.com/office/drawing/2014/main" id="{2ED0788F-642C-5C19-ACC6-30ABFEB85A7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10B32B-C4A3-68C5-6000-641F826B079F}"/>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323599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77EE9-CBB1-1096-0103-18B72B958002}"/>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text 2">
            <a:extLst>
              <a:ext uri="{FF2B5EF4-FFF2-40B4-BE49-F238E27FC236}">
                <a16:creationId xmlns:a16="http://schemas.microsoft.com/office/drawing/2014/main" id="{1C645E15-5D53-DE56-6BA6-824ED3CECB95}"/>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D9CFA0C-DE2E-C3AC-B8B9-A6D776C19E5F}"/>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5" name="Zástupný symbol pro zápatí 4">
            <a:extLst>
              <a:ext uri="{FF2B5EF4-FFF2-40B4-BE49-F238E27FC236}">
                <a16:creationId xmlns:a16="http://schemas.microsoft.com/office/drawing/2014/main" id="{A9480D46-AD93-1248-D56B-FFDA9369DDA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09A427-5C32-F47B-06F1-6E4C392A7C2D}"/>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247954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52416-41E2-6CAA-4F7A-0E78F57FC40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67FFEE3-5C1C-81A4-7EBA-ABD016244773}"/>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D3232CC-C8A7-C633-F2DF-B6015CE1D43F}"/>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83855DE-AAF7-72B7-4E9C-2D9FB4ABE83A}"/>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6" name="Zástupný symbol pro zápatí 5">
            <a:extLst>
              <a:ext uri="{FF2B5EF4-FFF2-40B4-BE49-F238E27FC236}">
                <a16:creationId xmlns:a16="http://schemas.microsoft.com/office/drawing/2014/main" id="{9A14089B-A417-3557-295B-A72347FE572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40BD8C4-C48D-AC7A-AE26-7CDC5104F8FE}"/>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356809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A71BD6-9A20-A644-F145-1DA7899C75BA}"/>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048D45C-2072-6AB5-6726-994D2AD4D41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9F2D764-91E3-25C9-B46E-A78DB042BF5E}"/>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9CAD537-E3F0-4205-7F24-A13E3AE0A8C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9613B84-E7B4-0CAC-7F6E-E37B9CD5B533}"/>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25D5130-C2DB-9CE5-A912-A04789524B71}"/>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8" name="Zástupný symbol pro zápatí 7">
            <a:extLst>
              <a:ext uri="{FF2B5EF4-FFF2-40B4-BE49-F238E27FC236}">
                <a16:creationId xmlns:a16="http://schemas.microsoft.com/office/drawing/2014/main" id="{83B36436-4369-02B6-D1CD-DE0E0B83F38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381047C-3A4D-8924-801E-8F3FAB0D5520}"/>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407561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2C5701-A060-BE8B-B748-11A89873224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2C9B4ED-CACA-5213-03EF-A5B48BE73CAF}"/>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4" name="Zástupný symbol pro zápatí 3">
            <a:extLst>
              <a:ext uri="{FF2B5EF4-FFF2-40B4-BE49-F238E27FC236}">
                <a16:creationId xmlns:a16="http://schemas.microsoft.com/office/drawing/2014/main" id="{ED985B47-39A4-5026-461C-75D30596431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BCB5188-AA66-2BF4-34C5-326782134D0F}"/>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243660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DA3AE95-06B1-4963-9821-945506F230BB}"/>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3" name="Zástupný symbol pro zápatí 2">
            <a:extLst>
              <a:ext uri="{FF2B5EF4-FFF2-40B4-BE49-F238E27FC236}">
                <a16:creationId xmlns:a16="http://schemas.microsoft.com/office/drawing/2014/main" id="{32D45160-AFBB-E722-C596-668A43933B1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C6E1593-D81B-E792-23C8-9162255B65AA}"/>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334435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04657-29B4-ED6A-5836-303540938239}"/>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obsah 2">
            <a:extLst>
              <a:ext uri="{FF2B5EF4-FFF2-40B4-BE49-F238E27FC236}">
                <a16:creationId xmlns:a16="http://schemas.microsoft.com/office/drawing/2014/main" id="{F8A71416-F8CA-58BD-88E6-BB125030B71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4C2E9CF-3E51-AD7A-B573-FFFE8CEDF02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C68C81C-4F69-7E2B-0339-CE9DA2675E77}"/>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6" name="Zástupný symbol pro zápatí 5">
            <a:extLst>
              <a:ext uri="{FF2B5EF4-FFF2-40B4-BE49-F238E27FC236}">
                <a16:creationId xmlns:a16="http://schemas.microsoft.com/office/drawing/2014/main" id="{FAC2EA80-7F17-59FE-1CCF-841A4FF660D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48DC4C3-A6F0-15C0-E6CC-D6C5BD88196A}"/>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4162165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D37585-E905-14F7-9416-1B2741FF223C}"/>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4124C4C6-7D94-DDD7-AB2A-A79BA003725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text 3">
            <a:extLst>
              <a:ext uri="{FF2B5EF4-FFF2-40B4-BE49-F238E27FC236}">
                <a16:creationId xmlns:a16="http://schemas.microsoft.com/office/drawing/2014/main" id="{B35B6704-8C9D-F486-032E-A3863D2B9ED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1F02461-8FB8-64BA-7FA6-CB460FBD45A0}"/>
              </a:ext>
            </a:extLst>
          </p:cNvPr>
          <p:cNvSpPr>
            <a:spLocks noGrp="1"/>
          </p:cNvSpPr>
          <p:nvPr>
            <p:ph type="dt" sz="half" idx="10"/>
          </p:nvPr>
        </p:nvSpPr>
        <p:spPr/>
        <p:txBody>
          <a:bodyPr/>
          <a:lstStyle/>
          <a:p>
            <a:fld id="{ECB5AF4B-B696-4FF0-90EA-AE360E3C19C6}" type="datetimeFigureOut">
              <a:rPr lang="cs-CZ" smtClean="0"/>
              <a:t>23.08.2024</a:t>
            </a:fld>
            <a:endParaRPr lang="cs-CZ"/>
          </a:p>
        </p:txBody>
      </p:sp>
      <p:sp>
        <p:nvSpPr>
          <p:cNvPr id="6" name="Zástupný symbol pro zápatí 5">
            <a:extLst>
              <a:ext uri="{FF2B5EF4-FFF2-40B4-BE49-F238E27FC236}">
                <a16:creationId xmlns:a16="http://schemas.microsoft.com/office/drawing/2014/main" id="{9EFE2F7E-0A99-79D4-ED0E-EFCB22D860A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7115F39-A179-4ABD-426B-27B0FD6A4D99}"/>
              </a:ext>
            </a:extLst>
          </p:cNvPr>
          <p:cNvSpPr>
            <a:spLocks noGrp="1"/>
          </p:cNvSpPr>
          <p:nvPr>
            <p:ph type="sldNum" sz="quarter" idx="12"/>
          </p:nvPr>
        </p:nvSpPr>
        <p:spPr/>
        <p:txBody>
          <a:bodyPr/>
          <a:lstStyle/>
          <a:p>
            <a:fld id="{F8B736D7-F295-476E-B691-2DD581F5C7F5}" type="slidenum">
              <a:rPr lang="cs-CZ" smtClean="0"/>
              <a:t>‹#›</a:t>
            </a:fld>
            <a:endParaRPr lang="cs-CZ"/>
          </a:p>
        </p:txBody>
      </p:sp>
    </p:spTree>
    <p:extLst>
      <p:ext uri="{BB962C8B-B14F-4D97-AF65-F5344CB8AC3E}">
        <p14:creationId xmlns:p14="http://schemas.microsoft.com/office/powerpoint/2010/main" val="162665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981E223-74EE-D407-72B4-A05FAB127CD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3BEC6D2-ADC4-BF12-BABB-EA145801103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C4378E2-A8BB-EF64-D30C-5245E1F58CE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ECB5AF4B-B696-4FF0-90EA-AE360E3C19C6}" type="datetimeFigureOut">
              <a:rPr lang="cs-CZ" smtClean="0"/>
              <a:t>23.08.2024</a:t>
            </a:fld>
            <a:endParaRPr lang="cs-CZ"/>
          </a:p>
        </p:txBody>
      </p:sp>
      <p:sp>
        <p:nvSpPr>
          <p:cNvPr id="5" name="Zástupný symbol pro zápatí 4">
            <a:extLst>
              <a:ext uri="{FF2B5EF4-FFF2-40B4-BE49-F238E27FC236}">
                <a16:creationId xmlns:a16="http://schemas.microsoft.com/office/drawing/2014/main" id="{A412C409-828D-CF69-5FC9-6DF88CF8955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5D3B701A-9006-EC42-3DC9-EE9817FAC6A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F8B736D7-F295-476E-B691-2DD581F5C7F5}" type="slidenum">
              <a:rPr lang="cs-CZ" smtClean="0"/>
              <a:t>‹#›</a:t>
            </a:fld>
            <a:endParaRPr lang="cs-CZ"/>
          </a:p>
        </p:txBody>
      </p:sp>
    </p:spTree>
    <p:extLst>
      <p:ext uri="{BB962C8B-B14F-4D97-AF65-F5344CB8AC3E}">
        <p14:creationId xmlns:p14="http://schemas.microsoft.com/office/powerpoint/2010/main" val="323353988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4" name="Freeform: Shape 13">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2700" y="3984"/>
            <a:ext cx="7032474"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550" y="3985"/>
            <a:ext cx="7329573" cy="6858000"/>
            <a:chOff x="1303402" y="36937"/>
            <a:chExt cx="9772765" cy="6858000"/>
          </a:xfrm>
          <a:solidFill>
            <a:schemeClr val="bg1">
              <a:alpha val="30000"/>
            </a:schemeClr>
          </a:solidFill>
        </p:grpSpPr>
        <p:sp>
          <p:nvSpPr>
            <p:cNvPr id="17" name="Freeform: Shape 16">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Shape 21">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4" name="Nadpis 3"/>
          <p:cNvSpPr>
            <a:spLocks noGrp="1"/>
          </p:cNvSpPr>
          <p:nvPr>
            <p:ph type="ctrTitle"/>
          </p:nvPr>
        </p:nvSpPr>
        <p:spPr>
          <a:xfrm>
            <a:off x="2627048" y="1542402"/>
            <a:ext cx="3890131" cy="2387918"/>
          </a:xfrm>
        </p:spPr>
        <p:txBody>
          <a:bodyPr anchor="b">
            <a:normAutofit/>
          </a:bodyPr>
          <a:lstStyle/>
          <a:p>
            <a:r>
              <a:rPr lang="cs-CZ" dirty="0" err="1">
                <a:solidFill>
                  <a:schemeClr val="tx2"/>
                </a:solidFill>
              </a:rPr>
              <a:t>Tourism</a:t>
            </a:r>
            <a:r>
              <a:rPr lang="cs-CZ" dirty="0">
                <a:solidFill>
                  <a:schemeClr val="tx2"/>
                </a:solidFill>
              </a:rPr>
              <a:t> Marketing</a:t>
            </a:r>
          </a:p>
        </p:txBody>
      </p:sp>
      <p:sp>
        <p:nvSpPr>
          <p:cNvPr id="5" name="Podnadpis 4"/>
          <p:cNvSpPr>
            <a:spLocks noGrp="1"/>
          </p:cNvSpPr>
          <p:nvPr>
            <p:ph type="subTitle" idx="1"/>
          </p:nvPr>
        </p:nvSpPr>
        <p:spPr>
          <a:xfrm>
            <a:off x="2626601" y="4001587"/>
            <a:ext cx="3891025" cy="682079"/>
          </a:xfrm>
        </p:spPr>
        <p:txBody>
          <a:bodyPr>
            <a:noAutofit/>
          </a:bodyPr>
          <a:lstStyle/>
          <a:p>
            <a:r>
              <a:rPr lang="cs-CZ" sz="2000" dirty="0">
                <a:solidFill>
                  <a:schemeClr val="tx2"/>
                </a:solidFill>
              </a:rPr>
              <a:t>Market Environment</a:t>
            </a:r>
          </a:p>
          <a:p>
            <a:br>
              <a:rPr lang="cs-CZ" sz="2000" dirty="0">
                <a:solidFill>
                  <a:schemeClr val="tx2"/>
                </a:solidFill>
              </a:rPr>
            </a:br>
            <a:r>
              <a:rPr lang="cs-CZ" sz="2000" dirty="0">
                <a:solidFill>
                  <a:schemeClr val="tx2"/>
                </a:solidFill>
              </a:rPr>
              <a:t>Petra Koudelková</a:t>
            </a:r>
          </a:p>
        </p:txBody>
      </p:sp>
      <p:grpSp>
        <p:nvGrpSpPr>
          <p:cNvPr id="25" name="Group 24">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8" y="-4155"/>
            <a:ext cx="1886210" cy="2174333"/>
            <a:chOff x="-305" y="-4155"/>
            <a:chExt cx="2514948" cy="2174333"/>
          </a:xfrm>
        </p:grpSpPr>
        <p:sp>
          <p:nvSpPr>
            <p:cNvPr id="26" name="Freeform: Shape 25">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9" name="Freeform: Shape 28">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7264295" y="4683666"/>
            <a:ext cx="1886211" cy="2174333"/>
            <a:chOff x="-305" y="-4155"/>
            <a:chExt cx="2514948" cy="2174333"/>
          </a:xfrm>
        </p:grpSpPr>
        <p:sp>
          <p:nvSpPr>
            <p:cNvPr id="32" name="Freeform: Shape 31">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5" name="Freeform: Shape 34">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0096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Marketing</a:t>
            </a:r>
          </a:p>
        </p:txBody>
      </p:sp>
      <p:sp>
        <p:nvSpPr>
          <p:cNvPr id="3" name="Zástupný symbol pro obsah 2"/>
          <p:cNvSpPr>
            <a:spLocks noGrp="1"/>
          </p:cNvSpPr>
          <p:nvPr>
            <p:ph idx="1"/>
          </p:nvPr>
        </p:nvSpPr>
        <p:spPr/>
        <p:txBody>
          <a:bodyPr>
            <a:normAutofit/>
          </a:bodyPr>
          <a:lstStyle/>
          <a:p>
            <a:r>
              <a:rPr lang="en-US" dirty="0"/>
              <a:t>Define marketing?</a:t>
            </a:r>
            <a:endParaRPr lang="cs-CZ" dirty="0"/>
          </a:p>
          <a:p>
            <a:pPr lvl="1"/>
            <a:r>
              <a:rPr lang="en-US" dirty="0"/>
              <a:t>The management </a:t>
            </a:r>
            <a:r>
              <a:rPr lang="en-US" dirty="0" err="1"/>
              <a:t>proce</a:t>
            </a:r>
            <a:r>
              <a:rPr lang="cs-CZ" dirty="0"/>
              <a:t>s</a:t>
            </a:r>
            <a:r>
              <a:rPr lang="en-US" dirty="0"/>
              <a:t>s through which goods and services move from concept to the customer. It includes the coordination of four elements called the 4 P's of marketing: </a:t>
            </a:r>
            <a:endParaRPr lang="cs-CZ" dirty="0"/>
          </a:p>
          <a:p>
            <a:pPr lvl="2"/>
            <a:r>
              <a:rPr lang="en-US" dirty="0"/>
              <a:t>(1) identification, selection and development of a </a:t>
            </a:r>
            <a:r>
              <a:rPr lang="en-US" b="1" dirty="0"/>
              <a:t>product</a:t>
            </a:r>
            <a:r>
              <a:rPr lang="en-US" dirty="0"/>
              <a:t>,</a:t>
            </a:r>
          </a:p>
          <a:p>
            <a:pPr lvl="2"/>
            <a:r>
              <a:rPr lang="en-US" dirty="0"/>
              <a:t>(2) determination of its </a:t>
            </a:r>
            <a:r>
              <a:rPr lang="en-US" b="1" dirty="0"/>
              <a:t>price</a:t>
            </a:r>
            <a:r>
              <a:rPr lang="en-US" dirty="0"/>
              <a:t>,</a:t>
            </a:r>
          </a:p>
          <a:p>
            <a:pPr lvl="2"/>
            <a:r>
              <a:rPr lang="en-US" dirty="0"/>
              <a:t>(3) selection of a distribution channel to reach the customer's </a:t>
            </a:r>
            <a:r>
              <a:rPr lang="en-US" b="1" dirty="0"/>
              <a:t>place</a:t>
            </a:r>
            <a:r>
              <a:rPr lang="en-US" dirty="0"/>
              <a:t>, and</a:t>
            </a:r>
          </a:p>
          <a:p>
            <a:pPr lvl="2"/>
            <a:r>
              <a:rPr lang="en-US" dirty="0"/>
              <a:t>(4) development and implementation of a </a:t>
            </a:r>
            <a:r>
              <a:rPr lang="en-US" b="1" dirty="0"/>
              <a:t>promotional strategy</a:t>
            </a:r>
            <a:r>
              <a:rPr lang="en-US" dirty="0"/>
              <a:t>.</a:t>
            </a:r>
            <a:endParaRPr lang="cs-CZ" dirty="0"/>
          </a:p>
          <a:p>
            <a:r>
              <a:rPr lang="en-US" dirty="0"/>
              <a:t>Marketing is based on thinking about the business in terms of customer needs and their satisfaction. Marketing differs from selling. </a:t>
            </a:r>
          </a:p>
          <a:p>
            <a:pPr lvl="2"/>
            <a:endParaRPr lang="en-US" dirty="0"/>
          </a:p>
          <a:p>
            <a:pPr lvl="2"/>
            <a:endParaRPr lang="cs-CZ" dirty="0"/>
          </a:p>
          <a:p>
            <a:endParaRPr lang="en-US" dirty="0"/>
          </a:p>
        </p:txBody>
      </p:sp>
    </p:spTree>
    <p:extLst>
      <p:ext uri="{BB962C8B-B14F-4D97-AF65-F5344CB8AC3E}">
        <p14:creationId xmlns:p14="http://schemas.microsoft.com/office/powerpoint/2010/main" val="8603372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err="1"/>
              <a:t>Does</a:t>
            </a:r>
            <a:r>
              <a:rPr lang="cs-CZ" dirty="0"/>
              <a:t> </a:t>
            </a:r>
            <a:r>
              <a:rPr lang="cs-CZ" dirty="0" err="1"/>
              <a:t>have</a:t>
            </a:r>
            <a:r>
              <a:rPr lang="en-US" dirty="0"/>
              <a:t> </a:t>
            </a:r>
            <a:r>
              <a:rPr lang="cs-CZ" dirty="0"/>
              <a:t>„</a:t>
            </a:r>
            <a:r>
              <a:rPr lang="en-US" dirty="0"/>
              <a:t>marketing</a:t>
            </a:r>
            <a:r>
              <a:rPr lang="cs-CZ" dirty="0"/>
              <a:t>“</a:t>
            </a:r>
            <a:r>
              <a:rPr lang="en-US" dirty="0"/>
              <a:t> the same meaning in Tourism?</a:t>
            </a:r>
            <a:endParaRPr lang="cs-CZ" dirty="0"/>
          </a:p>
          <a:p>
            <a:pPr lvl="2"/>
            <a:r>
              <a:rPr lang="en-US" dirty="0"/>
              <a:t>The marketing of tourism is simply applying the appropriate marketing concepts to planning a strategy to attract visitors to a destination</a:t>
            </a:r>
            <a:endParaRPr lang="cs-CZ" dirty="0"/>
          </a:p>
          <a:p>
            <a:pPr lvl="2"/>
            <a:r>
              <a:rPr lang="en-US" dirty="0"/>
              <a:t>Marketing is an exchange that satisfies both the individual (the visitors) and the organization (city, TO, TA,…)</a:t>
            </a:r>
          </a:p>
          <a:p>
            <a:endParaRPr lang="cs-CZ" dirty="0"/>
          </a:p>
        </p:txBody>
      </p:sp>
    </p:spTree>
    <p:extLst>
      <p:ext uri="{BB962C8B-B14F-4D97-AF65-F5344CB8AC3E}">
        <p14:creationId xmlns:p14="http://schemas.microsoft.com/office/powerpoint/2010/main" val="334347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Marketing Environment</a:t>
            </a:r>
          </a:p>
        </p:txBody>
      </p:sp>
      <p:sp>
        <p:nvSpPr>
          <p:cNvPr id="4" name="Zástupný symbol pro text 3"/>
          <p:cNvSpPr>
            <a:spLocks noGrp="1"/>
          </p:cNvSpPr>
          <p:nvPr>
            <p:ph type="body" idx="1"/>
          </p:nvPr>
        </p:nvSpPr>
        <p:spPr/>
        <p:txBody>
          <a:bodyPr/>
          <a:lstStyle/>
          <a:p>
            <a:r>
              <a:rPr lang="en-US" dirty="0"/>
              <a:t>Macro Environment</a:t>
            </a:r>
            <a:r>
              <a:rPr lang="cs-CZ" dirty="0"/>
              <a:t>	</a:t>
            </a:r>
          </a:p>
        </p:txBody>
      </p:sp>
      <p:sp>
        <p:nvSpPr>
          <p:cNvPr id="5" name="Zástupný symbol pro obsah 4"/>
          <p:cNvSpPr>
            <a:spLocks noGrp="1"/>
          </p:cNvSpPr>
          <p:nvPr>
            <p:ph sz="half" idx="2"/>
          </p:nvPr>
        </p:nvSpPr>
        <p:spPr/>
        <p:txBody>
          <a:bodyPr>
            <a:normAutofit lnSpcReduction="10000"/>
          </a:bodyPr>
          <a:lstStyle/>
          <a:p>
            <a:r>
              <a:rPr lang="en-US" dirty="0"/>
              <a:t>Economic</a:t>
            </a:r>
          </a:p>
          <a:p>
            <a:pPr lvl="1"/>
            <a:r>
              <a:rPr lang="en-US" dirty="0"/>
              <a:t>Growth or decline</a:t>
            </a:r>
          </a:p>
          <a:p>
            <a:pPr lvl="1"/>
            <a:r>
              <a:rPr lang="en-US" dirty="0"/>
              <a:t>Disposable income</a:t>
            </a:r>
          </a:p>
          <a:p>
            <a:r>
              <a:rPr lang="en-US" dirty="0"/>
              <a:t>Social</a:t>
            </a:r>
          </a:p>
          <a:p>
            <a:pPr lvl="1"/>
            <a:r>
              <a:rPr lang="en-US" dirty="0"/>
              <a:t>Values</a:t>
            </a:r>
          </a:p>
          <a:p>
            <a:pPr lvl="1"/>
            <a:r>
              <a:rPr lang="en-US" dirty="0"/>
              <a:t>Lifestyle</a:t>
            </a:r>
          </a:p>
          <a:p>
            <a:r>
              <a:rPr lang="en-US" dirty="0"/>
              <a:t>Demographic</a:t>
            </a:r>
          </a:p>
          <a:p>
            <a:pPr lvl="1"/>
            <a:r>
              <a:rPr lang="en-US" dirty="0"/>
              <a:t>Age</a:t>
            </a:r>
          </a:p>
          <a:p>
            <a:pPr lvl="1"/>
            <a:r>
              <a:rPr lang="en-US" dirty="0"/>
              <a:t>Family status</a:t>
            </a:r>
          </a:p>
          <a:p>
            <a:pPr lvl="1"/>
            <a:r>
              <a:rPr lang="en-US" dirty="0"/>
              <a:t>Ethnicity</a:t>
            </a:r>
          </a:p>
          <a:p>
            <a:pPr lvl="1"/>
            <a:r>
              <a:rPr lang="en-US" dirty="0"/>
              <a:t>Level of education</a:t>
            </a:r>
          </a:p>
          <a:p>
            <a:pPr lvl="1"/>
            <a:r>
              <a:rPr lang="en-US" dirty="0"/>
              <a:t>Culture </a:t>
            </a:r>
          </a:p>
        </p:txBody>
      </p:sp>
      <p:sp>
        <p:nvSpPr>
          <p:cNvPr id="6" name="Zástupný symbol pro text 5"/>
          <p:cNvSpPr>
            <a:spLocks noGrp="1"/>
          </p:cNvSpPr>
          <p:nvPr>
            <p:ph type="body" sz="quarter" idx="3"/>
          </p:nvPr>
        </p:nvSpPr>
        <p:spPr/>
        <p:txBody>
          <a:bodyPr/>
          <a:lstStyle/>
          <a:p>
            <a:r>
              <a:rPr lang="en-US" dirty="0"/>
              <a:t>Micro Environment</a:t>
            </a:r>
          </a:p>
        </p:txBody>
      </p:sp>
      <p:sp>
        <p:nvSpPr>
          <p:cNvPr id="7" name="Zástupný symbol pro obsah 6"/>
          <p:cNvSpPr>
            <a:spLocks noGrp="1"/>
          </p:cNvSpPr>
          <p:nvPr>
            <p:ph sz="quarter" idx="4"/>
          </p:nvPr>
        </p:nvSpPr>
        <p:spPr/>
        <p:txBody>
          <a:bodyPr>
            <a:normAutofit lnSpcReduction="10000"/>
          </a:bodyPr>
          <a:lstStyle/>
          <a:p>
            <a:r>
              <a:rPr lang="en-US" dirty="0"/>
              <a:t>Business</a:t>
            </a:r>
          </a:p>
          <a:p>
            <a:pPr lvl="1"/>
            <a:r>
              <a:rPr lang="en-US" dirty="0"/>
              <a:t>Chamber of Commerce</a:t>
            </a:r>
          </a:p>
          <a:p>
            <a:pPr lvl="1"/>
            <a:r>
              <a:rPr lang="en-US" dirty="0"/>
              <a:t>Hospitality associations</a:t>
            </a:r>
          </a:p>
          <a:p>
            <a:pPr lvl="1"/>
            <a:r>
              <a:rPr lang="en-US" dirty="0"/>
              <a:t>Business owners</a:t>
            </a:r>
          </a:p>
          <a:p>
            <a:r>
              <a:rPr lang="en-US" dirty="0"/>
              <a:t>Civic Groups</a:t>
            </a:r>
          </a:p>
          <a:p>
            <a:pPr lvl="1"/>
            <a:r>
              <a:rPr lang="en-US" dirty="0"/>
              <a:t>Civic associations</a:t>
            </a:r>
          </a:p>
          <a:p>
            <a:pPr lvl="1"/>
            <a:r>
              <a:rPr lang="en-US" dirty="0"/>
              <a:t>Local leaders</a:t>
            </a:r>
          </a:p>
          <a:p>
            <a:pPr lvl="1"/>
            <a:r>
              <a:rPr lang="en-US" dirty="0"/>
              <a:t>Neighborhood groups</a:t>
            </a:r>
            <a:endParaRPr lang="cs-CZ" dirty="0"/>
          </a:p>
          <a:p>
            <a:pPr lvl="1"/>
            <a:r>
              <a:rPr lang="en-US" dirty="0"/>
              <a:t>Ecological</a:t>
            </a:r>
            <a:r>
              <a:rPr lang="cs-CZ" dirty="0"/>
              <a:t> groups</a:t>
            </a:r>
            <a:endParaRPr lang="en-US" dirty="0"/>
          </a:p>
          <a:p>
            <a:r>
              <a:rPr lang="en-US" dirty="0"/>
              <a:t>Government officeholders</a:t>
            </a:r>
          </a:p>
          <a:p>
            <a:pPr lvl="1"/>
            <a:r>
              <a:rPr lang="en-US" dirty="0"/>
              <a:t>Mayor and city council</a:t>
            </a:r>
          </a:p>
          <a:p>
            <a:pPr lvl="1"/>
            <a:r>
              <a:rPr lang="en-US" dirty="0" err="1"/>
              <a:t>Depar</a:t>
            </a:r>
            <a:r>
              <a:rPr lang="cs-CZ" dirty="0"/>
              <a:t>t</a:t>
            </a:r>
            <a:r>
              <a:rPr lang="en-US" dirty="0"/>
              <a:t>mental managers, …</a:t>
            </a:r>
          </a:p>
          <a:p>
            <a:pPr lvl="1"/>
            <a:endParaRPr lang="cs-CZ" dirty="0"/>
          </a:p>
        </p:txBody>
      </p:sp>
    </p:spTree>
    <p:extLst>
      <p:ext uri="{BB962C8B-B14F-4D97-AF65-F5344CB8AC3E}">
        <p14:creationId xmlns:p14="http://schemas.microsoft.com/office/powerpoint/2010/main" val="6666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500"/>
                                        <p:tgtEl>
                                          <p:spTgt spid="5">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Effect transition="in" filter="fade">
                                      <p:cBhvr>
                                        <p:cTn id="33" dur="500"/>
                                        <p:tgtEl>
                                          <p:spTgt spid="5">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animEffect transition="in" filter="fade">
                                      <p:cBhvr>
                                        <p:cTn id="36" dur="500"/>
                                        <p:tgtEl>
                                          <p:spTgt spid="5">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animEffect transition="in" filter="fade">
                                      <p:cBhvr>
                                        <p:cTn id="39" dur="500"/>
                                        <p:tgtEl>
                                          <p:spTgt spid="5">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animEffect transition="in" filter="fade">
                                      <p:cBhvr>
                                        <p:cTn id="42" dur="500"/>
                                        <p:tgtEl>
                                          <p:spTgt spid="5">
                                            <p:txEl>
                                              <p:pRg st="10" end="1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11" end="11"/>
                                            </p:txEl>
                                          </p:spTgt>
                                        </p:tgtEl>
                                        <p:attrNameLst>
                                          <p:attrName>style.visibility</p:attrName>
                                        </p:attrNameLst>
                                      </p:cBhvr>
                                      <p:to>
                                        <p:strVal val="visible"/>
                                      </p:to>
                                    </p:set>
                                    <p:animEffect transition="in" filter="fade">
                                      <p:cBhvr>
                                        <p:cTn id="45" dur="500"/>
                                        <p:tgtEl>
                                          <p:spTgt spid="5">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xEl>
                                              <p:pRg st="0" end="0"/>
                                            </p:txEl>
                                          </p:spTgt>
                                        </p:tgtEl>
                                        <p:attrNameLst>
                                          <p:attrName>style.visibility</p:attrName>
                                        </p:attrNameLst>
                                      </p:cBhvr>
                                      <p:to>
                                        <p:strVal val="visible"/>
                                      </p:to>
                                    </p:set>
                                    <p:animEffect transition="in" filter="fade">
                                      <p:cBhvr>
                                        <p:cTn id="50" dur="500"/>
                                        <p:tgtEl>
                                          <p:spTgt spid="6">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Effect transition="in" filter="fade">
                                      <p:cBhvr>
                                        <p:cTn id="55" dur="500"/>
                                        <p:tgtEl>
                                          <p:spTgt spid="7">
                                            <p:txEl>
                                              <p:pRg st="0" end="0"/>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7">
                                            <p:txEl>
                                              <p:pRg st="1" end="1"/>
                                            </p:txEl>
                                          </p:spTgt>
                                        </p:tgtEl>
                                        <p:attrNameLst>
                                          <p:attrName>style.visibility</p:attrName>
                                        </p:attrNameLst>
                                      </p:cBhvr>
                                      <p:to>
                                        <p:strVal val="visible"/>
                                      </p:to>
                                    </p:set>
                                    <p:animEffect transition="in" filter="fade">
                                      <p:cBhvr>
                                        <p:cTn id="58" dur="500"/>
                                        <p:tgtEl>
                                          <p:spTgt spid="7">
                                            <p:txEl>
                                              <p:pRg st="1" end="1"/>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7">
                                            <p:txEl>
                                              <p:pRg st="2" end="2"/>
                                            </p:txEl>
                                          </p:spTgt>
                                        </p:tgtEl>
                                        <p:attrNameLst>
                                          <p:attrName>style.visibility</p:attrName>
                                        </p:attrNameLst>
                                      </p:cBhvr>
                                      <p:to>
                                        <p:strVal val="visible"/>
                                      </p:to>
                                    </p:set>
                                    <p:animEffect transition="in" filter="fade">
                                      <p:cBhvr>
                                        <p:cTn id="61" dur="500"/>
                                        <p:tgtEl>
                                          <p:spTgt spid="7">
                                            <p:txEl>
                                              <p:pRg st="2" end="2"/>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7">
                                            <p:txEl>
                                              <p:pRg st="3" end="3"/>
                                            </p:txEl>
                                          </p:spTgt>
                                        </p:tgtEl>
                                        <p:attrNameLst>
                                          <p:attrName>style.visibility</p:attrName>
                                        </p:attrNameLst>
                                      </p:cBhvr>
                                      <p:to>
                                        <p:strVal val="visible"/>
                                      </p:to>
                                    </p:set>
                                    <p:animEffect transition="in" filter="fade">
                                      <p:cBhvr>
                                        <p:cTn id="64" dur="500"/>
                                        <p:tgtEl>
                                          <p:spTgt spid="7">
                                            <p:txEl>
                                              <p:pRg st="3" end="3"/>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7">
                                            <p:txEl>
                                              <p:pRg st="4" end="4"/>
                                            </p:txEl>
                                          </p:spTgt>
                                        </p:tgtEl>
                                        <p:attrNameLst>
                                          <p:attrName>style.visibility</p:attrName>
                                        </p:attrNameLst>
                                      </p:cBhvr>
                                      <p:to>
                                        <p:strVal val="visible"/>
                                      </p:to>
                                    </p:set>
                                    <p:animEffect transition="in" filter="fade">
                                      <p:cBhvr>
                                        <p:cTn id="67" dur="500"/>
                                        <p:tgtEl>
                                          <p:spTgt spid="7">
                                            <p:txEl>
                                              <p:pRg st="4" end="4"/>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7">
                                            <p:txEl>
                                              <p:pRg st="5" end="5"/>
                                            </p:txEl>
                                          </p:spTgt>
                                        </p:tgtEl>
                                        <p:attrNameLst>
                                          <p:attrName>style.visibility</p:attrName>
                                        </p:attrNameLst>
                                      </p:cBhvr>
                                      <p:to>
                                        <p:strVal val="visible"/>
                                      </p:to>
                                    </p:set>
                                    <p:animEffect transition="in" filter="fade">
                                      <p:cBhvr>
                                        <p:cTn id="70" dur="500"/>
                                        <p:tgtEl>
                                          <p:spTgt spid="7">
                                            <p:txEl>
                                              <p:pRg st="5" end="5"/>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7">
                                            <p:txEl>
                                              <p:pRg st="6" end="6"/>
                                            </p:txEl>
                                          </p:spTgt>
                                        </p:tgtEl>
                                        <p:attrNameLst>
                                          <p:attrName>style.visibility</p:attrName>
                                        </p:attrNameLst>
                                      </p:cBhvr>
                                      <p:to>
                                        <p:strVal val="visible"/>
                                      </p:to>
                                    </p:set>
                                    <p:animEffect transition="in" filter="fade">
                                      <p:cBhvr>
                                        <p:cTn id="73" dur="500"/>
                                        <p:tgtEl>
                                          <p:spTgt spid="7">
                                            <p:txEl>
                                              <p:pRg st="6" end="6"/>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7">
                                            <p:txEl>
                                              <p:pRg st="7" end="7"/>
                                            </p:txEl>
                                          </p:spTgt>
                                        </p:tgtEl>
                                        <p:attrNameLst>
                                          <p:attrName>style.visibility</p:attrName>
                                        </p:attrNameLst>
                                      </p:cBhvr>
                                      <p:to>
                                        <p:strVal val="visible"/>
                                      </p:to>
                                    </p:set>
                                    <p:animEffect transition="in" filter="fade">
                                      <p:cBhvr>
                                        <p:cTn id="76" dur="500"/>
                                        <p:tgtEl>
                                          <p:spTgt spid="7">
                                            <p:txEl>
                                              <p:pRg st="7" end="7"/>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7">
                                            <p:txEl>
                                              <p:pRg st="8" end="8"/>
                                            </p:txEl>
                                          </p:spTgt>
                                        </p:tgtEl>
                                        <p:attrNameLst>
                                          <p:attrName>style.visibility</p:attrName>
                                        </p:attrNameLst>
                                      </p:cBhvr>
                                      <p:to>
                                        <p:strVal val="visible"/>
                                      </p:to>
                                    </p:set>
                                    <p:animEffect transition="in" filter="fade">
                                      <p:cBhvr>
                                        <p:cTn id="79" dur="500"/>
                                        <p:tgtEl>
                                          <p:spTgt spid="7">
                                            <p:txEl>
                                              <p:pRg st="8" end="8"/>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7">
                                            <p:txEl>
                                              <p:pRg st="9" end="9"/>
                                            </p:txEl>
                                          </p:spTgt>
                                        </p:tgtEl>
                                        <p:attrNameLst>
                                          <p:attrName>style.visibility</p:attrName>
                                        </p:attrNameLst>
                                      </p:cBhvr>
                                      <p:to>
                                        <p:strVal val="visible"/>
                                      </p:to>
                                    </p:set>
                                    <p:animEffect transition="in" filter="fade">
                                      <p:cBhvr>
                                        <p:cTn id="82" dur="500"/>
                                        <p:tgtEl>
                                          <p:spTgt spid="7">
                                            <p:txEl>
                                              <p:pRg st="9" end="9"/>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7">
                                            <p:txEl>
                                              <p:pRg st="10" end="10"/>
                                            </p:txEl>
                                          </p:spTgt>
                                        </p:tgtEl>
                                        <p:attrNameLst>
                                          <p:attrName>style.visibility</p:attrName>
                                        </p:attrNameLst>
                                      </p:cBhvr>
                                      <p:to>
                                        <p:strVal val="visible"/>
                                      </p:to>
                                    </p:set>
                                    <p:animEffect transition="in" filter="fade">
                                      <p:cBhvr>
                                        <p:cTn id="85" dur="500"/>
                                        <p:tgtEl>
                                          <p:spTgt spid="7">
                                            <p:txEl>
                                              <p:pRg st="10" end="10"/>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7">
                                            <p:txEl>
                                              <p:pRg st="11" end="11"/>
                                            </p:txEl>
                                          </p:spTgt>
                                        </p:tgtEl>
                                        <p:attrNameLst>
                                          <p:attrName>style.visibility</p:attrName>
                                        </p:attrNameLst>
                                      </p:cBhvr>
                                      <p:to>
                                        <p:strVal val="visible"/>
                                      </p:to>
                                    </p:set>
                                    <p:animEffect transition="in" filter="fade">
                                      <p:cBhvr>
                                        <p:cTn id="88"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en-US" dirty="0"/>
              <a:t>Researching the External Environment</a:t>
            </a:r>
          </a:p>
        </p:txBody>
      </p:sp>
      <p:sp>
        <p:nvSpPr>
          <p:cNvPr id="7" name="Zástupný symbol pro text 6"/>
          <p:cNvSpPr>
            <a:spLocks noGrp="1"/>
          </p:cNvSpPr>
          <p:nvPr>
            <p:ph type="body" idx="1"/>
          </p:nvPr>
        </p:nvSpPr>
        <p:spPr/>
        <p:txBody>
          <a:bodyPr/>
          <a:lstStyle/>
          <a:p>
            <a:r>
              <a:rPr lang="en-US" dirty="0"/>
              <a:t>Sources for Macro</a:t>
            </a:r>
            <a:r>
              <a:rPr lang="cs-CZ" dirty="0"/>
              <a:t>	</a:t>
            </a:r>
          </a:p>
        </p:txBody>
      </p:sp>
      <p:sp>
        <p:nvSpPr>
          <p:cNvPr id="5" name="Zástupný symbol pro obsah 4"/>
          <p:cNvSpPr>
            <a:spLocks noGrp="1"/>
          </p:cNvSpPr>
          <p:nvPr>
            <p:ph sz="half" idx="2"/>
          </p:nvPr>
        </p:nvSpPr>
        <p:spPr/>
        <p:txBody>
          <a:bodyPr>
            <a:normAutofit lnSpcReduction="10000"/>
          </a:bodyPr>
          <a:lstStyle/>
          <a:p>
            <a:r>
              <a:rPr lang="en-US" dirty="0"/>
              <a:t>Tourism publications: competitive trends</a:t>
            </a:r>
          </a:p>
          <a:p>
            <a:r>
              <a:rPr lang="en-US" dirty="0"/>
              <a:t>Consus.gov: demographics changes</a:t>
            </a:r>
          </a:p>
          <a:p>
            <a:r>
              <a:rPr lang="en-US" dirty="0"/>
              <a:t>Travel magazines: social trends</a:t>
            </a:r>
          </a:p>
          <a:p>
            <a:r>
              <a:rPr lang="en-US" dirty="0"/>
              <a:t>General and business news</a:t>
            </a:r>
            <a:endParaRPr lang="cs-CZ" dirty="0"/>
          </a:p>
          <a:p>
            <a:endParaRPr lang="cs-CZ" dirty="0"/>
          </a:p>
          <a:p>
            <a:r>
              <a:rPr lang="cs-CZ" dirty="0"/>
              <a:t>SLEPT(E) </a:t>
            </a:r>
          </a:p>
          <a:p>
            <a:r>
              <a:rPr lang="en-US" dirty="0"/>
              <a:t>Direct contact with tourists and other Stakeholders</a:t>
            </a:r>
          </a:p>
        </p:txBody>
      </p:sp>
      <p:sp>
        <p:nvSpPr>
          <p:cNvPr id="8" name="Zástupný symbol pro text 7"/>
          <p:cNvSpPr>
            <a:spLocks noGrp="1"/>
          </p:cNvSpPr>
          <p:nvPr>
            <p:ph type="body" sz="quarter" idx="3"/>
          </p:nvPr>
        </p:nvSpPr>
        <p:spPr/>
        <p:txBody>
          <a:bodyPr/>
          <a:lstStyle/>
          <a:p>
            <a:r>
              <a:rPr lang="en-US" dirty="0"/>
              <a:t>Sources for Micro</a:t>
            </a:r>
          </a:p>
        </p:txBody>
      </p:sp>
      <p:sp>
        <p:nvSpPr>
          <p:cNvPr id="6" name="Zástupný symbol pro obsah 5"/>
          <p:cNvSpPr>
            <a:spLocks noGrp="1"/>
          </p:cNvSpPr>
          <p:nvPr>
            <p:ph sz="quarter" idx="4"/>
          </p:nvPr>
        </p:nvSpPr>
        <p:spPr/>
        <p:txBody>
          <a:bodyPr>
            <a:normAutofit lnSpcReduction="10000"/>
          </a:bodyPr>
          <a:lstStyle/>
          <a:p>
            <a:r>
              <a:rPr lang="en-US" dirty="0"/>
              <a:t>Local newspaper</a:t>
            </a:r>
          </a:p>
          <a:p>
            <a:r>
              <a:rPr lang="en-US" dirty="0"/>
              <a:t>Local broadcast news</a:t>
            </a:r>
          </a:p>
          <a:p>
            <a:r>
              <a:rPr lang="en-US" dirty="0"/>
              <a:t>Community issues </a:t>
            </a:r>
            <a:endParaRPr lang="cs-CZ" dirty="0"/>
          </a:p>
          <a:p>
            <a:endParaRPr lang="cs-CZ" dirty="0"/>
          </a:p>
          <a:p>
            <a:endParaRPr lang="cs-CZ" dirty="0"/>
          </a:p>
          <a:p>
            <a:endParaRPr lang="cs-CZ" dirty="0"/>
          </a:p>
          <a:p>
            <a:r>
              <a:rPr lang="cs-CZ" dirty="0"/>
              <a:t>PORTER</a:t>
            </a:r>
            <a:endParaRPr lang="en-US" dirty="0"/>
          </a:p>
        </p:txBody>
      </p:sp>
    </p:spTree>
    <p:extLst>
      <p:ext uri="{BB962C8B-B14F-4D97-AF65-F5344CB8AC3E}">
        <p14:creationId xmlns:p14="http://schemas.microsoft.com/office/powerpoint/2010/main" val="401768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500"/>
                                        <p:tgtEl>
                                          <p:spTgt spid="5">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fade">
                                      <p:cBhvr>
                                        <p:cTn id="31" dur="500"/>
                                        <p:tgtEl>
                                          <p:spTgt spid="6">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Effect transition="in" filter="fade">
                                      <p:cBhvr>
                                        <p:cTn id="34" dur="500"/>
                                        <p:tgtEl>
                                          <p:spTgt spid="6">
                                            <p:txEl>
                                              <p:pRg st="1" end="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fade">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500"/>
                                        <p:tgtEl>
                                          <p:spTgt spid="5">
                                            <p:txEl>
                                              <p:pRg st="5" end="5"/>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Effect transition="in" filter="fade">
                                      <p:cBhvr>
                                        <p:cTn id="45" dur="500"/>
                                        <p:tgtEl>
                                          <p:spTgt spid="5">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6">
                                            <p:txEl>
                                              <p:pRg st="6" end="6"/>
                                            </p:txEl>
                                          </p:spTgt>
                                        </p:tgtEl>
                                        <p:attrNameLst>
                                          <p:attrName>style.visibility</p:attrName>
                                        </p:attrNameLst>
                                      </p:cBhvr>
                                      <p:to>
                                        <p:strVal val="visible"/>
                                      </p:to>
                                    </p:set>
                                    <p:animEffect transition="in" filter="fade">
                                      <p:cBhvr>
                                        <p:cTn id="5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Analytical</a:t>
            </a:r>
            <a:r>
              <a:rPr lang="en-US" dirty="0"/>
              <a:t> methods </a:t>
            </a:r>
          </a:p>
        </p:txBody>
      </p:sp>
      <p:sp>
        <p:nvSpPr>
          <p:cNvPr id="3" name="Zástupný symbol pro text 2"/>
          <p:cNvSpPr>
            <a:spLocks noGrp="1"/>
          </p:cNvSpPr>
          <p:nvPr>
            <p:ph type="body" idx="1"/>
          </p:nvPr>
        </p:nvSpPr>
        <p:spPr/>
        <p:txBody>
          <a:bodyPr/>
          <a:lstStyle/>
          <a:p>
            <a:r>
              <a:rPr lang="cs-CZ" dirty="0"/>
              <a:t>SLEPT(E) = PEST(E) </a:t>
            </a:r>
          </a:p>
        </p:txBody>
      </p:sp>
      <p:sp>
        <p:nvSpPr>
          <p:cNvPr id="4" name="Zástupný symbol pro obsah 3"/>
          <p:cNvSpPr>
            <a:spLocks noGrp="1"/>
          </p:cNvSpPr>
          <p:nvPr>
            <p:ph sz="half" idx="2"/>
          </p:nvPr>
        </p:nvSpPr>
        <p:spPr/>
        <p:txBody>
          <a:bodyPr/>
          <a:lstStyle/>
          <a:p>
            <a:r>
              <a:rPr lang="en-US" dirty="0"/>
              <a:t>Political</a:t>
            </a:r>
          </a:p>
          <a:p>
            <a:r>
              <a:rPr lang="en-US" dirty="0"/>
              <a:t>Economic</a:t>
            </a:r>
          </a:p>
          <a:p>
            <a:r>
              <a:rPr lang="en-US" dirty="0"/>
              <a:t>Social </a:t>
            </a:r>
          </a:p>
          <a:p>
            <a:r>
              <a:rPr lang="en-US" dirty="0"/>
              <a:t>Technological</a:t>
            </a:r>
          </a:p>
          <a:p>
            <a:r>
              <a:rPr lang="en-US" dirty="0"/>
              <a:t>Environment </a:t>
            </a:r>
          </a:p>
        </p:txBody>
      </p:sp>
      <p:sp>
        <p:nvSpPr>
          <p:cNvPr id="5" name="Zástupný symbol pro text 4"/>
          <p:cNvSpPr>
            <a:spLocks noGrp="1"/>
          </p:cNvSpPr>
          <p:nvPr>
            <p:ph type="body" sz="quarter" idx="3"/>
          </p:nvPr>
        </p:nvSpPr>
        <p:spPr/>
        <p:txBody>
          <a:bodyPr/>
          <a:lstStyle/>
          <a:p>
            <a:r>
              <a:rPr lang="cs-CZ" dirty="0"/>
              <a:t>PORTER</a:t>
            </a:r>
          </a:p>
        </p:txBody>
      </p:sp>
      <p:sp>
        <p:nvSpPr>
          <p:cNvPr id="6" name="Zástupný symbol pro obsah 5"/>
          <p:cNvSpPr>
            <a:spLocks noGrp="1"/>
          </p:cNvSpPr>
          <p:nvPr>
            <p:ph sz="quarter" idx="4"/>
          </p:nvPr>
        </p:nvSpPr>
        <p:spPr/>
        <p:txBody>
          <a:bodyPr>
            <a:normAutofit/>
          </a:bodyPr>
          <a:lstStyle/>
          <a:p>
            <a:r>
              <a:rPr lang="en-US" dirty="0"/>
              <a:t>New entrants</a:t>
            </a:r>
          </a:p>
          <a:p>
            <a:r>
              <a:rPr lang="en-US" dirty="0"/>
              <a:t>Threat of substitutes</a:t>
            </a:r>
          </a:p>
          <a:p>
            <a:r>
              <a:rPr lang="en-US" dirty="0"/>
              <a:t>Buyers</a:t>
            </a:r>
          </a:p>
          <a:p>
            <a:r>
              <a:rPr lang="en-US" dirty="0"/>
              <a:t>Suppliers</a:t>
            </a:r>
          </a:p>
          <a:p>
            <a:r>
              <a:rPr lang="en-US" dirty="0"/>
              <a:t>Rivalry between existing competitors </a:t>
            </a:r>
          </a:p>
        </p:txBody>
      </p:sp>
    </p:spTree>
    <p:extLst>
      <p:ext uri="{BB962C8B-B14F-4D97-AF65-F5344CB8AC3E}">
        <p14:creationId xmlns:p14="http://schemas.microsoft.com/office/powerpoint/2010/main" val="323075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500"/>
                                        <p:tgtEl>
                                          <p:spTgt spid="4">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500"/>
                                        <p:tgtEl>
                                          <p:spTgt spid="4">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500"/>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500"/>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500"/>
                                        <p:tgtEl>
                                          <p:spTgt spid="6">
                                            <p:txEl>
                                              <p:pRg st="0" end="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500"/>
                                        <p:tgtEl>
                                          <p:spTgt spid="6">
                                            <p:txEl>
                                              <p:pRg st="1" end="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Effect transition="in" filter="fade">
                                      <p:cBhvr>
                                        <p:cTn id="40" dur="500"/>
                                        <p:tgtEl>
                                          <p:spTgt spid="6">
                                            <p:txEl>
                                              <p:pRg st="2" end="2"/>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Effect transition="in" filter="fade">
                                      <p:cBhvr>
                                        <p:cTn id="43" dur="500"/>
                                        <p:tgtEl>
                                          <p:spTgt spid="6">
                                            <p:txEl>
                                              <p:pRg st="3" end="3"/>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Effect transition="in" filter="fade">
                                      <p:cBhvr>
                                        <p:cTn id="4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Case study – part 3</a:t>
            </a:r>
          </a:p>
        </p:txBody>
      </p:sp>
      <p:sp>
        <p:nvSpPr>
          <p:cNvPr id="3" name="Zástupný symbol pro obsah 2"/>
          <p:cNvSpPr>
            <a:spLocks noGrp="1"/>
          </p:cNvSpPr>
          <p:nvPr>
            <p:ph idx="1"/>
          </p:nvPr>
        </p:nvSpPr>
        <p:spPr/>
        <p:txBody>
          <a:bodyPr/>
          <a:lstStyle/>
          <a:p>
            <a:r>
              <a:rPr lang="cs-CZ" dirty="0" err="1"/>
              <a:t>Identify</a:t>
            </a:r>
            <a:r>
              <a:rPr lang="cs-CZ" dirty="0"/>
              <a:t> and </a:t>
            </a:r>
            <a:r>
              <a:rPr lang="cs-CZ" dirty="0" err="1"/>
              <a:t>characterize</a:t>
            </a:r>
            <a:r>
              <a:rPr lang="cs-CZ" dirty="0"/>
              <a:t> </a:t>
            </a:r>
            <a:r>
              <a:rPr lang="cs-CZ" dirty="0" err="1"/>
              <a:t>the</a:t>
            </a:r>
            <a:r>
              <a:rPr lang="cs-CZ" dirty="0"/>
              <a:t> </a:t>
            </a:r>
            <a:r>
              <a:rPr lang="cs-CZ" dirty="0" err="1"/>
              <a:t>target</a:t>
            </a:r>
            <a:r>
              <a:rPr lang="cs-CZ" dirty="0"/>
              <a:t> </a:t>
            </a:r>
            <a:r>
              <a:rPr lang="cs-CZ" dirty="0" err="1"/>
              <a:t>group</a:t>
            </a:r>
            <a:r>
              <a:rPr lang="cs-CZ" dirty="0"/>
              <a:t> </a:t>
            </a:r>
            <a:r>
              <a:rPr lang="cs-CZ" dirty="0" err="1"/>
              <a:t>of</a:t>
            </a:r>
            <a:r>
              <a:rPr lang="cs-CZ" dirty="0"/>
              <a:t> </a:t>
            </a:r>
            <a:r>
              <a:rPr lang="cs-CZ" dirty="0" err="1"/>
              <a:t>tourists</a:t>
            </a:r>
            <a:r>
              <a:rPr lang="cs-CZ" dirty="0"/>
              <a:t> (</a:t>
            </a:r>
            <a:r>
              <a:rPr lang="cs-CZ" dirty="0" err="1"/>
              <a:t>you</a:t>
            </a:r>
            <a:r>
              <a:rPr lang="cs-CZ" dirty="0"/>
              <a:t> </a:t>
            </a:r>
            <a:r>
              <a:rPr lang="cs-CZ" dirty="0" err="1"/>
              <a:t>can</a:t>
            </a:r>
            <a:r>
              <a:rPr lang="cs-CZ" dirty="0"/>
              <a:t> </a:t>
            </a:r>
            <a:r>
              <a:rPr lang="cs-CZ" dirty="0" err="1"/>
              <a:t>choose</a:t>
            </a:r>
            <a:r>
              <a:rPr lang="cs-CZ" dirty="0"/>
              <a:t> </a:t>
            </a:r>
            <a:r>
              <a:rPr lang="cs-CZ" dirty="0" err="1"/>
              <a:t>any</a:t>
            </a:r>
            <a:r>
              <a:rPr lang="cs-CZ" dirty="0"/>
              <a:t> </a:t>
            </a:r>
            <a:r>
              <a:rPr lang="cs-CZ" dirty="0" err="1"/>
              <a:t>segmentation</a:t>
            </a:r>
            <a:r>
              <a:rPr lang="cs-CZ" dirty="0"/>
              <a:t> </a:t>
            </a:r>
            <a:r>
              <a:rPr lang="cs-CZ" dirty="0" err="1"/>
              <a:t>attitudes</a:t>
            </a:r>
            <a:r>
              <a:rPr lang="cs-CZ" dirty="0"/>
              <a:t>)</a:t>
            </a:r>
          </a:p>
        </p:txBody>
      </p:sp>
    </p:spTree>
    <p:extLst>
      <p:ext uri="{BB962C8B-B14F-4D97-AF65-F5344CB8AC3E}">
        <p14:creationId xmlns:p14="http://schemas.microsoft.com/office/powerpoint/2010/main" val="398273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idx="4294967295"/>
          </p:nvPr>
        </p:nvSpPr>
        <p:spPr>
          <a:xfrm>
            <a:off x="2179638" y="817563"/>
            <a:ext cx="6964362" cy="1201737"/>
          </a:xfrm>
        </p:spPr>
        <p:txBody>
          <a:bodyPr/>
          <a:lstStyle/>
          <a:p>
            <a:r>
              <a:rPr lang="cs-CZ" dirty="0"/>
              <a:t> </a:t>
            </a:r>
          </a:p>
        </p:txBody>
      </p:sp>
      <p:sp>
        <p:nvSpPr>
          <p:cNvPr id="6" name="Zástupný symbol pro text 5"/>
          <p:cNvSpPr>
            <a:spLocks noGrp="1"/>
          </p:cNvSpPr>
          <p:nvPr>
            <p:ph sz="quarter" idx="4294967295"/>
          </p:nvPr>
        </p:nvSpPr>
        <p:spPr>
          <a:xfrm>
            <a:off x="0" y="0"/>
            <a:ext cx="9144000" cy="6858000"/>
          </a:xfrm>
          <a:solidFill>
            <a:schemeClr val="accent2">
              <a:lumMod val="20000"/>
              <a:lumOff val="80000"/>
            </a:schemeClr>
          </a:solidFill>
        </p:spPr>
        <p:txBody>
          <a:bodyPr>
            <a:normAutofit/>
          </a:bodyPr>
          <a:lstStyle/>
          <a:p>
            <a:endParaRPr lang="cs-CZ" dirty="0">
              <a:solidFill>
                <a:schemeClr val="tx1"/>
              </a:solidFill>
            </a:endParaRPr>
          </a:p>
          <a:p>
            <a:endParaRPr lang="cs-CZ"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2132856"/>
            <a:ext cx="4320480" cy="3147894"/>
          </a:xfrm>
          <a:prstGeom prst="rect">
            <a:avLst/>
          </a:prstGeom>
        </p:spPr>
      </p:pic>
    </p:spTree>
    <p:extLst>
      <p:ext uri="{BB962C8B-B14F-4D97-AF65-F5344CB8AC3E}">
        <p14:creationId xmlns:p14="http://schemas.microsoft.com/office/powerpoint/2010/main" val="307289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TotalTime>
  <Words>420</Words>
  <Application>Microsoft Office PowerPoint</Application>
  <PresentationFormat>Předvádění na obrazovce (4:3)</PresentationFormat>
  <Paragraphs>77</Paragraphs>
  <Slides>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Aptos</vt:lpstr>
      <vt:lpstr>Aptos Display</vt:lpstr>
      <vt:lpstr>Arial</vt:lpstr>
      <vt:lpstr>Calibri</vt:lpstr>
      <vt:lpstr>Motiv Office</vt:lpstr>
      <vt:lpstr>Tourism Marketing</vt:lpstr>
      <vt:lpstr>Marketing</vt:lpstr>
      <vt:lpstr>Prezentace aplikace PowerPoint</vt:lpstr>
      <vt:lpstr>Marketing Environment</vt:lpstr>
      <vt:lpstr>Researching the External Environment</vt:lpstr>
      <vt:lpstr>Analytical methods </vt:lpstr>
      <vt:lpstr>Case study – part 3</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Marketing</dc:title>
  <dc:creator>POKUSNY UCET,ZAM,CIVT</dc:creator>
  <cp:lastModifiedBy>Petra Koudelková</cp:lastModifiedBy>
  <cp:revision>29</cp:revision>
  <cp:lastPrinted>2019-10-30T09:18:42Z</cp:lastPrinted>
  <dcterms:created xsi:type="dcterms:W3CDTF">2018-10-08T08:29:48Z</dcterms:created>
  <dcterms:modified xsi:type="dcterms:W3CDTF">2024-08-23T14:57:18Z</dcterms:modified>
</cp:coreProperties>
</file>