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Lato" panose="020F0502020204030203" pitchFamily="34" charset="0"/>
      <p:regular r:id="rId12"/>
      <p:bold r:id="rId13"/>
      <p:italic r:id="rId14"/>
      <p:boldItalic r:id="rId15"/>
    </p:embeddedFont>
    <p:embeddedFont>
      <p:font typeface="Raleway" pitchFamily="2" charset="-18"/>
      <p:regular r:id="rId16"/>
      <p:bold r:id="rId17"/>
      <p:italic r:id="rId18"/>
      <p:boldItalic r:id="rId19"/>
    </p:embeddedFont>
    <p:embeddedFont>
      <p:font typeface="Roboto" panose="02000000000000000000" pitchFamily="2"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772" autoAdjust="0"/>
  </p:normalViewPr>
  <p:slideViewPr>
    <p:cSldViewPr snapToGrid="0">
      <p:cViewPr varScale="1">
        <p:scale>
          <a:sx n="97" d="100"/>
          <a:sy n="97" d="100"/>
        </p:scale>
        <p:origin x="1194"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6ee69a81f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6ee69a81f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cs" dirty="0">
                <a:solidFill>
                  <a:schemeClr val="dk1"/>
                </a:solidFill>
              </a:rPr>
              <a:t>příslovečné určení</a:t>
            </a:r>
            <a:endParaRPr dirty="0">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7c89eb30fc_0_2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7c89eb30fc_0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6ee69a81f6_1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16ee69a81f6_1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7c89eb30fc_0_1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7c89eb30fc_0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t>morgen</a:t>
            </a:r>
            <a:endParaRPr dirty="0"/>
          </a:p>
          <a:p>
            <a:pPr marL="0" lvl="0" indent="0" algn="l" rtl="0">
              <a:spcBef>
                <a:spcPts val="0"/>
              </a:spcBef>
              <a:spcAft>
                <a:spcPts val="0"/>
              </a:spcAft>
              <a:buNone/>
            </a:pPr>
            <a:r>
              <a:rPr lang="cs" dirty="0"/>
              <a:t>in de tuin</a:t>
            </a:r>
            <a:endParaRPr dirty="0"/>
          </a:p>
          <a:p>
            <a:pPr marL="0" lvl="0" indent="0" algn="l" rtl="0">
              <a:spcBef>
                <a:spcPts val="0"/>
              </a:spcBef>
              <a:spcAft>
                <a:spcPts val="0"/>
              </a:spcAft>
              <a:buNone/>
            </a:pPr>
            <a:r>
              <a:rPr lang="cs" dirty="0"/>
              <a:t>naar corsica</a:t>
            </a:r>
            <a:endParaRPr dirty="0"/>
          </a:p>
          <a:p>
            <a:pPr marL="0" lvl="0" indent="0" algn="l" rtl="0">
              <a:spcBef>
                <a:spcPts val="0"/>
              </a:spcBef>
              <a:spcAft>
                <a:spcPts val="0"/>
              </a:spcAft>
              <a:buNone/>
            </a:pPr>
            <a:r>
              <a:rPr lang="cs" dirty="0"/>
              <a:t>omdat hij ziek is</a:t>
            </a:r>
            <a:endParaRPr dirty="0"/>
          </a:p>
          <a:p>
            <a:pPr marL="0" lvl="0" indent="0" algn="l" rtl="0">
              <a:spcBef>
                <a:spcPts val="0"/>
              </a:spcBef>
              <a:spcAft>
                <a:spcPts val="0"/>
              </a:spcAft>
              <a:buNone/>
            </a:pPr>
            <a:r>
              <a:rPr lang="cs" dirty="0"/>
              <a:t>150 euro</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6ee69a81f6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16ee69a81f6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cs" dirty="0"/>
              <a:t>přívlastek </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6ee69a81f6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6ee69a81f6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Clr>
                <a:schemeClr val="dk1"/>
              </a:buClr>
              <a:buSzPts val="1100"/>
              <a:buNone/>
            </a:pPr>
            <a:endParaRPr sz="10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6ee69a81f6_1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16ee69a81f6_1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cs" dirty="0">
                <a:solidFill>
                  <a:schemeClr val="dk1"/>
                </a:solidFill>
                <a:highlight>
                  <a:srgbClr val="FFFFFF"/>
                </a:highlight>
              </a:rPr>
              <a:t>doplněk</a:t>
            </a:r>
            <a:endParaRPr dirty="0">
              <a:solidFill>
                <a:schemeClr val="dk1"/>
              </a:solidFill>
              <a:highlight>
                <a:srgbClr val="FFFFFF"/>
              </a:highligh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17c89eb30fc_0_2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17c89eb30fc_0_2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lnSpc>
                <a:spcPct val="115000"/>
              </a:lnSpc>
              <a:spcBef>
                <a:spcPts val="1300"/>
              </a:spcBef>
              <a:spcAft>
                <a:spcPts val="0"/>
              </a:spcAft>
              <a:buClr>
                <a:schemeClr val="dk1"/>
              </a:buClr>
              <a:buSzPts val="1100"/>
              <a:buFont typeface="Roboto"/>
              <a:buNone/>
            </a:pPr>
            <a:endParaRPr dirty="0">
              <a:solidFill>
                <a:schemeClr val="dk1"/>
              </a:solidFill>
              <a:highlight>
                <a:srgbClr val="FFFFFF"/>
              </a:highlight>
              <a:latin typeface="Roboto"/>
              <a:ea typeface="Roboto"/>
              <a:cs typeface="Roboto"/>
              <a:sym typeface="Roboto"/>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c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onzetaal.nl/taalloket/gezegde"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5.	bijwoordelijke bepaling</a:t>
            </a:r>
            <a:endParaRPr/>
          </a:p>
          <a:p>
            <a:pPr marL="0" lvl="0" indent="0" algn="l" rtl="0">
              <a:spcBef>
                <a:spcPts val="0"/>
              </a:spcBef>
              <a:spcAft>
                <a:spcPts val="0"/>
              </a:spcAft>
              <a:buNone/>
            </a:pPr>
            <a:r>
              <a:rPr lang="cs"/>
              <a:t>6.	bijvoeglijke bepalingen   </a:t>
            </a:r>
            <a:endParaRPr/>
          </a:p>
          <a:p>
            <a:pPr marL="0" lvl="0" indent="0" algn="l" rtl="0">
              <a:spcBef>
                <a:spcPts val="0"/>
              </a:spcBef>
              <a:spcAft>
                <a:spcPts val="0"/>
              </a:spcAft>
              <a:buNone/>
            </a:pPr>
            <a:r>
              <a:rPr lang="cs"/>
              <a:t>7.	bepaling van gesteldheid</a:t>
            </a:r>
            <a:endParaRPr/>
          </a:p>
        </p:txBody>
      </p:sp>
      <p:sp>
        <p:nvSpPr>
          <p:cNvPr id="87" name="Google Shape;87;p13"/>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cs"/>
              <a:t>Lucie Konopáčová</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457200" lvl="0" indent="-228600" algn="l" rtl="0">
              <a:lnSpc>
                <a:spcPct val="107000"/>
              </a:lnSpc>
              <a:spcBef>
                <a:spcPts val="1200"/>
              </a:spcBef>
              <a:spcAft>
                <a:spcPts val="800"/>
              </a:spcAft>
              <a:buNone/>
            </a:pPr>
            <a:r>
              <a:rPr lang="cs" sz="1800"/>
              <a:t>bijwoordelijke bepaling</a:t>
            </a:r>
            <a:endParaRPr sz="1800"/>
          </a:p>
        </p:txBody>
      </p:sp>
      <p:sp>
        <p:nvSpPr>
          <p:cNvPr id="93" name="Google Shape;93;p1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457200" lvl="0" indent="-317500" algn="l" rtl="0">
              <a:spcBef>
                <a:spcPts val="0"/>
              </a:spcBef>
              <a:spcAft>
                <a:spcPts val="0"/>
              </a:spcAft>
              <a:buClr>
                <a:schemeClr val="dk2"/>
              </a:buClr>
              <a:buSzPts val="1400"/>
              <a:buChar char="●"/>
            </a:pPr>
            <a:r>
              <a:rPr lang="cs" sz="1400">
                <a:solidFill>
                  <a:schemeClr val="dk2"/>
                </a:solidFill>
              </a:rPr>
              <a:t>Een bijwoordelijke bepaling is een zinsdeel dat meer informatie geeft over een ander zinsdeel (meestal het gezegde). Een zin kan meerdere bijwoordelijke bepalingen bevatten. </a:t>
            </a:r>
            <a:endParaRPr sz="1400">
              <a:solidFill>
                <a:schemeClr val="dk2"/>
              </a:solidFill>
            </a:endParaRPr>
          </a:p>
          <a:p>
            <a:pPr marL="457200" lvl="0" indent="-317500" algn="l" rtl="0">
              <a:spcBef>
                <a:spcPts val="0"/>
              </a:spcBef>
              <a:spcAft>
                <a:spcPts val="0"/>
              </a:spcAft>
              <a:buClr>
                <a:schemeClr val="dk2"/>
              </a:buClr>
              <a:buSzPts val="1400"/>
              <a:buChar char="●"/>
            </a:pPr>
            <a:r>
              <a:rPr lang="cs" sz="1400">
                <a:solidFill>
                  <a:schemeClr val="dk2"/>
                </a:solidFill>
              </a:rPr>
              <a:t>Bijwoordelijke bepalingen hebben dus een relatie met het </a:t>
            </a:r>
            <a:r>
              <a:rPr lang="cs" sz="1400">
                <a:solidFill>
                  <a:schemeClr val="dk2"/>
                </a:solidFill>
                <a:uFill>
                  <a:noFill/>
                </a:uFill>
                <a:hlinkClick r:id="rId3">
                  <a:extLst>
                    <a:ext uri="{A12FA001-AC4F-418D-AE19-62706E023703}">
                      <ahyp:hlinkClr xmlns:ahyp="http://schemas.microsoft.com/office/drawing/2018/hyperlinkcolor" val="tx"/>
                    </a:ext>
                  </a:extLst>
                </a:hlinkClick>
              </a:rPr>
              <a:t>gezegde</a:t>
            </a:r>
            <a:r>
              <a:rPr lang="cs" sz="1400">
                <a:solidFill>
                  <a:schemeClr val="dk2"/>
                </a:solidFill>
              </a:rPr>
              <a:t> in de zin.  </a:t>
            </a:r>
            <a:endParaRPr sz="1400">
              <a:solidFill>
                <a:schemeClr val="dk2"/>
              </a:solidFill>
            </a:endParaRPr>
          </a:p>
          <a:p>
            <a:pPr marL="457200" lvl="0" indent="-317500" algn="l" rtl="0">
              <a:spcBef>
                <a:spcPts val="0"/>
              </a:spcBef>
              <a:spcAft>
                <a:spcPts val="0"/>
              </a:spcAft>
              <a:buClr>
                <a:schemeClr val="dk2"/>
              </a:buClr>
              <a:buSzPts val="1400"/>
              <a:buChar char="●"/>
            </a:pPr>
            <a:r>
              <a:rPr lang="cs" sz="1400">
                <a:solidFill>
                  <a:schemeClr val="dk2"/>
                </a:solidFill>
              </a:rPr>
              <a:t>Het geeft antwoord op de vragen </a:t>
            </a:r>
            <a:r>
              <a:rPr lang="cs" sz="1400">
                <a:solidFill>
                  <a:schemeClr val="accent3"/>
                </a:solidFill>
              </a:rPr>
              <a:t>wanneer</a:t>
            </a:r>
            <a:r>
              <a:rPr lang="cs" sz="1400">
                <a:solidFill>
                  <a:schemeClr val="dk2"/>
                </a:solidFill>
              </a:rPr>
              <a:t>, </a:t>
            </a:r>
            <a:r>
              <a:rPr lang="cs" sz="1400">
                <a:solidFill>
                  <a:schemeClr val="accent3"/>
                </a:solidFill>
              </a:rPr>
              <a:t>waar</a:t>
            </a:r>
            <a:r>
              <a:rPr lang="cs" sz="1400">
                <a:solidFill>
                  <a:schemeClr val="dk2"/>
                </a:solidFill>
              </a:rPr>
              <a:t>, </a:t>
            </a:r>
            <a:r>
              <a:rPr lang="cs" sz="1400">
                <a:solidFill>
                  <a:schemeClr val="accent3"/>
                </a:solidFill>
                <a:highlight>
                  <a:schemeClr val="lt1"/>
                </a:highlight>
              </a:rPr>
              <a:t>waarheen</a:t>
            </a:r>
            <a:r>
              <a:rPr lang="cs" sz="1400">
                <a:solidFill>
                  <a:schemeClr val="dk2"/>
                </a:solidFill>
              </a:rPr>
              <a:t>, </a:t>
            </a:r>
            <a:r>
              <a:rPr lang="cs" sz="1400">
                <a:solidFill>
                  <a:schemeClr val="accent3"/>
                </a:solidFill>
              </a:rPr>
              <a:t>waarom</a:t>
            </a:r>
            <a:r>
              <a:rPr lang="cs" sz="1400">
                <a:solidFill>
                  <a:schemeClr val="dk2"/>
                </a:solidFill>
              </a:rPr>
              <a:t>, </a:t>
            </a:r>
            <a:r>
              <a:rPr lang="cs" sz="1400">
                <a:solidFill>
                  <a:schemeClr val="accent3"/>
                </a:solidFill>
              </a:rPr>
              <a:t>hoe</a:t>
            </a:r>
            <a:r>
              <a:rPr lang="cs" sz="1400">
                <a:solidFill>
                  <a:schemeClr val="dk2"/>
                </a:solidFill>
              </a:rPr>
              <a:t>, </a:t>
            </a:r>
            <a:r>
              <a:rPr lang="cs" sz="1400">
                <a:solidFill>
                  <a:schemeClr val="accent3"/>
                </a:solidFill>
              </a:rPr>
              <a:t>hoeveel</a:t>
            </a:r>
            <a:r>
              <a:rPr lang="cs" sz="1400">
                <a:solidFill>
                  <a:schemeClr val="dk2"/>
                </a:solidFill>
              </a:rPr>
              <a:t>.</a:t>
            </a:r>
            <a:endParaRPr sz="1400">
              <a:solidFill>
                <a:schemeClr val="dk2"/>
              </a:solidFill>
            </a:endParaRPr>
          </a:p>
          <a:p>
            <a:pPr marL="457200" lvl="0" indent="-317500" algn="l" rtl="0">
              <a:spcBef>
                <a:spcPts val="0"/>
              </a:spcBef>
              <a:spcAft>
                <a:spcPts val="0"/>
              </a:spcAft>
              <a:buClr>
                <a:schemeClr val="dk2"/>
              </a:buClr>
              <a:buSzPts val="1400"/>
              <a:buChar char="●"/>
            </a:pPr>
            <a:r>
              <a:rPr lang="cs" sz="1400">
                <a:solidFill>
                  <a:schemeClr val="dk2"/>
                </a:solidFill>
              </a:rPr>
              <a:t>In de zin ‘Gisteren reed ik op mijn nieuwe fiets in twintig minuten naar mijn werk’, bijvoorbeeld, staan vier van zulke bepalingen. Ze geven aan wanneer iemand aan het rijden was (‘gisteren’), welk ‘hulpmiddel’ daarbij gebruikt werd (‘op mijn nieuwe fiets’), hoe lang dat rijden duurde (‘in twintig minuten’) en waar die persoon naartoe reed (‘naar mijn werk’).</a:t>
            </a:r>
            <a:endParaRPr sz="1400">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457200" lvl="0" indent="-228600" algn="l" rtl="0">
              <a:lnSpc>
                <a:spcPct val="107000"/>
              </a:lnSpc>
              <a:spcBef>
                <a:spcPts val="1200"/>
              </a:spcBef>
              <a:spcAft>
                <a:spcPts val="800"/>
              </a:spcAft>
              <a:buNone/>
            </a:pPr>
            <a:r>
              <a:rPr lang="cs" sz="1800"/>
              <a:t>bijwoordelijke bepaling</a:t>
            </a:r>
            <a:endParaRPr/>
          </a:p>
        </p:txBody>
      </p:sp>
      <p:sp>
        <p:nvSpPr>
          <p:cNvPr id="99" name="Google Shape;99;p15"/>
          <p:cNvSpPr txBox="1">
            <a:spLocks noGrp="1"/>
          </p:cNvSpPr>
          <p:nvPr>
            <p:ph type="body" idx="1"/>
          </p:nvPr>
        </p:nvSpPr>
        <p:spPr>
          <a:xfrm>
            <a:off x="729450" y="2078875"/>
            <a:ext cx="3737700" cy="2576700"/>
          </a:xfrm>
          <a:prstGeom prst="rect">
            <a:avLst/>
          </a:prstGeom>
        </p:spPr>
        <p:txBody>
          <a:bodyPr spcFirstLastPara="1" wrap="square" lIns="91425" tIns="91425" rIns="91425" bIns="91425" anchor="t" anchorCtr="0">
            <a:normAutofit/>
          </a:bodyPr>
          <a:lstStyle/>
          <a:p>
            <a:pPr marL="685800" lvl="0" indent="-295275" algn="l" rtl="0">
              <a:spcBef>
                <a:spcPts val="600"/>
              </a:spcBef>
              <a:spcAft>
                <a:spcPts val="0"/>
              </a:spcAft>
              <a:buClr>
                <a:srgbClr val="202122"/>
              </a:buClr>
              <a:buSzPts val="1050"/>
              <a:buFont typeface="Arial"/>
              <a:buChar char="●"/>
            </a:pPr>
            <a:r>
              <a:rPr lang="cs" sz="1050">
                <a:solidFill>
                  <a:srgbClr val="202122"/>
                </a:solidFill>
                <a:highlight>
                  <a:srgbClr val="FFFFFF"/>
                </a:highlight>
                <a:latin typeface="Arial"/>
                <a:ea typeface="Arial"/>
                <a:cs typeface="Arial"/>
                <a:sym typeface="Arial"/>
              </a:rPr>
              <a:t>van tijd (Wanneer?)</a:t>
            </a:r>
            <a:endParaRPr sz="1050">
              <a:solidFill>
                <a:srgbClr val="202122"/>
              </a:solidFill>
              <a:highlight>
                <a:srgbClr val="FFFFFF"/>
              </a:highlight>
              <a:latin typeface="Arial"/>
              <a:ea typeface="Arial"/>
              <a:cs typeface="Arial"/>
              <a:sym typeface="Arial"/>
            </a:endParaRPr>
          </a:p>
          <a:p>
            <a:pPr marL="685800" lvl="0" indent="-295275" algn="l" rtl="0">
              <a:spcBef>
                <a:spcPts val="0"/>
              </a:spcBef>
              <a:spcAft>
                <a:spcPts val="0"/>
              </a:spcAft>
              <a:buClr>
                <a:srgbClr val="202122"/>
              </a:buClr>
              <a:buSzPts val="1050"/>
              <a:buFont typeface="Arial"/>
              <a:buChar char="●"/>
            </a:pPr>
            <a:r>
              <a:rPr lang="cs" sz="1050">
                <a:solidFill>
                  <a:srgbClr val="202122"/>
                </a:solidFill>
                <a:highlight>
                  <a:srgbClr val="FFFFFF"/>
                </a:highlight>
                <a:latin typeface="Arial"/>
                <a:ea typeface="Arial"/>
                <a:cs typeface="Arial"/>
                <a:sym typeface="Arial"/>
              </a:rPr>
              <a:t>van plaats (Waar?)</a:t>
            </a:r>
            <a:endParaRPr sz="1050">
              <a:solidFill>
                <a:srgbClr val="202122"/>
              </a:solidFill>
              <a:highlight>
                <a:srgbClr val="FFFFFF"/>
              </a:highlight>
              <a:latin typeface="Arial"/>
              <a:ea typeface="Arial"/>
              <a:cs typeface="Arial"/>
              <a:sym typeface="Arial"/>
            </a:endParaRPr>
          </a:p>
          <a:p>
            <a:pPr marL="685800" lvl="0" indent="-295275" algn="l" rtl="0">
              <a:spcBef>
                <a:spcPts val="0"/>
              </a:spcBef>
              <a:spcAft>
                <a:spcPts val="0"/>
              </a:spcAft>
              <a:buClr>
                <a:srgbClr val="202122"/>
              </a:buClr>
              <a:buSzPts val="1050"/>
              <a:buFont typeface="Arial"/>
              <a:buChar char="●"/>
            </a:pPr>
            <a:r>
              <a:rPr lang="cs" sz="1050">
                <a:solidFill>
                  <a:srgbClr val="202122"/>
                </a:solidFill>
                <a:highlight>
                  <a:srgbClr val="FFFFFF"/>
                </a:highlight>
                <a:latin typeface="Arial"/>
                <a:ea typeface="Arial"/>
                <a:cs typeface="Arial"/>
                <a:sym typeface="Arial"/>
              </a:rPr>
              <a:t>van richting (Naar waar? Waarheen?)</a:t>
            </a:r>
            <a:endParaRPr sz="1050">
              <a:solidFill>
                <a:srgbClr val="202122"/>
              </a:solidFill>
              <a:highlight>
                <a:srgbClr val="FFFFFF"/>
              </a:highlight>
              <a:latin typeface="Arial"/>
              <a:ea typeface="Arial"/>
              <a:cs typeface="Arial"/>
              <a:sym typeface="Arial"/>
            </a:endParaRPr>
          </a:p>
          <a:p>
            <a:pPr marL="685800" lvl="0" indent="-295275" algn="l" rtl="0">
              <a:spcBef>
                <a:spcPts val="0"/>
              </a:spcBef>
              <a:spcAft>
                <a:spcPts val="0"/>
              </a:spcAft>
              <a:buClr>
                <a:srgbClr val="202122"/>
              </a:buClr>
              <a:buSzPts val="1050"/>
              <a:buFont typeface="Arial"/>
              <a:buChar char="●"/>
            </a:pPr>
            <a:r>
              <a:rPr lang="cs" sz="1050">
                <a:solidFill>
                  <a:srgbClr val="202122"/>
                </a:solidFill>
                <a:highlight>
                  <a:srgbClr val="FFFFFF"/>
                </a:highlight>
                <a:latin typeface="Arial"/>
                <a:ea typeface="Arial"/>
                <a:cs typeface="Arial"/>
                <a:sym typeface="Arial"/>
              </a:rPr>
              <a:t>van hoedanigheid/wijze (Hoe?)</a:t>
            </a:r>
            <a:endParaRPr sz="1050">
              <a:solidFill>
                <a:srgbClr val="202122"/>
              </a:solidFill>
              <a:highlight>
                <a:srgbClr val="FFFFFF"/>
              </a:highlight>
              <a:latin typeface="Arial"/>
              <a:ea typeface="Arial"/>
              <a:cs typeface="Arial"/>
              <a:sym typeface="Arial"/>
            </a:endParaRPr>
          </a:p>
          <a:p>
            <a:pPr marL="685800" lvl="0" indent="-295275" algn="l" rtl="0">
              <a:spcBef>
                <a:spcPts val="0"/>
              </a:spcBef>
              <a:spcAft>
                <a:spcPts val="0"/>
              </a:spcAft>
              <a:buClr>
                <a:srgbClr val="202122"/>
              </a:buClr>
              <a:buSzPts val="1050"/>
              <a:buFont typeface="Arial"/>
              <a:buChar char="●"/>
            </a:pPr>
            <a:r>
              <a:rPr lang="cs" sz="1050">
                <a:solidFill>
                  <a:srgbClr val="202122"/>
                </a:solidFill>
                <a:highlight>
                  <a:srgbClr val="FFFFFF"/>
                </a:highlight>
                <a:latin typeface="Arial"/>
                <a:ea typeface="Arial"/>
                <a:cs typeface="Arial"/>
                <a:sym typeface="Arial"/>
              </a:rPr>
              <a:t>van oorzaak (Waardoor?)</a:t>
            </a:r>
            <a:endParaRPr sz="1050">
              <a:solidFill>
                <a:srgbClr val="202122"/>
              </a:solidFill>
              <a:highlight>
                <a:srgbClr val="FFFFFF"/>
              </a:highlight>
              <a:latin typeface="Arial"/>
              <a:ea typeface="Arial"/>
              <a:cs typeface="Arial"/>
              <a:sym typeface="Arial"/>
            </a:endParaRPr>
          </a:p>
          <a:p>
            <a:pPr marL="685800" lvl="0" indent="-295275" algn="l" rtl="0">
              <a:spcBef>
                <a:spcPts val="0"/>
              </a:spcBef>
              <a:spcAft>
                <a:spcPts val="0"/>
              </a:spcAft>
              <a:buClr>
                <a:srgbClr val="202122"/>
              </a:buClr>
              <a:buSzPts val="1050"/>
              <a:buFont typeface="Arial"/>
              <a:buChar char="●"/>
            </a:pPr>
            <a:r>
              <a:rPr lang="cs" sz="1050">
                <a:solidFill>
                  <a:srgbClr val="202122"/>
                </a:solidFill>
                <a:highlight>
                  <a:srgbClr val="FFFFFF"/>
                </a:highlight>
                <a:latin typeface="Arial"/>
                <a:ea typeface="Arial"/>
                <a:cs typeface="Arial"/>
                <a:sym typeface="Arial"/>
              </a:rPr>
              <a:t>van reden (Waarom?)</a:t>
            </a:r>
            <a:endParaRPr sz="1050">
              <a:solidFill>
                <a:srgbClr val="202122"/>
              </a:solidFill>
              <a:highlight>
                <a:srgbClr val="FFFFFF"/>
              </a:highlight>
              <a:latin typeface="Arial"/>
              <a:ea typeface="Arial"/>
              <a:cs typeface="Arial"/>
              <a:sym typeface="Arial"/>
            </a:endParaRPr>
          </a:p>
          <a:p>
            <a:pPr marL="685800" lvl="0" indent="-295275" algn="l" rtl="0">
              <a:spcBef>
                <a:spcPts val="0"/>
              </a:spcBef>
              <a:spcAft>
                <a:spcPts val="0"/>
              </a:spcAft>
              <a:buClr>
                <a:srgbClr val="202122"/>
              </a:buClr>
              <a:buSzPts val="1050"/>
              <a:buFont typeface="Arial"/>
              <a:buChar char="●"/>
            </a:pPr>
            <a:r>
              <a:rPr lang="cs" sz="1050">
                <a:solidFill>
                  <a:srgbClr val="202122"/>
                </a:solidFill>
                <a:highlight>
                  <a:srgbClr val="FFFFFF"/>
                </a:highlight>
                <a:latin typeface="Arial"/>
                <a:ea typeface="Arial"/>
                <a:cs typeface="Arial"/>
                <a:sym typeface="Arial"/>
              </a:rPr>
              <a:t>van gevolg (Doordat?)</a:t>
            </a:r>
            <a:endParaRPr sz="1050">
              <a:solidFill>
                <a:srgbClr val="202122"/>
              </a:solidFill>
              <a:highlight>
                <a:srgbClr val="FFFFFF"/>
              </a:highlight>
              <a:latin typeface="Arial"/>
              <a:ea typeface="Arial"/>
              <a:cs typeface="Arial"/>
              <a:sym typeface="Arial"/>
            </a:endParaRPr>
          </a:p>
          <a:p>
            <a:pPr marL="685800" lvl="0" indent="-295275" algn="l" rtl="0">
              <a:spcBef>
                <a:spcPts val="0"/>
              </a:spcBef>
              <a:spcAft>
                <a:spcPts val="0"/>
              </a:spcAft>
              <a:buClr>
                <a:srgbClr val="202122"/>
              </a:buClr>
              <a:buSzPts val="1050"/>
              <a:buFont typeface="Arial"/>
              <a:buChar char="●"/>
            </a:pPr>
            <a:r>
              <a:rPr lang="cs" sz="1050">
                <a:solidFill>
                  <a:srgbClr val="202122"/>
                </a:solidFill>
                <a:highlight>
                  <a:srgbClr val="FFFFFF"/>
                </a:highlight>
                <a:latin typeface="Arial"/>
                <a:ea typeface="Arial"/>
                <a:cs typeface="Arial"/>
                <a:sym typeface="Arial"/>
              </a:rPr>
              <a:t>van ontkenning of negatie (Hij komt niet → </a:t>
            </a:r>
            <a:r>
              <a:rPr lang="cs" sz="1050" i="1">
                <a:solidFill>
                  <a:srgbClr val="202122"/>
                </a:solidFill>
                <a:highlight>
                  <a:srgbClr val="FFFFFF"/>
                </a:highlight>
                <a:latin typeface="Arial"/>
                <a:ea typeface="Arial"/>
                <a:cs typeface="Arial"/>
                <a:sym typeface="Arial"/>
              </a:rPr>
              <a:t>niet</a:t>
            </a:r>
            <a:r>
              <a:rPr lang="cs" sz="1050">
                <a:solidFill>
                  <a:srgbClr val="202122"/>
                </a:solidFill>
                <a:highlight>
                  <a:srgbClr val="FFFFFF"/>
                </a:highlight>
                <a:latin typeface="Arial"/>
                <a:ea typeface="Arial"/>
                <a:cs typeface="Arial"/>
                <a:sym typeface="Arial"/>
              </a:rPr>
              <a:t> is dan een bijwoordelijke bepaling)</a:t>
            </a:r>
            <a:endParaRPr sz="1050">
              <a:solidFill>
                <a:srgbClr val="202122"/>
              </a:solidFill>
              <a:highlight>
                <a:srgbClr val="FFFFFF"/>
              </a:highlight>
              <a:latin typeface="Arial"/>
              <a:ea typeface="Arial"/>
              <a:cs typeface="Arial"/>
              <a:sym typeface="Arial"/>
            </a:endParaRPr>
          </a:p>
          <a:p>
            <a:pPr marL="685800" lvl="0" indent="-295275" algn="l" rtl="0">
              <a:spcBef>
                <a:spcPts val="0"/>
              </a:spcBef>
              <a:spcAft>
                <a:spcPts val="0"/>
              </a:spcAft>
              <a:buClr>
                <a:srgbClr val="202122"/>
              </a:buClr>
              <a:buSzPts val="1050"/>
              <a:buFont typeface="Arial"/>
              <a:buChar char="●"/>
            </a:pPr>
            <a:r>
              <a:rPr lang="cs" sz="1050">
                <a:solidFill>
                  <a:srgbClr val="202122"/>
                </a:solidFill>
                <a:highlight>
                  <a:srgbClr val="FFFFFF"/>
                </a:highlight>
                <a:latin typeface="Arial"/>
                <a:ea typeface="Arial"/>
                <a:cs typeface="Arial"/>
                <a:sym typeface="Arial"/>
              </a:rPr>
              <a:t>van voorwaarde (Op welke voorwaarde?)</a:t>
            </a:r>
            <a:endParaRPr sz="1050">
              <a:solidFill>
                <a:srgbClr val="202122"/>
              </a:solidFill>
              <a:highlight>
                <a:srgbClr val="FFFFFF"/>
              </a:highlight>
              <a:latin typeface="Arial"/>
              <a:ea typeface="Arial"/>
              <a:cs typeface="Arial"/>
              <a:sym typeface="Arial"/>
            </a:endParaRPr>
          </a:p>
          <a:p>
            <a:pPr marL="685800" lvl="0" indent="-295275" algn="l" rtl="0">
              <a:spcBef>
                <a:spcPts val="0"/>
              </a:spcBef>
              <a:spcAft>
                <a:spcPts val="0"/>
              </a:spcAft>
              <a:buClr>
                <a:srgbClr val="202122"/>
              </a:buClr>
              <a:buSzPts val="1050"/>
              <a:buFont typeface="Arial"/>
              <a:buChar char="●"/>
            </a:pPr>
            <a:r>
              <a:rPr lang="cs" sz="1050">
                <a:solidFill>
                  <a:srgbClr val="202122"/>
                </a:solidFill>
                <a:highlight>
                  <a:srgbClr val="FFFFFF"/>
                </a:highlight>
                <a:latin typeface="Arial"/>
                <a:ea typeface="Arial"/>
                <a:cs typeface="Arial"/>
                <a:sym typeface="Arial"/>
              </a:rPr>
              <a:t>van toegeving (Ondanks wat?)</a:t>
            </a:r>
            <a:endParaRPr sz="1050">
              <a:solidFill>
                <a:srgbClr val="202122"/>
              </a:solidFill>
              <a:highlight>
                <a:srgbClr val="FFFFFF"/>
              </a:highlight>
              <a:latin typeface="Arial"/>
              <a:ea typeface="Arial"/>
              <a:cs typeface="Arial"/>
              <a:sym typeface="Arial"/>
            </a:endParaRPr>
          </a:p>
          <a:p>
            <a:pPr marL="0" lvl="0" indent="0" algn="l" rtl="0">
              <a:spcBef>
                <a:spcPts val="100"/>
              </a:spcBef>
              <a:spcAft>
                <a:spcPts val="1200"/>
              </a:spcAft>
              <a:buNone/>
            </a:pPr>
            <a:endParaRPr/>
          </a:p>
        </p:txBody>
      </p:sp>
      <p:sp>
        <p:nvSpPr>
          <p:cNvPr id="100" name="Google Shape;100;p15"/>
          <p:cNvSpPr txBox="1"/>
          <p:nvPr/>
        </p:nvSpPr>
        <p:spPr>
          <a:xfrm>
            <a:off x="4334275" y="2078875"/>
            <a:ext cx="3990600" cy="2576700"/>
          </a:xfrm>
          <a:prstGeom prst="rect">
            <a:avLst/>
          </a:prstGeom>
          <a:noFill/>
          <a:ln>
            <a:noFill/>
          </a:ln>
        </p:spPr>
        <p:txBody>
          <a:bodyPr spcFirstLastPara="1" wrap="square" lIns="91425" tIns="91425" rIns="91425" bIns="91425" anchor="t" anchorCtr="0">
            <a:spAutoFit/>
          </a:bodyPr>
          <a:lstStyle/>
          <a:p>
            <a:pPr marL="685800" lvl="0" indent="-295275" algn="l" rtl="0">
              <a:lnSpc>
                <a:spcPct val="115000"/>
              </a:lnSpc>
              <a:spcBef>
                <a:spcPts val="600"/>
              </a:spcBef>
              <a:spcAft>
                <a:spcPts val="0"/>
              </a:spcAft>
              <a:buClr>
                <a:srgbClr val="202122"/>
              </a:buClr>
              <a:buSzPts val="1050"/>
              <a:buChar char="●"/>
            </a:pPr>
            <a:r>
              <a:rPr lang="cs" sz="1050">
                <a:solidFill>
                  <a:srgbClr val="202122"/>
                </a:solidFill>
                <a:highlight>
                  <a:srgbClr val="FFFFFF"/>
                </a:highlight>
              </a:rPr>
              <a:t>van omstandigheid (Wat is er (tegelijkertijd) aan de hand?)</a:t>
            </a:r>
            <a:endParaRPr sz="1050">
              <a:solidFill>
                <a:srgbClr val="202122"/>
              </a:solidFill>
              <a:highlight>
                <a:srgbClr val="FFFFFF"/>
              </a:highlight>
            </a:endParaRPr>
          </a:p>
          <a:p>
            <a:pPr marL="685800" lvl="0" indent="-295275" algn="l" rtl="0">
              <a:lnSpc>
                <a:spcPct val="115000"/>
              </a:lnSpc>
              <a:spcBef>
                <a:spcPts val="0"/>
              </a:spcBef>
              <a:spcAft>
                <a:spcPts val="0"/>
              </a:spcAft>
              <a:buClr>
                <a:srgbClr val="202122"/>
              </a:buClr>
              <a:buSzPts val="1050"/>
              <a:buChar char="●"/>
            </a:pPr>
            <a:r>
              <a:rPr lang="cs" sz="1050">
                <a:solidFill>
                  <a:srgbClr val="202122"/>
                </a:solidFill>
                <a:highlight>
                  <a:srgbClr val="FFFFFF"/>
                </a:highlight>
              </a:rPr>
              <a:t>van beperking</a:t>
            </a:r>
            <a:endParaRPr sz="1050">
              <a:solidFill>
                <a:srgbClr val="202122"/>
              </a:solidFill>
              <a:highlight>
                <a:srgbClr val="FFFFFF"/>
              </a:highlight>
            </a:endParaRPr>
          </a:p>
          <a:p>
            <a:pPr marL="685800" lvl="0" indent="-295275" algn="l" rtl="0">
              <a:lnSpc>
                <a:spcPct val="115000"/>
              </a:lnSpc>
              <a:spcBef>
                <a:spcPts val="0"/>
              </a:spcBef>
              <a:spcAft>
                <a:spcPts val="0"/>
              </a:spcAft>
              <a:buClr>
                <a:srgbClr val="202122"/>
              </a:buClr>
              <a:buSzPts val="1050"/>
              <a:buChar char="●"/>
            </a:pPr>
            <a:r>
              <a:rPr lang="cs" sz="1050">
                <a:solidFill>
                  <a:srgbClr val="202122"/>
                </a:solidFill>
                <a:highlight>
                  <a:srgbClr val="FFFFFF"/>
                </a:highlight>
              </a:rPr>
              <a:t>van doel (Met welk doel?)</a:t>
            </a:r>
            <a:endParaRPr sz="1050">
              <a:solidFill>
                <a:srgbClr val="202122"/>
              </a:solidFill>
              <a:highlight>
                <a:srgbClr val="FFFFFF"/>
              </a:highlight>
            </a:endParaRPr>
          </a:p>
          <a:p>
            <a:pPr marL="685800" lvl="0" indent="-295275" algn="l" rtl="0">
              <a:lnSpc>
                <a:spcPct val="115000"/>
              </a:lnSpc>
              <a:spcBef>
                <a:spcPts val="0"/>
              </a:spcBef>
              <a:spcAft>
                <a:spcPts val="0"/>
              </a:spcAft>
              <a:buClr>
                <a:srgbClr val="202122"/>
              </a:buClr>
              <a:buSzPts val="1050"/>
              <a:buChar char="●"/>
            </a:pPr>
            <a:r>
              <a:rPr lang="cs" sz="1050">
                <a:solidFill>
                  <a:srgbClr val="202122"/>
                </a:solidFill>
                <a:highlight>
                  <a:srgbClr val="FFFFFF"/>
                </a:highlight>
              </a:rPr>
              <a:t>van hoeveelheid (Hoe veel?)</a:t>
            </a:r>
            <a:endParaRPr sz="1050">
              <a:solidFill>
                <a:srgbClr val="202122"/>
              </a:solidFill>
              <a:highlight>
                <a:srgbClr val="FFFFFF"/>
              </a:highlight>
            </a:endParaRPr>
          </a:p>
          <a:p>
            <a:pPr marL="685800" lvl="0" indent="-295275" algn="l" rtl="0">
              <a:lnSpc>
                <a:spcPct val="115000"/>
              </a:lnSpc>
              <a:spcBef>
                <a:spcPts val="0"/>
              </a:spcBef>
              <a:spcAft>
                <a:spcPts val="0"/>
              </a:spcAft>
              <a:buClr>
                <a:srgbClr val="202122"/>
              </a:buClr>
              <a:buSzPts val="1050"/>
              <a:buChar char="●"/>
            </a:pPr>
            <a:r>
              <a:rPr lang="cs" sz="1050">
                <a:solidFill>
                  <a:srgbClr val="202122"/>
                </a:solidFill>
                <a:highlight>
                  <a:srgbClr val="FFFFFF"/>
                </a:highlight>
              </a:rPr>
              <a:t>van frequentie (Hoe vaak?)</a:t>
            </a:r>
            <a:endParaRPr sz="1050">
              <a:solidFill>
                <a:srgbClr val="202122"/>
              </a:solidFill>
              <a:highlight>
                <a:srgbClr val="FFFFFF"/>
              </a:highlight>
            </a:endParaRPr>
          </a:p>
          <a:p>
            <a:pPr marL="685800" lvl="0" indent="-295275" algn="l" rtl="0">
              <a:lnSpc>
                <a:spcPct val="115000"/>
              </a:lnSpc>
              <a:spcBef>
                <a:spcPts val="0"/>
              </a:spcBef>
              <a:spcAft>
                <a:spcPts val="0"/>
              </a:spcAft>
              <a:buClr>
                <a:srgbClr val="202122"/>
              </a:buClr>
              <a:buSzPts val="1050"/>
              <a:buChar char="●"/>
            </a:pPr>
            <a:r>
              <a:rPr lang="cs" sz="1050">
                <a:solidFill>
                  <a:srgbClr val="202122"/>
                </a:solidFill>
                <a:highlight>
                  <a:srgbClr val="FFFFFF"/>
                </a:highlight>
              </a:rPr>
              <a:t>van modaliteit (Datgene wat een zekerheid of een mogelijkheid uitdrukt)</a:t>
            </a:r>
            <a:endParaRPr sz="1050">
              <a:solidFill>
                <a:srgbClr val="202122"/>
              </a:solidFill>
              <a:highlight>
                <a:srgbClr val="FFFFFF"/>
              </a:highlight>
            </a:endParaRPr>
          </a:p>
          <a:p>
            <a:pPr marL="685800" lvl="0" indent="-295275" algn="l" rtl="0">
              <a:lnSpc>
                <a:spcPct val="115000"/>
              </a:lnSpc>
              <a:spcBef>
                <a:spcPts val="0"/>
              </a:spcBef>
              <a:spcAft>
                <a:spcPts val="0"/>
              </a:spcAft>
              <a:buClr>
                <a:srgbClr val="202122"/>
              </a:buClr>
              <a:buSzPts val="1050"/>
              <a:buChar char="●"/>
            </a:pPr>
            <a:r>
              <a:rPr lang="cs" sz="1050">
                <a:solidFill>
                  <a:srgbClr val="202122"/>
                </a:solidFill>
                <a:highlight>
                  <a:srgbClr val="FFFFFF"/>
                </a:highlight>
              </a:rPr>
              <a:t>van graad (Hoe erg?)</a:t>
            </a:r>
            <a:endParaRPr sz="1050">
              <a:solidFill>
                <a:srgbClr val="202122"/>
              </a:solidFill>
              <a:highlight>
                <a:srgbClr val="FFFFFF"/>
              </a:highlight>
            </a:endParaRPr>
          </a:p>
          <a:p>
            <a:pPr marL="685800" lvl="0" indent="-295275" algn="l" rtl="0">
              <a:lnSpc>
                <a:spcPct val="115000"/>
              </a:lnSpc>
              <a:spcBef>
                <a:spcPts val="0"/>
              </a:spcBef>
              <a:spcAft>
                <a:spcPts val="0"/>
              </a:spcAft>
              <a:buClr>
                <a:srgbClr val="202122"/>
              </a:buClr>
              <a:buSzPts val="1050"/>
              <a:buChar char="●"/>
            </a:pPr>
            <a:r>
              <a:rPr lang="cs" sz="1050">
                <a:solidFill>
                  <a:srgbClr val="202122"/>
                </a:solidFill>
                <a:highlight>
                  <a:srgbClr val="FFFFFF"/>
                </a:highlight>
              </a:rPr>
              <a:t>van middel (Op welke manier? Waarmee?)</a:t>
            </a:r>
            <a:endParaRPr sz="1050">
              <a:solidFill>
                <a:srgbClr val="202122"/>
              </a:solidFill>
              <a:highlight>
                <a:srgbClr val="FFFFFF"/>
              </a:highlight>
            </a:endParaRPr>
          </a:p>
          <a:p>
            <a:pPr marL="685800" lvl="0" indent="-295275" algn="l" rtl="0">
              <a:lnSpc>
                <a:spcPct val="115000"/>
              </a:lnSpc>
              <a:spcBef>
                <a:spcPts val="0"/>
              </a:spcBef>
              <a:spcAft>
                <a:spcPts val="0"/>
              </a:spcAft>
              <a:buClr>
                <a:srgbClr val="202122"/>
              </a:buClr>
              <a:buSzPts val="1050"/>
              <a:buChar char="●"/>
            </a:pPr>
            <a:r>
              <a:rPr lang="cs" sz="1050">
                <a:solidFill>
                  <a:srgbClr val="202122"/>
                </a:solidFill>
                <a:highlight>
                  <a:srgbClr val="FFFFFF"/>
                </a:highlight>
              </a:rPr>
              <a:t>van vergelijking</a:t>
            </a:r>
            <a:endParaRPr sz="1050">
              <a:solidFill>
                <a:srgbClr val="202122"/>
              </a:solidFill>
              <a:highlight>
                <a:srgbClr val="FFFFFF"/>
              </a:highlight>
            </a:endParaRPr>
          </a:p>
          <a:p>
            <a:pPr marL="685800" lvl="0" indent="-295275" algn="l" rtl="0">
              <a:lnSpc>
                <a:spcPct val="115000"/>
              </a:lnSpc>
              <a:spcBef>
                <a:spcPts val="0"/>
              </a:spcBef>
              <a:spcAft>
                <a:spcPts val="0"/>
              </a:spcAft>
              <a:buClr>
                <a:srgbClr val="202122"/>
              </a:buClr>
              <a:buSzPts val="1050"/>
              <a:buChar char="●"/>
            </a:pPr>
            <a:r>
              <a:rPr lang="cs" sz="1050">
                <a:solidFill>
                  <a:srgbClr val="202122"/>
                </a:solidFill>
                <a:highlight>
                  <a:srgbClr val="FFFFFF"/>
                </a:highlight>
              </a:rPr>
              <a:t>van volledigheid (In welke mate?)</a:t>
            </a:r>
            <a:endParaRPr sz="1050">
              <a:solidFill>
                <a:srgbClr val="202122"/>
              </a:solidFill>
              <a:highlight>
                <a:srgbClr val="FFFFFF"/>
              </a:highlight>
            </a:endParaRPr>
          </a:p>
          <a:p>
            <a:pPr marL="685800" lvl="0" indent="-295275" algn="l" rtl="0">
              <a:lnSpc>
                <a:spcPct val="115000"/>
              </a:lnSpc>
              <a:spcBef>
                <a:spcPts val="0"/>
              </a:spcBef>
              <a:spcAft>
                <a:spcPts val="0"/>
              </a:spcAft>
              <a:buClr>
                <a:srgbClr val="202122"/>
              </a:buClr>
              <a:buSzPts val="1050"/>
              <a:buChar char="●"/>
            </a:pPr>
            <a:r>
              <a:rPr lang="cs" sz="1050">
                <a:solidFill>
                  <a:srgbClr val="202122"/>
                </a:solidFill>
                <a:highlight>
                  <a:srgbClr val="FFFFFF"/>
                </a:highlight>
              </a:rPr>
              <a:t>van informatie (Waarover?)</a:t>
            </a:r>
            <a:endParaRPr>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457200" lvl="0" indent="-228600" algn="l" rtl="0">
              <a:lnSpc>
                <a:spcPct val="107000"/>
              </a:lnSpc>
              <a:spcBef>
                <a:spcPts val="1200"/>
              </a:spcBef>
              <a:spcAft>
                <a:spcPts val="800"/>
              </a:spcAft>
              <a:buNone/>
            </a:pPr>
            <a:r>
              <a:rPr lang="cs" sz="1800"/>
              <a:t>bijwoordelijke bepaling</a:t>
            </a:r>
            <a:endParaRPr/>
          </a:p>
        </p:txBody>
      </p:sp>
      <p:sp>
        <p:nvSpPr>
          <p:cNvPr id="106" name="Google Shape;106;p16"/>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17500" algn="l" rtl="0">
              <a:lnSpc>
                <a:spcPct val="187772"/>
              </a:lnSpc>
              <a:spcBef>
                <a:spcPts val="0"/>
              </a:spcBef>
              <a:spcAft>
                <a:spcPts val="0"/>
              </a:spcAft>
              <a:buSzPts val="1400"/>
              <a:buAutoNum type="arabicParenR"/>
            </a:pPr>
            <a:r>
              <a:rPr lang="cs" sz="1400">
                <a:solidFill>
                  <a:schemeClr val="dk2"/>
                </a:solidFill>
                <a:highlight>
                  <a:srgbClr val="FFFFFF"/>
                </a:highlight>
              </a:rPr>
              <a:t>De oude heer Takma liep</a:t>
            </a:r>
            <a:r>
              <a:rPr lang="cs" sz="1400">
                <a:solidFill>
                  <a:schemeClr val="dk1"/>
                </a:solidFill>
                <a:highlight>
                  <a:srgbClr val="FFFFFF"/>
                </a:highlight>
              </a:rPr>
              <a:t> </a:t>
            </a:r>
            <a:r>
              <a:rPr lang="cs" sz="1400" i="1">
                <a:solidFill>
                  <a:srgbClr val="980000"/>
                </a:solidFill>
                <a:highlight>
                  <a:srgbClr val="FFFFFF"/>
                </a:highlight>
              </a:rPr>
              <a:t>over de brug</a:t>
            </a:r>
            <a:r>
              <a:rPr lang="cs" sz="1400">
                <a:solidFill>
                  <a:schemeClr val="dk1"/>
                </a:solidFill>
                <a:highlight>
                  <a:srgbClr val="FFFFFF"/>
                </a:highlight>
              </a:rPr>
              <a:t>.</a:t>
            </a:r>
            <a:endParaRPr sz="1400">
              <a:solidFill>
                <a:schemeClr val="dk1"/>
              </a:solidFill>
              <a:highlight>
                <a:srgbClr val="FFFFFF"/>
              </a:highlight>
            </a:endParaRPr>
          </a:p>
          <a:p>
            <a:pPr marL="457200" lvl="0" indent="-317500" algn="l" rtl="0">
              <a:lnSpc>
                <a:spcPct val="187772"/>
              </a:lnSpc>
              <a:spcBef>
                <a:spcPts val="0"/>
              </a:spcBef>
              <a:spcAft>
                <a:spcPts val="0"/>
              </a:spcAft>
              <a:buSzPts val="1400"/>
              <a:buAutoNum type="arabicParenR"/>
            </a:pPr>
            <a:r>
              <a:rPr lang="cs" sz="1400" i="1">
                <a:solidFill>
                  <a:srgbClr val="980000"/>
                </a:solidFill>
                <a:highlight>
                  <a:srgbClr val="FFFFFF"/>
                </a:highlight>
              </a:rPr>
              <a:t>Zondag</a:t>
            </a:r>
            <a:r>
              <a:rPr lang="cs" sz="1400">
                <a:solidFill>
                  <a:srgbClr val="980000"/>
                </a:solidFill>
                <a:highlight>
                  <a:srgbClr val="FFFFFF"/>
                </a:highlight>
              </a:rPr>
              <a:t> </a:t>
            </a:r>
            <a:r>
              <a:rPr lang="cs" sz="1400">
                <a:solidFill>
                  <a:schemeClr val="dk2"/>
                </a:solidFill>
                <a:highlight>
                  <a:srgbClr val="FFFFFF"/>
                </a:highlight>
              </a:rPr>
              <a:t>fietsten we </a:t>
            </a:r>
            <a:r>
              <a:rPr lang="cs" sz="1400" i="1">
                <a:solidFill>
                  <a:srgbClr val="980000"/>
                </a:solidFill>
                <a:highlight>
                  <a:srgbClr val="FFFFFF"/>
                </a:highlight>
              </a:rPr>
              <a:t>naar het strand</a:t>
            </a:r>
            <a:r>
              <a:rPr lang="cs" sz="1400">
                <a:solidFill>
                  <a:schemeClr val="dk1"/>
                </a:solidFill>
                <a:highlight>
                  <a:srgbClr val="FFFFFF"/>
                </a:highlight>
              </a:rPr>
              <a:t>.</a:t>
            </a:r>
            <a:endParaRPr sz="1400">
              <a:solidFill>
                <a:schemeClr val="dk1"/>
              </a:solidFill>
              <a:highlight>
                <a:srgbClr val="FFFFFF"/>
              </a:highlight>
            </a:endParaRPr>
          </a:p>
          <a:p>
            <a:pPr marL="457200" lvl="0" indent="-317500" algn="l" rtl="0">
              <a:lnSpc>
                <a:spcPct val="187772"/>
              </a:lnSpc>
              <a:spcBef>
                <a:spcPts val="0"/>
              </a:spcBef>
              <a:spcAft>
                <a:spcPts val="0"/>
              </a:spcAft>
              <a:buSzPts val="1400"/>
              <a:buAutoNum type="arabicParenR"/>
            </a:pPr>
            <a:r>
              <a:rPr lang="cs" sz="1400" i="1">
                <a:solidFill>
                  <a:srgbClr val="980000"/>
                </a:solidFill>
                <a:highlight>
                  <a:srgbClr val="FFFFFF"/>
                </a:highlight>
              </a:rPr>
              <a:t>In Kobe</a:t>
            </a:r>
            <a:r>
              <a:rPr lang="cs" sz="1400">
                <a:solidFill>
                  <a:schemeClr val="dk1"/>
                </a:solidFill>
                <a:highlight>
                  <a:srgbClr val="FFFFFF"/>
                </a:highlight>
              </a:rPr>
              <a:t> </a:t>
            </a:r>
            <a:r>
              <a:rPr lang="cs" sz="1400">
                <a:solidFill>
                  <a:schemeClr val="dk2"/>
                </a:solidFill>
                <a:highlight>
                  <a:srgbClr val="FFFFFF"/>
                </a:highlight>
              </a:rPr>
              <a:t>werd Couperus </a:t>
            </a:r>
            <a:r>
              <a:rPr lang="cs" sz="1400" i="1">
                <a:solidFill>
                  <a:srgbClr val="980000"/>
                </a:solidFill>
                <a:highlight>
                  <a:srgbClr val="FFFFFF"/>
                </a:highlight>
              </a:rPr>
              <a:t>ernstig</a:t>
            </a:r>
            <a:r>
              <a:rPr lang="cs" sz="1400">
                <a:solidFill>
                  <a:srgbClr val="980000"/>
                </a:solidFill>
                <a:highlight>
                  <a:srgbClr val="FFFFFF"/>
                </a:highlight>
              </a:rPr>
              <a:t> </a:t>
            </a:r>
            <a:r>
              <a:rPr lang="cs" sz="1400">
                <a:solidFill>
                  <a:schemeClr val="dk2"/>
                </a:solidFill>
                <a:highlight>
                  <a:srgbClr val="FFFFFF"/>
                </a:highlight>
              </a:rPr>
              <a:t>ziek</a:t>
            </a:r>
            <a:r>
              <a:rPr lang="cs" sz="1400">
                <a:solidFill>
                  <a:schemeClr val="dk1"/>
                </a:solidFill>
                <a:highlight>
                  <a:srgbClr val="FFFFFF"/>
                </a:highlight>
              </a:rPr>
              <a:t>.</a:t>
            </a:r>
            <a:endParaRPr sz="1400">
              <a:solidFill>
                <a:schemeClr val="dk1"/>
              </a:solidFill>
              <a:highlight>
                <a:srgbClr val="FFFFFF"/>
              </a:highlight>
            </a:endParaRPr>
          </a:p>
          <a:p>
            <a:pPr marL="457200" lvl="0" indent="-317500" algn="l" rtl="0">
              <a:lnSpc>
                <a:spcPct val="187772"/>
              </a:lnSpc>
              <a:spcBef>
                <a:spcPts val="0"/>
              </a:spcBef>
              <a:spcAft>
                <a:spcPts val="0"/>
              </a:spcAft>
              <a:buSzPts val="1400"/>
              <a:buAutoNum type="arabicParenR"/>
            </a:pPr>
            <a:r>
              <a:rPr lang="cs" sz="1400" i="1">
                <a:solidFill>
                  <a:srgbClr val="980000"/>
                </a:solidFill>
                <a:highlight>
                  <a:srgbClr val="FFFFFF"/>
                </a:highlight>
              </a:rPr>
              <a:t>Misschien</a:t>
            </a:r>
            <a:r>
              <a:rPr lang="cs" sz="1400">
                <a:solidFill>
                  <a:srgbClr val="980000"/>
                </a:solidFill>
                <a:highlight>
                  <a:srgbClr val="FFFFFF"/>
                </a:highlight>
              </a:rPr>
              <a:t> </a:t>
            </a:r>
            <a:r>
              <a:rPr lang="cs" sz="1400">
                <a:solidFill>
                  <a:schemeClr val="dk2"/>
                </a:solidFill>
                <a:highlight>
                  <a:srgbClr val="FFFFFF"/>
                </a:highlight>
              </a:rPr>
              <a:t>is het </a:t>
            </a:r>
            <a:r>
              <a:rPr lang="cs" sz="1400" i="1">
                <a:solidFill>
                  <a:srgbClr val="980000"/>
                </a:solidFill>
                <a:highlight>
                  <a:srgbClr val="FFFFFF"/>
                </a:highlight>
              </a:rPr>
              <a:t>morgen</a:t>
            </a:r>
            <a:r>
              <a:rPr lang="cs" sz="1400">
                <a:solidFill>
                  <a:srgbClr val="980000"/>
                </a:solidFill>
                <a:highlight>
                  <a:srgbClr val="FFFFFF"/>
                </a:highlight>
              </a:rPr>
              <a:t> </a:t>
            </a:r>
            <a:r>
              <a:rPr lang="cs" sz="1400">
                <a:solidFill>
                  <a:schemeClr val="dk2"/>
                </a:solidFill>
                <a:highlight>
                  <a:srgbClr val="FFFFFF"/>
                </a:highlight>
              </a:rPr>
              <a:t>mooi weer</a:t>
            </a:r>
            <a:r>
              <a:rPr lang="cs" sz="1400">
                <a:solidFill>
                  <a:schemeClr val="dk1"/>
                </a:solidFill>
                <a:highlight>
                  <a:srgbClr val="FFFFFF"/>
                </a:highlight>
              </a:rPr>
              <a:t>.</a:t>
            </a:r>
            <a:endParaRPr sz="1400">
              <a:solidFill>
                <a:schemeClr val="dk1"/>
              </a:solidFill>
              <a:highlight>
                <a:srgbClr val="FFFFFF"/>
              </a:highlight>
            </a:endParaRPr>
          </a:p>
          <a:p>
            <a:pPr marL="0" lvl="0" indent="0" algn="l" rtl="0">
              <a:spcBef>
                <a:spcPts val="400"/>
              </a:spcBef>
              <a:spcAft>
                <a:spcPts val="1200"/>
              </a:spcAft>
              <a:buNone/>
            </a:pP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vind de bijwoordelijke bepaling</a:t>
            </a:r>
            <a:endParaRPr/>
          </a:p>
        </p:txBody>
      </p:sp>
      <p:sp>
        <p:nvSpPr>
          <p:cNvPr id="112" name="Google Shape;112;p17"/>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17500" algn="l" rtl="0">
              <a:lnSpc>
                <a:spcPct val="130000"/>
              </a:lnSpc>
              <a:spcBef>
                <a:spcPts val="0"/>
              </a:spcBef>
              <a:spcAft>
                <a:spcPts val="0"/>
              </a:spcAft>
              <a:buClr>
                <a:schemeClr val="dk2"/>
              </a:buClr>
              <a:buSzPts val="1400"/>
              <a:buFont typeface="Lato"/>
              <a:buChar char="●"/>
            </a:pPr>
            <a:r>
              <a:rPr lang="cs" sz="1400">
                <a:solidFill>
                  <a:schemeClr val="dk2"/>
                </a:solidFill>
                <a:highlight>
                  <a:srgbClr val="FFFFFF"/>
                </a:highlight>
              </a:rPr>
              <a:t>Morgen gaan we naar de film. </a:t>
            </a:r>
            <a:endParaRPr sz="1400">
              <a:solidFill>
                <a:schemeClr val="dk2"/>
              </a:solidFill>
              <a:highlight>
                <a:srgbClr val="FFFFFF"/>
              </a:highlight>
            </a:endParaRPr>
          </a:p>
          <a:p>
            <a:pPr marL="457200" lvl="0" indent="-317500" algn="l" rtl="0">
              <a:lnSpc>
                <a:spcPct val="130000"/>
              </a:lnSpc>
              <a:spcBef>
                <a:spcPts val="0"/>
              </a:spcBef>
              <a:spcAft>
                <a:spcPts val="0"/>
              </a:spcAft>
              <a:buClr>
                <a:schemeClr val="dk2"/>
              </a:buClr>
              <a:buSzPts val="1400"/>
              <a:buFont typeface="Lato"/>
              <a:buChar char="●"/>
            </a:pPr>
            <a:r>
              <a:rPr lang="cs" sz="1400">
                <a:solidFill>
                  <a:schemeClr val="dk2"/>
                </a:solidFill>
                <a:highlight>
                  <a:srgbClr val="FFFFFF"/>
                </a:highlight>
              </a:rPr>
              <a:t>Mijn nichtje speelt in de tuin. </a:t>
            </a:r>
            <a:endParaRPr sz="1400">
              <a:solidFill>
                <a:schemeClr val="dk2"/>
              </a:solidFill>
              <a:highlight>
                <a:srgbClr val="FFFFFF"/>
              </a:highlight>
            </a:endParaRPr>
          </a:p>
          <a:p>
            <a:pPr marL="457200" lvl="0" indent="-317500" algn="l" rtl="0">
              <a:lnSpc>
                <a:spcPct val="130000"/>
              </a:lnSpc>
              <a:spcBef>
                <a:spcPts val="0"/>
              </a:spcBef>
              <a:spcAft>
                <a:spcPts val="0"/>
              </a:spcAft>
              <a:buClr>
                <a:schemeClr val="dk2"/>
              </a:buClr>
              <a:buSzPts val="1400"/>
              <a:buFont typeface="Lato"/>
              <a:buChar char="●"/>
            </a:pPr>
            <a:r>
              <a:rPr lang="cs" sz="1400">
                <a:solidFill>
                  <a:schemeClr val="dk2"/>
                </a:solidFill>
                <a:highlight>
                  <a:srgbClr val="FFFFFF"/>
                </a:highlight>
              </a:rPr>
              <a:t>Ze gaan naar Corsica. </a:t>
            </a:r>
            <a:endParaRPr sz="1400">
              <a:solidFill>
                <a:schemeClr val="dk2"/>
              </a:solidFill>
              <a:highlight>
                <a:srgbClr val="FFFFFF"/>
              </a:highlight>
            </a:endParaRPr>
          </a:p>
          <a:p>
            <a:pPr marL="457200" lvl="0" indent="-317500" algn="l" rtl="0">
              <a:lnSpc>
                <a:spcPct val="130000"/>
              </a:lnSpc>
              <a:spcBef>
                <a:spcPts val="0"/>
              </a:spcBef>
              <a:spcAft>
                <a:spcPts val="0"/>
              </a:spcAft>
              <a:buClr>
                <a:schemeClr val="dk2"/>
              </a:buClr>
              <a:buSzPts val="1400"/>
              <a:buFont typeface="Lato"/>
              <a:buChar char="●"/>
            </a:pPr>
            <a:r>
              <a:rPr lang="cs" sz="1400">
                <a:solidFill>
                  <a:schemeClr val="dk2"/>
                </a:solidFill>
                <a:highlight>
                  <a:srgbClr val="FFFFFF"/>
                </a:highlight>
              </a:rPr>
              <a:t>Hij gaat niet naar school omdat hij ziek is. </a:t>
            </a:r>
            <a:endParaRPr sz="1400">
              <a:solidFill>
                <a:schemeClr val="dk2"/>
              </a:solidFill>
              <a:highlight>
                <a:srgbClr val="FFFFFF"/>
              </a:highlight>
            </a:endParaRPr>
          </a:p>
          <a:p>
            <a:pPr marL="457200" lvl="0" indent="-317500" algn="l" rtl="0">
              <a:lnSpc>
                <a:spcPct val="130000"/>
              </a:lnSpc>
              <a:spcBef>
                <a:spcPts val="0"/>
              </a:spcBef>
              <a:spcAft>
                <a:spcPts val="0"/>
              </a:spcAft>
              <a:buClr>
                <a:schemeClr val="dk2"/>
              </a:buClr>
              <a:buSzPts val="1400"/>
              <a:buFont typeface="Lato"/>
              <a:buChar char="●"/>
            </a:pPr>
            <a:r>
              <a:rPr lang="cs" sz="1400">
                <a:solidFill>
                  <a:schemeClr val="dk2"/>
                </a:solidFill>
                <a:highlight>
                  <a:srgbClr val="FFFFFF"/>
                </a:highlight>
              </a:rPr>
              <a:t>Die jas kostte 150 euro. </a:t>
            </a:r>
            <a:endParaRPr sz="1400">
              <a:solidFill>
                <a:schemeClr val="dk2"/>
              </a:solidFill>
              <a:highlight>
                <a:srgbClr val="FFFFFF"/>
              </a:highlight>
            </a:endParaRPr>
          </a:p>
          <a:p>
            <a:pPr marL="0" lvl="0" indent="0" algn="l" rtl="0">
              <a:lnSpc>
                <a:spcPct val="95000"/>
              </a:lnSpc>
              <a:spcBef>
                <a:spcPts val="3400"/>
              </a:spcBef>
              <a:spcAft>
                <a:spcPts val="1200"/>
              </a:spcAft>
              <a:buNone/>
            </a:pP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cs" sz="1800"/>
              <a:t>bijvoeglijke bepalingen</a:t>
            </a:r>
            <a:endParaRPr sz="1800"/>
          </a:p>
        </p:txBody>
      </p:sp>
      <p:sp>
        <p:nvSpPr>
          <p:cNvPr id="118" name="Google Shape;118;p18"/>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17500" algn="l" rtl="0">
              <a:lnSpc>
                <a:spcPct val="95000"/>
              </a:lnSpc>
              <a:spcBef>
                <a:spcPts val="0"/>
              </a:spcBef>
              <a:spcAft>
                <a:spcPts val="0"/>
              </a:spcAft>
              <a:buClr>
                <a:schemeClr val="dk2"/>
              </a:buClr>
              <a:buSzPts val="1400"/>
              <a:buChar char="●"/>
            </a:pPr>
            <a:r>
              <a:rPr lang="cs" sz="1400">
                <a:solidFill>
                  <a:schemeClr val="dk2"/>
                </a:solidFill>
                <a:highlight>
                  <a:srgbClr val="FFFFFF"/>
                </a:highlight>
              </a:rPr>
              <a:t>Een bijvoeglijke bepaling is een bepaling die meer informatie geeft over een zelfstandig naamwoord. Bijvoeglijke bepalingen zijn nooit een zelfstandig zinsdeel, maar maken altijd deel uit van een ander zinsdeel, zoals het onderwerp of lijdend voorwerp.</a:t>
            </a:r>
            <a:endParaRPr sz="1400">
              <a:solidFill>
                <a:schemeClr val="dk2"/>
              </a:solidFill>
              <a:highlight>
                <a:srgbClr val="FFFFFF"/>
              </a:highlight>
            </a:endParaRPr>
          </a:p>
          <a:p>
            <a:pPr marL="457200" lvl="0" indent="-317500" algn="l" rtl="0">
              <a:lnSpc>
                <a:spcPct val="95000"/>
              </a:lnSpc>
              <a:spcBef>
                <a:spcPts val="0"/>
              </a:spcBef>
              <a:spcAft>
                <a:spcPts val="0"/>
              </a:spcAft>
              <a:buClr>
                <a:schemeClr val="dk2"/>
              </a:buClr>
              <a:buSzPts val="1400"/>
              <a:buChar char="●"/>
            </a:pPr>
            <a:r>
              <a:rPr lang="cs" sz="1400">
                <a:solidFill>
                  <a:schemeClr val="dk2"/>
                </a:solidFill>
                <a:highlight>
                  <a:srgbClr val="FFFFFF"/>
                </a:highlight>
              </a:rPr>
              <a:t>In de zin ‘Mijn sportieve buurvrouw heeft een mooie fiets’ mijn sportieve buurvrouw het onderwerp en een mooie fiets het lijdend voorwerp. Binnen deze voorwerpen zijn mijn en ‘sportieve’ bijvoeglijke bepalingen bij buurvrouw en is ‘mooie’ een bijvoeglijke bepaling bij fiets. </a:t>
            </a:r>
            <a:endParaRPr sz="1400">
              <a:solidFill>
                <a:schemeClr val="dk2"/>
              </a:solidFill>
              <a:highlight>
                <a:srgbClr val="FFFFFF"/>
              </a:highlight>
            </a:endParaRPr>
          </a:p>
          <a:p>
            <a:pPr marL="457200" lvl="0" indent="-317500" algn="l" rtl="0">
              <a:lnSpc>
                <a:spcPct val="95000"/>
              </a:lnSpc>
              <a:spcBef>
                <a:spcPts val="0"/>
              </a:spcBef>
              <a:spcAft>
                <a:spcPts val="0"/>
              </a:spcAft>
              <a:buClr>
                <a:schemeClr val="dk2"/>
              </a:buClr>
              <a:buSzPts val="1400"/>
              <a:buChar char="●"/>
            </a:pPr>
            <a:r>
              <a:rPr lang="cs" sz="1400">
                <a:solidFill>
                  <a:schemeClr val="dk2"/>
                </a:solidFill>
                <a:highlight>
                  <a:srgbClr val="FFFFFF"/>
                </a:highlight>
              </a:rPr>
              <a:t> Bijvoeglijke bepalingen zijn meestal bijvoeglijke naamwoorden (sportief, mooi), bezittelijke voornaamwoorden (mijn, jouw) en telwoorden (drie, veel).</a:t>
            </a:r>
            <a:endParaRPr sz="1400">
              <a:solidFill>
                <a:schemeClr val="dk2"/>
              </a:solidFill>
              <a:highlight>
                <a:srgbClr val="FFFFFF"/>
              </a:highlight>
            </a:endParaRPr>
          </a:p>
          <a:p>
            <a:pPr marL="0" lvl="0" indent="0" algn="l" rtl="0">
              <a:lnSpc>
                <a:spcPct val="95000"/>
              </a:lnSpc>
              <a:spcBef>
                <a:spcPts val="1200"/>
              </a:spcBef>
              <a:spcAft>
                <a:spcPts val="1200"/>
              </a:spcAft>
              <a:buNone/>
            </a:pPr>
            <a:endParaRPr sz="1400">
              <a:solidFill>
                <a:schemeClr val="dk2"/>
              </a:solidFill>
              <a:highlight>
                <a:srgbClr val="FFFFFF"/>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sz="1800"/>
              <a:t>bijvoeglijke bepalingen</a:t>
            </a:r>
            <a:endParaRPr/>
          </a:p>
        </p:txBody>
      </p:sp>
      <p:sp>
        <p:nvSpPr>
          <p:cNvPr id="124" name="Google Shape;124;p19"/>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228600" algn="l" rtl="0">
              <a:lnSpc>
                <a:spcPct val="161100"/>
              </a:lnSpc>
              <a:spcBef>
                <a:spcPts val="0"/>
              </a:spcBef>
              <a:spcAft>
                <a:spcPts val="0"/>
              </a:spcAft>
              <a:buClr>
                <a:schemeClr val="dk1"/>
              </a:buClr>
              <a:buSzPts val="1400"/>
              <a:buNone/>
            </a:pPr>
            <a:r>
              <a:rPr lang="cs" sz="1400">
                <a:solidFill>
                  <a:schemeClr val="dk2"/>
                </a:solidFill>
                <a:highlight>
                  <a:srgbClr val="FFFFFF"/>
                </a:highlight>
              </a:rPr>
              <a:t>De </a:t>
            </a:r>
            <a:r>
              <a:rPr lang="cs" sz="1400">
                <a:solidFill>
                  <a:srgbClr val="980000"/>
                </a:solidFill>
                <a:highlight>
                  <a:srgbClr val="FFFFFF"/>
                </a:highlight>
              </a:rPr>
              <a:t>hele </a:t>
            </a:r>
            <a:r>
              <a:rPr lang="cs" sz="1400">
                <a:solidFill>
                  <a:schemeClr val="dk2"/>
                </a:solidFill>
                <a:highlight>
                  <a:srgbClr val="FFFFFF"/>
                </a:highlight>
              </a:rPr>
              <a:t>zaal was ontroerd door de</a:t>
            </a:r>
            <a:r>
              <a:rPr lang="cs" sz="1400">
                <a:solidFill>
                  <a:schemeClr val="dk1"/>
                </a:solidFill>
                <a:highlight>
                  <a:srgbClr val="FFFFFF"/>
                </a:highlight>
              </a:rPr>
              <a:t> </a:t>
            </a:r>
            <a:r>
              <a:rPr lang="cs" sz="1400">
                <a:solidFill>
                  <a:srgbClr val="980000"/>
                </a:solidFill>
                <a:highlight>
                  <a:srgbClr val="FFFFFF"/>
                </a:highlight>
              </a:rPr>
              <a:t>prachtige </a:t>
            </a:r>
            <a:r>
              <a:rPr lang="cs" sz="1400">
                <a:solidFill>
                  <a:schemeClr val="dk2"/>
                </a:solidFill>
                <a:highlight>
                  <a:srgbClr val="FFFFFF"/>
                </a:highlight>
              </a:rPr>
              <a:t>uitvoering</a:t>
            </a:r>
            <a:r>
              <a:rPr lang="cs" sz="1400">
                <a:solidFill>
                  <a:schemeClr val="dk1"/>
                </a:solidFill>
                <a:highlight>
                  <a:srgbClr val="FFFFFF"/>
                </a:highlight>
              </a:rPr>
              <a:t>.</a:t>
            </a:r>
            <a:endParaRPr sz="1400">
              <a:solidFill>
                <a:schemeClr val="dk1"/>
              </a:solidFill>
              <a:highlight>
                <a:srgbClr val="FFFFFF"/>
              </a:highlight>
            </a:endParaRPr>
          </a:p>
          <a:p>
            <a:pPr marL="457200" lvl="0" indent="-228600" algn="l" rtl="0">
              <a:lnSpc>
                <a:spcPct val="161100"/>
              </a:lnSpc>
              <a:spcBef>
                <a:spcPts val="0"/>
              </a:spcBef>
              <a:spcAft>
                <a:spcPts val="0"/>
              </a:spcAft>
              <a:buClr>
                <a:schemeClr val="dk1"/>
              </a:buClr>
              <a:buSzPts val="1400"/>
              <a:buNone/>
            </a:pPr>
            <a:r>
              <a:rPr lang="cs" sz="1400">
                <a:solidFill>
                  <a:schemeClr val="dk2"/>
                </a:solidFill>
                <a:highlight>
                  <a:srgbClr val="FFFFFF"/>
                </a:highlight>
              </a:rPr>
              <a:t>Ze dronk</a:t>
            </a:r>
            <a:r>
              <a:rPr lang="cs" sz="1400">
                <a:solidFill>
                  <a:schemeClr val="dk1"/>
                </a:solidFill>
                <a:highlight>
                  <a:srgbClr val="FFFFFF"/>
                </a:highlight>
              </a:rPr>
              <a:t> </a:t>
            </a:r>
            <a:r>
              <a:rPr lang="cs" sz="1400">
                <a:solidFill>
                  <a:srgbClr val="980000"/>
                </a:solidFill>
                <a:highlight>
                  <a:srgbClr val="FFFFFF"/>
                </a:highlight>
              </a:rPr>
              <a:t>drie glazen</a:t>
            </a:r>
            <a:r>
              <a:rPr lang="cs" sz="1400">
                <a:solidFill>
                  <a:schemeClr val="dk1"/>
                </a:solidFill>
                <a:highlight>
                  <a:srgbClr val="FFFFFF"/>
                </a:highlight>
              </a:rPr>
              <a:t> </a:t>
            </a:r>
            <a:r>
              <a:rPr lang="cs" sz="1400">
                <a:solidFill>
                  <a:srgbClr val="980000"/>
                </a:solidFill>
                <a:highlight>
                  <a:srgbClr val="FFFFFF"/>
                </a:highlight>
              </a:rPr>
              <a:t>Italiaanse </a:t>
            </a:r>
            <a:r>
              <a:rPr lang="cs" sz="1400">
                <a:solidFill>
                  <a:schemeClr val="dk2"/>
                </a:solidFill>
                <a:highlight>
                  <a:srgbClr val="FFFFFF"/>
                </a:highlight>
              </a:rPr>
              <a:t>wijn. (drie glazen is een bijvoeglijke bepaling bij Italiaanse wijn; daarbinnen is drie een bijvoeglijke bepaling bij glazen; Italiaanse is een bijvoeglijke bepaling bij wijn)</a:t>
            </a:r>
            <a:endParaRPr sz="1400">
              <a:solidFill>
                <a:schemeClr val="dk2"/>
              </a:solidFill>
              <a:highlight>
                <a:srgbClr val="FFFFFF"/>
              </a:highlight>
            </a:endParaRPr>
          </a:p>
          <a:p>
            <a:pPr marL="457200" lvl="0" indent="-228600" algn="l" rtl="0">
              <a:lnSpc>
                <a:spcPct val="161100"/>
              </a:lnSpc>
              <a:spcBef>
                <a:spcPts val="0"/>
              </a:spcBef>
              <a:spcAft>
                <a:spcPts val="0"/>
              </a:spcAft>
              <a:buClr>
                <a:schemeClr val="dk1"/>
              </a:buClr>
              <a:buSzPts val="1400"/>
              <a:buNone/>
            </a:pPr>
            <a:r>
              <a:rPr lang="cs" sz="1400">
                <a:solidFill>
                  <a:srgbClr val="980000"/>
                </a:solidFill>
                <a:highlight>
                  <a:srgbClr val="FFFFFF"/>
                </a:highlight>
              </a:rPr>
              <a:t>Mijn </a:t>
            </a:r>
            <a:r>
              <a:rPr lang="cs" sz="1400">
                <a:solidFill>
                  <a:schemeClr val="dk2"/>
                </a:solidFill>
                <a:highlight>
                  <a:srgbClr val="FFFFFF"/>
                </a:highlight>
              </a:rPr>
              <a:t>tante zorgt voor de kat </a:t>
            </a:r>
            <a:r>
              <a:rPr lang="cs" sz="1400">
                <a:solidFill>
                  <a:srgbClr val="980000"/>
                </a:solidFill>
                <a:highlight>
                  <a:srgbClr val="FFFFFF"/>
                </a:highlight>
              </a:rPr>
              <a:t>van de buren</a:t>
            </a:r>
            <a:r>
              <a:rPr lang="cs" sz="1400">
                <a:solidFill>
                  <a:schemeClr val="dk1"/>
                </a:solidFill>
                <a:highlight>
                  <a:srgbClr val="FFFFFF"/>
                </a:highlight>
              </a:rPr>
              <a:t>.</a:t>
            </a:r>
            <a:endParaRPr sz="1400">
              <a:solidFill>
                <a:schemeClr val="dk1"/>
              </a:solidFill>
              <a:highlight>
                <a:srgbClr val="FFFFFF"/>
              </a:highlight>
            </a:endParaRPr>
          </a:p>
          <a:p>
            <a:pPr marL="457200" lvl="0" indent="-228600" algn="l" rtl="0">
              <a:lnSpc>
                <a:spcPct val="161100"/>
              </a:lnSpc>
              <a:spcBef>
                <a:spcPts val="0"/>
              </a:spcBef>
              <a:spcAft>
                <a:spcPts val="0"/>
              </a:spcAft>
              <a:buClr>
                <a:schemeClr val="dk1"/>
              </a:buClr>
              <a:buSzPts val="1400"/>
              <a:buNone/>
            </a:pPr>
            <a:r>
              <a:rPr lang="cs" sz="1400">
                <a:solidFill>
                  <a:schemeClr val="dk2"/>
                </a:solidFill>
                <a:highlight>
                  <a:srgbClr val="FFFFFF"/>
                </a:highlight>
              </a:rPr>
              <a:t>Hij heeft een</a:t>
            </a:r>
            <a:r>
              <a:rPr lang="cs" sz="1400">
                <a:solidFill>
                  <a:schemeClr val="dk1"/>
                </a:solidFill>
                <a:highlight>
                  <a:srgbClr val="FFFFFF"/>
                </a:highlight>
              </a:rPr>
              <a:t> </a:t>
            </a:r>
            <a:r>
              <a:rPr lang="cs" sz="1400">
                <a:solidFill>
                  <a:srgbClr val="980000"/>
                </a:solidFill>
                <a:highlight>
                  <a:srgbClr val="FFFFFF"/>
                </a:highlight>
              </a:rPr>
              <a:t>mooie</a:t>
            </a:r>
            <a:r>
              <a:rPr lang="cs" sz="1400">
                <a:solidFill>
                  <a:schemeClr val="dk1"/>
                </a:solidFill>
                <a:highlight>
                  <a:srgbClr val="FFFFFF"/>
                </a:highlight>
              </a:rPr>
              <a:t>, </a:t>
            </a:r>
            <a:r>
              <a:rPr lang="cs" sz="1400">
                <a:solidFill>
                  <a:srgbClr val="980000"/>
                </a:solidFill>
                <a:highlight>
                  <a:srgbClr val="FFFFFF"/>
                </a:highlight>
              </a:rPr>
              <a:t>nieuwe </a:t>
            </a:r>
            <a:r>
              <a:rPr lang="cs" sz="1400">
                <a:solidFill>
                  <a:schemeClr val="dk2"/>
                </a:solidFill>
                <a:highlight>
                  <a:srgbClr val="FFFFFF"/>
                </a:highlight>
              </a:rPr>
              <a:t>fiets. (mooie en nieuwe zijn bijvoeglijke bepalingen bij fiets)</a:t>
            </a:r>
            <a:endParaRPr sz="1400">
              <a:solidFill>
                <a:schemeClr val="dk2"/>
              </a:solidFill>
              <a:highlight>
                <a:srgbClr val="FFFFFF"/>
              </a:highlight>
            </a:endParaRPr>
          </a:p>
          <a:p>
            <a:pPr marL="0" lvl="0" indent="0" algn="l" rtl="0">
              <a:spcBef>
                <a:spcPts val="2400"/>
              </a:spcBef>
              <a:spcAft>
                <a:spcPts val="1200"/>
              </a:spcAft>
              <a:buNone/>
            </a:pP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cs" sz="1800"/>
              <a:t>bepaling van gesteldheid</a:t>
            </a:r>
            <a:endParaRPr sz="1800"/>
          </a:p>
        </p:txBody>
      </p:sp>
      <p:sp>
        <p:nvSpPr>
          <p:cNvPr id="130" name="Google Shape;130;p20"/>
          <p:cNvSpPr txBox="1">
            <a:spLocks noGrp="1"/>
          </p:cNvSpPr>
          <p:nvPr>
            <p:ph type="body" idx="1"/>
          </p:nvPr>
        </p:nvSpPr>
        <p:spPr>
          <a:xfrm>
            <a:off x="729450" y="2078875"/>
            <a:ext cx="7688700" cy="2732100"/>
          </a:xfrm>
          <a:prstGeom prst="rect">
            <a:avLst/>
          </a:prstGeom>
        </p:spPr>
        <p:txBody>
          <a:bodyPr spcFirstLastPara="1" wrap="square" lIns="91425" tIns="91425" rIns="91425" bIns="91425" anchor="t" anchorCtr="0">
            <a:noAutofit/>
          </a:bodyPr>
          <a:lstStyle/>
          <a:p>
            <a:pPr marL="457200" lvl="0" indent="-317500" algn="l" rtl="0">
              <a:lnSpc>
                <a:spcPct val="100000"/>
              </a:lnSpc>
              <a:spcBef>
                <a:spcPts val="0"/>
              </a:spcBef>
              <a:spcAft>
                <a:spcPts val="0"/>
              </a:spcAft>
              <a:buClr>
                <a:schemeClr val="dk2"/>
              </a:buClr>
              <a:buSzPts val="1400"/>
              <a:buChar char="●"/>
            </a:pPr>
            <a:r>
              <a:rPr lang="cs" sz="1400">
                <a:solidFill>
                  <a:schemeClr val="dk2"/>
                </a:solidFill>
                <a:highlight>
                  <a:srgbClr val="FFFFFF"/>
                </a:highlight>
              </a:rPr>
              <a:t>De bepaling van gesteldheid, ook wel predicatieve bepaling of dubbelverbonden bepaling genoemd, heeft een dubbele functie. Dit zinsdeel geeft informatie over het onderwerp of het lijdend voorwerp van de zin én het geeft meer informatie over datgene wat in het gezegde wordt uitgedrukt. </a:t>
            </a:r>
            <a:endParaRPr sz="1400">
              <a:solidFill>
                <a:schemeClr val="dk2"/>
              </a:solidFill>
              <a:highlight>
                <a:srgbClr val="FFFFFF"/>
              </a:highlight>
            </a:endParaRPr>
          </a:p>
          <a:p>
            <a:pPr marL="457200" lvl="0" indent="-311150" algn="l" rtl="0">
              <a:spcBef>
                <a:spcPts val="0"/>
              </a:spcBef>
              <a:spcAft>
                <a:spcPts val="0"/>
              </a:spcAft>
              <a:buSzPts val="1300"/>
              <a:buChar char="●"/>
            </a:pPr>
            <a:r>
              <a:rPr lang="cs">
                <a:solidFill>
                  <a:srgbClr val="000000"/>
                </a:solidFill>
                <a:highlight>
                  <a:srgbClr val="FFFFFF"/>
                </a:highlight>
                <a:latin typeface="Roboto"/>
                <a:ea typeface="Roboto"/>
                <a:cs typeface="Roboto"/>
                <a:sym typeface="Roboto"/>
              </a:rPr>
              <a:t>We kunnen de bepaling van gesteldheid opvatten als een bepaling bij de door het gezegde uitgedrukte werking die tevens betrekking heeft op het onderwerp of het lijdend voorwerp (een enkele keer op het indirect object)</a:t>
            </a:r>
            <a:endParaRPr/>
          </a:p>
          <a:p>
            <a:pPr marL="457200" lvl="0" indent="-317500" algn="l" rtl="0">
              <a:lnSpc>
                <a:spcPct val="100000"/>
              </a:lnSpc>
              <a:spcBef>
                <a:spcPts val="0"/>
              </a:spcBef>
              <a:spcAft>
                <a:spcPts val="0"/>
              </a:spcAft>
              <a:buClr>
                <a:schemeClr val="dk2"/>
              </a:buClr>
              <a:buSzPts val="1400"/>
              <a:buChar char="●"/>
            </a:pPr>
            <a:r>
              <a:rPr lang="cs" sz="1400">
                <a:solidFill>
                  <a:schemeClr val="dk2"/>
                </a:solidFill>
                <a:highlight>
                  <a:srgbClr val="FFFFFF"/>
                </a:highlight>
              </a:rPr>
              <a:t>De bepaling van gesteldheid is vaak een bijvoeglijk naamwoord of een voltooid of tegenwoordig deelwoord (of een woordgroep met zo’n woord als kern), maar het kan ook een zelfstandig naamwoord of eigennaam zijn, en ook een woordgroep met als of een voorzetsel aan het begin. </a:t>
            </a:r>
            <a:endParaRPr sz="1400">
              <a:solidFill>
                <a:schemeClr val="dk2"/>
              </a:solidFill>
              <a:highlight>
                <a:srgbClr val="FFFFFF"/>
              </a:highlight>
            </a:endParaRPr>
          </a:p>
          <a:p>
            <a:pPr marL="0" lvl="0" indent="0" algn="l" rtl="0">
              <a:lnSpc>
                <a:spcPct val="100000"/>
              </a:lnSpc>
              <a:spcBef>
                <a:spcPts val="2400"/>
              </a:spcBef>
              <a:spcAft>
                <a:spcPts val="2400"/>
              </a:spcAft>
              <a:buNone/>
            </a:pPr>
            <a:endParaRPr sz="1400">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xfrm>
            <a:off x="819075" y="1453125"/>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sz="1800"/>
              <a:t>bepaling van gesteldheid</a:t>
            </a:r>
            <a:endParaRPr/>
          </a:p>
        </p:txBody>
      </p:sp>
      <p:sp>
        <p:nvSpPr>
          <p:cNvPr id="136" name="Google Shape;136;p21"/>
          <p:cNvSpPr txBox="1">
            <a:spLocks noGrp="1"/>
          </p:cNvSpPr>
          <p:nvPr>
            <p:ph type="body" idx="1"/>
          </p:nvPr>
        </p:nvSpPr>
        <p:spPr>
          <a:xfrm>
            <a:off x="729450" y="2078875"/>
            <a:ext cx="7688700" cy="2851800"/>
          </a:xfrm>
          <a:prstGeom prst="rect">
            <a:avLst/>
          </a:prstGeom>
        </p:spPr>
        <p:txBody>
          <a:bodyPr spcFirstLastPara="1" wrap="square" lIns="91425" tIns="91425" rIns="91425" bIns="91425" anchor="t" anchorCtr="0">
            <a:noAutofit/>
          </a:bodyPr>
          <a:lstStyle/>
          <a:p>
            <a:pPr marL="457200" lvl="0" indent="-317500" algn="l" rtl="0">
              <a:lnSpc>
                <a:spcPct val="100000"/>
              </a:lnSpc>
              <a:spcBef>
                <a:spcPts val="0"/>
              </a:spcBef>
              <a:spcAft>
                <a:spcPts val="0"/>
              </a:spcAft>
              <a:buClr>
                <a:schemeClr val="dk2"/>
              </a:buClr>
              <a:buSzPts val="1400"/>
              <a:buChar char="●"/>
            </a:pPr>
            <a:r>
              <a:rPr lang="cs" sz="1400">
                <a:solidFill>
                  <a:schemeClr val="dk2"/>
                </a:solidFill>
                <a:highlight>
                  <a:schemeClr val="lt1"/>
                </a:highlight>
              </a:rPr>
              <a:t>soorten:</a:t>
            </a:r>
            <a:endParaRPr sz="1400">
              <a:solidFill>
                <a:schemeClr val="dk2"/>
              </a:solidFill>
              <a:highlight>
                <a:schemeClr val="lt1"/>
              </a:highlight>
            </a:endParaRPr>
          </a:p>
          <a:p>
            <a:pPr marL="457200" lvl="0" indent="-317500" algn="l" rtl="0">
              <a:lnSpc>
                <a:spcPct val="100000"/>
              </a:lnSpc>
              <a:spcBef>
                <a:spcPts val="0"/>
              </a:spcBef>
              <a:spcAft>
                <a:spcPts val="0"/>
              </a:spcAft>
              <a:buClr>
                <a:schemeClr val="dk2"/>
              </a:buClr>
              <a:buSzPts val="1400"/>
              <a:buAutoNum type="arabicPeriod"/>
            </a:pPr>
            <a:r>
              <a:rPr lang="cs" sz="1400">
                <a:solidFill>
                  <a:schemeClr val="dk2"/>
                </a:solidFill>
                <a:highlight>
                  <a:schemeClr val="lt1"/>
                </a:highlight>
              </a:rPr>
              <a:t>de bepaling van gesteldheid tijdens de handeling</a:t>
            </a:r>
            <a:endParaRPr sz="1400">
              <a:solidFill>
                <a:schemeClr val="dk2"/>
              </a:solidFill>
              <a:highlight>
                <a:schemeClr val="lt1"/>
              </a:highlight>
            </a:endParaRPr>
          </a:p>
          <a:p>
            <a:pPr marL="457200" lvl="0" indent="-317500" algn="l" rtl="0">
              <a:lnSpc>
                <a:spcPct val="100000"/>
              </a:lnSpc>
              <a:spcBef>
                <a:spcPts val="0"/>
              </a:spcBef>
              <a:spcAft>
                <a:spcPts val="0"/>
              </a:spcAft>
              <a:buClr>
                <a:schemeClr val="dk2"/>
              </a:buClr>
              <a:buSzPts val="1400"/>
              <a:buAutoNum type="arabicPeriod"/>
            </a:pPr>
            <a:r>
              <a:rPr lang="cs" sz="1400">
                <a:solidFill>
                  <a:schemeClr val="dk2"/>
                </a:solidFill>
                <a:highlight>
                  <a:schemeClr val="lt1"/>
                </a:highlight>
              </a:rPr>
              <a:t>de bepaling van gesteldheid volgens de handeling</a:t>
            </a:r>
            <a:endParaRPr sz="1400">
              <a:solidFill>
                <a:schemeClr val="dk2"/>
              </a:solidFill>
              <a:highlight>
                <a:schemeClr val="lt1"/>
              </a:highlight>
            </a:endParaRPr>
          </a:p>
          <a:p>
            <a:pPr marL="457200" lvl="0" indent="-317500" algn="l" rtl="0">
              <a:lnSpc>
                <a:spcPct val="100000"/>
              </a:lnSpc>
              <a:spcBef>
                <a:spcPts val="0"/>
              </a:spcBef>
              <a:spcAft>
                <a:spcPts val="0"/>
              </a:spcAft>
              <a:buClr>
                <a:schemeClr val="dk2"/>
              </a:buClr>
              <a:buSzPts val="1400"/>
              <a:buAutoNum type="arabicPeriod"/>
            </a:pPr>
            <a:r>
              <a:rPr lang="cs" sz="1400">
                <a:solidFill>
                  <a:schemeClr val="dk2"/>
                </a:solidFill>
                <a:highlight>
                  <a:schemeClr val="lt1"/>
                </a:highlight>
              </a:rPr>
              <a:t>de bepaling van gesteldheid als gevolg van de handeling</a:t>
            </a:r>
            <a:endParaRPr sz="1400">
              <a:solidFill>
                <a:schemeClr val="dk2"/>
              </a:solidFill>
            </a:endParaRPr>
          </a:p>
          <a:p>
            <a:pPr marL="0" lvl="0" indent="0" algn="l" rtl="0">
              <a:spcBef>
                <a:spcPts val="2400"/>
              </a:spcBef>
              <a:spcAft>
                <a:spcPts val="0"/>
              </a:spcAft>
              <a:buNone/>
            </a:pPr>
            <a:endParaRPr sz="1400"/>
          </a:p>
          <a:p>
            <a:pPr marL="0" lvl="0" indent="0" algn="l" rtl="0">
              <a:spcBef>
                <a:spcPts val="1200"/>
              </a:spcBef>
              <a:spcAft>
                <a:spcPts val="0"/>
              </a:spcAft>
              <a:buNone/>
            </a:pPr>
            <a:r>
              <a:rPr lang="cs" sz="1400">
                <a:solidFill>
                  <a:schemeClr val="dk2"/>
                </a:solidFill>
                <a:highlight>
                  <a:schemeClr val="lt1"/>
                </a:highlight>
              </a:rPr>
              <a:t>Jan verfde het hekje </a:t>
            </a:r>
            <a:r>
              <a:rPr lang="cs" sz="1400">
                <a:solidFill>
                  <a:schemeClr val="accent3"/>
                </a:solidFill>
                <a:highlight>
                  <a:schemeClr val="lt1"/>
                </a:highlight>
              </a:rPr>
              <a:t>groen</a:t>
            </a:r>
            <a:r>
              <a:rPr lang="cs" sz="1400">
                <a:solidFill>
                  <a:schemeClr val="dk2"/>
                </a:solidFill>
                <a:highlight>
                  <a:schemeClr val="lt1"/>
                </a:highlight>
              </a:rPr>
              <a:t>.</a:t>
            </a:r>
            <a:endParaRPr sz="1400">
              <a:solidFill>
                <a:schemeClr val="dk2"/>
              </a:solidFill>
              <a:highlight>
                <a:schemeClr val="lt1"/>
              </a:highlight>
            </a:endParaRPr>
          </a:p>
          <a:p>
            <a:pPr marL="0" lvl="0" indent="0" algn="l" rtl="0">
              <a:spcBef>
                <a:spcPts val="1200"/>
              </a:spcBef>
              <a:spcAft>
                <a:spcPts val="0"/>
              </a:spcAft>
              <a:buNone/>
            </a:pPr>
            <a:r>
              <a:rPr lang="cs" sz="1400" i="1">
                <a:solidFill>
                  <a:schemeClr val="accent3"/>
                </a:solidFill>
                <a:highlight>
                  <a:srgbClr val="FFFFFF"/>
                </a:highlight>
              </a:rPr>
              <a:t>Nerveus</a:t>
            </a:r>
            <a:r>
              <a:rPr lang="cs" sz="1400">
                <a:solidFill>
                  <a:schemeClr val="accent3"/>
                </a:solidFill>
                <a:highlight>
                  <a:srgbClr val="FFFFFF"/>
                </a:highlight>
              </a:rPr>
              <a:t> </a:t>
            </a:r>
            <a:r>
              <a:rPr lang="cs" sz="1400">
                <a:solidFill>
                  <a:srgbClr val="182B49"/>
                </a:solidFill>
                <a:highlight>
                  <a:srgbClr val="FFFFFF"/>
                </a:highlight>
              </a:rPr>
              <a:t>bladerde hij door zijn boek.</a:t>
            </a:r>
            <a:endParaRPr sz="1400">
              <a:solidFill>
                <a:srgbClr val="182B49"/>
              </a:solidFill>
              <a:highlight>
                <a:srgbClr val="FFFFFF"/>
              </a:highlight>
            </a:endParaRPr>
          </a:p>
          <a:p>
            <a:pPr marL="0" lvl="0" indent="0" algn="l" rtl="0">
              <a:spcBef>
                <a:spcPts val="1200"/>
              </a:spcBef>
              <a:spcAft>
                <a:spcPts val="0"/>
              </a:spcAft>
              <a:buNone/>
            </a:pPr>
            <a:endParaRPr sz="1400">
              <a:solidFill>
                <a:srgbClr val="182B49"/>
              </a:solidFill>
              <a:highlight>
                <a:srgbClr val="FFFFFF"/>
              </a:highlight>
            </a:endParaRPr>
          </a:p>
          <a:p>
            <a:pPr marL="0" lvl="0" indent="0" algn="l" rtl="0">
              <a:spcBef>
                <a:spcPts val="1200"/>
              </a:spcBef>
              <a:spcAft>
                <a:spcPts val="1200"/>
              </a:spcAft>
              <a:buNone/>
            </a:pPr>
            <a:endParaRPr sz="140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752</Words>
  <Application>Microsoft Office PowerPoint</Application>
  <PresentationFormat>Předvádění na obrazovce (16:9)</PresentationFormat>
  <Paragraphs>71</Paragraphs>
  <Slides>9</Slides>
  <Notes>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Arial</vt:lpstr>
      <vt:lpstr>Lato</vt:lpstr>
      <vt:lpstr>Roboto</vt:lpstr>
      <vt:lpstr>Raleway</vt:lpstr>
      <vt:lpstr>Streamline</vt:lpstr>
      <vt:lpstr>5. bijwoordelijke bepaling 6. bijvoeglijke bepalingen    7. bepaling van gesteldheid</vt:lpstr>
      <vt:lpstr>bijwoordelijke bepaling</vt:lpstr>
      <vt:lpstr>bijwoordelijke bepaling</vt:lpstr>
      <vt:lpstr>bijwoordelijke bepaling</vt:lpstr>
      <vt:lpstr>vind de bijwoordelijke bepaling</vt:lpstr>
      <vt:lpstr>bijvoeglijke bepalingen</vt:lpstr>
      <vt:lpstr>bijvoeglijke bepalingen</vt:lpstr>
      <vt:lpstr>bepaling van gesteldheid</vt:lpstr>
      <vt:lpstr>bepaling van gesteldheid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bijwoordelijke bepaling 6. bijvoeglijke bepalingen    7. bepaling van gesteldheid</dc:title>
  <cp:lastModifiedBy>Konopáčová, Lucie</cp:lastModifiedBy>
  <cp:revision>1</cp:revision>
  <dcterms:modified xsi:type="dcterms:W3CDTF">2022-12-07T15:39:29Z</dcterms:modified>
</cp:coreProperties>
</file>