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56" r:id="rId2"/>
    <p:sldId id="310" r:id="rId3"/>
    <p:sldId id="257" r:id="rId4"/>
    <p:sldId id="259" r:id="rId5"/>
    <p:sldId id="261" r:id="rId6"/>
    <p:sldId id="262" r:id="rId7"/>
    <p:sldId id="264" r:id="rId8"/>
    <p:sldId id="279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81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5" r:id="rId34"/>
    <p:sldId id="296" r:id="rId35"/>
    <p:sldId id="297" r:id="rId36"/>
    <p:sldId id="298" r:id="rId37"/>
    <p:sldId id="299" r:id="rId38"/>
    <p:sldId id="300" r:id="rId39"/>
    <p:sldId id="301" r:id="rId40"/>
    <p:sldId id="302" r:id="rId41"/>
    <p:sldId id="303" r:id="rId42"/>
    <p:sldId id="304" r:id="rId43"/>
    <p:sldId id="305" r:id="rId44"/>
    <p:sldId id="306" r:id="rId45"/>
    <p:sldId id="307" r:id="rId46"/>
    <p:sldId id="308" r:id="rId47"/>
    <p:sldId id="309" r:id="rId48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F9900"/>
    <a:srgbClr val="FFFF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89" autoAdjust="0"/>
    <p:restoredTop sz="90929"/>
  </p:normalViewPr>
  <p:slideViewPr>
    <p:cSldViewPr>
      <p:cViewPr varScale="1">
        <p:scale>
          <a:sx n="67" d="100"/>
          <a:sy n="67" d="100"/>
        </p:scale>
        <p:origin x="143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27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6"/>
          <p:cNvSpPr>
            <a:spLocks noChangeArrowheads="1"/>
          </p:cNvSpPr>
          <p:nvPr/>
        </p:nvSpPr>
        <p:spPr bwMode="hidden">
          <a:xfrm>
            <a:off x="228600" y="3200400"/>
            <a:ext cx="8763000" cy="13414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kumimoji="1" lang="cs-CZ" altLang="cs-CZ" sz="2400"/>
          </a:p>
        </p:txBody>
      </p:sp>
      <p:pic>
        <p:nvPicPr>
          <p:cNvPr id="5" name="Picture 1027" descr="ANABN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00" t="-1314" r="-2" b="-36961"/>
          <a:stretch>
            <a:fillRect/>
          </a:stretch>
        </p:blipFill>
        <p:spPr bwMode="auto">
          <a:xfrm>
            <a:off x="533400" y="3200400"/>
            <a:ext cx="84582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1028"/>
          <p:cNvSpPr>
            <a:spLocks noChangeArrowheads="1"/>
          </p:cNvSpPr>
          <p:nvPr/>
        </p:nvSpPr>
        <p:spPr bwMode="hidden">
          <a:xfrm>
            <a:off x="795338" y="2895600"/>
            <a:ext cx="304800" cy="990600"/>
          </a:xfrm>
          <a:prstGeom prst="rect">
            <a:avLst/>
          </a:prstGeom>
          <a:solidFill>
            <a:schemeClr val="accent2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kumimoji="1" lang="cs-CZ" altLang="cs-CZ" sz="2400"/>
          </a:p>
        </p:txBody>
      </p:sp>
      <p:sp>
        <p:nvSpPr>
          <p:cNvPr id="26629" name="Rectangle 1029"/>
          <p:cNvSpPr>
            <a:spLocks noGrp="1" noChangeArrowheads="1"/>
          </p:cNvSpPr>
          <p:nvPr>
            <p:ph type="ctrTitle"/>
          </p:nvPr>
        </p:nvSpPr>
        <p:spPr>
          <a:xfrm>
            <a:off x="1143000" y="1981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26630" name="Rectangle 1030"/>
          <p:cNvSpPr>
            <a:spLocks noGrp="1" noChangeArrowheads="1"/>
          </p:cNvSpPr>
          <p:nvPr>
            <p:ph type="subTitle" idx="1"/>
          </p:nvPr>
        </p:nvSpPr>
        <p:spPr>
          <a:xfrm>
            <a:off x="2038350" y="4351338"/>
            <a:ext cx="6400800" cy="1371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7" name="Rectangle 1031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32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03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722A4E5-BDD4-488C-B48D-1333CD9D51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7359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5615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858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858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978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9923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12196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0" y="1447800"/>
            <a:ext cx="4495800" cy="5410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495800" cy="5410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6137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6185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6013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0119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68331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452365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1036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447800"/>
            <a:ext cx="91440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b="1" kern="1200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000066"/>
          </a:solidFill>
          <a:latin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000066"/>
          </a:solidFill>
          <a:latin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000066"/>
          </a:solidFill>
          <a:latin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000066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 b="1">
          <a:solidFill>
            <a:srgbClr val="000066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 b="1">
          <a:solidFill>
            <a:srgbClr val="000066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 b="1">
          <a:solidFill>
            <a:srgbClr val="000066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 b="1">
          <a:solidFill>
            <a:srgbClr val="000066"/>
          </a:solidFill>
          <a:latin typeface="Times New Roman" panose="02020603050405020304" pitchFamily="18" charset="0"/>
        </a:defRPr>
      </a:lvl9pPr>
    </p:titleStyle>
    <p:bodyStyle>
      <a:lvl1pPr marL="457200" indent="-457200" algn="l" rtl="0" eaLnBrk="0" fontAlgn="base" hangingPunct="0">
        <a:spcBef>
          <a:spcPct val="0"/>
        </a:spcBef>
        <a:spcAft>
          <a:spcPct val="0"/>
        </a:spcAft>
        <a:buClr>
          <a:srgbClr val="A50021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7113" indent="-455613" algn="l" rtl="0" eaLnBrk="0" fontAlgn="base" hangingPunct="0">
        <a:spcBef>
          <a:spcPct val="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370013" indent="-228600" algn="l" rtl="0" eaLnBrk="0" fontAlgn="base" hangingPunct="0">
        <a:spcBef>
          <a:spcPct val="0"/>
        </a:spcBef>
        <a:spcAft>
          <a:spcPct val="0"/>
        </a:spcAft>
        <a:buClr>
          <a:srgbClr val="666699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2913" indent="-228600" algn="l" rtl="0" eaLnBrk="0" fontAlgn="base" hangingPunct="0">
        <a:spcBef>
          <a:spcPct val="0"/>
        </a:spcBef>
        <a:spcAft>
          <a:spcPct val="0"/>
        </a:spcAft>
        <a:buSzPct val="6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32013" indent="-228600" algn="l" rtl="0" eaLnBrk="0" fontAlgn="base" hangingPunct="0">
        <a:spcBef>
          <a:spcPct val="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584" y="1268760"/>
            <a:ext cx="7772400" cy="1143000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Údaje o názvu a odpovědnosti</a:t>
            </a:r>
          </a:p>
        </p:txBody>
      </p:sp>
      <p:pic>
        <p:nvPicPr>
          <p:cNvPr id="3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614738"/>
            <a:ext cx="3640137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2"/>
          <p:cNvSpPr>
            <a:spLocks noChangeArrowheads="1"/>
          </p:cNvSpPr>
          <p:nvPr/>
        </p:nvSpPr>
        <p:spPr bwMode="auto">
          <a:xfrm>
            <a:off x="528638" y="4721225"/>
            <a:ext cx="823912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1400" dirty="0"/>
              <a:t>Evropský sociální fond</a:t>
            </a:r>
          </a:p>
          <a:p>
            <a:r>
              <a:rPr lang="cs-CZ" altLang="cs-CZ" sz="1400" dirty="0"/>
              <a:t>Praha &amp; EU: Investujeme do vaší budoucnosti</a:t>
            </a:r>
          </a:p>
          <a:p>
            <a:endParaRPr lang="cs-CZ" altLang="cs-CZ" sz="1400" dirty="0"/>
          </a:p>
          <a:p>
            <a:r>
              <a:rPr lang="cs-CZ" altLang="cs-CZ" sz="1400" dirty="0"/>
              <a:t>Tvorba tohoto kurzu byla financována z Evropského sociálního fondu prostřednictvím Operačního programu Praha </a:t>
            </a:r>
            <a:r>
              <a:rPr lang="cs-CZ" altLang="cs-CZ" sz="1400" dirty="0" smtClean="0"/>
              <a:t>Adaptabilita </a:t>
            </a:r>
            <a:r>
              <a:rPr lang="cs-CZ" altLang="cs-CZ" sz="1400" dirty="0"/>
              <a:t>a z rozpočtu Hlavního města Prahy.</a:t>
            </a:r>
          </a:p>
          <a:p>
            <a:endParaRPr lang="cs-CZ" altLang="cs-CZ" sz="1400" dirty="0"/>
          </a:p>
          <a:p>
            <a:r>
              <a:rPr lang="cs-CZ" altLang="cs-CZ" sz="1400" dirty="0"/>
              <a:t>Název projektu: Modernizace bakalářského programu Informační studia a knihovnictví na Filozofické fakultě Univerzity Karlovy v Praze, registrační číslo: CZ.2.17/3.1.00/36231.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pPr eaLnBrk="1" hangingPunct="1"/>
            <a:r>
              <a:rPr lang="cs-CZ" altLang="cs-CZ" smtClean="0"/>
              <a:t>Příklady prakticky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FF0000"/>
                </a:solidFill>
              </a:rPr>
              <a:t>$a</a:t>
            </a:r>
            <a:r>
              <a:rPr lang="cs-CZ" altLang="cs-CZ" smtClean="0"/>
              <a:t>Stručné dějiny Evropy </a:t>
            </a:r>
            <a:r>
              <a:rPr lang="cs-CZ" altLang="cs-CZ" smtClean="0">
                <a:solidFill>
                  <a:srgbClr val="FF0000"/>
                </a:solidFill>
              </a:rPr>
              <a:t>:$b</a:t>
            </a:r>
            <a:r>
              <a:rPr lang="cs-CZ" altLang="cs-CZ" smtClean="0"/>
              <a:t>eseje a črty</a:t>
            </a:r>
            <a:r>
              <a:rPr lang="cs-CZ" altLang="cs-CZ" smtClean="0">
                <a:solidFill>
                  <a:srgbClr val="FF0000"/>
                </a:solidFill>
              </a:rPr>
              <a:t>.$n</a:t>
            </a:r>
            <a:r>
              <a:rPr lang="cs-CZ" altLang="cs-CZ" smtClean="0"/>
              <a:t>Díl 1.</a:t>
            </a:r>
            <a:r>
              <a:rPr lang="cs-CZ" altLang="cs-CZ" smtClean="0">
                <a:solidFill>
                  <a:srgbClr val="FF0000"/>
                </a:solidFill>
              </a:rPr>
              <a:t>,$p</a:t>
            </a:r>
            <a:r>
              <a:rPr lang="cs-CZ" altLang="cs-CZ" smtClean="0"/>
              <a:t>Velká Británie a Francie</a:t>
            </a:r>
          </a:p>
          <a:p>
            <a:pPr eaLnBrk="1" hangingPunct="1"/>
            <a:r>
              <a:rPr lang="cs-CZ" altLang="cs-CZ" smtClean="0">
                <a:solidFill>
                  <a:srgbClr val="FF0000"/>
                </a:solidFill>
              </a:rPr>
              <a:t>$a</a:t>
            </a:r>
            <a:r>
              <a:rPr lang="cs-CZ" altLang="cs-CZ" smtClean="0"/>
              <a:t>Stručné dějiny Evropy </a:t>
            </a:r>
            <a:r>
              <a:rPr lang="cs-CZ" altLang="cs-CZ" smtClean="0">
                <a:solidFill>
                  <a:srgbClr val="FF0000"/>
                </a:solidFill>
              </a:rPr>
              <a:t>:$b</a:t>
            </a:r>
            <a:r>
              <a:rPr lang="cs-CZ" altLang="cs-CZ" smtClean="0"/>
              <a:t>eseje a črty</a:t>
            </a:r>
            <a:r>
              <a:rPr lang="cs-CZ" altLang="cs-CZ" smtClean="0">
                <a:solidFill>
                  <a:srgbClr val="FF0000"/>
                </a:solidFill>
              </a:rPr>
              <a:t>.$p</a:t>
            </a:r>
            <a:r>
              <a:rPr lang="cs-CZ" altLang="cs-CZ" smtClean="0"/>
              <a:t>Velká Británie a Francie</a:t>
            </a:r>
          </a:p>
          <a:p>
            <a:pPr eaLnBrk="1" hangingPunct="1"/>
            <a:r>
              <a:rPr lang="cs-CZ" altLang="cs-CZ" smtClean="0">
                <a:solidFill>
                  <a:srgbClr val="FF0000"/>
                </a:solidFill>
              </a:rPr>
              <a:t>$a</a:t>
            </a:r>
            <a:r>
              <a:rPr lang="cs-CZ" altLang="cs-CZ" smtClean="0"/>
              <a:t>Strassenkarte der Schweiz </a:t>
            </a:r>
            <a:r>
              <a:rPr lang="cs-CZ" altLang="cs-CZ" smtClean="0">
                <a:solidFill>
                  <a:srgbClr val="FF0000"/>
                </a:solidFill>
              </a:rPr>
              <a:t>=$b</a:t>
            </a:r>
            <a:r>
              <a:rPr lang="cs-CZ" altLang="cs-CZ" smtClean="0">
                <a:ea typeface="MS Mincho" panose="02020609040205080304" pitchFamily="49" charset="-128"/>
              </a:rPr>
              <a:t>Carte routier de la Suisse = Carta stradalle della Svizzera = Road map of Switzerland</a:t>
            </a:r>
            <a:endParaRPr lang="cs-CZ" altLang="cs-CZ" smtClean="0">
              <a:solidFill>
                <a:srgbClr val="FF0000"/>
              </a:solidFill>
            </a:endParaRPr>
          </a:p>
          <a:p>
            <a:pPr eaLnBrk="1" hangingPunct="1"/>
            <a:r>
              <a:rPr lang="cs-CZ" altLang="cs-CZ" smtClean="0">
                <a:solidFill>
                  <a:srgbClr val="FF0000"/>
                </a:solidFill>
              </a:rPr>
              <a:t>$a</a:t>
            </a:r>
            <a:r>
              <a:rPr lang="cs-CZ" altLang="cs-CZ" smtClean="0"/>
              <a:t>Pan učitel ;</a:t>
            </a:r>
            <a:r>
              <a:rPr lang="cs-CZ" altLang="cs-CZ" smtClean="0">
                <a:solidFill>
                  <a:srgbClr val="FF0000"/>
                </a:solidFill>
              </a:rPr>
              <a:t>$b</a:t>
            </a:r>
            <a:r>
              <a:rPr lang="cs-CZ" altLang="cs-CZ" smtClean="0"/>
              <a:t>Pohorská vesnice ; Divá Bára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pPr eaLnBrk="1" hangingPunct="1"/>
            <a:r>
              <a:rPr lang="cs-CZ" altLang="cs-CZ" smtClean="0"/>
              <a:t>Údaj o odpovědnosti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Věta převzatá z titulního listu, která obsahuje informace o autorské odpovědnosti za vznik popisovaného díla.</a:t>
            </a:r>
          </a:p>
          <a:p>
            <a:pPr eaLnBrk="1" hangingPunct="1"/>
            <a:r>
              <a:rPr lang="cs-CZ" altLang="cs-CZ" smtClean="0"/>
              <a:t>pramen popisu: většinou titulní stránka</a:t>
            </a:r>
          </a:p>
          <a:p>
            <a:pPr eaLnBrk="1" hangingPunct="1"/>
            <a:r>
              <a:rPr lang="cs-CZ" altLang="cs-CZ" smtClean="0"/>
              <a:t>jazyk popisu: jazyk dokumentu</a:t>
            </a:r>
          </a:p>
          <a:p>
            <a:pPr lvl="1" eaLnBrk="1" hangingPunct="1"/>
            <a:r>
              <a:rPr lang="cs-CZ" altLang="cs-CZ" smtClean="0"/>
              <a:t>př.: Napsal A.Jirásek</a:t>
            </a:r>
          </a:p>
          <a:p>
            <a:pPr lvl="1" eaLnBrk="1" hangingPunct="1"/>
            <a:r>
              <a:rPr lang="cs-CZ" altLang="cs-CZ" smtClean="0"/>
              <a:t>Napsal kolektiv pod redakcí V. Nováka</a:t>
            </a:r>
          </a:p>
          <a:p>
            <a:pPr lvl="1" eaLnBrk="1" hangingPunct="1"/>
            <a:r>
              <a:rPr lang="cs-CZ" altLang="cs-CZ" smtClean="0"/>
              <a:t>V. Novák a kol.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pPr eaLnBrk="1" hangingPunct="1"/>
            <a:r>
              <a:rPr lang="cs-CZ" altLang="cs-CZ" smtClean="0"/>
              <a:t>Pravidla</a:t>
            </a:r>
          </a:p>
        </p:txBody>
      </p:sp>
      <p:sp>
        <p:nvSpPr>
          <p:cNvPr id="1536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autoři (tvůrci) - uvedeme všechny, oddělíme čárkou nebo opíšeme z titul. stránky se spojkami</a:t>
            </a:r>
          </a:p>
          <a:p>
            <a:pPr eaLnBrk="1" hangingPunct="1"/>
            <a:r>
              <a:rPr lang="cs-CZ" altLang="cs-CZ" dirty="0" smtClean="0"/>
              <a:t>pokud je autorů více opíšeme všechny </a:t>
            </a:r>
          </a:p>
          <a:p>
            <a:pPr lvl="1" eaLnBrk="1" hangingPunct="1"/>
            <a:r>
              <a:rPr lang="cs-CZ" altLang="cs-CZ" dirty="0" smtClean="0"/>
              <a:t>Alternativní pravidlo - Jan Vomáčka [a šest dalších] – se v české interpretaci nepoužívá</a:t>
            </a:r>
          </a:p>
          <a:p>
            <a:pPr eaLnBrk="1" hangingPunct="1"/>
            <a:r>
              <a:rPr lang="cs-CZ" altLang="cs-CZ" dirty="0" smtClean="0"/>
              <a:t>nevynecháváme tituly či další doplňky ke jménu; akademické tituly se vynechávají – dle české interpretace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pPr eaLnBrk="1" hangingPunct="1"/>
            <a:r>
              <a:rPr lang="cs-CZ" altLang="cs-CZ" smtClean="0"/>
              <a:t>Další údaj o odpovědnosti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Druhá a další věty převzaté z titulního listu, které obsahují informace o další autorské odpovědnosti. Nejčastěji se zapisují role a jména ilustrátorů, překladatelů apod.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další údaj o odp. oddělen „ ; “</a:t>
            </a:r>
          </a:p>
          <a:p>
            <a:pPr lvl="1" eaLnBrk="1" hangingPunct="1"/>
            <a:r>
              <a:rPr lang="cs-CZ" altLang="cs-CZ" smtClean="0"/>
              <a:t>př.: Napsala B. Němcová ; ilustroval Fr. Horník</a:t>
            </a:r>
          </a:p>
          <a:p>
            <a:pPr lvl="1" eaLnBrk="1" hangingPunct="1"/>
            <a:r>
              <a:rPr lang="cs-CZ" altLang="cs-CZ" smtClean="0"/>
              <a:t>Bohumil Hrabal ; (ptal se a odpovědi zaznamenal Lászlo Szigeti) ; foto: Tibor Hrapka</a:t>
            </a:r>
            <a:endParaRPr lang="cs-CZ" altLang="cs-CZ" smtClean="0">
              <a:ea typeface="MS Mincho" panose="02020609040205080304" pitchFamily="49" charset="-12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/>
            <a:r>
              <a:rPr lang="cs-CZ" altLang="cs-CZ" smtClean="0"/>
              <a:t>Pravidla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 titulní stránky nebo z dalších částí publikace</a:t>
            </a:r>
          </a:p>
          <a:p>
            <a:pPr eaLnBrk="1" hangingPunct="1"/>
            <a:r>
              <a:rPr lang="cs-CZ" altLang="cs-CZ" smtClean="0"/>
              <a:t>různé původcovské role - nutno oddělit „ ; “</a:t>
            </a:r>
          </a:p>
          <a:p>
            <a:pPr eaLnBrk="1" hangingPunct="1"/>
            <a:r>
              <a:rPr lang="cs-CZ" altLang="cs-CZ" smtClean="0"/>
              <a:t>více původců v rámci jedné role – řeší se stejně jako v případě autorů (tvůrců)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/>
            <a:r>
              <a:rPr lang="cs-CZ" altLang="cs-CZ" smtClean="0"/>
              <a:t>Příklady obecně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smtClean="0">
                <a:solidFill>
                  <a:srgbClr val="FF0000"/>
                </a:solidFill>
              </a:rPr>
              <a:t>/$</a:t>
            </a:r>
            <a:r>
              <a:rPr lang="cs-CZ" altLang="cs-CZ" smtClean="0"/>
              <a:t>cautor1, autor2, autor3 ; překladatel ; ilustrátor</a:t>
            </a:r>
            <a:endParaRPr lang="cs-CZ" altLang="cs-CZ" smtClean="0">
              <a:solidFill>
                <a:srgbClr val="FF0000"/>
              </a:solidFill>
            </a:endParaRP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složitější případ - více děl od různých autorů</a:t>
            </a:r>
          </a:p>
          <a:p>
            <a:pPr lvl="1" eaLnBrk="1" hangingPunct="1"/>
            <a:r>
              <a:rPr lang="cs-CZ" altLang="cs-CZ" b="1" smtClean="0">
                <a:solidFill>
                  <a:srgbClr val="FF0000"/>
                </a:solidFill>
                <a:ea typeface="MS Mincho" panose="02020609040205080304" pitchFamily="49" charset="-128"/>
              </a:rPr>
              <a:t>$a</a:t>
            </a:r>
            <a:r>
              <a:rPr lang="cs-CZ" altLang="cs-CZ" smtClean="0">
                <a:ea typeface="MS Mincho" panose="02020609040205080304" pitchFamily="49" charset="-128"/>
              </a:rPr>
              <a:t>Název 1 </a:t>
            </a:r>
            <a:r>
              <a:rPr lang="cs-CZ" altLang="cs-CZ" smtClean="0">
                <a:solidFill>
                  <a:srgbClr val="FF0000"/>
                </a:solidFill>
                <a:ea typeface="MS Mincho" panose="02020609040205080304" pitchFamily="49" charset="-128"/>
              </a:rPr>
              <a:t>/</a:t>
            </a:r>
            <a:r>
              <a:rPr lang="cs-CZ" altLang="cs-CZ" b="1" smtClean="0">
                <a:solidFill>
                  <a:srgbClr val="FF0000"/>
                </a:solidFill>
                <a:ea typeface="MS Mincho" panose="02020609040205080304" pitchFamily="49" charset="-128"/>
              </a:rPr>
              <a:t>$c</a:t>
            </a:r>
            <a:r>
              <a:rPr lang="cs-CZ" altLang="cs-CZ" smtClean="0">
                <a:ea typeface="MS Mincho" panose="02020609040205080304" pitchFamily="49" charset="-128"/>
              </a:rPr>
              <a:t>autor 1.  Název 2 / autor 2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pPr eaLnBrk="1" hangingPunct="1"/>
            <a:r>
              <a:rPr lang="cs-CZ" altLang="cs-CZ" smtClean="0"/>
              <a:t>Příklady prakticky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FF0000"/>
                </a:solidFill>
              </a:rPr>
              <a:t>/</a:t>
            </a:r>
            <a:r>
              <a:rPr lang="cs-CZ" altLang="cs-CZ" b="1" smtClean="0">
                <a:solidFill>
                  <a:srgbClr val="FF0000"/>
                </a:solidFill>
              </a:rPr>
              <a:t>$c</a:t>
            </a:r>
            <a:r>
              <a:rPr lang="cs-CZ" altLang="cs-CZ" smtClean="0"/>
              <a:t>Napsala B. Němcová </a:t>
            </a:r>
            <a:r>
              <a:rPr lang="cs-CZ" altLang="cs-CZ" smtClean="0">
                <a:solidFill>
                  <a:srgbClr val="FF0000"/>
                </a:solidFill>
              </a:rPr>
              <a:t>;</a:t>
            </a:r>
            <a:r>
              <a:rPr lang="cs-CZ" altLang="cs-CZ" smtClean="0"/>
              <a:t> ilustroval Fr. Horník</a:t>
            </a:r>
          </a:p>
          <a:p>
            <a:pPr eaLnBrk="1" hangingPunct="1"/>
            <a:r>
              <a:rPr lang="cs-CZ" altLang="cs-CZ" smtClean="0">
                <a:solidFill>
                  <a:srgbClr val="FF0000"/>
                </a:solidFill>
              </a:rPr>
              <a:t>/</a:t>
            </a:r>
            <a:r>
              <a:rPr lang="cs-CZ" altLang="cs-CZ" b="1" smtClean="0">
                <a:solidFill>
                  <a:srgbClr val="FF0000"/>
                </a:solidFill>
              </a:rPr>
              <a:t>$c</a:t>
            </a:r>
            <a:r>
              <a:rPr lang="cs-CZ" altLang="cs-CZ" smtClean="0"/>
              <a:t> Bohumil Hrabal </a:t>
            </a:r>
            <a:r>
              <a:rPr lang="cs-CZ" altLang="cs-CZ" smtClean="0">
                <a:solidFill>
                  <a:srgbClr val="FF0000"/>
                </a:solidFill>
              </a:rPr>
              <a:t>;</a:t>
            </a:r>
            <a:r>
              <a:rPr lang="cs-CZ" altLang="cs-CZ" smtClean="0"/>
              <a:t> (ptal se a odpovědi zaznamenal Lászlo Szigeti) </a:t>
            </a:r>
            <a:r>
              <a:rPr lang="cs-CZ" altLang="cs-CZ" smtClean="0">
                <a:solidFill>
                  <a:srgbClr val="FF0000"/>
                </a:solidFill>
              </a:rPr>
              <a:t>;</a:t>
            </a:r>
            <a:r>
              <a:rPr lang="cs-CZ" altLang="cs-CZ" smtClean="0"/>
              <a:t> foto: Tibor Hrapka</a:t>
            </a:r>
          </a:p>
          <a:p>
            <a:pPr eaLnBrk="1" hangingPunct="1"/>
            <a:r>
              <a:rPr lang="cs-CZ" altLang="cs-CZ" smtClean="0">
                <a:solidFill>
                  <a:srgbClr val="FF0000"/>
                </a:solidFill>
              </a:rPr>
              <a:t>/</a:t>
            </a:r>
            <a:r>
              <a:rPr lang="cs-CZ" altLang="cs-CZ" b="1" smtClean="0">
                <a:solidFill>
                  <a:srgbClr val="FF0000"/>
                </a:solidFill>
              </a:rPr>
              <a:t>$c</a:t>
            </a:r>
            <a:r>
              <a:rPr lang="cs-CZ" altLang="cs-CZ" smtClean="0"/>
              <a:t> Klára Vymětalová </a:t>
            </a:r>
            <a:r>
              <a:rPr lang="cs-CZ" altLang="cs-CZ" smtClean="0">
                <a:solidFill>
                  <a:srgbClr val="FF0000"/>
                </a:solidFill>
              </a:rPr>
              <a:t>;</a:t>
            </a:r>
            <a:r>
              <a:rPr lang="cs-CZ" altLang="cs-CZ" smtClean="0"/>
              <a:t> editovali Emil Ostrý, Tomáš Marný, Tomáš</a:t>
            </a:r>
            <a:r>
              <a:rPr lang="cs-CZ" altLang="cs-CZ" smtClean="0">
                <a:ea typeface="MS Mincho" panose="02020609040205080304" pitchFamily="49" charset="-128"/>
              </a:rPr>
              <a:t> Dobrý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Údaje o vydání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eaLnBrk="1" hangingPunct="1"/>
            <a:r>
              <a:rPr lang="cs-CZ" altLang="cs-CZ" smtClean="0"/>
              <a:t>Prameny a jazyk popisu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3000" smtClean="0"/>
              <a:t>prameny: titulní stránka, rub titulní stránky a tiráž</a:t>
            </a:r>
          </a:p>
          <a:p>
            <a:pPr eaLnBrk="1" hangingPunct="1"/>
            <a:r>
              <a:rPr lang="cs-CZ" altLang="cs-CZ" sz="3000" smtClean="0"/>
              <a:t>opisujeme tak, jak je uvedeno v prameni popisu</a:t>
            </a:r>
          </a:p>
          <a:p>
            <a:pPr eaLnBrk="1" hangingPunct="1"/>
            <a:r>
              <a:rPr lang="cs-CZ" altLang="cs-CZ" sz="3000" smtClean="0"/>
              <a:t>respektujeme pořadí, které je uvedeno v prameni popisu</a:t>
            </a:r>
          </a:p>
          <a:p>
            <a:pPr eaLnBrk="1" hangingPunct="1"/>
            <a:r>
              <a:rPr lang="cs-CZ" altLang="cs-CZ" sz="3000" smtClean="0"/>
              <a:t>reprint, dotisk - nepovažujeme za nové vydání, nevytváří se nový záznam =&gt; viz vztah „Provedení-Jednotka“ x „Provedení-Provedení“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/>
            <a:r>
              <a:rPr lang="cs-CZ" altLang="cs-CZ" smtClean="0"/>
              <a:t>Příklady obecně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pPr eaLnBrk="1" hangingPunct="1"/>
            <a:r>
              <a:rPr lang="cs-CZ" altLang="cs-CZ" smtClean="0"/>
              <a:t>indikátory - nedefinovány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b="1" smtClean="0"/>
              <a:t>250 ##</a:t>
            </a:r>
            <a:r>
              <a:rPr lang="cs-CZ" altLang="cs-CZ" smtClean="0"/>
              <a:t> </a:t>
            </a:r>
            <a:r>
              <a:rPr lang="cs-CZ" altLang="cs-CZ" b="1" smtClean="0">
                <a:solidFill>
                  <a:srgbClr val="FF0000"/>
                </a:solidFill>
              </a:rPr>
              <a:t>$a</a:t>
            </a:r>
            <a:r>
              <a:rPr lang="cs-CZ" altLang="cs-CZ" smtClean="0"/>
              <a:t>Údaj o vydání, doplňkové informace </a:t>
            </a:r>
            <a:r>
              <a:rPr lang="cs-CZ" altLang="cs-CZ" b="1" smtClean="0">
                <a:solidFill>
                  <a:srgbClr val="FF0000"/>
                </a:solidFill>
              </a:rPr>
              <a:t>/$b</a:t>
            </a:r>
            <a:r>
              <a:rPr lang="cs-CZ" altLang="cs-CZ" smtClean="0"/>
              <a:t>údaj o odpovědnosti k vydání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Popisné údaje – atributy provedení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slouží k reflexi atributů provedení</a:t>
            </a:r>
          </a:p>
          <a:p>
            <a:pPr lvl="1"/>
            <a:r>
              <a:rPr lang="cs-CZ" smtClean="0"/>
              <a:t>„sebe-reprezentace“ provedení</a:t>
            </a:r>
          </a:p>
          <a:p>
            <a:pPr lvl="1"/>
            <a:r>
              <a:rPr lang="cs-CZ" smtClean="0"/>
              <a:t>popisná – identifikační role atributů</a:t>
            </a:r>
          </a:p>
          <a:p>
            <a:endParaRPr lang="cs-CZ"/>
          </a:p>
          <a:p>
            <a:r>
              <a:rPr lang="cs-CZ" smtClean="0"/>
              <a:t>nemají v první řadě roli selekční</a:t>
            </a:r>
          </a:p>
          <a:p>
            <a:endParaRPr lang="cs-CZ"/>
          </a:p>
          <a:p>
            <a:r>
              <a:rPr lang="cs-CZ" smtClean="0"/>
              <a:t>=&gt; snažíme se respektovat „sebe-reprezentaci“, tzn. tyto údaje „opisujeme“ tak, jak jsou uvedeny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9329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/>
            <a:r>
              <a:rPr lang="cs-CZ" altLang="cs-CZ" smtClean="0"/>
              <a:t>Příklady prakticky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3000" b="1" smtClean="0">
                <a:ea typeface="MS Mincho" panose="02020609040205080304" pitchFamily="49" charset="-128"/>
              </a:rPr>
              <a:t>$a</a:t>
            </a:r>
            <a:r>
              <a:rPr lang="cs-CZ" altLang="cs-CZ" sz="3000" smtClean="0">
                <a:ea typeface="MS Mincho" panose="02020609040205080304" pitchFamily="49" charset="-128"/>
              </a:rPr>
              <a:t>1. vydání v nakladatelství Vyšehrad, 2. české vydání</a:t>
            </a:r>
          </a:p>
          <a:p>
            <a:pPr eaLnBrk="1" hangingPunct="1"/>
            <a:r>
              <a:rPr lang="cs-CZ" altLang="cs-CZ" sz="3000" b="1" smtClean="0">
                <a:ea typeface="MS Mincho" panose="02020609040205080304" pitchFamily="49" charset="-128"/>
              </a:rPr>
              <a:t>$a</a:t>
            </a:r>
            <a:r>
              <a:rPr lang="cs-CZ" altLang="cs-CZ" sz="3000" smtClean="0">
                <a:ea typeface="MS Mincho" panose="02020609040205080304" pitchFamily="49" charset="-128"/>
              </a:rPr>
              <a:t>3rd edition /</a:t>
            </a:r>
            <a:r>
              <a:rPr lang="cs-CZ" altLang="cs-CZ" sz="3000" b="1" smtClean="0">
                <a:ea typeface="MS Mincho" panose="02020609040205080304" pitchFamily="49" charset="-128"/>
              </a:rPr>
              <a:t>$b</a:t>
            </a:r>
            <a:r>
              <a:rPr lang="cs-CZ" altLang="cs-CZ" sz="3000" smtClean="0">
                <a:ea typeface="MS Mincho" panose="02020609040205080304" pitchFamily="49" charset="-128"/>
              </a:rPr>
              <a:t>revised and enlarged with the assistance of Taras Pavlovsky</a:t>
            </a:r>
          </a:p>
          <a:p>
            <a:pPr eaLnBrk="1" hangingPunct="1"/>
            <a:r>
              <a:rPr lang="cs-CZ" altLang="cs-CZ" sz="3000" smtClean="0">
                <a:ea typeface="MS Mincho" panose="02020609040205080304" pitchFamily="49" charset="-128"/>
              </a:rPr>
              <a:t>Druhé české vydání</a:t>
            </a:r>
          </a:p>
          <a:p>
            <a:pPr eaLnBrk="1" hangingPunct="1"/>
            <a:r>
              <a:rPr lang="cs-CZ" altLang="cs-CZ" sz="3000" smtClean="0">
                <a:ea typeface="MS Mincho" panose="02020609040205080304" pitchFamily="49" charset="-128"/>
              </a:rPr>
              <a:t>Dritte Auflage</a:t>
            </a:r>
          </a:p>
          <a:p>
            <a:pPr eaLnBrk="1" hangingPunct="1"/>
            <a:r>
              <a:rPr lang="cs-CZ" altLang="cs-CZ" sz="3000" smtClean="0">
                <a:ea typeface="MS Mincho" panose="02020609040205080304" pitchFamily="49" charset="-128"/>
              </a:rPr>
              <a:t>2</a:t>
            </a:r>
            <a:r>
              <a:rPr lang="cs-CZ" altLang="cs-CZ" sz="3000" baseline="30000" smtClean="0">
                <a:ea typeface="MS Mincho" panose="02020609040205080304" pitchFamily="49" charset="-128"/>
              </a:rPr>
              <a:t>nd</a:t>
            </a:r>
            <a:r>
              <a:rPr lang="cs-CZ" altLang="cs-CZ" sz="3000" smtClean="0">
                <a:ea typeface="MS Mincho" panose="02020609040205080304" pitchFamily="49" charset="-128"/>
              </a:rPr>
              <a:t> edition</a:t>
            </a:r>
          </a:p>
          <a:p>
            <a:pPr eaLnBrk="1" hangingPunct="1"/>
            <a:r>
              <a:rPr lang="cs-CZ" altLang="cs-CZ" sz="3000" smtClean="0">
                <a:ea typeface="MS Mincho" panose="02020609040205080304" pitchFamily="49" charset="-128"/>
              </a:rPr>
              <a:t>Nové vydání</a:t>
            </a:r>
          </a:p>
          <a:p>
            <a:pPr eaLnBrk="1" hangingPunct="1"/>
            <a:r>
              <a:rPr lang="cs-CZ" altLang="cs-CZ" sz="3000" smtClean="0">
                <a:ea typeface="MS Mincho" panose="02020609040205080304" pitchFamily="49" charset="-128"/>
              </a:rPr>
              <a:t>V této edici vydání první</a:t>
            </a:r>
            <a:endParaRPr lang="cs-CZ" altLang="cs-CZ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Nakladatelské údaje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Oval 2"/>
          <p:cNvSpPr>
            <a:spLocks noChangeArrowheads="1"/>
          </p:cNvSpPr>
          <p:nvPr/>
        </p:nvSpPr>
        <p:spPr bwMode="auto">
          <a:xfrm>
            <a:off x="0" y="4724400"/>
            <a:ext cx="5638800" cy="5334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LDR </a:t>
            </a:r>
            <a:r>
              <a:rPr lang="cs-CZ" altLang="cs-CZ" sz="1800" dirty="0" smtClean="0"/>
              <a:t>*****</a:t>
            </a:r>
            <a:r>
              <a:rPr lang="cs-CZ" altLang="cs-CZ" sz="1800" dirty="0" err="1" smtClean="0"/>
              <a:t>nam</a:t>
            </a:r>
            <a:r>
              <a:rPr lang="cs-CZ" altLang="cs-CZ" sz="1800" dirty="0" smtClean="0"/>
              <a:t>##22*****#a#4500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001 </a:t>
            </a:r>
            <a:r>
              <a:rPr lang="cs-CZ" altLang="cs-CZ" sz="1800" dirty="0" smtClean="0"/>
              <a:t>&lt;</a:t>
            </a:r>
            <a:r>
              <a:rPr lang="cs-CZ" altLang="cs-CZ" sz="1800" dirty="0" err="1" smtClean="0"/>
              <a:t>control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number</a:t>
            </a:r>
            <a:r>
              <a:rPr lang="cs-CZ" altLang="cs-CZ" sz="1800" dirty="0" smtClean="0"/>
              <a:t>&gt;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003 </a:t>
            </a:r>
            <a:r>
              <a:rPr lang="cs-CZ" altLang="cs-CZ" sz="1800" dirty="0" smtClean="0"/>
              <a:t>&lt;</a:t>
            </a:r>
            <a:r>
              <a:rPr lang="cs-CZ" altLang="cs-CZ" sz="1800" dirty="0" err="1" smtClean="0"/>
              <a:t>control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number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identifier</a:t>
            </a:r>
            <a:r>
              <a:rPr lang="cs-CZ" altLang="cs-CZ" sz="1800" dirty="0" smtClean="0"/>
              <a:t>&gt;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005 </a:t>
            </a:r>
            <a:r>
              <a:rPr lang="cs-CZ" altLang="cs-CZ" sz="1800" dirty="0" smtClean="0"/>
              <a:t>19920331092212.7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007</a:t>
            </a:r>
            <a:r>
              <a:rPr lang="cs-CZ" altLang="cs-CZ" sz="1800" dirty="0" smtClean="0"/>
              <a:t> ta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008 </a:t>
            </a:r>
            <a:r>
              <a:rPr lang="cs-CZ" altLang="cs-CZ" sz="1800" dirty="0" smtClean="0"/>
              <a:t>820305s1991####</a:t>
            </a:r>
            <a:r>
              <a:rPr lang="cs-CZ" altLang="cs-CZ" sz="1800" dirty="0" err="1" smtClean="0"/>
              <a:t>nyu</a:t>
            </a:r>
            <a:r>
              <a:rPr lang="cs-CZ" altLang="cs-CZ" sz="1800" dirty="0" smtClean="0"/>
              <a:t>###########001#0#eng##	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020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##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$a</a:t>
            </a:r>
            <a:r>
              <a:rPr lang="cs-CZ" altLang="cs-CZ" sz="1800" dirty="0" smtClean="0"/>
              <a:t>0845348116 :</a:t>
            </a:r>
            <a:r>
              <a:rPr lang="cs-CZ" altLang="cs-CZ" sz="1800" b="1" dirty="0" smtClean="0"/>
              <a:t>$c</a:t>
            </a:r>
            <a:r>
              <a:rPr lang="cs-CZ" altLang="cs-CZ" sz="1800" dirty="0" smtClean="0"/>
              <a:t>$29.95 (£19.50 U.K.)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020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##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$a</a:t>
            </a:r>
            <a:r>
              <a:rPr lang="cs-CZ" altLang="cs-CZ" sz="1800" dirty="0" smtClean="0"/>
              <a:t>0845348205 (</a:t>
            </a:r>
            <a:r>
              <a:rPr lang="cs-CZ" altLang="cs-CZ" sz="1800" dirty="0" err="1" smtClean="0"/>
              <a:t>pbk</a:t>
            </a:r>
            <a:r>
              <a:rPr lang="cs-CZ" altLang="cs-CZ" sz="1800" dirty="0" smtClean="0"/>
              <a:t>.)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040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##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$a</a:t>
            </a:r>
            <a:r>
              <a:rPr lang="cs-CZ" altLang="cs-CZ" sz="1800" dirty="0" smtClean="0"/>
              <a:t>&lt;</a:t>
            </a:r>
            <a:r>
              <a:rPr lang="cs-CZ" altLang="cs-CZ" sz="1800" dirty="0" err="1" smtClean="0"/>
              <a:t>organization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code</a:t>
            </a:r>
            <a:r>
              <a:rPr lang="cs-CZ" altLang="cs-CZ" sz="1800" dirty="0" smtClean="0"/>
              <a:t>&gt;</a:t>
            </a:r>
            <a:r>
              <a:rPr lang="cs-CZ" altLang="cs-CZ" sz="1800" b="1" dirty="0" smtClean="0"/>
              <a:t>$c</a:t>
            </a:r>
            <a:r>
              <a:rPr lang="cs-CZ" altLang="cs-CZ" sz="1800" dirty="0" smtClean="0"/>
              <a:t>&lt;</a:t>
            </a:r>
            <a:r>
              <a:rPr lang="cs-CZ" altLang="cs-CZ" sz="1800" dirty="0" err="1" smtClean="0"/>
              <a:t>organization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code</a:t>
            </a:r>
            <a:r>
              <a:rPr lang="cs-CZ" altLang="cs-CZ" sz="1800" dirty="0" smtClean="0"/>
              <a:t>&gt;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050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14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$a</a:t>
            </a:r>
            <a:r>
              <a:rPr lang="cs-CZ" altLang="cs-CZ" sz="1800" dirty="0" smtClean="0"/>
              <a:t>PN1992.8.S4</a:t>
            </a:r>
            <a:r>
              <a:rPr lang="cs-CZ" altLang="cs-CZ" sz="1800" b="1" dirty="0" smtClean="0"/>
              <a:t>$b</a:t>
            </a:r>
            <a:r>
              <a:rPr lang="cs-CZ" altLang="cs-CZ" sz="1800" dirty="0" smtClean="0"/>
              <a:t>T47 1991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082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04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$a</a:t>
            </a:r>
            <a:r>
              <a:rPr lang="cs-CZ" altLang="cs-CZ" sz="1800" dirty="0" smtClean="0"/>
              <a:t>791.45/75/0973</a:t>
            </a:r>
            <a:r>
              <a:rPr lang="cs-CZ" altLang="cs-CZ" sz="1800" b="1" dirty="0" smtClean="0"/>
              <a:t>$2</a:t>
            </a:r>
            <a:r>
              <a:rPr lang="cs-CZ" altLang="cs-CZ" sz="1800" dirty="0" smtClean="0"/>
              <a:t>19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100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1#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$</a:t>
            </a:r>
            <a:r>
              <a:rPr lang="cs-CZ" altLang="cs-CZ" sz="1800" b="1" dirty="0" err="1" smtClean="0"/>
              <a:t>a</a:t>
            </a:r>
            <a:r>
              <a:rPr lang="cs-CZ" altLang="cs-CZ" sz="1800" dirty="0" err="1" smtClean="0"/>
              <a:t>Terrace</a:t>
            </a:r>
            <a:r>
              <a:rPr lang="cs-CZ" altLang="cs-CZ" sz="1800" dirty="0" smtClean="0"/>
              <a:t>, Vincent,</a:t>
            </a:r>
            <a:r>
              <a:rPr lang="cs-CZ" altLang="cs-CZ" sz="1800" b="1" dirty="0" smtClean="0"/>
              <a:t>$d</a:t>
            </a:r>
            <a:r>
              <a:rPr lang="cs-CZ" altLang="cs-CZ" sz="1800" dirty="0" smtClean="0"/>
              <a:t>1948-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245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10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$</a:t>
            </a:r>
            <a:r>
              <a:rPr lang="cs-CZ" altLang="cs-CZ" sz="1800" b="1" dirty="0" err="1" smtClean="0"/>
              <a:t>a</a:t>
            </a:r>
            <a:r>
              <a:rPr lang="cs-CZ" altLang="cs-CZ" sz="1800" dirty="0" err="1" smtClean="0"/>
              <a:t>Fifty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years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of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television</a:t>
            </a:r>
            <a:r>
              <a:rPr lang="cs-CZ" altLang="cs-CZ" sz="1800" dirty="0" smtClean="0"/>
              <a:t> :</a:t>
            </a:r>
            <a:r>
              <a:rPr lang="cs-CZ" altLang="cs-CZ" sz="1800" b="1" dirty="0" smtClean="0"/>
              <a:t>$b</a:t>
            </a:r>
            <a:r>
              <a:rPr lang="cs-CZ" altLang="cs-CZ" sz="1800" dirty="0" smtClean="0"/>
              <a:t>a </a:t>
            </a:r>
            <a:r>
              <a:rPr lang="cs-CZ" altLang="cs-CZ" sz="1800" dirty="0" err="1" smtClean="0"/>
              <a:t>guide</a:t>
            </a:r>
            <a:r>
              <a:rPr lang="cs-CZ" altLang="cs-CZ" sz="1800" dirty="0" smtClean="0"/>
              <a:t> to </a:t>
            </a:r>
            <a:r>
              <a:rPr lang="cs-CZ" altLang="cs-CZ" sz="1800" dirty="0" err="1" smtClean="0"/>
              <a:t>series</a:t>
            </a:r>
            <a:r>
              <a:rPr lang="cs-CZ" altLang="cs-CZ" sz="1800" dirty="0" smtClean="0"/>
              <a:t> and </a:t>
            </a:r>
            <a:r>
              <a:rPr lang="cs-CZ" altLang="cs-CZ" sz="1800" dirty="0" err="1" smtClean="0"/>
              <a:t>pilots</a:t>
            </a:r>
            <a:r>
              <a:rPr lang="cs-CZ" altLang="cs-CZ" sz="1800" dirty="0" smtClean="0"/>
              <a:t>, 1937-1988 /</a:t>
            </a:r>
            <a:r>
              <a:rPr lang="cs-CZ" altLang="cs-CZ" sz="1800" b="1" dirty="0" smtClean="0"/>
              <a:t>$</a:t>
            </a:r>
            <a:r>
              <a:rPr lang="cs-CZ" altLang="cs-CZ" sz="1800" b="1" dirty="0" err="1" smtClean="0"/>
              <a:t>c</a:t>
            </a:r>
            <a:r>
              <a:rPr lang="cs-CZ" altLang="cs-CZ" sz="1800" dirty="0" err="1" smtClean="0"/>
              <a:t>Vincent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Terrace</a:t>
            </a:r>
            <a:r>
              <a:rPr lang="cs-CZ" altLang="cs-CZ" sz="1800" dirty="0" smtClean="0"/>
              <a:t> ; </a:t>
            </a:r>
            <a:r>
              <a:rPr lang="cs-CZ" altLang="cs-CZ" sz="1800" dirty="0" err="1" smtClean="0"/>
              <a:t>translated</a:t>
            </a:r>
            <a:r>
              <a:rPr lang="cs-CZ" altLang="cs-CZ" sz="1800" dirty="0" smtClean="0"/>
              <a:t> by Hugo Boss.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246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1#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$a</a:t>
            </a:r>
            <a:r>
              <a:rPr lang="cs-CZ" altLang="cs-CZ" sz="1800" dirty="0" smtClean="0"/>
              <a:t>50 </a:t>
            </a:r>
            <a:r>
              <a:rPr lang="cs-CZ" altLang="cs-CZ" sz="1800" dirty="0" err="1" smtClean="0"/>
              <a:t>years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of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television</a:t>
            </a:r>
            <a:endParaRPr lang="cs-CZ" altLang="cs-CZ" sz="1800" dirty="0" smtClean="0"/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250 ## $a</a:t>
            </a:r>
            <a:r>
              <a:rPr lang="cs-CZ" altLang="cs-CZ" sz="1800" dirty="0" smtClean="0"/>
              <a:t>2nd </a:t>
            </a:r>
            <a:r>
              <a:rPr lang="cs-CZ" altLang="cs-CZ" sz="1800" dirty="0" err="1" smtClean="0"/>
              <a:t>edition</a:t>
            </a:r>
            <a:endParaRPr lang="cs-CZ" altLang="cs-CZ" sz="1800" dirty="0" smtClean="0"/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264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#1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$</a:t>
            </a:r>
            <a:r>
              <a:rPr lang="cs-CZ" altLang="cs-CZ" sz="1800" b="1" dirty="0" err="1" smtClean="0"/>
              <a:t>a</a:t>
            </a:r>
            <a:r>
              <a:rPr lang="cs-CZ" altLang="cs-CZ" sz="1800" dirty="0" err="1" smtClean="0"/>
              <a:t>New</a:t>
            </a:r>
            <a:r>
              <a:rPr lang="cs-CZ" altLang="cs-CZ" sz="1800" dirty="0" smtClean="0"/>
              <a:t> York :</a:t>
            </a:r>
            <a:r>
              <a:rPr lang="cs-CZ" altLang="cs-CZ" sz="1800" b="1" dirty="0" smtClean="0"/>
              <a:t>$</a:t>
            </a:r>
            <a:r>
              <a:rPr lang="cs-CZ" altLang="cs-CZ" sz="1800" b="1" dirty="0" err="1" smtClean="0"/>
              <a:t>b</a:t>
            </a:r>
            <a:r>
              <a:rPr lang="cs-CZ" altLang="cs-CZ" sz="1800" dirty="0" err="1" smtClean="0"/>
              <a:t>Cornwall</a:t>
            </a:r>
            <a:r>
              <a:rPr lang="cs-CZ" altLang="cs-CZ" sz="1800" dirty="0" smtClean="0"/>
              <a:t> Books,</a:t>
            </a:r>
            <a:r>
              <a:rPr lang="cs-CZ" altLang="cs-CZ" sz="1800" b="1" dirty="0" smtClean="0"/>
              <a:t>$c</a:t>
            </a:r>
            <a:r>
              <a:rPr lang="cs-CZ" altLang="cs-CZ" sz="1800" dirty="0" smtClean="0"/>
              <a:t>c1991.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300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##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$a</a:t>
            </a:r>
            <a:r>
              <a:rPr lang="cs-CZ" altLang="cs-CZ" sz="1800" dirty="0" smtClean="0"/>
              <a:t>864 stran ;</a:t>
            </a:r>
            <a:r>
              <a:rPr lang="cs-CZ" altLang="cs-CZ" sz="1800" b="1" dirty="0" smtClean="0"/>
              <a:t>$c</a:t>
            </a:r>
            <a:r>
              <a:rPr lang="cs-CZ" altLang="cs-CZ" sz="1800" dirty="0" smtClean="0"/>
              <a:t>24 cm.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500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##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$</a:t>
            </a:r>
            <a:r>
              <a:rPr lang="cs-CZ" altLang="cs-CZ" sz="1800" b="1" dirty="0" err="1" smtClean="0"/>
              <a:t>a</a:t>
            </a:r>
            <a:r>
              <a:rPr lang="cs-CZ" altLang="cs-CZ" sz="1800" dirty="0" err="1" smtClean="0"/>
              <a:t>Obsahuje</a:t>
            </a:r>
            <a:r>
              <a:rPr lang="cs-CZ" altLang="cs-CZ" sz="1800" dirty="0" smtClean="0"/>
              <a:t> rejstřík.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650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#0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$</a:t>
            </a:r>
            <a:r>
              <a:rPr lang="cs-CZ" altLang="cs-CZ" sz="1800" b="1" dirty="0" err="1" smtClean="0"/>
              <a:t>a</a:t>
            </a:r>
            <a:r>
              <a:rPr lang="cs-CZ" altLang="cs-CZ" sz="1800" dirty="0" err="1" smtClean="0"/>
              <a:t>Television</a:t>
            </a:r>
            <a:r>
              <a:rPr lang="cs-CZ" altLang="cs-CZ" sz="1800" dirty="0" smtClean="0"/>
              <a:t> pilot </a:t>
            </a:r>
            <a:r>
              <a:rPr lang="cs-CZ" altLang="cs-CZ" sz="1800" dirty="0" err="1" smtClean="0"/>
              <a:t>programs</a:t>
            </a:r>
            <a:r>
              <a:rPr lang="cs-CZ" altLang="cs-CZ" sz="1800" b="1" dirty="0" err="1" smtClean="0"/>
              <a:t>$z</a:t>
            </a:r>
            <a:r>
              <a:rPr lang="cs-CZ" altLang="cs-CZ" sz="1800" dirty="0" err="1" smtClean="0"/>
              <a:t>United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States</a:t>
            </a:r>
            <a:r>
              <a:rPr lang="cs-CZ" altLang="cs-CZ" sz="1800" b="1" dirty="0" err="1" smtClean="0"/>
              <a:t>$v</a:t>
            </a:r>
            <a:r>
              <a:rPr lang="cs-CZ" altLang="cs-CZ" sz="1800" dirty="0" err="1" smtClean="0"/>
              <a:t>Catalogs</a:t>
            </a:r>
            <a:r>
              <a:rPr lang="cs-CZ" altLang="cs-CZ" sz="1800" dirty="0" smtClean="0"/>
              <a:t>.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650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#0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$</a:t>
            </a:r>
            <a:r>
              <a:rPr lang="cs-CZ" altLang="cs-CZ" sz="1800" b="1" dirty="0" err="1" smtClean="0"/>
              <a:t>a</a:t>
            </a:r>
            <a:r>
              <a:rPr lang="cs-CZ" altLang="cs-CZ" sz="1800" dirty="0" err="1" smtClean="0"/>
              <a:t>Television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serials</a:t>
            </a:r>
            <a:r>
              <a:rPr lang="cs-CZ" altLang="cs-CZ" sz="1800" b="1" dirty="0" err="1" smtClean="0"/>
              <a:t>$z</a:t>
            </a:r>
            <a:r>
              <a:rPr lang="cs-CZ" altLang="cs-CZ" sz="1800" dirty="0" err="1" smtClean="0"/>
              <a:t>United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States</a:t>
            </a:r>
            <a:r>
              <a:rPr lang="cs-CZ" altLang="cs-CZ" sz="1800" b="1" dirty="0" err="1" smtClean="0"/>
              <a:t>$v</a:t>
            </a:r>
            <a:r>
              <a:rPr lang="cs-CZ" altLang="cs-CZ" sz="1800" dirty="0" err="1" smtClean="0"/>
              <a:t>Catalogs</a:t>
            </a:r>
            <a:r>
              <a:rPr lang="cs-CZ" altLang="cs-CZ" sz="1800" dirty="0" smtClean="0"/>
              <a:t>.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700 1# $</a:t>
            </a:r>
            <a:r>
              <a:rPr lang="cs-CZ" altLang="cs-CZ" sz="1800" b="1" dirty="0" err="1" smtClean="0"/>
              <a:t>a</a:t>
            </a:r>
            <a:r>
              <a:rPr lang="cs-CZ" altLang="cs-CZ" sz="1800" dirty="0" err="1" smtClean="0"/>
              <a:t>Boss</a:t>
            </a:r>
            <a:r>
              <a:rPr lang="cs-CZ" altLang="cs-CZ" sz="1800" dirty="0" smtClean="0"/>
              <a:t>, Hugo,</a:t>
            </a:r>
            <a:r>
              <a:rPr lang="cs-CZ" altLang="cs-CZ" sz="1800" b="1" dirty="0" smtClean="0"/>
              <a:t>$d</a:t>
            </a:r>
            <a:r>
              <a:rPr lang="cs-CZ" altLang="cs-CZ" sz="1800" dirty="0" smtClean="0"/>
              <a:t>1952-</a:t>
            </a:r>
            <a:endParaRPr lang="cs-CZ" altLang="cs-CZ" sz="1800" b="1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Prameny a jazyk popisu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pramen - titulní stránka, rub titulní stránky a tiráž</a:t>
            </a:r>
          </a:p>
          <a:p>
            <a:pPr eaLnBrk="1" hangingPunct="1"/>
            <a:r>
              <a:rPr lang="cs-CZ" altLang="cs-CZ" smtClean="0"/>
              <a:t>jazyk - jazyk dokumentu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Pravidla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Místo</a:t>
            </a:r>
          </a:p>
          <a:p>
            <a:pPr eaLnBrk="1" hangingPunct="1"/>
            <a:r>
              <a:rPr lang="cs-CZ" altLang="cs-CZ" dirty="0" smtClean="0"/>
              <a:t>Nakladatel</a:t>
            </a:r>
          </a:p>
          <a:p>
            <a:pPr eaLnBrk="1" hangingPunct="1"/>
            <a:r>
              <a:rPr lang="cs-CZ" altLang="cs-CZ" smtClean="0"/>
              <a:t>Datum vydání, příp. datum copyrightu</a:t>
            </a:r>
            <a:endParaRPr lang="cs-CZ" altLang="cs-CZ" dirty="0" smtClean="0"/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údaje povinné u publikovaných dokumentů</a:t>
            </a:r>
          </a:p>
          <a:p>
            <a:pPr eaLnBrk="1" hangingPunct="1"/>
            <a:r>
              <a:rPr lang="cs-CZ" altLang="cs-CZ" smtClean="0"/>
              <a:t>M21 – 264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 smtClean="0"/>
              <a:t>u nepublikovaných – datum výroby</a:t>
            </a:r>
            <a:endParaRPr lang="cs-CZ" altLang="cs-CZ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Místo vydání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zapište v té formě, v jaké je v prameni popisu</a:t>
            </a:r>
          </a:p>
          <a:p>
            <a:pPr eaLnBrk="1" hangingPunct="1"/>
            <a:r>
              <a:rPr lang="cs-CZ" altLang="cs-CZ" dirty="0" smtClean="0"/>
              <a:t>lze vynechat předložky, pokud se nezkreslí pádová koncovka (</a:t>
            </a:r>
            <a:r>
              <a:rPr lang="cs-CZ" altLang="cs-CZ" i="1" dirty="0" smtClean="0"/>
              <a:t>In</a:t>
            </a:r>
            <a:r>
              <a:rPr lang="cs-CZ" altLang="cs-CZ" dirty="0" smtClean="0"/>
              <a:t> Göttingen; ale V Praze)</a:t>
            </a:r>
          </a:p>
          <a:p>
            <a:pPr eaLnBrk="1" hangingPunct="1"/>
            <a:r>
              <a:rPr lang="cs-CZ" altLang="cs-CZ" dirty="0" smtClean="0"/>
              <a:t>povinné uvést 1. místo vydání</a:t>
            </a:r>
          </a:p>
          <a:p>
            <a:pPr eaLnBrk="1" hangingPunct="1"/>
            <a:r>
              <a:rPr lang="cs-CZ" altLang="cs-CZ" dirty="0" smtClean="0"/>
              <a:t>vždy je nutné uvést alespoň nějaký údaj: [Praha], [nakladatel </a:t>
            </a:r>
            <a:r>
              <a:rPr lang="cs-CZ" altLang="cs-CZ" smtClean="0"/>
              <a:t>není známý] </a:t>
            </a:r>
            <a:r>
              <a:rPr lang="cs-CZ" altLang="cs-CZ" dirty="0" smtClean="0"/>
              <a:t>=&gt; neznámá země vydání (008/15-17)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Příklady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err="1" smtClean="0"/>
              <a:t>Berlin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London</a:t>
            </a:r>
          </a:p>
          <a:p>
            <a:pPr eaLnBrk="1" hangingPunct="1"/>
            <a:r>
              <a:rPr lang="cs-CZ" altLang="cs-CZ" dirty="0" smtClean="0"/>
              <a:t>V Praze</a:t>
            </a:r>
          </a:p>
          <a:p>
            <a:pPr eaLnBrk="1" hangingPunct="1"/>
            <a:r>
              <a:rPr lang="cs-CZ" altLang="cs-CZ" dirty="0" smtClean="0"/>
              <a:t>London ; Praha</a:t>
            </a:r>
          </a:p>
          <a:p>
            <a:pPr eaLnBrk="1" hangingPunct="1"/>
            <a:r>
              <a:rPr lang="cs-CZ" altLang="cs-CZ" dirty="0" smtClean="0"/>
              <a:t>Prague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264 #1 $</a:t>
            </a:r>
            <a:r>
              <a:rPr lang="cs-CZ" altLang="cs-CZ" dirty="0" err="1" smtClean="0"/>
              <a:t>aPraha</a:t>
            </a:r>
            <a:endParaRPr lang="cs-CZ" altLang="cs-CZ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Nakladatelé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vždy </a:t>
            </a:r>
            <a:r>
              <a:rPr lang="cs-CZ" altLang="cs-CZ" dirty="0" smtClean="0"/>
              <a:t>vyplnit</a:t>
            </a:r>
          </a:p>
          <a:p>
            <a:pPr eaLnBrk="1" hangingPunct="1"/>
            <a:r>
              <a:rPr lang="cs-CZ" altLang="cs-CZ" dirty="0" smtClean="0"/>
              <a:t>pokud nakladatel není známý, lze volit tiskárnu, distributora a pod.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Příklady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err="1" smtClean="0"/>
              <a:t>Lutherische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Verlagsanstalt</a:t>
            </a:r>
            <a:endParaRPr lang="cs-CZ" altLang="cs-CZ" dirty="0" smtClean="0"/>
          </a:p>
          <a:p>
            <a:pPr eaLnBrk="1" hangingPunct="1"/>
            <a:r>
              <a:rPr lang="cs-CZ" altLang="cs-CZ" dirty="0" err="1" smtClean="0"/>
              <a:t>Kreuz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Verlag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John </a:t>
            </a:r>
            <a:r>
              <a:rPr lang="cs-CZ" altLang="cs-CZ" dirty="0" err="1" smtClean="0"/>
              <a:t>Willey</a:t>
            </a:r>
            <a:endParaRPr lang="cs-CZ" altLang="cs-CZ" dirty="0" smtClean="0"/>
          </a:p>
          <a:p>
            <a:pPr eaLnBrk="1" hangingPunct="1"/>
            <a:r>
              <a:rPr lang="cs-CZ" altLang="cs-CZ" dirty="0" err="1" smtClean="0"/>
              <a:t>Artabras</a:t>
            </a:r>
            <a:r>
              <a:rPr lang="cs-CZ" altLang="cs-CZ" dirty="0" smtClean="0"/>
              <a:t> Inc.</a:t>
            </a:r>
          </a:p>
          <a:p>
            <a:pPr eaLnBrk="1" hangingPunct="1"/>
            <a:r>
              <a:rPr lang="cs-CZ" altLang="cs-CZ" dirty="0" err="1" smtClean="0"/>
              <a:t>Macmillan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Publishing</a:t>
            </a:r>
            <a:endParaRPr lang="cs-CZ" altLang="cs-CZ" dirty="0" smtClean="0"/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264 #1 $</a:t>
            </a:r>
            <a:r>
              <a:rPr lang="cs-CZ" altLang="cs-CZ" dirty="0" err="1" smtClean="0"/>
              <a:t>aPraha</a:t>
            </a:r>
            <a:r>
              <a:rPr lang="cs-CZ" altLang="cs-CZ" dirty="0" smtClean="0"/>
              <a:t> :$</a:t>
            </a:r>
            <a:r>
              <a:rPr lang="cs-CZ" altLang="cs-CZ" dirty="0" err="1" smtClean="0"/>
              <a:t>bOdeon</a:t>
            </a:r>
            <a:endParaRPr lang="cs-CZ" altLang="cs-CZ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Datum vydání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přesné, přibližné, copyright</a:t>
            </a:r>
          </a:p>
          <a:p>
            <a:pPr eaLnBrk="1" hangingPunct="1"/>
            <a:r>
              <a:rPr lang="cs-CZ" altLang="cs-CZ" dirty="0" smtClean="0"/>
              <a:t>v arabských číslicích</a:t>
            </a:r>
          </a:p>
          <a:p>
            <a:pPr eaLnBrk="1" hangingPunct="1"/>
            <a:r>
              <a:rPr lang="cs-CZ" altLang="cs-CZ" dirty="0" smtClean="0"/>
              <a:t>datum vydání má přednost před datem copyrightu</a:t>
            </a:r>
          </a:p>
          <a:p>
            <a:pPr eaLnBrk="1" hangingPunct="1"/>
            <a:r>
              <a:rPr lang="cs-CZ" altLang="cs-CZ" dirty="0" smtClean="0"/>
              <a:t>datum vyplnit vždy - [...]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podle typu data =&gt;</a:t>
            </a:r>
          </a:p>
          <a:p>
            <a:pPr lvl="1" eaLnBrk="1" hangingPunct="1"/>
            <a:r>
              <a:rPr lang="cs-CZ" altLang="cs-CZ" dirty="0" smtClean="0"/>
              <a:t>pozice 008/06 - typ data (většinou kód „s“)</a:t>
            </a:r>
          </a:p>
          <a:p>
            <a:pPr lvl="1" eaLnBrk="1" hangingPunct="1"/>
            <a:r>
              <a:rPr lang="cs-CZ" altLang="cs-CZ" dirty="0" smtClean="0"/>
              <a:t>pozice 008/7-10 - datum1 (=datum v </a:t>
            </a:r>
            <a:r>
              <a:rPr lang="cs-CZ" altLang="cs-CZ" dirty="0" err="1" smtClean="0"/>
              <a:t>podpoli</a:t>
            </a:r>
            <a:r>
              <a:rPr lang="cs-CZ" altLang="cs-CZ" dirty="0" smtClean="0"/>
              <a:t> 264$c)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 eaLnBrk="1" hangingPunct="1"/>
            <a:r>
              <a:rPr lang="cs-CZ" altLang="cs-CZ" smtClean="0"/>
              <a:t>Prameny a jazyk popisu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prameny popisu</a:t>
            </a:r>
          </a:p>
          <a:p>
            <a:pPr eaLnBrk="1" hangingPunct="1"/>
            <a:r>
              <a:rPr lang="cs-CZ" altLang="cs-CZ" smtClean="0"/>
              <a:t>jazyk popisu - nutné zapamatovat pro každý údaj</a:t>
            </a:r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 smtClean="0"/>
              <a:t>údaje o názvu a odpovědnosti</a:t>
            </a:r>
          </a:p>
          <a:p>
            <a:pPr lvl="1" eaLnBrk="1" hangingPunct="1"/>
            <a:r>
              <a:rPr lang="cs-CZ" altLang="cs-CZ"/>
              <a:t>pramen – většinou titulní stránka, nebo náhrada</a:t>
            </a:r>
          </a:p>
          <a:p>
            <a:pPr lvl="1" eaLnBrk="1" hangingPunct="1"/>
            <a:r>
              <a:rPr lang="cs-CZ" altLang="cs-CZ"/>
              <a:t>jazyk - jazyk dokumentu, pozor na velká a malá písmena</a:t>
            </a:r>
          </a:p>
          <a:p>
            <a:pPr lvl="1" eaLnBrk="1" hangingPunct="1"/>
            <a:endParaRPr lang="cs-CZ" altLang="cs-CZ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Údaje zapisujte následovně:	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 smtClean="0"/>
              <a:t>Datum vydání			-	1995</a:t>
            </a:r>
          </a:p>
          <a:p>
            <a:pPr eaLnBrk="1" hangingPunct="1"/>
            <a:r>
              <a:rPr lang="cs-CZ" altLang="cs-CZ" sz="2800" dirty="0" smtClean="0"/>
              <a:t>Přibližný rok			-	[2013?]</a:t>
            </a:r>
          </a:p>
          <a:p>
            <a:pPr eaLnBrk="1" hangingPunct="1"/>
            <a:r>
              <a:rPr lang="cs-CZ" altLang="cs-CZ" sz="2800" dirty="0" smtClean="0"/>
              <a:t>Datum copyrightu		-	</a:t>
            </a:r>
            <a:r>
              <a:rPr lang="cs-CZ" altLang="cs-CZ" sz="2800" dirty="0" smtClean="0"/>
              <a:t>©1967</a:t>
            </a:r>
            <a:endParaRPr lang="cs-CZ" altLang="cs-CZ" sz="2800" dirty="0" smtClean="0"/>
          </a:p>
          <a:p>
            <a:pPr eaLnBrk="1" hangingPunct="1"/>
            <a:r>
              <a:rPr lang="cs-CZ" altLang="cs-CZ" sz="2800" dirty="0" smtClean="0"/>
              <a:t>Vytištěno				-	1967 </a:t>
            </a:r>
            <a:r>
              <a:rPr lang="cs-CZ" altLang="cs-CZ" sz="2800" dirty="0" err="1" smtClean="0"/>
              <a:t>printing</a:t>
            </a:r>
            <a:endParaRPr lang="cs-CZ" altLang="cs-CZ" sz="2800" dirty="0" smtClean="0"/>
          </a:p>
          <a:p>
            <a:pPr eaLnBrk="1" hangingPunct="1"/>
            <a:r>
              <a:rPr lang="cs-CZ" altLang="cs-CZ" sz="2800" dirty="0" smtClean="0"/>
              <a:t>Buď rok … nebo rok		-	[1971 nebo 1972]</a:t>
            </a:r>
          </a:p>
          <a:p>
            <a:pPr eaLnBrk="1" hangingPunct="1"/>
            <a:r>
              <a:rPr lang="cs-CZ" altLang="cs-CZ" sz="2800" dirty="0" smtClean="0"/>
              <a:t>Určité desetiletí			-	[mezi 1970 a 1979?]</a:t>
            </a:r>
          </a:p>
          <a:p>
            <a:pPr eaLnBrk="1" hangingPunct="1"/>
            <a:r>
              <a:rPr lang="cs-CZ" altLang="cs-CZ" sz="2800" dirty="0" smtClean="0"/>
              <a:t>Určité století			-	[mezi 1801 a 1899</a:t>
            </a:r>
            <a:r>
              <a:rPr lang="cs-CZ" altLang="cs-CZ" sz="2800" dirty="0" smtClean="0"/>
              <a:t>?]</a:t>
            </a:r>
          </a:p>
          <a:p>
            <a:pPr eaLnBrk="1" hangingPunct="1"/>
            <a:endParaRPr lang="cs-CZ" altLang="cs-CZ" sz="2800" dirty="0"/>
          </a:p>
          <a:p>
            <a:pPr eaLnBrk="1" hangingPunct="1"/>
            <a:r>
              <a:rPr lang="cs-CZ" altLang="cs-CZ" sz="2800" dirty="0" smtClean="0"/>
              <a:t>264 #1 $</a:t>
            </a:r>
            <a:r>
              <a:rPr lang="cs-CZ" altLang="cs-CZ" sz="2800" dirty="0" err="1" smtClean="0"/>
              <a:t>aPraha</a:t>
            </a:r>
            <a:r>
              <a:rPr lang="cs-CZ" altLang="cs-CZ" sz="2800" dirty="0"/>
              <a:t>:$</a:t>
            </a:r>
            <a:r>
              <a:rPr lang="cs-CZ" altLang="cs-CZ" sz="2800" dirty="0" err="1"/>
              <a:t>bNakladatelství</a:t>
            </a:r>
            <a:r>
              <a:rPr lang="cs-CZ" altLang="cs-CZ" sz="2800" dirty="0"/>
              <a:t> Lidové </a:t>
            </a:r>
            <a:r>
              <a:rPr lang="cs-CZ" altLang="cs-CZ" sz="2800" dirty="0" err="1"/>
              <a:t>noviny,$c</a:t>
            </a:r>
            <a:r>
              <a:rPr lang="cs-CZ" altLang="cs-CZ" sz="2800" dirty="0"/>
              <a:t>[2014</a:t>
            </a:r>
            <a:r>
              <a:rPr lang="cs-CZ" altLang="cs-CZ" sz="2800" dirty="0" smtClean="0"/>
              <a:t>]</a:t>
            </a:r>
          </a:p>
          <a:p>
            <a:pPr eaLnBrk="1" hangingPunct="1"/>
            <a:r>
              <a:rPr lang="cs-CZ" altLang="cs-CZ" sz="2800" dirty="0" smtClean="0"/>
              <a:t>264 #4 $c©2014</a:t>
            </a:r>
            <a:endParaRPr lang="cs-CZ" altLang="cs-CZ" sz="2800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Příklady- M21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pole 264</a:t>
            </a:r>
          </a:p>
          <a:p>
            <a:pPr eaLnBrk="1" hangingPunct="1"/>
            <a:r>
              <a:rPr lang="cs-CZ" altLang="cs-CZ" dirty="0" smtClean="0"/>
              <a:t>viz formát – indikátory definovány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>
                <a:solidFill>
                  <a:srgbClr val="FF3300"/>
                </a:solidFill>
              </a:rPr>
              <a:t>$</a:t>
            </a:r>
            <a:r>
              <a:rPr lang="cs-CZ" altLang="cs-CZ" dirty="0" err="1" smtClean="0">
                <a:solidFill>
                  <a:srgbClr val="FF3300"/>
                </a:solidFill>
              </a:rPr>
              <a:t>a</a:t>
            </a:r>
            <a:r>
              <a:rPr lang="cs-CZ" altLang="cs-CZ" dirty="0" err="1" smtClean="0"/>
              <a:t>Místo</a:t>
            </a:r>
            <a:r>
              <a:rPr lang="cs-CZ" altLang="cs-CZ" dirty="0" smtClean="0"/>
              <a:t> vydání </a:t>
            </a:r>
            <a:r>
              <a:rPr lang="cs-CZ" altLang="cs-CZ" dirty="0" smtClean="0">
                <a:solidFill>
                  <a:srgbClr val="FF3300"/>
                </a:solidFill>
              </a:rPr>
              <a:t>:$</a:t>
            </a:r>
            <a:r>
              <a:rPr lang="cs-CZ" altLang="cs-CZ" dirty="0" err="1" smtClean="0">
                <a:solidFill>
                  <a:srgbClr val="FF3300"/>
                </a:solidFill>
              </a:rPr>
              <a:t>b</a:t>
            </a:r>
            <a:r>
              <a:rPr lang="cs-CZ" altLang="cs-CZ" dirty="0" err="1" smtClean="0"/>
              <a:t>nakladatel</a:t>
            </a:r>
            <a:r>
              <a:rPr lang="cs-CZ" altLang="cs-CZ" dirty="0" smtClean="0">
                <a:solidFill>
                  <a:srgbClr val="FF3300"/>
                </a:solidFill>
              </a:rPr>
              <a:t>,$</a:t>
            </a:r>
            <a:r>
              <a:rPr lang="cs-CZ" altLang="cs-CZ" dirty="0" err="1" smtClean="0">
                <a:solidFill>
                  <a:srgbClr val="FF3300"/>
                </a:solidFill>
              </a:rPr>
              <a:t>c</a:t>
            </a:r>
            <a:r>
              <a:rPr lang="cs-CZ" altLang="cs-CZ" dirty="0" err="1" smtClean="0"/>
              <a:t>rok</a:t>
            </a:r>
            <a:r>
              <a:rPr lang="cs-CZ" altLang="cs-CZ" dirty="0" smtClean="0"/>
              <a:t> vydání</a:t>
            </a:r>
          </a:p>
          <a:p>
            <a:pPr eaLnBrk="1" hangingPunct="1"/>
            <a:r>
              <a:rPr lang="cs-CZ" altLang="cs-CZ" dirty="0" smtClean="0">
                <a:solidFill>
                  <a:srgbClr val="FF3300"/>
                </a:solidFill>
              </a:rPr>
              <a:t>$</a:t>
            </a:r>
            <a:r>
              <a:rPr lang="cs-CZ" altLang="cs-CZ" dirty="0" err="1" smtClean="0">
                <a:solidFill>
                  <a:srgbClr val="FF3300"/>
                </a:solidFill>
              </a:rPr>
              <a:t>a</a:t>
            </a:r>
            <a:r>
              <a:rPr lang="cs-CZ" altLang="cs-CZ" dirty="0" err="1" smtClean="0"/>
              <a:t>Místo</a:t>
            </a:r>
            <a:r>
              <a:rPr lang="cs-CZ" altLang="cs-CZ" dirty="0" smtClean="0"/>
              <a:t> vydání </a:t>
            </a:r>
            <a:r>
              <a:rPr lang="cs-CZ" altLang="cs-CZ" dirty="0" smtClean="0">
                <a:solidFill>
                  <a:srgbClr val="FF3300"/>
                </a:solidFill>
              </a:rPr>
              <a:t>:$</a:t>
            </a:r>
            <a:r>
              <a:rPr lang="cs-CZ" altLang="cs-CZ" dirty="0" err="1" smtClean="0">
                <a:solidFill>
                  <a:srgbClr val="FF3300"/>
                </a:solidFill>
              </a:rPr>
              <a:t>b</a:t>
            </a:r>
            <a:r>
              <a:rPr lang="cs-CZ" altLang="cs-CZ" dirty="0" err="1" smtClean="0"/>
              <a:t>nakladatel</a:t>
            </a:r>
            <a:r>
              <a:rPr lang="cs-CZ" altLang="cs-CZ" dirty="0" smtClean="0"/>
              <a:t> </a:t>
            </a:r>
            <a:r>
              <a:rPr lang="cs-CZ" altLang="cs-CZ" dirty="0" smtClean="0">
                <a:solidFill>
                  <a:srgbClr val="FF3300"/>
                </a:solidFill>
              </a:rPr>
              <a:t>;$a</a:t>
            </a:r>
            <a:r>
              <a:rPr lang="cs-CZ" altLang="cs-CZ" dirty="0" smtClean="0"/>
              <a:t>2. místo vydání </a:t>
            </a:r>
            <a:r>
              <a:rPr lang="cs-CZ" altLang="cs-CZ" dirty="0" smtClean="0">
                <a:solidFill>
                  <a:srgbClr val="FF3300"/>
                </a:solidFill>
              </a:rPr>
              <a:t>:$b</a:t>
            </a:r>
            <a:r>
              <a:rPr lang="cs-CZ" altLang="cs-CZ" dirty="0" smtClean="0"/>
              <a:t>2. nakladatel</a:t>
            </a:r>
            <a:r>
              <a:rPr lang="cs-CZ" altLang="cs-CZ" dirty="0" smtClean="0">
                <a:solidFill>
                  <a:srgbClr val="FF3300"/>
                </a:solidFill>
              </a:rPr>
              <a:t>,$</a:t>
            </a:r>
            <a:r>
              <a:rPr lang="cs-CZ" altLang="cs-CZ" dirty="0" err="1" smtClean="0">
                <a:solidFill>
                  <a:srgbClr val="FF3300"/>
                </a:solidFill>
              </a:rPr>
              <a:t>c</a:t>
            </a:r>
            <a:r>
              <a:rPr lang="cs-CZ" altLang="cs-CZ" dirty="0" err="1" smtClean="0"/>
              <a:t>rok</a:t>
            </a:r>
            <a:r>
              <a:rPr lang="cs-CZ" altLang="cs-CZ" dirty="0" smtClean="0"/>
              <a:t> vydání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>
                <a:solidFill>
                  <a:srgbClr val="FF3300"/>
                </a:solidFill>
              </a:rPr>
              <a:t>264 #1 $</a:t>
            </a:r>
            <a:r>
              <a:rPr lang="cs-CZ" altLang="cs-CZ" dirty="0" err="1" smtClean="0">
                <a:solidFill>
                  <a:srgbClr val="FF3300"/>
                </a:solidFill>
              </a:rPr>
              <a:t>a</a:t>
            </a:r>
            <a:r>
              <a:rPr lang="cs-CZ" altLang="cs-CZ" dirty="0" err="1" smtClean="0"/>
              <a:t>London</a:t>
            </a:r>
            <a:r>
              <a:rPr lang="cs-CZ" altLang="cs-CZ" dirty="0" smtClean="0"/>
              <a:t>, UK </a:t>
            </a:r>
            <a:r>
              <a:rPr lang="cs-CZ" altLang="cs-CZ" dirty="0" smtClean="0">
                <a:solidFill>
                  <a:srgbClr val="FF3300"/>
                </a:solidFill>
              </a:rPr>
              <a:t>:$</a:t>
            </a:r>
            <a:r>
              <a:rPr lang="cs-CZ" altLang="cs-CZ" dirty="0" err="1" smtClean="0">
                <a:solidFill>
                  <a:srgbClr val="FF3300"/>
                </a:solidFill>
              </a:rPr>
              <a:t>b</a:t>
            </a:r>
            <a:r>
              <a:rPr lang="cs-CZ" altLang="cs-CZ" dirty="0" err="1" smtClean="0"/>
              <a:t>Macmillan</a:t>
            </a:r>
            <a:r>
              <a:rPr lang="cs-CZ" altLang="cs-CZ" dirty="0" smtClean="0"/>
              <a:t> </a:t>
            </a:r>
            <a:r>
              <a:rPr lang="cs-CZ" altLang="cs-CZ" dirty="0" smtClean="0">
                <a:solidFill>
                  <a:srgbClr val="FF3300"/>
                </a:solidFill>
              </a:rPr>
              <a:t>;$</a:t>
            </a:r>
            <a:r>
              <a:rPr lang="cs-CZ" altLang="cs-CZ" dirty="0" err="1" smtClean="0">
                <a:solidFill>
                  <a:srgbClr val="FF3300"/>
                </a:solidFill>
              </a:rPr>
              <a:t>a</a:t>
            </a:r>
            <a:r>
              <a:rPr lang="cs-CZ" altLang="cs-CZ" dirty="0" err="1" smtClean="0"/>
              <a:t>Prague</a:t>
            </a:r>
            <a:r>
              <a:rPr lang="cs-CZ" altLang="cs-CZ" dirty="0" smtClean="0"/>
              <a:t> </a:t>
            </a:r>
            <a:r>
              <a:rPr lang="cs-CZ" altLang="cs-CZ" dirty="0" smtClean="0">
                <a:solidFill>
                  <a:srgbClr val="FF3300"/>
                </a:solidFill>
              </a:rPr>
              <a:t>:$b</a:t>
            </a:r>
            <a:r>
              <a:rPr lang="cs-CZ" altLang="cs-CZ" dirty="0" smtClean="0"/>
              <a:t>Orbis</a:t>
            </a:r>
            <a:r>
              <a:rPr lang="cs-CZ" altLang="cs-CZ" dirty="0" smtClean="0">
                <a:solidFill>
                  <a:srgbClr val="FF3300"/>
                </a:solidFill>
              </a:rPr>
              <a:t>,$c</a:t>
            </a:r>
            <a:r>
              <a:rPr lang="cs-CZ" altLang="cs-CZ" dirty="0" smtClean="0"/>
              <a:t>1960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Fyzický popis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Oval 2"/>
          <p:cNvSpPr>
            <a:spLocks noChangeArrowheads="1"/>
          </p:cNvSpPr>
          <p:nvPr/>
        </p:nvSpPr>
        <p:spPr bwMode="auto">
          <a:xfrm>
            <a:off x="0" y="5029200"/>
            <a:ext cx="29718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smtClean="0"/>
              <a:t>LDR </a:t>
            </a:r>
            <a:r>
              <a:rPr lang="cs-CZ" altLang="cs-CZ" sz="1800" smtClean="0"/>
              <a:t>*****nam##22*****#a#4500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smtClean="0"/>
              <a:t>001 </a:t>
            </a:r>
            <a:r>
              <a:rPr lang="cs-CZ" altLang="cs-CZ" sz="1800" smtClean="0"/>
              <a:t>&lt;control number&gt;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smtClean="0"/>
              <a:t>003 </a:t>
            </a:r>
            <a:r>
              <a:rPr lang="cs-CZ" altLang="cs-CZ" sz="1800" smtClean="0"/>
              <a:t>&lt;control number identifier&gt;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smtClean="0"/>
              <a:t>005 </a:t>
            </a:r>
            <a:r>
              <a:rPr lang="cs-CZ" altLang="cs-CZ" sz="1800" smtClean="0"/>
              <a:t>19920331092212.7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smtClean="0"/>
              <a:t>007</a:t>
            </a:r>
            <a:r>
              <a:rPr lang="cs-CZ" altLang="cs-CZ" sz="1800" smtClean="0"/>
              <a:t> ta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smtClean="0"/>
              <a:t>008 </a:t>
            </a:r>
            <a:r>
              <a:rPr lang="cs-CZ" altLang="cs-CZ" sz="1800" smtClean="0"/>
              <a:t>820305s1991####nyu###########001#0#eng##	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smtClean="0"/>
              <a:t>020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##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$a</a:t>
            </a:r>
            <a:r>
              <a:rPr lang="cs-CZ" altLang="cs-CZ" sz="1800" smtClean="0"/>
              <a:t>0-8453-4811-6 :</a:t>
            </a:r>
            <a:r>
              <a:rPr lang="cs-CZ" altLang="cs-CZ" sz="1800" b="1" smtClean="0"/>
              <a:t>$c</a:t>
            </a:r>
            <a:r>
              <a:rPr lang="cs-CZ" altLang="cs-CZ" sz="1800" smtClean="0"/>
              <a:t>$29.95 (£19.50 U.K.)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smtClean="0"/>
              <a:t>020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##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$a</a:t>
            </a:r>
            <a:r>
              <a:rPr lang="cs-CZ" altLang="cs-CZ" sz="1800" smtClean="0"/>
              <a:t>0-8453-4820-5 (pbk.)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smtClean="0"/>
              <a:t>040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##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$a</a:t>
            </a:r>
            <a:r>
              <a:rPr lang="cs-CZ" altLang="cs-CZ" sz="1800" smtClean="0"/>
              <a:t>&lt;organization code&gt;</a:t>
            </a:r>
            <a:r>
              <a:rPr lang="cs-CZ" altLang="cs-CZ" sz="1800" b="1" smtClean="0"/>
              <a:t>$c</a:t>
            </a:r>
            <a:r>
              <a:rPr lang="cs-CZ" altLang="cs-CZ" sz="1800" smtClean="0"/>
              <a:t>&lt;organization code&gt;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smtClean="0"/>
              <a:t>050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14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$a</a:t>
            </a:r>
            <a:r>
              <a:rPr lang="cs-CZ" altLang="cs-CZ" sz="1800" smtClean="0"/>
              <a:t>PN1992.8.S4</a:t>
            </a:r>
            <a:r>
              <a:rPr lang="cs-CZ" altLang="cs-CZ" sz="1800" b="1" smtClean="0"/>
              <a:t>$b</a:t>
            </a:r>
            <a:r>
              <a:rPr lang="cs-CZ" altLang="cs-CZ" sz="1800" smtClean="0"/>
              <a:t>T47 1991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smtClean="0"/>
              <a:t>082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04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$a</a:t>
            </a:r>
            <a:r>
              <a:rPr lang="cs-CZ" altLang="cs-CZ" sz="1800" smtClean="0"/>
              <a:t>791.45/75/0973</a:t>
            </a:r>
            <a:r>
              <a:rPr lang="cs-CZ" altLang="cs-CZ" sz="1800" b="1" smtClean="0"/>
              <a:t>$2</a:t>
            </a:r>
            <a:r>
              <a:rPr lang="cs-CZ" altLang="cs-CZ" sz="1800" smtClean="0"/>
              <a:t>19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smtClean="0"/>
              <a:t>100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1#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$a</a:t>
            </a:r>
            <a:r>
              <a:rPr lang="cs-CZ" altLang="cs-CZ" sz="1800" smtClean="0"/>
              <a:t>Terrace, Vincent,</a:t>
            </a:r>
            <a:r>
              <a:rPr lang="cs-CZ" altLang="cs-CZ" sz="1800" b="1" smtClean="0"/>
              <a:t>$d</a:t>
            </a:r>
            <a:r>
              <a:rPr lang="cs-CZ" altLang="cs-CZ" sz="1800" smtClean="0"/>
              <a:t>1948-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smtClean="0"/>
              <a:t>245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10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$a</a:t>
            </a:r>
            <a:r>
              <a:rPr lang="cs-CZ" altLang="cs-CZ" sz="1800" smtClean="0"/>
              <a:t>Fifty years of television :</a:t>
            </a:r>
            <a:r>
              <a:rPr lang="cs-CZ" altLang="cs-CZ" sz="1800" b="1" smtClean="0"/>
              <a:t>$b</a:t>
            </a:r>
            <a:r>
              <a:rPr lang="cs-CZ" altLang="cs-CZ" sz="1800" smtClean="0"/>
              <a:t>a guide to series and pilots, 1937-1988 /</a:t>
            </a:r>
            <a:r>
              <a:rPr lang="cs-CZ" altLang="cs-CZ" sz="1800" b="1" smtClean="0"/>
              <a:t>$c</a:t>
            </a:r>
            <a:r>
              <a:rPr lang="cs-CZ" altLang="cs-CZ" sz="1800" smtClean="0"/>
              <a:t>Vincent Terrace ; translated by Hugo Boss.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smtClean="0"/>
              <a:t>246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1#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$a</a:t>
            </a:r>
            <a:r>
              <a:rPr lang="cs-CZ" altLang="cs-CZ" sz="1800" smtClean="0"/>
              <a:t>50 years of television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smtClean="0"/>
              <a:t>250 ## $a</a:t>
            </a:r>
            <a:r>
              <a:rPr lang="cs-CZ" altLang="cs-CZ" sz="1800" smtClean="0"/>
              <a:t>2nd edition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smtClean="0"/>
              <a:t>264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#1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$a</a:t>
            </a:r>
            <a:r>
              <a:rPr lang="cs-CZ" altLang="cs-CZ" sz="1800" smtClean="0"/>
              <a:t>New York :</a:t>
            </a:r>
            <a:r>
              <a:rPr lang="cs-CZ" altLang="cs-CZ" sz="1800" b="1" smtClean="0"/>
              <a:t>$b</a:t>
            </a:r>
            <a:r>
              <a:rPr lang="cs-CZ" altLang="cs-CZ" sz="1800" smtClean="0"/>
              <a:t>Cornwall Books,</a:t>
            </a:r>
            <a:r>
              <a:rPr lang="cs-CZ" altLang="cs-CZ" sz="1800" b="1" smtClean="0"/>
              <a:t>$c</a:t>
            </a:r>
            <a:r>
              <a:rPr lang="cs-CZ" altLang="cs-CZ" sz="1800" smtClean="0"/>
              <a:t>c1991.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smtClean="0"/>
              <a:t>300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##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$a</a:t>
            </a:r>
            <a:r>
              <a:rPr lang="cs-CZ" altLang="cs-CZ" sz="1800" smtClean="0"/>
              <a:t>864 stran ;</a:t>
            </a:r>
            <a:r>
              <a:rPr lang="cs-CZ" altLang="cs-CZ" sz="1800" b="1" smtClean="0"/>
              <a:t>$c</a:t>
            </a:r>
            <a:r>
              <a:rPr lang="cs-CZ" altLang="cs-CZ" sz="1800" smtClean="0"/>
              <a:t>24 cm.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smtClean="0"/>
              <a:t>500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##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$a</a:t>
            </a:r>
            <a:r>
              <a:rPr lang="cs-CZ" altLang="cs-CZ" sz="1800" smtClean="0"/>
              <a:t>Obsahuje rejstřík.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smtClean="0"/>
              <a:t>650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#0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$a</a:t>
            </a:r>
            <a:r>
              <a:rPr lang="cs-CZ" altLang="cs-CZ" sz="1800" smtClean="0"/>
              <a:t>Television pilot programs</a:t>
            </a:r>
            <a:r>
              <a:rPr lang="cs-CZ" altLang="cs-CZ" sz="1800" b="1" smtClean="0"/>
              <a:t>$z</a:t>
            </a:r>
            <a:r>
              <a:rPr lang="cs-CZ" altLang="cs-CZ" sz="1800" smtClean="0"/>
              <a:t>United States</a:t>
            </a:r>
            <a:r>
              <a:rPr lang="cs-CZ" altLang="cs-CZ" sz="1800" b="1" smtClean="0"/>
              <a:t>$v</a:t>
            </a:r>
            <a:r>
              <a:rPr lang="cs-CZ" altLang="cs-CZ" sz="1800" smtClean="0"/>
              <a:t>Catalogs.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smtClean="0"/>
              <a:t>650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#0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$a</a:t>
            </a:r>
            <a:r>
              <a:rPr lang="cs-CZ" altLang="cs-CZ" sz="1800" smtClean="0"/>
              <a:t>Television serials</a:t>
            </a:r>
            <a:r>
              <a:rPr lang="cs-CZ" altLang="cs-CZ" sz="1800" b="1" smtClean="0"/>
              <a:t>$z</a:t>
            </a:r>
            <a:r>
              <a:rPr lang="cs-CZ" altLang="cs-CZ" sz="1800" smtClean="0"/>
              <a:t>United States</a:t>
            </a:r>
            <a:r>
              <a:rPr lang="cs-CZ" altLang="cs-CZ" sz="1800" b="1" smtClean="0"/>
              <a:t>$v</a:t>
            </a:r>
            <a:r>
              <a:rPr lang="cs-CZ" altLang="cs-CZ" sz="1800" smtClean="0"/>
              <a:t>Catalogs.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smtClean="0"/>
              <a:t>700 1# $a</a:t>
            </a:r>
            <a:r>
              <a:rPr lang="cs-CZ" altLang="cs-CZ" sz="1800" smtClean="0"/>
              <a:t>Boss, Hugo,</a:t>
            </a:r>
            <a:r>
              <a:rPr lang="cs-CZ" altLang="cs-CZ" sz="1800" b="1" smtClean="0"/>
              <a:t>$d</a:t>
            </a:r>
            <a:r>
              <a:rPr lang="cs-CZ" altLang="cs-CZ" sz="1800" smtClean="0"/>
              <a:t>1952-</a:t>
            </a:r>
            <a:endParaRPr lang="cs-CZ" altLang="cs-CZ" sz="1800" b="1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Prameny a jazyk popisu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pramen - dokument jako celek</a:t>
            </a:r>
          </a:p>
          <a:p>
            <a:pPr eaLnBrk="1" hangingPunct="1"/>
            <a:r>
              <a:rPr lang="cs-CZ" altLang="cs-CZ" smtClean="0"/>
              <a:t>nikdy neopisujeme údaje fyzického popisu z tiráže</a:t>
            </a:r>
          </a:p>
          <a:p>
            <a:pPr eaLnBrk="1" hangingPunct="1"/>
            <a:r>
              <a:rPr lang="cs-CZ" altLang="cs-CZ" smtClean="0"/>
              <a:t>jazyk - čeština!!!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Pravidla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 smtClean="0"/>
              <a:t>opište počet stran z poslední číslované strany</a:t>
            </a:r>
          </a:p>
          <a:p>
            <a:pPr eaLnBrk="1" hangingPunct="1"/>
            <a:r>
              <a:rPr lang="cs-CZ" altLang="cs-CZ" sz="2800" dirty="0" smtClean="0"/>
              <a:t>opisujte všechna číslování z dokumentu (</a:t>
            </a:r>
            <a:r>
              <a:rPr lang="cs-CZ" altLang="cs-CZ" sz="2800" dirty="0" err="1" smtClean="0"/>
              <a:t>xiii</a:t>
            </a:r>
            <a:r>
              <a:rPr lang="cs-CZ" altLang="cs-CZ" sz="2800" dirty="0" smtClean="0"/>
              <a:t>, 356 stran)</a:t>
            </a:r>
          </a:p>
          <a:p>
            <a:pPr eaLnBrk="1" hangingPunct="1"/>
            <a:r>
              <a:rPr lang="cs-CZ" altLang="cs-CZ" sz="2800" dirty="0" smtClean="0"/>
              <a:t>obrazové přílohy nezahrnuté ve stránkování přidejte za čárku za počet stran (</a:t>
            </a:r>
            <a:r>
              <a:rPr lang="cs-CZ" altLang="cs-CZ" sz="2800" dirty="0" err="1" smtClean="0"/>
              <a:t>xiii</a:t>
            </a:r>
            <a:r>
              <a:rPr lang="cs-CZ" altLang="cs-CZ" sz="2800" dirty="0" smtClean="0"/>
              <a:t>, 356 stran, 6 obrazových příloh)</a:t>
            </a:r>
          </a:p>
          <a:p>
            <a:pPr eaLnBrk="1" hangingPunct="1"/>
            <a:r>
              <a:rPr lang="cs-CZ" altLang="cs-CZ" sz="2800" dirty="0" smtClean="0"/>
              <a:t>údaje o vybavení - ilustrace, tabulky, obrázky (zahrnuté ve stránkování)</a:t>
            </a:r>
          </a:p>
          <a:p>
            <a:pPr eaLnBrk="1" hangingPunct="1"/>
            <a:r>
              <a:rPr lang="cs-CZ" altLang="cs-CZ" sz="2800" dirty="0" smtClean="0"/>
              <a:t>doprovodný materiál - volně vložené přílohy, CD, zvukové kazety apod.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Příklady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err="1" smtClean="0"/>
              <a:t>xiii</a:t>
            </a:r>
            <a:r>
              <a:rPr lang="cs-CZ" altLang="cs-CZ" dirty="0" smtClean="0"/>
              <a:t>, 256 stran, 6 obrazových příloh</a:t>
            </a:r>
          </a:p>
          <a:p>
            <a:pPr eaLnBrk="1" hangingPunct="1"/>
            <a:r>
              <a:rPr lang="cs-CZ" altLang="cs-CZ" dirty="0" smtClean="0"/>
              <a:t>256 listů</a:t>
            </a:r>
          </a:p>
          <a:p>
            <a:pPr eaLnBrk="1" hangingPunct="1"/>
            <a:r>
              <a:rPr lang="cs-CZ" altLang="cs-CZ" dirty="0" smtClean="0"/>
              <a:t>256 sloupců</a:t>
            </a:r>
          </a:p>
          <a:p>
            <a:pPr eaLnBrk="1" hangingPunct="1"/>
            <a:r>
              <a:rPr lang="cs-CZ" altLang="cs-CZ" dirty="0" smtClean="0"/>
              <a:t>2 svazky - popis shora:</a:t>
            </a:r>
          </a:p>
          <a:p>
            <a:pPr lvl="1" eaLnBrk="1" hangingPunct="1"/>
            <a:r>
              <a:rPr lang="cs-CZ" altLang="cs-CZ" sz="2000" dirty="0" smtClean="0"/>
              <a:t>245 10 </a:t>
            </a:r>
            <a:r>
              <a:rPr lang="cs-CZ" altLang="cs-CZ" sz="2000" b="1" dirty="0" smtClean="0"/>
              <a:t>$</a:t>
            </a:r>
            <a:r>
              <a:rPr lang="cs-CZ" altLang="cs-CZ" sz="2000" b="1" dirty="0" err="1" smtClean="0"/>
              <a:t>a</a:t>
            </a:r>
            <a:r>
              <a:rPr lang="cs-CZ" altLang="cs-CZ" sz="2000" dirty="0" err="1" smtClean="0"/>
              <a:t>Ilustrovaný</a:t>
            </a:r>
            <a:r>
              <a:rPr lang="cs-CZ" altLang="cs-CZ" sz="2000" dirty="0" smtClean="0"/>
              <a:t> encyklopedický slovník</a:t>
            </a:r>
          </a:p>
          <a:p>
            <a:pPr lvl="1" eaLnBrk="1" hangingPunct="1"/>
            <a:r>
              <a:rPr lang="cs-CZ" altLang="cs-CZ" sz="2000" dirty="0" smtClean="0"/>
              <a:t>300 ## </a:t>
            </a:r>
            <a:r>
              <a:rPr lang="cs-CZ" altLang="cs-CZ" sz="2000" b="1" dirty="0" smtClean="0"/>
              <a:t>$a</a:t>
            </a:r>
            <a:r>
              <a:rPr lang="cs-CZ" altLang="cs-CZ" sz="2000" dirty="0" smtClean="0"/>
              <a:t>3 svazky</a:t>
            </a:r>
          </a:p>
          <a:p>
            <a:pPr lvl="1" eaLnBrk="1" hangingPunct="1"/>
            <a:r>
              <a:rPr lang="cs-CZ" altLang="cs-CZ" sz="2000" dirty="0" smtClean="0"/>
              <a:t>505 0# </a:t>
            </a:r>
            <a:r>
              <a:rPr lang="cs-CZ" altLang="cs-CZ" sz="2000" b="1" dirty="0" smtClean="0"/>
              <a:t>$</a:t>
            </a:r>
            <a:r>
              <a:rPr lang="cs-CZ" altLang="cs-CZ" sz="2000" b="1" dirty="0" err="1" smtClean="0"/>
              <a:t>a</a:t>
            </a:r>
            <a:r>
              <a:rPr lang="cs-CZ" altLang="cs-CZ" sz="2000" dirty="0" err="1" smtClean="0"/>
              <a:t>Svazek</a:t>
            </a:r>
            <a:r>
              <a:rPr lang="cs-CZ" altLang="cs-CZ" sz="2000" dirty="0" smtClean="0"/>
              <a:t> 1. A-I. 1980 -- svazek 2. J-PRI. 1981 -- svazek 3. PRO-Z. 1982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ilustrace, tabulky</a:t>
            </a:r>
          </a:p>
          <a:p>
            <a:pPr eaLnBrk="1" hangingPunct="1"/>
            <a:r>
              <a:rPr lang="cs-CZ" altLang="cs-CZ" dirty="0" smtClean="0"/>
              <a:t>1 volná příloha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M21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pole 300</a:t>
            </a:r>
          </a:p>
          <a:p>
            <a:pPr eaLnBrk="1" hangingPunct="1"/>
            <a:r>
              <a:rPr lang="cs-CZ" altLang="cs-CZ" smtClean="0"/>
              <a:t>ind. – oba nedefinovány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b="1" smtClean="0"/>
              <a:t>$a</a:t>
            </a:r>
            <a:r>
              <a:rPr lang="cs-CZ" altLang="cs-CZ" smtClean="0"/>
              <a:t>Stránkování</a:t>
            </a:r>
            <a:r>
              <a:rPr lang="cs-CZ" altLang="cs-CZ" b="1" smtClean="0"/>
              <a:t> :$b</a:t>
            </a:r>
            <a:r>
              <a:rPr lang="cs-CZ" altLang="cs-CZ" smtClean="0"/>
              <a:t>vybavení </a:t>
            </a:r>
            <a:r>
              <a:rPr lang="cs-CZ" altLang="cs-CZ" b="1" smtClean="0"/>
              <a:t>;$c</a:t>
            </a:r>
            <a:r>
              <a:rPr lang="cs-CZ" altLang="cs-CZ" smtClean="0"/>
              <a:t>rozměr </a:t>
            </a:r>
            <a:r>
              <a:rPr lang="cs-CZ" altLang="cs-CZ" b="1" smtClean="0"/>
              <a:t>+$e</a:t>
            </a:r>
            <a:r>
              <a:rPr lang="cs-CZ" altLang="cs-CZ" smtClean="0"/>
              <a:t>doprovodný materiál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b="1" smtClean="0"/>
              <a:t>300 ## $a</a:t>
            </a:r>
            <a:r>
              <a:rPr lang="cs-CZ" altLang="cs-CZ" smtClean="0"/>
              <a:t>xiii, 356 stran</a:t>
            </a:r>
            <a:r>
              <a:rPr lang="cs-CZ" altLang="cs-CZ" b="1" smtClean="0"/>
              <a:t> :$b</a:t>
            </a:r>
            <a:r>
              <a:rPr lang="cs-CZ" altLang="cs-CZ" smtClean="0"/>
              <a:t>ilustrace, tabulky </a:t>
            </a:r>
            <a:r>
              <a:rPr lang="cs-CZ" altLang="cs-CZ" b="1" smtClean="0"/>
              <a:t>;$c</a:t>
            </a:r>
            <a:r>
              <a:rPr lang="cs-CZ" altLang="cs-CZ" smtClean="0"/>
              <a:t>20 cm </a:t>
            </a:r>
            <a:r>
              <a:rPr lang="cs-CZ" altLang="cs-CZ" b="1" smtClean="0"/>
              <a:t>+$e</a:t>
            </a:r>
            <a:r>
              <a:rPr lang="cs-CZ" altLang="cs-CZ" smtClean="0"/>
              <a:t>1 zvuková kazeta</a:t>
            </a:r>
          </a:p>
          <a:p>
            <a:pPr eaLnBrk="1" hangingPunct="1"/>
            <a:endParaRPr lang="cs-CZ" altLang="cs-CZ" b="1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Oblast poznámky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Prameny a jazyk popisu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pramen - jakýkoliv</a:t>
            </a:r>
          </a:p>
          <a:p>
            <a:pPr eaLnBrk="1" hangingPunct="1"/>
            <a:r>
              <a:rPr lang="cs-CZ" altLang="cs-CZ" smtClean="0"/>
              <a:t>jazyk - čeština!!!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val 5"/>
          <p:cNvSpPr>
            <a:spLocks noChangeArrowheads="1"/>
          </p:cNvSpPr>
          <p:nvPr/>
        </p:nvSpPr>
        <p:spPr bwMode="auto">
          <a:xfrm>
            <a:off x="-304800" y="3505200"/>
            <a:ext cx="9906000" cy="838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smtClean="0"/>
              <a:t>LDR </a:t>
            </a:r>
            <a:r>
              <a:rPr lang="cs-CZ" altLang="cs-CZ" sz="1800" smtClean="0"/>
              <a:t>*****nam##22*****#a#4500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smtClean="0"/>
              <a:t>001 </a:t>
            </a:r>
            <a:r>
              <a:rPr lang="cs-CZ" altLang="cs-CZ" sz="1800" smtClean="0"/>
              <a:t>&lt;control number&gt;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smtClean="0"/>
              <a:t>003 </a:t>
            </a:r>
            <a:r>
              <a:rPr lang="cs-CZ" altLang="cs-CZ" sz="1800" smtClean="0"/>
              <a:t>&lt;control number identifier&gt;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smtClean="0"/>
              <a:t>005 </a:t>
            </a:r>
            <a:r>
              <a:rPr lang="cs-CZ" altLang="cs-CZ" sz="1800" smtClean="0"/>
              <a:t>19920331092212.7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smtClean="0"/>
              <a:t>007</a:t>
            </a:r>
            <a:r>
              <a:rPr lang="cs-CZ" altLang="cs-CZ" sz="1800" smtClean="0"/>
              <a:t> ta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smtClean="0"/>
              <a:t>008 </a:t>
            </a:r>
            <a:r>
              <a:rPr lang="cs-CZ" altLang="cs-CZ" sz="1800" smtClean="0"/>
              <a:t>820305s1991####nyu###########001#0#eng##	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smtClean="0"/>
              <a:t>020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##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$a</a:t>
            </a:r>
            <a:r>
              <a:rPr lang="cs-CZ" altLang="cs-CZ" sz="1800" smtClean="0"/>
              <a:t>0845348116 :</a:t>
            </a:r>
            <a:r>
              <a:rPr lang="cs-CZ" altLang="cs-CZ" sz="1800" b="1" smtClean="0"/>
              <a:t>$c</a:t>
            </a:r>
            <a:r>
              <a:rPr lang="cs-CZ" altLang="cs-CZ" sz="1800" smtClean="0"/>
              <a:t>$29.95 (£19.50 U.K.)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smtClean="0"/>
              <a:t>020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##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$a</a:t>
            </a:r>
            <a:r>
              <a:rPr lang="cs-CZ" altLang="cs-CZ" sz="1800" smtClean="0"/>
              <a:t>0845348205 (pbk.)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smtClean="0"/>
              <a:t>040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##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$a</a:t>
            </a:r>
            <a:r>
              <a:rPr lang="cs-CZ" altLang="cs-CZ" sz="1800" smtClean="0"/>
              <a:t>&lt;organization code&gt;</a:t>
            </a:r>
            <a:r>
              <a:rPr lang="cs-CZ" altLang="cs-CZ" sz="1800" b="1" smtClean="0"/>
              <a:t>$c</a:t>
            </a:r>
            <a:r>
              <a:rPr lang="cs-CZ" altLang="cs-CZ" sz="1800" smtClean="0"/>
              <a:t>&lt;organization code&gt;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smtClean="0"/>
              <a:t>050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14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$a</a:t>
            </a:r>
            <a:r>
              <a:rPr lang="cs-CZ" altLang="cs-CZ" sz="1800" smtClean="0"/>
              <a:t>PN1992.8.S4</a:t>
            </a:r>
            <a:r>
              <a:rPr lang="cs-CZ" altLang="cs-CZ" sz="1800" b="1" smtClean="0"/>
              <a:t>$b</a:t>
            </a:r>
            <a:r>
              <a:rPr lang="cs-CZ" altLang="cs-CZ" sz="1800" smtClean="0"/>
              <a:t>T47 1991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smtClean="0"/>
              <a:t>082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04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$a</a:t>
            </a:r>
            <a:r>
              <a:rPr lang="cs-CZ" altLang="cs-CZ" sz="1800" smtClean="0"/>
              <a:t>791.45/75/0973</a:t>
            </a:r>
            <a:r>
              <a:rPr lang="cs-CZ" altLang="cs-CZ" sz="1800" b="1" smtClean="0"/>
              <a:t>$2</a:t>
            </a:r>
            <a:r>
              <a:rPr lang="cs-CZ" altLang="cs-CZ" sz="1800" smtClean="0"/>
              <a:t>19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smtClean="0"/>
              <a:t>100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1#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$a</a:t>
            </a:r>
            <a:r>
              <a:rPr lang="cs-CZ" altLang="cs-CZ" sz="1800" smtClean="0"/>
              <a:t>Terrace, Vincent,</a:t>
            </a:r>
            <a:r>
              <a:rPr lang="cs-CZ" altLang="cs-CZ" sz="1800" b="1" smtClean="0"/>
              <a:t>$d</a:t>
            </a:r>
            <a:r>
              <a:rPr lang="cs-CZ" altLang="cs-CZ" sz="1800" smtClean="0"/>
              <a:t>1948-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smtClean="0"/>
              <a:t>245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10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$a</a:t>
            </a:r>
            <a:r>
              <a:rPr lang="cs-CZ" altLang="cs-CZ" sz="1800" smtClean="0"/>
              <a:t>Fifty years of television :</a:t>
            </a:r>
            <a:r>
              <a:rPr lang="cs-CZ" altLang="cs-CZ" sz="1800" b="1" smtClean="0"/>
              <a:t>$b</a:t>
            </a:r>
            <a:r>
              <a:rPr lang="cs-CZ" altLang="cs-CZ" sz="1800" smtClean="0"/>
              <a:t>a guide to series and pilots, 1937-1988 /</a:t>
            </a:r>
            <a:r>
              <a:rPr lang="cs-CZ" altLang="cs-CZ" sz="1800" b="1" smtClean="0"/>
              <a:t>$c</a:t>
            </a:r>
            <a:r>
              <a:rPr lang="cs-CZ" altLang="cs-CZ" sz="1800" smtClean="0"/>
              <a:t>Vincent Terrace ; translated by Hugo Boss.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smtClean="0"/>
              <a:t>246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1#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$a</a:t>
            </a:r>
            <a:r>
              <a:rPr lang="cs-CZ" altLang="cs-CZ" sz="1800" smtClean="0"/>
              <a:t>50 years of television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smtClean="0"/>
              <a:t>250 ## $a</a:t>
            </a:r>
            <a:r>
              <a:rPr lang="cs-CZ" altLang="cs-CZ" sz="1800" smtClean="0"/>
              <a:t>2nd edition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smtClean="0"/>
              <a:t>264 #1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$a</a:t>
            </a:r>
            <a:r>
              <a:rPr lang="cs-CZ" altLang="cs-CZ" sz="1800" smtClean="0"/>
              <a:t>New York :</a:t>
            </a:r>
            <a:r>
              <a:rPr lang="cs-CZ" altLang="cs-CZ" sz="1800" b="1" smtClean="0"/>
              <a:t>$b</a:t>
            </a:r>
            <a:r>
              <a:rPr lang="cs-CZ" altLang="cs-CZ" sz="1800" smtClean="0"/>
              <a:t>Cornwall Books,</a:t>
            </a:r>
            <a:r>
              <a:rPr lang="cs-CZ" altLang="cs-CZ" sz="1800" b="1" smtClean="0"/>
              <a:t>$c</a:t>
            </a:r>
            <a:r>
              <a:rPr lang="cs-CZ" altLang="cs-CZ" sz="1800" smtClean="0"/>
              <a:t>c1991.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smtClean="0"/>
              <a:t>300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##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$a</a:t>
            </a:r>
            <a:r>
              <a:rPr lang="cs-CZ" altLang="cs-CZ" sz="1800" smtClean="0"/>
              <a:t>864 stran ;</a:t>
            </a:r>
            <a:r>
              <a:rPr lang="cs-CZ" altLang="cs-CZ" sz="1800" b="1" smtClean="0"/>
              <a:t>$c</a:t>
            </a:r>
            <a:r>
              <a:rPr lang="cs-CZ" altLang="cs-CZ" sz="1800" smtClean="0"/>
              <a:t>24 cm.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smtClean="0"/>
              <a:t>500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##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$a</a:t>
            </a:r>
            <a:r>
              <a:rPr lang="cs-CZ" altLang="cs-CZ" sz="1800" smtClean="0"/>
              <a:t>Obsahuje rejstřík.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smtClean="0"/>
              <a:t>650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#0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$a</a:t>
            </a:r>
            <a:r>
              <a:rPr lang="cs-CZ" altLang="cs-CZ" sz="1800" smtClean="0"/>
              <a:t>Television pilot programs</a:t>
            </a:r>
            <a:r>
              <a:rPr lang="cs-CZ" altLang="cs-CZ" sz="1800" b="1" smtClean="0"/>
              <a:t>$z</a:t>
            </a:r>
            <a:r>
              <a:rPr lang="cs-CZ" altLang="cs-CZ" sz="1800" smtClean="0"/>
              <a:t>United States</a:t>
            </a:r>
            <a:r>
              <a:rPr lang="cs-CZ" altLang="cs-CZ" sz="1800" b="1" smtClean="0"/>
              <a:t>$v</a:t>
            </a:r>
            <a:r>
              <a:rPr lang="cs-CZ" altLang="cs-CZ" sz="1800" smtClean="0"/>
              <a:t>Catalogs.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smtClean="0"/>
              <a:t>650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#0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$a</a:t>
            </a:r>
            <a:r>
              <a:rPr lang="cs-CZ" altLang="cs-CZ" sz="1800" smtClean="0"/>
              <a:t>Television serials</a:t>
            </a:r>
            <a:r>
              <a:rPr lang="cs-CZ" altLang="cs-CZ" sz="1800" b="1" smtClean="0"/>
              <a:t>$z</a:t>
            </a:r>
            <a:r>
              <a:rPr lang="cs-CZ" altLang="cs-CZ" sz="1800" smtClean="0"/>
              <a:t>United States</a:t>
            </a:r>
            <a:r>
              <a:rPr lang="cs-CZ" altLang="cs-CZ" sz="1800" b="1" smtClean="0"/>
              <a:t>$v</a:t>
            </a:r>
            <a:r>
              <a:rPr lang="cs-CZ" altLang="cs-CZ" sz="1800" smtClean="0"/>
              <a:t>Catalogs.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smtClean="0"/>
              <a:t>700 1# $a</a:t>
            </a:r>
            <a:r>
              <a:rPr lang="cs-CZ" altLang="cs-CZ" sz="1800" smtClean="0"/>
              <a:t>Boss, Hugo,</a:t>
            </a:r>
            <a:r>
              <a:rPr lang="cs-CZ" altLang="cs-CZ" sz="1800" b="1" smtClean="0"/>
              <a:t>$d</a:t>
            </a:r>
            <a:r>
              <a:rPr lang="cs-CZ" altLang="cs-CZ" sz="1800" smtClean="0"/>
              <a:t>1952-</a:t>
            </a:r>
            <a:endParaRPr lang="cs-CZ" altLang="cs-CZ" sz="1800" b="1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Oval 2"/>
          <p:cNvSpPr>
            <a:spLocks noChangeArrowheads="1"/>
          </p:cNvSpPr>
          <p:nvPr/>
        </p:nvSpPr>
        <p:spPr bwMode="auto">
          <a:xfrm>
            <a:off x="0" y="5334000"/>
            <a:ext cx="2971800" cy="4572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LDR </a:t>
            </a:r>
            <a:r>
              <a:rPr lang="cs-CZ" altLang="cs-CZ" sz="1800" dirty="0" smtClean="0"/>
              <a:t>*****</a:t>
            </a:r>
            <a:r>
              <a:rPr lang="cs-CZ" altLang="cs-CZ" sz="1800" dirty="0" err="1" smtClean="0"/>
              <a:t>nam</a:t>
            </a:r>
            <a:r>
              <a:rPr lang="cs-CZ" altLang="cs-CZ" sz="1800" dirty="0" smtClean="0"/>
              <a:t>##22*****#a#4500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001 </a:t>
            </a:r>
            <a:r>
              <a:rPr lang="cs-CZ" altLang="cs-CZ" sz="1800" dirty="0" smtClean="0"/>
              <a:t>&lt;</a:t>
            </a:r>
            <a:r>
              <a:rPr lang="cs-CZ" altLang="cs-CZ" sz="1800" dirty="0" err="1" smtClean="0"/>
              <a:t>control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number</a:t>
            </a:r>
            <a:r>
              <a:rPr lang="cs-CZ" altLang="cs-CZ" sz="1800" dirty="0" smtClean="0"/>
              <a:t>&gt;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003 </a:t>
            </a:r>
            <a:r>
              <a:rPr lang="cs-CZ" altLang="cs-CZ" sz="1800" dirty="0" smtClean="0"/>
              <a:t>&lt;</a:t>
            </a:r>
            <a:r>
              <a:rPr lang="cs-CZ" altLang="cs-CZ" sz="1800" dirty="0" err="1" smtClean="0"/>
              <a:t>control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number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identifier</a:t>
            </a:r>
            <a:r>
              <a:rPr lang="cs-CZ" altLang="cs-CZ" sz="1800" dirty="0" smtClean="0"/>
              <a:t>&gt;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005 </a:t>
            </a:r>
            <a:r>
              <a:rPr lang="cs-CZ" altLang="cs-CZ" sz="1800" dirty="0" smtClean="0"/>
              <a:t>19920331092212.7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007</a:t>
            </a:r>
            <a:r>
              <a:rPr lang="cs-CZ" altLang="cs-CZ" sz="1800" dirty="0" smtClean="0"/>
              <a:t> ta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008 </a:t>
            </a:r>
            <a:r>
              <a:rPr lang="cs-CZ" altLang="cs-CZ" sz="1800" dirty="0" smtClean="0"/>
              <a:t>820305s1991####</a:t>
            </a:r>
            <a:r>
              <a:rPr lang="cs-CZ" altLang="cs-CZ" sz="1800" dirty="0" err="1" smtClean="0"/>
              <a:t>nyu</a:t>
            </a:r>
            <a:r>
              <a:rPr lang="cs-CZ" altLang="cs-CZ" sz="1800" dirty="0" smtClean="0"/>
              <a:t>###########001#0#eng##	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020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##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$a</a:t>
            </a:r>
            <a:r>
              <a:rPr lang="cs-CZ" altLang="cs-CZ" sz="1800" dirty="0" smtClean="0"/>
              <a:t>0845348116 :</a:t>
            </a:r>
            <a:r>
              <a:rPr lang="cs-CZ" altLang="cs-CZ" sz="1800" b="1" dirty="0" smtClean="0"/>
              <a:t>$c</a:t>
            </a:r>
            <a:r>
              <a:rPr lang="cs-CZ" altLang="cs-CZ" sz="1800" dirty="0" smtClean="0"/>
              <a:t>$29.95 (£19.50 U.K.)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020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##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$a</a:t>
            </a:r>
            <a:r>
              <a:rPr lang="cs-CZ" altLang="cs-CZ" sz="1800" dirty="0" smtClean="0"/>
              <a:t>0845348205 (</a:t>
            </a:r>
            <a:r>
              <a:rPr lang="cs-CZ" altLang="cs-CZ" sz="1800" dirty="0" err="1" smtClean="0"/>
              <a:t>pbk</a:t>
            </a:r>
            <a:r>
              <a:rPr lang="cs-CZ" altLang="cs-CZ" sz="1800" dirty="0" smtClean="0"/>
              <a:t>.)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040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##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$a</a:t>
            </a:r>
            <a:r>
              <a:rPr lang="cs-CZ" altLang="cs-CZ" sz="1800" dirty="0" smtClean="0"/>
              <a:t>&lt;</a:t>
            </a:r>
            <a:r>
              <a:rPr lang="cs-CZ" altLang="cs-CZ" sz="1800" dirty="0" err="1" smtClean="0"/>
              <a:t>organization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code</a:t>
            </a:r>
            <a:r>
              <a:rPr lang="cs-CZ" altLang="cs-CZ" sz="1800" dirty="0" smtClean="0"/>
              <a:t>&gt;</a:t>
            </a:r>
            <a:r>
              <a:rPr lang="cs-CZ" altLang="cs-CZ" sz="1800" b="1" dirty="0" smtClean="0"/>
              <a:t>$c</a:t>
            </a:r>
            <a:r>
              <a:rPr lang="cs-CZ" altLang="cs-CZ" sz="1800" dirty="0" smtClean="0"/>
              <a:t>&lt;</a:t>
            </a:r>
            <a:r>
              <a:rPr lang="cs-CZ" altLang="cs-CZ" sz="1800" dirty="0" err="1" smtClean="0"/>
              <a:t>organization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code</a:t>
            </a:r>
            <a:r>
              <a:rPr lang="cs-CZ" altLang="cs-CZ" sz="1800" dirty="0" smtClean="0"/>
              <a:t>&gt;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050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14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$a</a:t>
            </a:r>
            <a:r>
              <a:rPr lang="cs-CZ" altLang="cs-CZ" sz="1800" dirty="0" smtClean="0"/>
              <a:t>PN1992.8.S4</a:t>
            </a:r>
            <a:r>
              <a:rPr lang="cs-CZ" altLang="cs-CZ" sz="1800" b="1" dirty="0" smtClean="0"/>
              <a:t>$b</a:t>
            </a:r>
            <a:r>
              <a:rPr lang="cs-CZ" altLang="cs-CZ" sz="1800" dirty="0" smtClean="0"/>
              <a:t>T47 1991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082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04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$a</a:t>
            </a:r>
            <a:r>
              <a:rPr lang="cs-CZ" altLang="cs-CZ" sz="1800" dirty="0" smtClean="0"/>
              <a:t>791.45/75/0973</a:t>
            </a:r>
            <a:r>
              <a:rPr lang="cs-CZ" altLang="cs-CZ" sz="1800" b="1" dirty="0" smtClean="0"/>
              <a:t>$2</a:t>
            </a:r>
            <a:r>
              <a:rPr lang="cs-CZ" altLang="cs-CZ" sz="1800" dirty="0" smtClean="0"/>
              <a:t>19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100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1#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$</a:t>
            </a:r>
            <a:r>
              <a:rPr lang="cs-CZ" altLang="cs-CZ" sz="1800" b="1" dirty="0" err="1" smtClean="0"/>
              <a:t>a</a:t>
            </a:r>
            <a:r>
              <a:rPr lang="cs-CZ" altLang="cs-CZ" sz="1800" dirty="0" err="1" smtClean="0"/>
              <a:t>Terrace</a:t>
            </a:r>
            <a:r>
              <a:rPr lang="cs-CZ" altLang="cs-CZ" sz="1800" dirty="0" smtClean="0"/>
              <a:t>, Vincent,</a:t>
            </a:r>
            <a:r>
              <a:rPr lang="cs-CZ" altLang="cs-CZ" sz="1800" b="1" dirty="0" smtClean="0"/>
              <a:t>$d</a:t>
            </a:r>
            <a:r>
              <a:rPr lang="cs-CZ" altLang="cs-CZ" sz="1800" dirty="0" smtClean="0"/>
              <a:t>1948-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245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10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$</a:t>
            </a:r>
            <a:r>
              <a:rPr lang="cs-CZ" altLang="cs-CZ" sz="1800" b="1" dirty="0" err="1" smtClean="0"/>
              <a:t>a</a:t>
            </a:r>
            <a:r>
              <a:rPr lang="cs-CZ" altLang="cs-CZ" sz="1800" dirty="0" err="1" smtClean="0"/>
              <a:t>Fifty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years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of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television</a:t>
            </a:r>
            <a:r>
              <a:rPr lang="cs-CZ" altLang="cs-CZ" sz="1800" dirty="0" smtClean="0"/>
              <a:t> :</a:t>
            </a:r>
            <a:r>
              <a:rPr lang="cs-CZ" altLang="cs-CZ" sz="1800" b="1" dirty="0" smtClean="0"/>
              <a:t>$b</a:t>
            </a:r>
            <a:r>
              <a:rPr lang="cs-CZ" altLang="cs-CZ" sz="1800" dirty="0" smtClean="0"/>
              <a:t>a </a:t>
            </a:r>
            <a:r>
              <a:rPr lang="cs-CZ" altLang="cs-CZ" sz="1800" dirty="0" err="1" smtClean="0"/>
              <a:t>guide</a:t>
            </a:r>
            <a:r>
              <a:rPr lang="cs-CZ" altLang="cs-CZ" sz="1800" dirty="0" smtClean="0"/>
              <a:t> to </a:t>
            </a:r>
            <a:r>
              <a:rPr lang="cs-CZ" altLang="cs-CZ" sz="1800" dirty="0" err="1" smtClean="0"/>
              <a:t>series</a:t>
            </a:r>
            <a:r>
              <a:rPr lang="cs-CZ" altLang="cs-CZ" sz="1800" dirty="0" smtClean="0"/>
              <a:t> and </a:t>
            </a:r>
            <a:r>
              <a:rPr lang="cs-CZ" altLang="cs-CZ" sz="1800" dirty="0" err="1" smtClean="0"/>
              <a:t>pilots</a:t>
            </a:r>
            <a:r>
              <a:rPr lang="cs-CZ" altLang="cs-CZ" sz="1800" dirty="0" smtClean="0"/>
              <a:t>, 1937-1988 /</a:t>
            </a:r>
            <a:r>
              <a:rPr lang="cs-CZ" altLang="cs-CZ" sz="1800" b="1" dirty="0" smtClean="0"/>
              <a:t>$</a:t>
            </a:r>
            <a:r>
              <a:rPr lang="cs-CZ" altLang="cs-CZ" sz="1800" b="1" dirty="0" err="1" smtClean="0"/>
              <a:t>c</a:t>
            </a:r>
            <a:r>
              <a:rPr lang="cs-CZ" altLang="cs-CZ" sz="1800" dirty="0" err="1" smtClean="0"/>
              <a:t>Vincent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Terrace</a:t>
            </a:r>
            <a:r>
              <a:rPr lang="cs-CZ" altLang="cs-CZ" sz="1800" dirty="0" smtClean="0"/>
              <a:t> ; </a:t>
            </a:r>
            <a:r>
              <a:rPr lang="cs-CZ" altLang="cs-CZ" sz="1800" dirty="0" err="1" smtClean="0"/>
              <a:t>translated</a:t>
            </a:r>
            <a:r>
              <a:rPr lang="cs-CZ" altLang="cs-CZ" sz="1800" dirty="0" smtClean="0"/>
              <a:t> by Hugo Boss.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246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1#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$a</a:t>
            </a:r>
            <a:r>
              <a:rPr lang="cs-CZ" altLang="cs-CZ" sz="1800" dirty="0" smtClean="0"/>
              <a:t>50 </a:t>
            </a:r>
            <a:r>
              <a:rPr lang="cs-CZ" altLang="cs-CZ" sz="1800" dirty="0" err="1" smtClean="0"/>
              <a:t>years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of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television</a:t>
            </a:r>
            <a:endParaRPr lang="cs-CZ" altLang="cs-CZ" sz="1800" dirty="0" smtClean="0"/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250 ## $a</a:t>
            </a:r>
            <a:r>
              <a:rPr lang="cs-CZ" altLang="cs-CZ" sz="1800" dirty="0" smtClean="0"/>
              <a:t>2nd </a:t>
            </a:r>
            <a:r>
              <a:rPr lang="cs-CZ" altLang="cs-CZ" sz="1800" dirty="0" err="1" smtClean="0"/>
              <a:t>edition</a:t>
            </a:r>
            <a:endParaRPr lang="cs-CZ" altLang="cs-CZ" sz="1800" dirty="0" smtClean="0"/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264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#1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$</a:t>
            </a:r>
            <a:r>
              <a:rPr lang="cs-CZ" altLang="cs-CZ" sz="1800" b="1" dirty="0" err="1" smtClean="0"/>
              <a:t>a</a:t>
            </a:r>
            <a:r>
              <a:rPr lang="cs-CZ" altLang="cs-CZ" sz="1800" dirty="0" err="1" smtClean="0"/>
              <a:t>New</a:t>
            </a:r>
            <a:r>
              <a:rPr lang="cs-CZ" altLang="cs-CZ" sz="1800" dirty="0" smtClean="0"/>
              <a:t> York :</a:t>
            </a:r>
            <a:r>
              <a:rPr lang="cs-CZ" altLang="cs-CZ" sz="1800" b="1" dirty="0" smtClean="0"/>
              <a:t>$</a:t>
            </a:r>
            <a:r>
              <a:rPr lang="cs-CZ" altLang="cs-CZ" sz="1800" b="1" dirty="0" err="1" smtClean="0"/>
              <a:t>b</a:t>
            </a:r>
            <a:r>
              <a:rPr lang="cs-CZ" altLang="cs-CZ" sz="1800" dirty="0" err="1" smtClean="0"/>
              <a:t>Cornwall</a:t>
            </a:r>
            <a:r>
              <a:rPr lang="cs-CZ" altLang="cs-CZ" sz="1800" dirty="0" smtClean="0"/>
              <a:t> Books,</a:t>
            </a:r>
            <a:r>
              <a:rPr lang="cs-CZ" altLang="cs-CZ" sz="1800" b="1" dirty="0" smtClean="0"/>
              <a:t>$c</a:t>
            </a:r>
            <a:r>
              <a:rPr lang="cs-CZ" altLang="cs-CZ" sz="1800" dirty="0" smtClean="0"/>
              <a:t>c1991.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300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##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$a</a:t>
            </a:r>
            <a:r>
              <a:rPr lang="cs-CZ" altLang="cs-CZ" sz="1800" dirty="0" smtClean="0"/>
              <a:t>864 stran ;</a:t>
            </a:r>
            <a:r>
              <a:rPr lang="cs-CZ" altLang="cs-CZ" sz="1800" b="1" dirty="0" smtClean="0"/>
              <a:t>$c</a:t>
            </a:r>
            <a:r>
              <a:rPr lang="cs-CZ" altLang="cs-CZ" sz="1800" dirty="0" smtClean="0"/>
              <a:t>24 cm.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500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##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$</a:t>
            </a:r>
            <a:r>
              <a:rPr lang="cs-CZ" altLang="cs-CZ" sz="1800" b="1" dirty="0" err="1" smtClean="0"/>
              <a:t>a</a:t>
            </a:r>
            <a:r>
              <a:rPr lang="cs-CZ" altLang="cs-CZ" sz="1800" dirty="0" err="1" smtClean="0"/>
              <a:t>Obsahuje</a:t>
            </a:r>
            <a:r>
              <a:rPr lang="cs-CZ" altLang="cs-CZ" sz="1800" dirty="0" smtClean="0"/>
              <a:t> rejstřík.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650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#0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$</a:t>
            </a:r>
            <a:r>
              <a:rPr lang="cs-CZ" altLang="cs-CZ" sz="1800" b="1" dirty="0" err="1" smtClean="0"/>
              <a:t>a</a:t>
            </a:r>
            <a:r>
              <a:rPr lang="cs-CZ" altLang="cs-CZ" sz="1800" dirty="0" err="1" smtClean="0"/>
              <a:t>Television</a:t>
            </a:r>
            <a:r>
              <a:rPr lang="cs-CZ" altLang="cs-CZ" sz="1800" dirty="0" smtClean="0"/>
              <a:t> pilot </a:t>
            </a:r>
            <a:r>
              <a:rPr lang="cs-CZ" altLang="cs-CZ" sz="1800" dirty="0" err="1" smtClean="0"/>
              <a:t>programs</a:t>
            </a:r>
            <a:r>
              <a:rPr lang="cs-CZ" altLang="cs-CZ" sz="1800" b="1" dirty="0" err="1" smtClean="0"/>
              <a:t>$z</a:t>
            </a:r>
            <a:r>
              <a:rPr lang="cs-CZ" altLang="cs-CZ" sz="1800" dirty="0" err="1" smtClean="0"/>
              <a:t>United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States</a:t>
            </a:r>
            <a:r>
              <a:rPr lang="cs-CZ" altLang="cs-CZ" sz="1800" b="1" dirty="0" err="1" smtClean="0"/>
              <a:t>$v</a:t>
            </a:r>
            <a:r>
              <a:rPr lang="cs-CZ" altLang="cs-CZ" sz="1800" dirty="0" err="1" smtClean="0"/>
              <a:t>Catalogs</a:t>
            </a:r>
            <a:r>
              <a:rPr lang="cs-CZ" altLang="cs-CZ" sz="1800" dirty="0" smtClean="0"/>
              <a:t>.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650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#0</a:t>
            </a:r>
            <a:r>
              <a:rPr lang="cs-CZ" altLang="cs-CZ" sz="1800" dirty="0" smtClean="0"/>
              <a:t> </a:t>
            </a:r>
            <a:r>
              <a:rPr lang="cs-CZ" altLang="cs-CZ" sz="1800" b="1" dirty="0" smtClean="0"/>
              <a:t>$</a:t>
            </a:r>
            <a:r>
              <a:rPr lang="cs-CZ" altLang="cs-CZ" sz="1800" b="1" dirty="0" err="1" smtClean="0"/>
              <a:t>a</a:t>
            </a:r>
            <a:r>
              <a:rPr lang="cs-CZ" altLang="cs-CZ" sz="1800" dirty="0" err="1" smtClean="0"/>
              <a:t>Television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serials</a:t>
            </a:r>
            <a:r>
              <a:rPr lang="cs-CZ" altLang="cs-CZ" sz="1800" b="1" dirty="0" err="1" smtClean="0"/>
              <a:t>$z</a:t>
            </a:r>
            <a:r>
              <a:rPr lang="cs-CZ" altLang="cs-CZ" sz="1800" dirty="0" err="1" smtClean="0"/>
              <a:t>United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States</a:t>
            </a:r>
            <a:r>
              <a:rPr lang="cs-CZ" altLang="cs-CZ" sz="1800" b="1" dirty="0" err="1" smtClean="0"/>
              <a:t>$v</a:t>
            </a:r>
            <a:r>
              <a:rPr lang="cs-CZ" altLang="cs-CZ" sz="1800" dirty="0" err="1" smtClean="0"/>
              <a:t>Catalogs</a:t>
            </a:r>
            <a:r>
              <a:rPr lang="cs-CZ" altLang="cs-CZ" sz="1800" dirty="0" smtClean="0"/>
              <a:t>.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 smtClean="0"/>
              <a:t>700 1# $</a:t>
            </a:r>
            <a:r>
              <a:rPr lang="cs-CZ" altLang="cs-CZ" sz="1800" b="1" dirty="0" err="1" smtClean="0"/>
              <a:t>a</a:t>
            </a:r>
            <a:r>
              <a:rPr lang="cs-CZ" altLang="cs-CZ" sz="1800" dirty="0" err="1" smtClean="0"/>
              <a:t>Boss</a:t>
            </a:r>
            <a:r>
              <a:rPr lang="cs-CZ" altLang="cs-CZ" sz="1800" dirty="0" smtClean="0"/>
              <a:t>, Hugo,</a:t>
            </a:r>
            <a:r>
              <a:rPr lang="cs-CZ" altLang="cs-CZ" sz="1800" b="1" dirty="0" smtClean="0"/>
              <a:t>$d</a:t>
            </a:r>
            <a:r>
              <a:rPr lang="cs-CZ" altLang="cs-CZ" sz="1800" dirty="0" smtClean="0"/>
              <a:t>1952-</a:t>
            </a:r>
            <a:endParaRPr lang="cs-CZ" altLang="cs-CZ" sz="1800" b="1" dirty="0" smtClean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Pravidla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indikátory většinou nedefinovány</a:t>
            </a:r>
          </a:p>
          <a:p>
            <a:pPr eaLnBrk="1" hangingPunct="1"/>
            <a:r>
              <a:rPr lang="cs-CZ" altLang="cs-CZ" smtClean="0"/>
              <a:t>mnoho druhů poznámek</a:t>
            </a:r>
          </a:p>
          <a:p>
            <a:pPr eaLnBrk="1" hangingPunct="1"/>
            <a:r>
              <a:rPr lang="cs-CZ" altLang="cs-CZ" smtClean="0"/>
              <a:t>např.: </a:t>
            </a:r>
          </a:p>
          <a:p>
            <a:pPr eaLnBrk="1" hangingPunct="1"/>
            <a:r>
              <a:rPr lang="cs-CZ" altLang="cs-CZ" smtClean="0"/>
              <a:t>500 - všeobecná poznámka</a:t>
            </a:r>
          </a:p>
          <a:p>
            <a:pPr eaLnBrk="1" hangingPunct="1"/>
            <a:r>
              <a:rPr lang="cs-CZ" altLang="cs-CZ" smtClean="0"/>
              <a:t>502 - poznámka o disertaci</a:t>
            </a:r>
          </a:p>
          <a:p>
            <a:pPr eaLnBrk="1" hangingPunct="1"/>
            <a:r>
              <a:rPr lang="cs-CZ" altLang="cs-CZ" smtClean="0"/>
              <a:t>504 - poznámka o skryté bibliografii</a:t>
            </a:r>
          </a:p>
          <a:p>
            <a:pPr eaLnBrk="1" hangingPunct="1"/>
            <a:r>
              <a:rPr lang="cs-CZ" altLang="cs-CZ" smtClean="0"/>
              <a:t>505 - formalizovaná poznámka k obsahu</a:t>
            </a:r>
          </a:p>
          <a:p>
            <a:pPr eaLnBrk="1" hangingPunct="1"/>
            <a:r>
              <a:rPr lang="cs-CZ" altLang="cs-CZ" smtClean="0"/>
              <a:t>521 - poznámka k uživatelskému určení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505 - formalizovaná poznámka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 případě popisu dokumentu, který obsahuje více děl</a:t>
            </a:r>
          </a:p>
          <a:p>
            <a:pPr eaLnBrk="1" hangingPunct="1"/>
            <a:r>
              <a:rPr lang="cs-CZ" altLang="cs-CZ" smtClean="0"/>
              <a:t>v případě popisu dokumentu shora:</a:t>
            </a:r>
          </a:p>
          <a:p>
            <a:pPr lvl="1" eaLnBrk="1" hangingPunct="1"/>
            <a:endParaRPr lang="cs-CZ" altLang="cs-CZ" smtClean="0"/>
          </a:p>
          <a:p>
            <a:pPr lvl="1" eaLnBrk="1" hangingPunct="1"/>
            <a:r>
              <a:rPr lang="cs-CZ" altLang="cs-CZ" smtClean="0"/>
              <a:t>245 10 </a:t>
            </a:r>
            <a:r>
              <a:rPr lang="cs-CZ" altLang="cs-CZ" b="1" smtClean="0"/>
              <a:t>$a</a:t>
            </a:r>
            <a:r>
              <a:rPr lang="cs-CZ" altLang="cs-CZ" smtClean="0"/>
              <a:t>Ilustrovaný encyklopedický slovník</a:t>
            </a:r>
          </a:p>
          <a:p>
            <a:pPr lvl="1" eaLnBrk="1" hangingPunct="1"/>
            <a:r>
              <a:rPr lang="cs-CZ" altLang="cs-CZ" smtClean="0"/>
              <a:t>264 #1 $aPraha :$bOrbis, $c1980-1982</a:t>
            </a:r>
          </a:p>
          <a:p>
            <a:pPr lvl="1" eaLnBrk="1" hangingPunct="1"/>
            <a:r>
              <a:rPr lang="cs-CZ" altLang="cs-CZ" smtClean="0"/>
              <a:t>300 ## </a:t>
            </a:r>
            <a:r>
              <a:rPr lang="cs-CZ" altLang="cs-CZ" b="1" smtClean="0"/>
              <a:t>$a</a:t>
            </a:r>
            <a:r>
              <a:rPr lang="cs-CZ" altLang="cs-CZ" smtClean="0"/>
              <a:t>3 sv.</a:t>
            </a:r>
          </a:p>
          <a:p>
            <a:pPr lvl="1" eaLnBrk="1" hangingPunct="1"/>
            <a:r>
              <a:rPr lang="cs-CZ" altLang="cs-CZ" smtClean="0"/>
              <a:t>505 0# </a:t>
            </a:r>
            <a:r>
              <a:rPr lang="cs-CZ" altLang="cs-CZ" b="1" smtClean="0"/>
              <a:t>$a</a:t>
            </a:r>
            <a:r>
              <a:rPr lang="cs-CZ" altLang="cs-CZ" smtClean="0"/>
              <a:t>Svazek 1. A-I. 1980 -- svazek 2. J-PRI. 1981 -- svazek 3. PRO-Z. 1982</a:t>
            </a:r>
            <a:endParaRPr lang="cs-CZ" altLang="cs-CZ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ISBN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Prameny a jazyk popisu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pramen - jakýkoliv (nejlépe rub titulního listu)</a:t>
            </a:r>
          </a:p>
          <a:p>
            <a:pPr eaLnBrk="1" hangingPunct="1"/>
            <a:r>
              <a:rPr lang="cs-CZ" altLang="cs-CZ" smtClean="0"/>
              <a:t>M21 - 020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buClr>
                <a:srgbClr val="A50021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027113" indent="-455613">
              <a:buClr>
                <a:schemeClr val="accent2"/>
              </a:buClr>
              <a:buSzPct val="7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0013" indent="-228600">
              <a:buClr>
                <a:srgbClr val="666699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2913" indent="-228600"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32013" indent="-228600"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89213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46413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03613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813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/>
              <a:t>LDR </a:t>
            </a:r>
            <a:r>
              <a:rPr lang="cs-CZ" altLang="cs-CZ" sz="1800" dirty="0"/>
              <a:t>*****</a:t>
            </a:r>
            <a:r>
              <a:rPr lang="cs-CZ" altLang="cs-CZ" sz="1800" dirty="0" err="1"/>
              <a:t>nam</a:t>
            </a:r>
            <a:r>
              <a:rPr lang="cs-CZ" altLang="cs-CZ" sz="1800" dirty="0"/>
              <a:t>##22*****#a#4500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/>
              <a:t>001 </a:t>
            </a:r>
            <a:r>
              <a:rPr lang="cs-CZ" altLang="cs-CZ" sz="1800" dirty="0"/>
              <a:t>&lt;</a:t>
            </a:r>
            <a:r>
              <a:rPr lang="cs-CZ" altLang="cs-CZ" sz="1800" dirty="0" err="1"/>
              <a:t>control</a:t>
            </a:r>
            <a:r>
              <a:rPr lang="cs-CZ" altLang="cs-CZ" sz="1800" dirty="0"/>
              <a:t> </a:t>
            </a:r>
            <a:r>
              <a:rPr lang="cs-CZ" altLang="cs-CZ" sz="1800" dirty="0" err="1"/>
              <a:t>number</a:t>
            </a:r>
            <a:r>
              <a:rPr lang="cs-CZ" altLang="cs-CZ" sz="1800" dirty="0"/>
              <a:t>&gt;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/>
              <a:t>003 </a:t>
            </a:r>
            <a:r>
              <a:rPr lang="cs-CZ" altLang="cs-CZ" sz="1800" dirty="0"/>
              <a:t>&lt;</a:t>
            </a:r>
            <a:r>
              <a:rPr lang="cs-CZ" altLang="cs-CZ" sz="1800" dirty="0" err="1"/>
              <a:t>control</a:t>
            </a:r>
            <a:r>
              <a:rPr lang="cs-CZ" altLang="cs-CZ" sz="1800" dirty="0"/>
              <a:t> </a:t>
            </a:r>
            <a:r>
              <a:rPr lang="cs-CZ" altLang="cs-CZ" sz="1800" dirty="0" err="1"/>
              <a:t>number</a:t>
            </a:r>
            <a:r>
              <a:rPr lang="cs-CZ" altLang="cs-CZ" sz="1800" dirty="0"/>
              <a:t> </a:t>
            </a:r>
            <a:r>
              <a:rPr lang="cs-CZ" altLang="cs-CZ" sz="1800" dirty="0" err="1"/>
              <a:t>identifier</a:t>
            </a:r>
            <a:r>
              <a:rPr lang="cs-CZ" altLang="cs-CZ" sz="1800" dirty="0"/>
              <a:t>&gt;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/>
              <a:t>005 </a:t>
            </a:r>
            <a:r>
              <a:rPr lang="cs-CZ" altLang="cs-CZ" sz="1800" dirty="0"/>
              <a:t>19920331092212.7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/>
              <a:t>007</a:t>
            </a:r>
            <a:r>
              <a:rPr lang="cs-CZ" altLang="cs-CZ" sz="1800" dirty="0"/>
              <a:t> ta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/>
              <a:t>008 </a:t>
            </a:r>
            <a:r>
              <a:rPr lang="cs-CZ" altLang="cs-CZ" sz="1800" dirty="0"/>
              <a:t>820305s1991####</a:t>
            </a:r>
            <a:r>
              <a:rPr lang="cs-CZ" altLang="cs-CZ" sz="1800" dirty="0" err="1"/>
              <a:t>nyu</a:t>
            </a:r>
            <a:r>
              <a:rPr lang="cs-CZ" altLang="cs-CZ" sz="1800" dirty="0"/>
              <a:t>###########001#0#eng##	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/>
              <a:t>020</a:t>
            </a:r>
            <a:r>
              <a:rPr lang="cs-CZ" altLang="cs-CZ" sz="1800" dirty="0"/>
              <a:t> </a:t>
            </a:r>
            <a:r>
              <a:rPr lang="cs-CZ" altLang="cs-CZ" sz="1800" b="1" dirty="0"/>
              <a:t>##</a:t>
            </a:r>
            <a:r>
              <a:rPr lang="cs-CZ" altLang="cs-CZ" sz="1800" dirty="0"/>
              <a:t> </a:t>
            </a:r>
            <a:r>
              <a:rPr lang="cs-CZ" altLang="cs-CZ" sz="1800" b="1" dirty="0"/>
              <a:t>$a</a:t>
            </a:r>
            <a:r>
              <a:rPr lang="cs-CZ" altLang="cs-CZ" sz="1800" dirty="0"/>
              <a:t>0-8453-4811-6 :</a:t>
            </a:r>
            <a:r>
              <a:rPr lang="cs-CZ" altLang="cs-CZ" sz="1800" b="1" dirty="0"/>
              <a:t>$c</a:t>
            </a:r>
            <a:r>
              <a:rPr lang="cs-CZ" altLang="cs-CZ" sz="1800" dirty="0"/>
              <a:t>$29.95 (£19.50 U.K.)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/>
              <a:t>020</a:t>
            </a:r>
            <a:r>
              <a:rPr lang="cs-CZ" altLang="cs-CZ" sz="1800" dirty="0"/>
              <a:t> </a:t>
            </a:r>
            <a:r>
              <a:rPr lang="cs-CZ" altLang="cs-CZ" sz="1800" b="1" dirty="0"/>
              <a:t>##</a:t>
            </a:r>
            <a:r>
              <a:rPr lang="cs-CZ" altLang="cs-CZ" sz="1800" dirty="0"/>
              <a:t> </a:t>
            </a:r>
            <a:r>
              <a:rPr lang="cs-CZ" altLang="cs-CZ" sz="1800" b="1" dirty="0"/>
              <a:t>$a</a:t>
            </a:r>
            <a:r>
              <a:rPr lang="cs-CZ" altLang="cs-CZ" sz="1800" dirty="0"/>
              <a:t>0-84534-820-5 </a:t>
            </a:r>
            <a:r>
              <a:rPr lang="cs-CZ" altLang="cs-CZ" sz="1800" dirty="0" smtClean="0"/>
              <a:t>$q(</a:t>
            </a:r>
            <a:r>
              <a:rPr lang="cs-CZ" altLang="cs-CZ" sz="1800" dirty="0" err="1" smtClean="0"/>
              <a:t>pbk</a:t>
            </a:r>
            <a:r>
              <a:rPr lang="cs-CZ" altLang="cs-CZ" sz="1800" dirty="0"/>
              <a:t>.)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/>
              <a:t>040</a:t>
            </a:r>
            <a:r>
              <a:rPr lang="cs-CZ" altLang="cs-CZ" sz="1800" dirty="0"/>
              <a:t> </a:t>
            </a:r>
            <a:r>
              <a:rPr lang="cs-CZ" altLang="cs-CZ" sz="1800" b="1" dirty="0"/>
              <a:t>##</a:t>
            </a:r>
            <a:r>
              <a:rPr lang="cs-CZ" altLang="cs-CZ" sz="1800" dirty="0"/>
              <a:t> </a:t>
            </a:r>
            <a:r>
              <a:rPr lang="cs-CZ" altLang="cs-CZ" sz="1800" b="1" dirty="0"/>
              <a:t>$a</a:t>
            </a:r>
            <a:r>
              <a:rPr lang="cs-CZ" altLang="cs-CZ" sz="1800" dirty="0"/>
              <a:t>&lt;</a:t>
            </a:r>
            <a:r>
              <a:rPr lang="cs-CZ" altLang="cs-CZ" sz="1800" dirty="0" err="1"/>
              <a:t>organization</a:t>
            </a:r>
            <a:r>
              <a:rPr lang="cs-CZ" altLang="cs-CZ" sz="1800" dirty="0"/>
              <a:t> </a:t>
            </a:r>
            <a:r>
              <a:rPr lang="cs-CZ" altLang="cs-CZ" sz="1800" dirty="0" err="1"/>
              <a:t>code</a:t>
            </a:r>
            <a:r>
              <a:rPr lang="cs-CZ" altLang="cs-CZ" sz="1800" dirty="0"/>
              <a:t>&gt;</a:t>
            </a:r>
            <a:r>
              <a:rPr lang="cs-CZ" altLang="cs-CZ" sz="1800" b="1" dirty="0"/>
              <a:t>$c</a:t>
            </a:r>
            <a:r>
              <a:rPr lang="cs-CZ" altLang="cs-CZ" sz="1800" dirty="0"/>
              <a:t>&lt;</a:t>
            </a:r>
            <a:r>
              <a:rPr lang="cs-CZ" altLang="cs-CZ" sz="1800" dirty="0" err="1"/>
              <a:t>organization</a:t>
            </a:r>
            <a:r>
              <a:rPr lang="cs-CZ" altLang="cs-CZ" sz="1800" dirty="0"/>
              <a:t> </a:t>
            </a:r>
            <a:r>
              <a:rPr lang="cs-CZ" altLang="cs-CZ" sz="1800" dirty="0" err="1"/>
              <a:t>code</a:t>
            </a:r>
            <a:r>
              <a:rPr lang="cs-CZ" altLang="cs-CZ" sz="1800" dirty="0"/>
              <a:t>&gt;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/>
              <a:t>050</a:t>
            </a:r>
            <a:r>
              <a:rPr lang="cs-CZ" altLang="cs-CZ" sz="1800" dirty="0"/>
              <a:t> </a:t>
            </a:r>
            <a:r>
              <a:rPr lang="cs-CZ" altLang="cs-CZ" sz="1800" b="1" dirty="0"/>
              <a:t>14</a:t>
            </a:r>
            <a:r>
              <a:rPr lang="cs-CZ" altLang="cs-CZ" sz="1800" dirty="0"/>
              <a:t> </a:t>
            </a:r>
            <a:r>
              <a:rPr lang="cs-CZ" altLang="cs-CZ" sz="1800" b="1" dirty="0"/>
              <a:t>$a</a:t>
            </a:r>
            <a:r>
              <a:rPr lang="cs-CZ" altLang="cs-CZ" sz="1800" dirty="0"/>
              <a:t>PN1992.8.S4</a:t>
            </a:r>
            <a:r>
              <a:rPr lang="cs-CZ" altLang="cs-CZ" sz="1800" b="1" dirty="0"/>
              <a:t>$b</a:t>
            </a:r>
            <a:r>
              <a:rPr lang="cs-CZ" altLang="cs-CZ" sz="1800" dirty="0"/>
              <a:t>T47 1991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/>
              <a:t>082</a:t>
            </a:r>
            <a:r>
              <a:rPr lang="cs-CZ" altLang="cs-CZ" sz="1800" dirty="0"/>
              <a:t> </a:t>
            </a:r>
            <a:r>
              <a:rPr lang="cs-CZ" altLang="cs-CZ" sz="1800" b="1" dirty="0"/>
              <a:t>04</a:t>
            </a:r>
            <a:r>
              <a:rPr lang="cs-CZ" altLang="cs-CZ" sz="1800" dirty="0"/>
              <a:t> </a:t>
            </a:r>
            <a:r>
              <a:rPr lang="cs-CZ" altLang="cs-CZ" sz="1800" b="1" dirty="0"/>
              <a:t>$a</a:t>
            </a:r>
            <a:r>
              <a:rPr lang="cs-CZ" altLang="cs-CZ" sz="1800" dirty="0"/>
              <a:t>791.45/75/0973</a:t>
            </a:r>
            <a:r>
              <a:rPr lang="cs-CZ" altLang="cs-CZ" sz="1800" b="1" dirty="0"/>
              <a:t>$2</a:t>
            </a:r>
            <a:r>
              <a:rPr lang="cs-CZ" altLang="cs-CZ" sz="1800" dirty="0"/>
              <a:t>19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/>
              <a:t>100</a:t>
            </a:r>
            <a:r>
              <a:rPr lang="cs-CZ" altLang="cs-CZ" sz="1800" dirty="0"/>
              <a:t> </a:t>
            </a:r>
            <a:r>
              <a:rPr lang="cs-CZ" altLang="cs-CZ" sz="1800" b="1" dirty="0"/>
              <a:t>1#</a:t>
            </a:r>
            <a:r>
              <a:rPr lang="cs-CZ" altLang="cs-CZ" sz="1800" dirty="0"/>
              <a:t> </a:t>
            </a:r>
            <a:r>
              <a:rPr lang="cs-CZ" altLang="cs-CZ" sz="1800" b="1" dirty="0"/>
              <a:t>$</a:t>
            </a:r>
            <a:r>
              <a:rPr lang="cs-CZ" altLang="cs-CZ" sz="1800" b="1" dirty="0" err="1"/>
              <a:t>a</a:t>
            </a:r>
            <a:r>
              <a:rPr lang="cs-CZ" altLang="cs-CZ" sz="1800" dirty="0" err="1"/>
              <a:t>Terrace</a:t>
            </a:r>
            <a:r>
              <a:rPr lang="cs-CZ" altLang="cs-CZ" sz="1800" dirty="0"/>
              <a:t>, Vincent,</a:t>
            </a:r>
            <a:r>
              <a:rPr lang="cs-CZ" altLang="cs-CZ" sz="1800" b="1" dirty="0"/>
              <a:t>$d</a:t>
            </a:r>
            <a:r>
              <a:rPr lang="cs-CZ" altLang="cs-CZ" sz="1800" dirty="0"/>
              <a:t>1948-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/>
              <a:t>245</a:t>
            </a:r>
            <a:r>
              <a:rPr lang="cs-CZ" altLang="cs-CZ" sz="1800" dirty="0"/>
              <a:t> </a:t>
            </a:r>
            <a:r>
              <a:rPr lang="cs-CZ" altLang="cs-CZ" sz="1800" b="1" dirty="0"/>
              <a:t>10</a:t>
            </a:r>
            <a:r>
              <a:rPr lang="cs-CZ" altLang="cs-CZ" sz="1800" dirty="0"/>
              <a:t> </a:t>
            </a:r>
            <a:r>
              <a:rPr lang="cs-CZ" altLang="cs-CZ" sz="1800" b="1" dirty="0"/>
              <a:t>$</a:t>
            </a:r>
            <a:r>
              <a:rPr lang="cs-CZ" altLang="cs-CZ" sz="1800" b="1" dirty="0" err="1"/>
              <a:t>a</a:t>
            </a:r>
            <a:r>
              <a:rPr lang="cs-CZ" altLang="cs-CZ" sz="1800" dirty="0" err="1"/>
              <a:t>Fifty</a:t>
            </a:r>
            <a:r>
              <a:rPr lang="cs-CZ" altLang="cs-CZ" sz="1800" dirty="0"/>
              <a:t> </a:t>
            </a:r>
            <a:r>
              <a:rPr lang="cs-CZ" altLang="cs-CZ" sz="1800" dirty="0" err="1"/>
              <a:t>years</a:t>
            </a:r>
            <a:r>
              <a:rPr lang="cs-CZ" altLang="cs-CZ" sz="1800" dirty="0"/>
              <a:t> </a:t>
            </a:r>
            <a:r>
              <a:rPr lang="cs-CZ" altLang="cs-CZ" sz="1800" dirty="0" err="1"/>
              <a:t>of</a:t>
            </a:r>
            <a:r>
              <a:rPr lang="cs-CZ" altLang="cs-CZ" sz="1800" dirty="0"/>
              <a:t> </a:t>
            </a:r>
            <a:r>
              <a:rPr lang="cs-CZ" altLang="cs-CZ" sz="1800" dirty="0" err="1"/>
              <a:t>television</a:t>
            </a:r>
            <a:r>
              <a:rPr lang="cs-CZ" altLang="cs-CZ" sz="1800" dirty="0"/>
              <a:t> :</a:t>
            </a:r>
            <a:r>
              <a:rPr lang="cs-CZ" altLang="cs-CZ" sz="1800" b="1" dirty="0"/>
              <a:t>$b</a:t>
            </a:r>
            <a:r>
              <a:rPr lang="cs-CZ" altLang="cs-CZ" sz="1800" dirty="0"/>
              <a:t>a </a:t>
            </a:r>
            <a:r>
              <a:rPr lang="cs-CZ" altLang="cs-CZ" sz="1800" dirty="0" err="1"/>
              <a:t>guide</a:t>
            </a:r>
            <a:r>
              <a:rPr lang="cs-CZ" altLang="cs-CZ" sz="1800" dirty="0"/>
              <a:t> to </a:t>
            </a:r>
            <a:r>
              <a:rPr lang="cs-CZ" altLang="cs-CZ" sz="1800" dirty="0" err="1"/>
              <a:t>series</a:t>
            </a:r>
            <a:r>
              <a:rPr lang="cs-CZ" altLang="cs-CZ" sz="1800" dirty="0"/>
              <a:t> and </a:t>
            </a:r>
            <a:r>
              <a:rPr lang="cs-CZ" altLang="cs-CZ" sz="1800" dirty="0" err="1"/>
              <a:t>pilots</a:t>
            </a:r>
            <a:r>
              <a:rPr lang="cs-CZ" altLang="cs-CZ" sz="1800" dirty="0"/>
              <a:t>, 1937-1988 /</a:t>
            </a:r>
            <a:r>
              <a:rPr lang="cs-CZ" altLang="cs-CZ" sz="1800" b="1" dirty="0"/>
              <a:t>$</a:t>
            </a:r>
            <a:r>
              <a:rPr lang="cs-CZ" altLang="cs-CZ" sz="1800" b="1" dirty="0" err="1"/>
              <a:t>c</a:t>
            </a:r>
            <a:r>
              <a:rPr lang="cs-CZ" altLang="cs-CZ" sz="1800" dirty="0" err="1"/>
              <a:t>Vincent</a:t>
            </a:r>
            <a:r>
              <a:rPr lang="cs-CZ" altLang="cs-CZ" sz="1800" dirty="0"/>
              <a:t> </a:t>
            </a:r>
            <a:r>
              <a:rPr lang="cs-CZ" altLang="cs-CZ" sz="1800" dirty="0" err="1"/>
              <a:t>Terrace</a:t>
            </a:r>
            <a:r>
              <a:rPr lang="cs-CZ" altLang="cs-CZ" sz="1800" dirty="0"/>
              <a:t> ; </a:t>
            </a:r>
            <a:r>
              <a:rPr lang="cs-CZ" altLang="cs-CZ" sz="1800" dirty="0" err="1"/>
              <a:t>translated</a:t>
            </a:r>
            <a:r>
              <a:rPr lang="cs-CZ" altLang="cs-CZ" sz="1800" dirty="0"/>
              <a:t> by Hugo Boss.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/>
              <a:t>246</a:t>
            </a:r>
            <a:r>
              <a:rPr lang="cs-CZ" altLang="cs-CZ" sz="1800" dirty="0"/>
              <a:t> </a:t>
            </a:r>
            <a:r>
              <a:rPr lang="cs-CZ" altLang="cs-CZ" sz="1800" b="1" dirty="0"/>
              <a:t>1#</a:t>
            </a:r>
            <a:r>
              <a:rPr lang="cs-CZ" altLang="cs-CZ" sz="1800" dirty="0"/>
              <a:t> </a:t>
            </a:r>
            <a:r>
              <a:rPr lang="cs-CZ" altLang="cs-CZ" sz="1800" b="1" dirty="0"/>
              <a:t>$a</a:t>
            </a:r>
            <a:r>
              <a:rPr lang="cs-CZ" altLang="cs-CZ" sz="1800" dirty="0"/>
              <a:t>50 </a:t>
            </a:r>
            <a:r>
              <a:rPr lang="cs-CZ" altLang="cs-CZ" sz="1800" dirty="0" err="1"/>
              <a:t>years</a:t>
            </a:r>
            <a:r>
              <a:rPr lang="cs-CZ" altLang="cs-CZ" sz="1800" dirty="0"/>
              <a:t> </a:t>
            </a:r>
            <a:r>
              <a:rPr lang="cs-CZ" altLang="cs-CZ" sz="1800" dirty="0" err="1"/>
              <a:t>of</a:t>
            </a:r>
            <a:r>
              <a:rPr lang="cs-CZ" altLang="cs-CZ" sz="1800" dirty="0"/>
              <a:t> </a:t>
            </a:r>
            <a:r>
              <a:rPr lang="cs-CZ" altLang="cs-CZ" sz="1800" dirty="0" err="1"/>
              <a:t>television</a:t>
            </a:r>
            <a:endParaRPr lang="cs-CZ" altLang="cs-CZ" sz="1800" dirty="0"/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/>
              <a:t>250 ## $a</a:t>
            </a:r>
            <a:r>
              <a:rPr lang="cs-CZ" altLang="cs-CZ" sz="1800" dirty="0"/>
              <a:t>2nd </a:t>
            </a:r>
            <a:r>
              <a:rPr lang="cs-CZ" altLang="cs-CZ" sz="1800" dirty="0" err="1"/>
              <a:t>edition</a:t>
            </a:r>
            <a:endParaRPr lang="cs-CZ" altLang="cs-CZ" sz="1800" dirty="0"/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smtClean="0"/>
              <a:t>264</a:t>
            </a:r>
            <a:r>
              <a:rPr lang="cs-CZ" altLang="cs-CZ" sz="1800" smtClean="0"/>
              <a:t> </a:t>
            </a:r>
            <a:r>
              <a:rPr lang="cs-CZ" altLang="cs-CZ" sz="1800" b="1" smtClean="0"/>
              <a:t>#1</a:t>
            </a:r>
            <a:r>
              <a:rPr lang="cs-CZ" altLang="cs-CZ" sz="1800" smtClean="0"/>
              <a:t> </a:t>
            </a:r>
            <a:r>
              <a:rPr lang="cs-CZ" altLang="cs-CZ" sz="1800" b="1" dirty="0"/>
              <a:t>$</a:t>
            </a:r>
            <a:r>
              <a:rPr lang="cs-CZ" altLang="cs-CZ" sz="1800" b="1" dirty="0" err="1"/>
              <a:t>a</a:t>
            </a:r>
            <a:r>
              <a:rPr lang="cs-CZ" altLang="cs-CZ" sz="1800" dirty="0" err="1"/>
              <a:t>New</a:t>
            </a:r>
            <a:r>
              <a:rPr lang="cs-CZ" altLang="cs-CZ" sz="1800" dirty="0"/>
              <a:t> York :</a:t>
            </a:r>
            <a:r>
              <a:rPr lang="cs-CZ" altLang="cs-CZ" sz="1800" b="1" dirty="0"/>
              <a:t>$</a:t>
            </a:r>
            <a:r>
              <a:rPr lang="cs-CZ" altLang="cs-CZ" sz="1800" b="1" dirty="0" err="1"/>
              <a:t>b</a:t>
            </a:r>
            <a:r>
              <a:rPr lang="cs-CZ" altLang="cs-CZ" sz="1800" dirty="0" err="1"/>
              <a:t>Cornwall</a:t>
            </a:r>
            <a:r>
              <a:rPr lang="cs-CZ" altLang="cs-CZ" sz="1800" dirty="0"/>
              <a:t> Books</a:t>
            </a:r>
            <a:r>
              <a:rPr lang="cs-CZ" altLang="cs-CZ" sz="1800"/>
              <a:t>,</a:t>
            </a:r>
            <a:r>
              <a:rPr lang="cs-CZ" altLang="cs-CZ" sz="1800" b="1"/>
              <a:t>$</a:t>
            </a:r>
            <a:r>
              <a:rPr lang="cs-CZ" altLang="cs-CZ" sz="1800" b="1" smtClean="0"/>
              <a:t>c</a:t>
            </a:r>
            <a:r>
              <a:rPr lang="cs-CZ" altLang="cs-CZ" sz="1800" smtClean="0"/>
              <a:t>1991</a:t>
            </a:r>
            <a:r>
              <a:rPr lang="cs-CZ" altLang="cs-CZ" sz="1800" dirty="0"/>
              <a:t>.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/>
              <a:t>300</a:t>
            </a:r>
            <a:r>
              <a:rPr lang="cs-CZ" altLang="cs-CZ" sz="1800" dirty="0"/>
              <a:t> </a:t>
            </a:r>
            <a:r>
              <a:rPr lang="cs-CZ" altLang="cs-CZ" sz="1800" b="1" dirty="0"/>
              <a:t>##</a:t>
            </a:r>
            <a:r>
              <a:rPr lang="cs-CZ" altLang="cs-CZ" sz="1800" dirty="0"/>
              <a:t> </a:t>
            </a:r>
            <a:r>
              <a:rPr lang="cs-CZ" altLang="cs-CZ" sz="1800" b="1" dirty="0"/>
              <a:t>$a</a:t>
            </a:r>
            <a:r>
              <a:rPr lang="cs-CZ" altLang="cs-CZ" sz="1800" dirty="0"/>
              <a:t>864 stran ;</a:t>
            </a:r>
            <a:r>
              <a:rPr lang="cs-CZ" altLang="cs-CZ" sz="1800" b="1" dirty="0"/>
              <a:t>$c</a:t>
            </a:r>
            <a:r>
              <a:rPr lang="cs-CZ" altLang="cs-CZ" sz="1800" dirty="0"/>
              <a:t>24 cm.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/>
              <a:t>500</a:t>
            </a:r>
            <a:r>
              <a:rPr lang="cs-CZ" altLang="cs-CZ" sz="1800" dirty="0"/>
              <a:t> </a:t>
            </a:r>
            <a:r>
              <a:rPr lang="cs-CZ" altLang="cs-CZ" sz="1800" b="1" dirty="0"/>
              <a:t>##</a:t>
            </a:r>
            <a:r>
              <a:rPr lang="cs-CZ" altLang="cs-CZ" sz="1800" dirty="0"/>
              <a:t> </a:t>
            </a:r>
            <a:r>
              <a:rPr lang="cs-CZ" altLang="cs-CZ" sz="1800" b="1" dirty="0"/>
              <a:t>$</a:t>
            </a:r>
            <a:r>
              <a:rPr lang="cs-CZ" altLang="cs-CZ" sz="1800" b="1" dirty="0" err="1"/>
              <a:t>a</a:t>
            </a:r>
            <a:r>
              <a:rPr lang="cs-CZ" altLang="cs-CZ" sz="1800" dirty="0" err="1"/>
              <a:t>Obsahuje</a:t>
            </a:r>
            <a:r>
              <a:rPr lang="cs-CZ" altLang="cs-CZ" sz="1800" dirty="0"/>
              <a:t> rejstřík.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/>
              <a:t>650</a:t>
            </a:r>
            <a:r>
              <a:rPr lang="cs-CZ" altLang="cs-CZ" sz="1800" dirty="0"/>
              <a:t> </a:t>
            </a:r>
            <a:r>
              <a:rPr lang="cs-CZ" altLang="cs-CZ" sz="1800" b="1" dirty="0"/>
              <a:t>#0</a:t>
            </a:r>
            <a:r>
              <a:rPr lang="cs-CZ" altLang="cs-CZ" sz="1800" dirty="0"/>
              <a:t> </a:t>
            </a:r>
            <a:r>
              <a:rPr lang="cs-CZ" altLang="cs-CZ" sz="1800" b="1" dirty="0"/>
              <a:t>$</a:t>
            </a:r>
            <a:r>
              <a:rPr lang="cs-CZ" altLang="cs-CZ" sz="1800" b="1" dirty="0" err="1"/>
              <a:t>a</a:t>
            </a:r>
            <a:r>
              <a:rPr lang="cs-CZ" altLang="cs-CZ" sz="1800" dirty="0" err="1"/>
              <a:t>Television</a:t>
            </a:r>
            <a:r>
              <a:rPr lang="cs-CZ" altLang="cs-CZ" sz="1800" dirty="0"/>
              <a:t> pilot </a:t>
            </a:r>
            <a:r>
              <a:rPr lang="cs-CZ" altLang="cs-CZ" sz="1800" dirty="0" err="1"/>
              <a:t>programs</a:t>
            </a:r>
            <a:r>
              <a:rPr lang="cs-CZ" altLang="cs-CZ" sz="1800" b="1" dirty="0" err="1"/>
              <a:t>$z</a:t>
            </a:r>
            <a:r>
              <a:rPr lang="cs-CZ" altLang="cs-CZ" sz="1800" dirty="0" err="1"/>
              <a:t>United</a:t>
            </a:r>
            <a:r>
              <a:rPr lang="cs-CZ" altLang="cs-CZ" sz="1800" dirty="0"/>
              <a:t> </a:t>
            </a:r>
            <a:r>
              <a:rPr lang="cs-CZ" altLang="cs-CZ" sz="1800" dirty="0" err="1"/>
              <a:t>States</a:t>
            </a:r>
            <a:r>
              <a:rPr lang="cs-CZ" altLang="cs-CZ" sz="1800" b="1" dirty="0" err="1"/>
              <a:t>$v</a:t>
            </a:r>
            <a:r>
              <a:rPr lang="cs-CZ" altLang="cs-CZ" sz="1800" dirty="0" err="1"/>
              <a:t>Catalogs</a:t>
            </a:r>
            <a:r>
              <a:rPr lang="cs-CZ" altLang="cs-CZ" sz="1800" dirty="0"/>
              <a:t>.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/>
              <a:t>650</a:t>
            </a:r>
            <a:r>
              <a:rPr lang="cs-CZ" altLang="cs-CZ" sz="1800" dirty="0"/>
              <a:t> </a:t>
            </a:r>
            <a:r>
              <a:rPr lang="cs-CZ" altLang="cs-CZ" sz="1800" b="1" dirty="0"/>
              <a:t>#0</a:t>
            </a:r>
            <a:r>
              <a:rPr lang="cs-CZ" altLang="cs-CZ" sz="1800" dirty="0"/>
              <a:t> </a:t>
            </a:r>
            <a:r>
              <a:rPr lang="cs-CZ" altLang="cs-CZ" sz="1800" b="1" dirty="0"/>
              <a:t>$</a:t>
            </a:r>
            <a:r>
              <a:rPr lang="cs-CZ" altLang="cs-CZ" sz="1800" b="1" dirty="0" err="1"/>
              <a:t>a</a:t>
            </a:r>
            <a:r>
              <a:rPr lang="cs-CZ" altLang="cs-CZ" sz="1800" dirty="0" err="1"/>
              <a:t>Television</a:t>
            </a:r>
            <a:r>
              <a:rPr lang="cs-CZ" altLang="cs-CZ" sz="1800" dirty="0"/>
              <a:t> </a:t>
            </a:r>
            <a:r>
              <a:rPr lang="cs-CZ" altLang="cs-CZ" sz="1800" dirty="0" err="1"/>
              <a:t>serials</a:t>
            </a:r>
            <a:r>
              <a:rPr lang="cs-CZ" altLang="cs-CZ" sz="1800" b="1" dirty="0" err="1"/>
              <a:t>$z</a:t>
            </a:r>
            <a:r>
              <a:rPr lang="cs-CZ" altLang="cs-CZ" sz="1800" dirty="0" err="1"/>
              <a:t>United</a:t>
            </a:r>
            <a:r>
              <a:rPr lang="cs-CZ" altLang="cs-CZ" sz="1800" dirty="0"/>
              <a:t> </a:t>
            </a:r>
            <a:r>
              <a:rPr lang="cs-CZ" altLang="cs-CZ" sz="1800" dirty="0" err="1"/>
              <a:t>States</a:t>
            </a:r>
            <a:r>
              <a:rPr lang="cs-CZ" altLang="cs-CZ" sz="1800" b="1" dirty="0" err="1"/>
              <a:t>$v</a:t>
            </a:r>
            <a:r>
              <a:rPr lang="cs-CZ" altLang="cs-CZ" sz="1800" dirty="0" err="1"/>
              <a:t>Catalogs</a:t>
            </a:r>
            <a:r>
              <a:rPr lang="cs-CZ" altLang="cs-CZ" sz="1800" dirty="0"/>
              <a:t>.</a:t>
            </a:r>
          </a:p>
          <a:p>
            <a:pPr eaLnBrk="1" hangingPunct="1"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None/>
            </a:pPr>
            <a:r>
              <a:rPr lang="cs-CZ" altLang="cs-CZ" sz="1800" b="1" dirty="0"/>
              <a:t>700 1# $</a:t>
            </a:r>
            <a:r>
              <a:rPr lang="cs-CZ" altLang="cs-CZ" sz="1800" b="1" dirty="0" err="1"/>
              <a:t>a</a:t>
            </a:r>
            <a:r>
              <a:rPr lang="cs-CZ" altLang="cs-CZ" sz="1800" dirty="0" err="1"/>
              <a:t>Boss</a:t>
            </a:r>
            <a:r>
              <a:rPr lang="cs-CZ" altLang="cs-CZ" sz="1800" dirty="0"/>
              <a:t>, Hugo,</a:t>
            </a:r>
            <a:r>
              <a:rPr lang="cs-CZ" altLang="cs-CZ" sz="1800" b="1" dirty="0"/>
              <a:t>$d</a:t>
            </a:r>
            <a:r>
              <a:rPr lang="cs-CZ" altLang="cs-CZ" sz="1800" dirty="0"/>
              <a:t>1952-</a:t>
            </a:r>
            <a:endParaRPr lang="cs-CZ" altLang="cs-CZ" sz="1800" b="1" dirty="0"/>
          </a:p>
        </p:txBody>
      </p:sp>
      <p:sp>
        <p:nvSpPr>
          <p:cNvPr id="52227" name="Oval 3"/>
          <p:cNvSpPr>
            <a:spLocks noChangeArrowheads="1"/>
          </p:cNvSpPr>
          <p:nvPr/>
        </p:nvSpPr>
        <p:spPr bwMode="auto">
          <a:xfrm>
            <a:off x="0" y="1676400"/>
            <a:ext cx="4648200" cy="9906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cs-CZ" altLang="cs-CZ" sz="2400">
              <a:solidFill>
                <a:srgbClr val="FF3300"/>
              </a:solidFill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Příklady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 smtClean="0"/>
              <a:t>020 ## $a0-8453-4820-5 $q(</a:t>
            </a:r>
            <a:r>
              <a:rPr lang="cs-CZ" altLang="cs-CZ" sz="2800" dirty="0" err="1" smtClean="0"/>
              <a:t>pbk</a:t>
            </a:r>
            <a:r>
              <a:rPr lang="cs-CZ" altLang="cs-CZ" sz="2800" dirty="0" smtClean="0"/>
              <a:t>.)</a:t>
            </a:r>
          </a:p>
          <a:p>
            <a:pPr eaLnBrk="1" hangingPunct="1"/>
            <a:r>
              <a:rPr lang="cs-CZ" altLang="cs-CZ" sz="2800" dirty="0" smtClean="0"/>
              <a:t>020 ## $a0-8453-4820-5</a:t>
            </a:r>
          </a:p>
          <a:p>
            <a:pPr eaLnBrk="1" hangingPunct="1"/>
            <a:r>
              <a:rPr lang="cs-CZ" altLang="cs-CZ" sz="2800" dirty="0" smtClean="0"/>
              <a:t>020 ## $a978-80-87053-07-2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024 - jiná standardní čísla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prvním indikátorem se určuje typ čísla</a:t>
            </a:r>
          </a:p>
          <a:p>
            <a:pPr eaLnBrk="1" hangingPunct="1"/>
            <a:r>
              <a:rPr lang="cs-CZ" altLang="cs-CZ" smtClean="0"/>
              <a:t>např. hodnota 2 - ISMN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pPr eaLnBrk="1" hangingPunct="1"/>
            <a:r>
              <a:rPr lang="cs-CZ" altLang="cs-CZ" smtClean="0"/>
              <a:t>Definice - názvové údaje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eaLnBrk="1" hangingPunct="1"/>
            <a:r>
              <a:rPr lang="cs-CZ" altLang="cs-CZ" smtClean="0"/>
              <a:t>hlavní název - název publikace vyskytující se na titulní stránce</a:t>
            </a:r>
          </a:p>
          <a:p>
            <a:pPr eaLnBrk="1" hangingPunct="1"/>
            <a:r>
              <a:rPr lang="cs-CZ" altLang="cs-CZ" smtClean="0"/>
              <a:t>podnázev -  vlastnost hlavního názvu</a:t>
            </a:r>
          </a:p>
          <a:p>
            <a:pPr eaLnBrk="1" hangingPunct="1"/>
            <a:r>
              <a:rPr lang="cs-CZ" altLang="cs-CZ" smtClean="0"/>
              <a:t>souběžný název - ekvivalent hlavního názvu v jiném jazyce nebo písmu</a:t>
            </a:r>
          </a:p>
          <a:p>
            <a:pPr eaLnBrk="1" hangingPunct="1"/>
            <a:r>
              <a:rPr lang="cs-CZ" altLang="cs-CZ" smtClean="0"/>
              <a:t>alternativní název - druhá část hlavního názvu, ; obě části jsou spojeny slovem “aneb”, “čili” nebo jeho ekvivalentem v jiném jazyce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/>
            <a:r>
              <a:rPr lang="cs-CZ" altLang="cs-CZ" smtClean="0"/>
              <a:t>Definice - názvové údaje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eaLnBrk="1" hangingPunct="1"/>
            <a:r>
              <a:rPr lang="cs-CZ" altLang="cs-CZ" smtClean="0"/>
              <a:t>souborný název - část názvu, která je společná určité skupině souvisejících popisných jednotek, majících své odlišné názvy řad. Souborný název označuje tento vzájemný vztah a  spolu s názvem řady identifikuje danou popisnou jednotku</a:t>
            </a:r>
          </a:p>
          <a:p>
            <a:pPr eaLnBrk="1" hangingPunct="1"/>
            <a:r>
              <a:rPr lang="cs-CZ" altLang="cs-CZ" smtClean="0"/>
              <a:t>závislý název - název, který je sám o sobě nedostatečný k identifikaci popisné jednotky a který vyžaduje připojení souborného názvu nebo názvu hlavního dokumentu či názvu hlavní edice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eaLnBrk="1" hangingPunct="1"/>
            <a:r>
              <a:rPr lang="cs-CZ" altLang="cs-CZ" smtClean="0"/>
              <a:t>Pravidla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název převezmeme tak, jak je uvedeno na titulní stránce - až na velká a malá písmena</a:t>
            </a:r>
          </a:p>
          <a:p>
            <a:pPr eaLnBrk="1" hangingPunct="1"/>
            <a:r>
              <a:rPr lang="cs-CZ" altLang="cs-CZ" smtClean="0"/>
              <a:t>rozdělíme jej logicky na části: souborný x závislý, hlavní název x podnázev, souběžné názvy</a:t>
            </a:r>
          </a:p>
          <a:p>
            <a:pPr eaLnBrk="1" hangingPunct="1"/>
            <a:r>
              <a:rPr lang="cs-CZ" altLang="cs-CZ" smtClean="0"/>
              <a:t>pokud možno nezkracujeme</a:t>
            </a:r>
          </a:p>
          <a:p>
            <a:pPr eaLnBrk="1" hangingPunct="1"/>
            <a:endParaRPr lang="cs-CZ" altLang="cs-CZ" smtClean="0"/>
          </a:p>
          <a:p>
            <a:pPr eaLnBrk="1" hangingPunct="1"/>
            <a:r>
              <a:rPr lang="cs-CZ" altLang="cs-CZ" smtClean="0"/>
              <a:t>interpunkce podle ISBD – v M21 se stále používá interpunkce zavedená standardem – ISBD – International Standard Bibliographic Description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23913"/>
          </a:xfrm>
        </p:spPr>
        <p:txBody>
          <a:bodyPr/>
          <a:lstStyle/>
          <a:p>
            <a:pPr eaLnBrk="1" hangingPunct="1"/>
            <a:r>
              <a:rPr lang="cs-CZ" altLang="cs-CZ" smtClean="0"/>
              <a:t>MARC 21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pPr eaLnBrk="1" hangingPunct="1"/>
            <a:r>
              <a:rPr lang="cs-CZ" altLang="cs-CZ" smtClean="0"/>
              <a:t>neopakovatelné</a:t>
            </a:r>
          </a:p>
          <a:p>
            <a:pPr eaLnBrk="1" hangingPunct="1"/>
            <a:r>
              <a:rPr lang="cs-CZ" altLang="cs-CZ" smtClean="0"/>
              <a:t>1. ind. </a:t>
            </a:r>
          </a:p>
          <a:p>
            <a:pPr lvl="1" eaLnBrk="1" hangingPunct="1"/>
            <a:r>
              <a:rPr lang="cs-CZ" altLang="cs-CZ" smtClean="0">
                <a:solidFill>
                  <a:srgbClr val="FF0000"/>
                </a:solidFill>
              </a:rPr>
              <a:t>0</a:t>
            </a:r>
            <a:r>
              <a:rPr lang="cs-CZ" altLang="cs-CZ" smtClean="0"/>
              <a:t> vedlejší záhlaví se nevytváří</a:t>
            </a:r>
          </a:p>
          <a:p>
            <a:pPr lvl="1" eaLnBrk="1" hangingPunct="1"/>
            <a:r>
              <a:rPr lang="cs-CZ" altLang="cs-CZ" smtClean="0">
                <a:solidFill>
                  <a:srgbClr val="FF0000"/>
                </a:solidFill>
              </a:rPr>
              <a:t>1</a:t>
            </a:r>
            <a:r>
              <a:rPr lang="cs-CZ" altLang="cs-CZ" smtClean="0"/>
              <a:t> vedlejší záhlaví se vytváří</a:t>
            </a:r>
          </a:p>
          <a:p>
            <a:pPr eaLnBrk="1" hangingPunct="1"/>
            <a:r>
              <a:rPr lang="cs-CZ" altLang="cs-CZ" smtClean="0"/>
              <a:t>1. ind. - se řídí tím, zda je vytvořena primární int. odpovědnost (hlavní záhlaví) v polích 1XX (personální, korporativní, konferenční nebo preferovaný název)</a:t>
            </a:r>
          </a:p>
          <a:p>
            <a:pPr lvl="1" eaLnBrk="1" hangingPunct="1"/>
            <a:r>
              <a:rPr lang="cs-CZ" altLang="cs-CZ" smtClean="0"/>
              <a:t>=&gt; pokud ano - indikátor má hodnotu „1“, protože hlavní název je automaticky zařazen do záhlaví vedlejšího</a:t>
            </a:r>
          </a:p>
          <a:p>
            <a:pPr lvl="1" eaLnBrk="1" hangingPunct="1"/>
            <a:r>
              <a:rPr lang="cs-CZ" altLang="cs-CZ" smtClean="0"/>
              <a:t>=&gt; pokud ne - ind. má hodnotu „0“ - hlavní název má hlavní záhlaví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pPr eaLnBrk="1" hangingPunct="1"/>
            <a:r>
              <a:rPr lang="cs-CZ" altLang="cs-CZ" smtClean="0"/>
              <a:t>Příklady obecně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>
                <a:solidFill>
                  <a:srgbClr val="FF0000"/>
                </a:solidFill>
              </a:rPr>
              <a:t>$a</a:t>
            </a:r>
            <a:r>
              <a:rPr lang="cs-CZ" altLang="cs-CZ" smtClean="0"/>
              <a:t>Hlavní název </a:t>
            </a:r>
            <a:r>
              <a:rPr lang="cs-CZ" altLang="cs-CZ" smtClean="0">
                <a:solidFill>
                  <a:srgbClr val="FF0000"/>
                </a:solidFill>
              </a:rPr>
              <a:t>:$b</a:t>
            </a:r>
            <a:r>
              <a:rPr lang="cs-CZ" altLang="cs-CZ" smtClean="0"/>
              <a:t>podnázev</a:t>
            </a:r>
            <a:r>
              <a:rPr lang="cs-CZ" altLang="cs-CZ" smtClean="0">
                <a:solidFill>
                  <a:srgbClr val="FF0000"/>
                </a:solidFill>
              </a:rPr>
              <a:t>.$n</a:t>
            </a:r>
            <a:r>
              <a:rPr lang="cs-CZ" altLang="cs-CZ" smtClean="0"/>
              <a:t>Číslo části</a:t>
            </a:r>
            <a:r>
              <a:rPr lang="cs-CZ" altLang="cs-CZ" smtClean="0">
                <a:solidFill>
                  <a:srgbClr val="FF0000"/>
                </a:solidFill>
              </a:rPr>
              <a:t>,$p</a:t>
            </a:r>
            <a:r>
              <a:rPr lang="cs-CZ" altLang="cs-CZ" smtClean="0"/>
              <a:t>Název části</a:t>
            </a:r>
          </a:p>
          <a:p>
            <a:pPr eaLnBrk="1" hangingPunct="1"/>
            <a:r>
              <a:rPr lang="cs-CZ" altLang="cs-CZ" smtClean="0">
                <a:solidFill>
                  <a:srgbClr val="FF0000"/>
                </a:solidFill>
              </a:rPr>
              <a:t>$a</a:t>
            </a:r>
            <a:r>
              <a:rPr lang="cs-CZ" altLang="cs-CZ" smtClean="0"/>
              <a:t>Hlavní název </a:t>
            </a:r>
            <a:r>
              <a:rPr lang="cs-CZ" altLang="cs-CZ" smtClean="0">
                <a:solidFill>
                  <a:srgbClr val="FF0000"/>
                </a:solidFill>
              </a:rPr>
              <a:t>:$b</a:t>
            </a:r>
            <a:r>
              <a:rPr lang="cs-CZ" altLang="cs-CZ" smtClean="0"/>
              <a:t>podnázev</a:t>
            </a:r>
            <a:r>
              <a:rPr lang="cs-CZ" altLang="cs-CZ" smtClean="0">
                <a:solidFill>
                  <a:srgbClr val="FF0000"/>
                </a:solidFill>
              </a:rPr>
              <a:t>.$p</a:t>
            </a:r>
            <a:r>
              <a:rPr lang="cs-CZ" altLang="cs-CZ" smtClean="0"/>
              <a:t>Název části</a:t>
            </a:r>
          </a:p>
          <a:p>
            <a:pPr eaLnBrk="1" hangingPunct="1"/>
            <a:r>
              <a:rPr lang="cs-CZ" altLang="cs-CZ" smtClean="0">
                <a:solidFill>
                  <a:srgbClr val="FF0000"/>
                </a:solidFill>
              </a:rPr>
              <a:t>$a</a:t>
            </a:r>
            <a:r>
              <a:rPr lang="cs-CZ" altLang="cs-CZ" smtClean="0"/>
              <a:t>Hlavní název </a:t>
            </a:r>
            <a:r>
              <a:rPr lang="cs-CZ" altLang="cs-CZ" smtClean="0">
                <a:solidFill>
                  <a:srgbClr val="FF0000"/>
                </a:solidFill>
              </a:rPr>
              <a:t>=$b</a:t>
            </a:r>
            <a:r>
              <a:rPr lang="cs-CZ" altLang="cs-CZ" smtClean="0"/>
              <a:t>souběžný název = souběžný název</a:t>
            </a:r>
          </a:p>
          <a:p>
            <a:pPr eaLnBrk="1" hangingPunct="1"/>
            <a:r>
              <a:rPr lang="cs-CZ" altLang="cs-CZ" smtClean="0">
                <a:solidFill>
                  <a:srgbClr val="FF0000"/>
                </a:solidFill>
              </a:rPr>
              <a:t>$a</a:t>
            </a:r>
            <a:r>
              <a:rPr lang="cs-CZ" altLang="cs-CZ" smtClean="0"/>
              <a:t>Hlavní název ;</a:t>
            </a:r>
            <a:r>
              <a:rPr lang="cs-CZ" altLang="cs-CZ" smtClean="0">
                <a:solidFill>
                  <a:srgbClr val="FF0000"/>
                </a:solidFill>
              </a:rPr>
              <a:t>$b</a:t>
            </a:r>
            <a:r>
              <a:rPr lang="cs-CZ" altLang="cs-CZ" smtClean="0"/>
              <a:t>hlavní název ; hlavní název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jaro">
  <a:themeElements>
    <a:clrScheme name="jaro 2">
      <a:dk1>
        <a:srgbClr val="333333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B2B2B2"/>
      </a:accent2>
      <a:accent3>
        <a:srgbClr val="FFFFFF"/>
      </a:accent3>
      <a:accent4>
        <a:srgbClr val="2A2A2A"/>
      </a:accent4>
      <a:accent5>
        <a:srgbClr val="EBEBEB"/>
      </a:accent5>
      <a:accent6>
        <a:srgbClr val="A1A1A1"/>
      </a:accent6>
      <a:hlink>
        <a:srgbClr val="808080"/>
      </a:hlink>
      <a:folHlink>
        <a:srgbClr val="5F5F5F"/>
      </a:folHlink>
    </a:clrScheme>
    <a:fontScheme name="jar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jaro 1">
        <a:dk1>
          <a:srgbClr val="666699"/>
        </a:dk1>
        <a:lt1>
          <a:srgbClr val="FFFFCC"/>
        </a:lt1>
        <a:dk2>
          <a:srgbClr val="687FCA"/>
        </a:dk2>
        <a:lt2>
          <a:srgbClr val="19244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ADAAE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ro 2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aro 3">
        <a:dk1>
          <a:srgbClr val="8061A5"/>
        </a:dk1>
        <a:lt1>
          <a:srgbClr val="FFFFCC"/>
        </a:lt1>
        <a:dk2>
          <a:srgbClr val="967DB5"/>
        </a:dk2>
        <a:lt2>
          <a:srgbClr val="192449"/>
        </a:lt2>
        <a:accent1>
          <a:srgbClr val="D6C9F1"/>
        </a:accent1>
        <a:accent2>
          <a:srgbClr val="FAC164"/>
        </a:accent2>
        <a:accent3>
          <a:srgbClr val="C9BFD7"/>
        </a:accent3>
        <a:accent4>
          <a:srgbClr val="DADAAE"/>
        </a:accent4>
        <a:accent5>
          <a:srgbClr val="E8E1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ro 4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Office\Sablony\Návrhy prezentací\jaro.pot</Template>
  <TotalTime>278</TotalTime>
  <Words>2441</Words>
  <Application>Microsoft Office PowerPoint</Application>
  <PresentationFormat>Předvádění na obrazovce (4:3)</PresentationFormat>
  <Paragraphs>333</Paragraphs>
  <Slides>47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52" baseType="lpstr">
      <vt:lpstr>Arial</vt:lpstr>
      <vt:lpstr>MS Mincho</vt:lpstr>
      <vt:lpstr>Times New Roman</vt:lpstr>
      <vt:lpstr>Wingdings</vt:lpstr>
      <vt:lpstr>jaro</vt:lpstr>
      <vt:lpstr>Údaje o názvu a odpovědnosti</vt:lpstr>
      <vt:lpstr>Popisné údaje – atributy provedení</vt:lpstr>
      <vt:lpstr>Prameny a jazyk popisu</vt:lpstr>
      <vt:lpstr>Prezentace aplikace PowerPoint</vt:lpstr>
      <vt:lpstr>Definice - názvové údaje</vt:lpstr>
      <vt:lpstr>Definice - názvové údaje</vt:lpstr>
      <vt:lpstr>Pravidla</vt:lpstr>
      <vt:lpstr>MARC 21</vt:lpstr>
      <vt:lpstr>Příklady obecně</vt:lpstr>
      <vt:lpstr>Příklady prakticky</vt:lpstr>
      <vt:lpstr>Údaj o odpovědnosti</vt:lpstr>
      <vt:lpstr>Pravidla</vt:lpstr>
      <vt:lpstr>Další údaj o odpovědnosti</vt:lpstr>
      <vt:lpstr>Pravidla</vt:lpstr>
      <vt:lpstr>Příklady obecně</vt:lpstr>
      <vt:lpstr>Příklady prakticky</vt:lpstr>
      <vt:lpstr>Údaje o vydání</vt:lpstr>
      <vt:lpstr>Prameny a jazyk popisu</vt:lpstr>
      <vt:lpstr>Příklady obecně</vt:lpstr>
      <vt:lpstr>Příklady prakticky</vt:lpstr>
      <vt:lpstr>Nakladatelské údaje</vt:lpstr>
      <vt:lpstr>Prezentace aplikace PowerPoint</vt:lpstr>
      <vt:lpstr>Prameny a jazyk popisu</vt:lpstr>
      <vt:lpstr>Pravidla</vt:lpstr>
      <vt:lpstr>Místo vydání</vt:lpstr>
      <vt:lpstr>Příklady</vt:lpstr>
      <vt:lpstr>Nakladatelé</vt:lpstr>
      <vt:lpstr>Příklady</vt:lpstr>
      <vt:lpstr>Datum vydání</vt:lpstr>
      <vt:lpstr>Údaje zapisujte následovně: </vt:lpstr>
      <vt:lpstr>Příklady- M21</vt:lpstr>
      <vt:lpstr>Fyzický popis</vt:lpstr>
      <vt:lpstr>Prezentace aplikace PowerPoint</vt:lpstr>
      <vt:lpstr>Prameny a jazyk popisu</vt:lpstr>
      <vt:lpstr>Pravidla</vt:lpstr>
      <vt:lpstr>Příklady</vt:lpstr>
      <vt:lpstr>M21</vt:lpstr>
      <vt:lpstr>Oblast poznámky</vt:lpstr>
      <vt:lpstr>Prameny a jazyk popisu</vt:lpstr>
      <vt:lpstr>Prezentace aplikace PowerPoint</vt:lpstr>
      <vt:lpstr>Pravidla</vt:lpstr>
      <vt:lpstr>505 - formalizovaná poznámka</vt:lpstr>
      <vt:lpstr>ISBN</vt:lpstr>
      <vt:lpstr>Prameny a jazyk popisu</vt:lpstr>
      <vt:lpstr>Prezentace aplikace PowerPoint</vt:lpstr>
      <vt:lpstr>Příklady</vt:lpstr>
      <vt:lpstr>024 - jiná standardní čísla</vt:lpstr>
    </vt:vector>
  </TitlesOfParts>
  <Company>Drobik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Údaj o názvu a odpovědnosti</dc:title>
  <dc:creator>B+T</dc:creator>
  <cp:lastModifiedBy>Barbora Drobíková</cp:lastModifiedBy>
  <cp:revision>161</cp:revision>
  <dcterms:created xsi:type="dcterms:W3CDTF">2004-02-21T17:19:30Z</dcterms:created>
  <dcterms:modified xsi:type="dcterms:W3CDTF">2021-03-28T08:12:35Z</dcterms:modified>
</cp:coreProperties>
</file>