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09" autoAdjust="0"/>
  </p:normalViewPr>
  <p:slideViewPr>
    <p:cSldViewPr snapToGrid="0">
      <p:cViewPr varScale="1">
        <p:scale>
          <a:sx n="93" d="100"/>
          <a:sy n="93" d="100"/>
        </p:scale>
        <p:origin x="744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28521-90BB-4E04-9C91-52338724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28058F-C0C7-4900-8E90-EFA0B2688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5E20B-B21F-42E0-B742-8DE3FAE5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8464A-00B4-4D29-9F85-945E4555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A8D42-67E8-42C7-9A89-69C2368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4D0F9-9166-4713-9838-F5824A7C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6F1D33-6628-4B6E-AD6A-438796A4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CBC5C-641C-4483-BCFB-DACA8B5B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4696E-3DDD-4401-8B8F-331EE7A6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DCC3D-E297-490B-BFCD-07C9D52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4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86122D-08E6-4980-BBDB-BB6AEA47B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6AECBA-11F5-44DF-B794-17A791159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487478-5DB4-4232-A752-CCFCC099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237FD5-968E-44BB-833B-322D7324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99858-FD1F-4F60-B624-62D5AEE4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0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9CE2C-7387-4A91-AA75-126DEFB7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AC762-A5EC-4B08-90F2-A4164750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B939C-5028-4A3A-83F2-523197F0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F35CD-8820-4D11-98B3-486A762A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748A-C251-4E9A-B20F-09382795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1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0A2D6-B24D-4294-A321-0ECC1F05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297BF-19AF-48F6-8861-64A08EA7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7C624-D7B1-4097-9A73-99FC0468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BC7BE5-5EAA-47A2-877C-50343F2D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1F0D8-8221-4EE1-9EE2-1F73E00A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4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B130-95DF-40AE-B68F-6B0B226F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E4852-C87D-4B74-AF44-C0059731E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1E83F6-CCBC-4F5C-AFE2-AF022299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B9E5DC-6161-4308-9C43-B42D9623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504228-ED3D-4A21-9B0A-60B39743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218CD3-9C64-4B9D-A13F-BF7D92D3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88E78-0902-42B3-B110-3AADEFF8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A2C3BB-9EF1-450B-9517-5EF8D9BEC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A5E0E-B3AD-4F1F-B3A4-6A5F9E428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0C02CC-08B8-49A2-8A38-1825C3E3F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9FFF2D-CB4B-46ED-BC40-9FCEE555B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57EB41-D8B8-4DA2-B452-17234676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AB6B7F-5B27-444C-9B67-1A710E4E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EAC662-F4A7-4105-8A59-0CFC407F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1083-8A05-4506-90FF-089785B0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A53797-649B-4830-8ED7-7023708B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D7C069-054D-4D79-B1A9-2255EF17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E337C3-21D5-4F53-81E2-6A4A31BB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9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E8E7C8-0A3E-4B32-A411-25490BAB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67DC40-CE39-4CDE-B73B-5CE3400C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384C74-D513-456F-9DB1-D2BFF8E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53195-ACAB-4384-B4E1-596FAB34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0864A-6C69-4381-9DCB-D07BB6CA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593650-4A97-480D-A516-25AB71F1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2E0007-8440-446E-9451-9FF886F9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071C4-1065-4E47-B4D0-D266679E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411965-D6F6-4825-8D9F-D1659DEB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6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6F80-E013-41D9-A853-931FCD23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FD63AF-58F2-4EA8-B7F7-7974853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68325-74D6-4C60-A93D-292EA91E3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38BB2E-AB84-4C18-BA5C-1B66FD75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46EAD-E4CC-4DA3-9187-4A4F9756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25D4A7-0CB4-43A8-BCC9-A41A5401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0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0FF7DE-37A1-4692-8A10-FD5B7AE3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64B66-2C48-4B3B-A737-18320F151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69F9B0-1EB5-45D0-A94D-FA792FF4D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CFE4-7D83-4A1E-8E66-FCA3BDA1C9BE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46092A-EA1B-4E0E-913F-CEA94EA27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5F877-1AF6-4AF6-8713-72ED88DFA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4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4675C-0D7D-4164-9345-B029EBA7C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Daoxue</a:t>
            </a:r>
            <a:r>
              <a:rPr lang="cs-CZ" dirty="0"/>
              <a:t> </a:t>
            </a:r>
            <a:r>
              <a:rPr lang="zh-CN" altLang="en-US" dirty="0"/>
              <a:t>道學</a:t>
            </a:r>
            <a:br>
              <a:rPr lang="cs-CZ" altLang="zh-CN" dirty="0"/>
            </a:br>
            <a:r>
              <a:rPr lang="cs-CZ" altLang="zh-CN" sz="4400" dirty="0"/>
              <a:t>Neo-konfucianismus, revize tradice a velká syntéza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1CCEA6-2A23-40C9-8C52-87FD4BB23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Čínská filosofie</a:t>
            </a:r>
          </a:p>
          <a:p>
            <a:r>
              <a:rPr lang="cs-CZ" dirty="0"/>
              <a:t>ATJ200013</a:t>
            </a:r>
          </a:p>
        </p:txBody>
      </p:sp>
    </p:spTree>
    <p:extLst>
      <p:ext uri="{BB962C8B-B14F-4D97-AF65-F5344CB8AC3E}">
        <p14:creationId xmlns:p14="http://schemas.microsoft.com/office/powerpoint/2010/main" val="108939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D395C-75A0-4214-A7DA-FA4C1B1D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/>
              <a:t>Dobový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A965C-E853-48D7-8A13-9BE079D4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2000" dirty="0"/>
              <a:t>Společenské změny za dynastie Tang (618-907)</a:t>
            </a:r>
          </a:p>
          <a:p>
            <a:pPr lvl="1"/>
            <a:r>
              <a:rPr lang="cs-CZ" sz="2000" dirty="0"/>
              <a:t>Aristokracie</a:t>
            </a:r>
          </a:p>
          <a:p>
            <a:pPr lvl="1"/>
            <a:r>
              <a:rPr lang="cs-CZ" sz="2000" dirty="0"/>
              <a:t>Obchodníci</a:t>
            </a:r>
          </a:p>
          <a:p>
            <a:pPr lvl="1"/>
            <a:r>
              <a:rPr lang="cs-CZ" sz="2000" dirty="0"/>
              <a:t>Role buddhismu (845)</a:t>
            </a:r>
          </a:p>
          <a:p>
            <a:r>
              <a:rPr lang="cs-CZ" sz="2000" dirty="0"/>
              <a:t>Dynastie Song (960-1279) jako „moderní společnost“</a:t>
            </a:r>
          </a:p>
          <a:p>
            <a:pPr lvl="1"/>
            <a:r>
              <a:rPr lang="cs-CZ" sz="2000" dirty="0"/>
              <a:t>Vznik </a:t>
            </a:r>
            <a:r>
              <a:rPr lang="cs-CZ" sz="2000" dirty="0" err="1"/>
              <a:t>gentry</a:t>
            </a:r>
            <a:endParaRPr lang="cs-CZ" sz="2000" dirty="0"/>
          </a:p>
          <a:p>
            <a:pPr lvl="1"/>
            <a:r>
              <a:rPr lang="cs-CZ" sz="2000" dirty="0"/>
              <a:t>Státní zkoušky</a:t>
            </a:r>
          </a:p>
          <a:p>
            <a:pPr lvl="1"/>
            <a:r>
              <a:rPr lang="cs-CZ" sz="2000" dirty="0"/>
              <a:t>Rozvoj měst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1D278E-E212-4A18-B158-DE70CE8D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9399" y="3429000"/>
            <a:ext cx="3225757" cy="31681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CC0694-2140-4B79-B364-9E5DC65A7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3" b="3"/>
          <a:stretch/>
        </p:blipFill>
        <p:spPr>
          <a:xfrm>
            <a:off x="8473806" y="150918"/>
            <a:ext cx="2688505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B4801F3A-F611-4596-B3ED-FE025A42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r="-3" b="-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72B998-840F-498F-8DAE-85346A72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96" y="1084522"/>
            <a:ext cx="4019107" cy="39185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2800" dirty="0">
                <a:solidFill>
                  <a:srgbClr val="595959"/>
                </a:solidFill>
              </a:rPr>
              <a:t>Předchůdci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D4CB9-A753-4556-A7CC-5BA5571D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1476376"/>
            <a:ext cx="3976577" cy="4339633"/>
          </a:xfrm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cs-CZ" sz="1900" b="1" dirty="0">
                <a:solidFill>
                  <a:srgbClr val="595959"/>
                </a:solidFill>
              </a:rPr>
              <a:t>Han </a:t>
            </a:r>
            <a:r>
              <a:rPr lang="cs-CZ" sz="1900" b="1" dirty="0" err="1">
                <a:solidFill>
                  <a:srgbClr val="595959"/>
                </a:solidFill>
              </a:rPr>
              <a:t>Yu</a:t>
            </a:r>
            <a:r>
              <a:rPr lang="cs-CZ" sz="1900" b="1" dirty="0">
                <a:solidFill>
                  <a:srgbClr val="595959"/>
                </a:solidFill>
              </a:rPr>
              <a:t> </a:t>
            </a:r>
            <a:r>
              <a:rPr lang="zh-CN" altLang="en-US" sz="19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韓愈 </a:t>
            </a:r>
            <a:r>
              <a:rPr lang="cs-CZ" sz="1900" b="1" dirty="0">
                <a:solidFill>
                  <a:srgbClr val="595959"/>
                </a:solidFill>
              </a:rPr>
              <a:t>(768-824)</a:t>
            </a:r>
          </a:p>
          <a:p>
            <a:pPr algn="ctr"/>
            <a:r>
              <a:rPr lang="cs-CZ" sz="1900" dirty="0">
                <a:solidFill>
                  <a:srgbClr val="595959"/>
                </a:solidFill>
              </a:rPr>
              <a:t>Psaní ve starém stylu – </a:t>
            </a:r>
            <a:r>
              <a:rPr lang="cs-CZ" sz="1900" i="1" dirty="0" err="1">
                <a:solidFill>
                  <a:srgbClr val="595959"/>
                </a:solidFill>
              </a:rPr>
              <a:t>guwen</a:t>
            </a:r>
            <a:r>
              <a:rPr lang="cs-CZ" sz="1900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古文</a:t>
            </a:r>
            <a:endParaRPr lang="cs-CZ" sz="1900" dirty="0">
              <a:solidFill>
                <a:srgbClr val="595959"/>
              </a:solidFill>
            </a:endParaRPr>
          </a:p>
          <a:p>
            <a:pPr lvl="1" algn="ctr"/>
            <a:r>
              <a:rPr lang="cs-CZ" sz="1900" dirty="0">
                <a:solidFill>
                  <a:srgbClr val="595959"/>
                </a:solidFill>
              </a:rPr>
              <a:t>„Memorandum o Buddhových kostech“ </a:t>
            </a:r>
            <a:r>
              <a:rPr lang="cs-CZ" sz="1900" i="1" dirty="0" err="1">
                <a:solidFill>
                  <a:srgbClr val="595959"/>
                </a:solidFill>
              </a:rPr>
              <a:t>Jian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cs-CZ" sz="1900" i="1" dirty="0" err="1">
                <a:solidFill>
                  <a:srgbClr val="595959"/>
                </a:solidFill>
              </a:rPr>
              <a:t>ying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cs-CZ" sz="1900" i="1" dirty="0" err="1">
                <a:solidFill>
                  <a:srgbClr val="595959"/>
                </a:solidFill>
              </a:rPr>
              <a:t>Fo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cs-CZ" sz="1900" i="1" dirty="0" err="1">
                <a:solidFill>
                  <a:srgbClr val="595959"/>
                </a:solidFill>
              </a:rPr>
              <a:t>gu</a:t>
            </a:r>
            <a:r>
              <a:rPr lang="cs-CZ" sz="1900" i="1" dirty="0">
                <a:solidFill>
                  <a:srgbClr val="595959"/>
                </a:solidFill>
              </a:rPr>
              <a:t> bia</a:t>
            </a:r>
            <a:r>
              <a:rPr lang="zh-CN" altLang="en-US" sz="1900" dirty="0">
                <a:solidFill>
                  <a:srgbClr val="595959"/>
                </a:solidFill>
              </a:rPr>
              <a:t> 諫迎佛骨表</a:t>
            </a:r>
            <a:endParaRPr lang="cs-CZ" altLang="zh-CN" sz="1900" dirty="0">
              <a:solidFill>
                <a:srgbClr val="595959"/>
              </a:solidFill>
            </a:endParaRPr>
          </a:p>
          <a:p>
            <a:pPr lvl="1" algn="ctr"/>
            <a:r>
              <a:rPr lang="cs-CZ" sz="1900" dirty="0">
                <a:solidFill>
                  <a:srgbClr val="595959"/>
                </a:solidFill>
              </a:rPr>
              <a:t>Předávání taa (role </a:t>
            </a:r>
            <a:r>
              <a:rPr lang="cs-CZ" sz="1900" dirty="0" err="1">
                <a:solidFill>
                  <a:srgbClr val="595959"/>
                </a:solidFill>
              </a:rPr>
              <a:t>Mencia</a:t>
            </a:r>
            <a:r>
              <a:rPr lang="cs-CZ" sz="1900" dirty="0">
                <a:solidFill>
                  <a:srgbClr val="595959"/>
                </a:solidFill>
              </a:rPr>
              <a:t>)</a:t>
            </a:r>
          </a:p>
          <a:p>
            <a:pPr algn="ctr"/>
            <a:r>
              <a:rPr lang="cs-CZ" sz="1900" b="1" dirty="0" err="1">
                <a:solidFill>
                  <a:srgbClr val="595959"/>
                </a:solidFill>
              </a:rPr>
              <a:t>Li</a:t>
            </a:r>
            <a:r>
              <a:rPr lang="cs-CZ" sz="1900" b="1" dirty="0">
                <a:solidFill>
                  <a:srgbClr val="595959"/>
                </a:solidFill>
              </a:rPr>
              <a:t> </a:t>
            </a:r>
            <a:r>
              <a:rPr lang="cs-CZ" sz="1900" b="1" dirty="0" err="1">
                <a:solidFill>
                  <a:srgbClr val="595959"/>
                </a:solidFill>
              </a:rPr>
              <a:t>Ao</a:t>
            </a:r>
            <a:r>
              <a:rPr lang="cs-CZ" sz="1900" b="1" dirty="0">
                <a:solidFill>
                  <a:srgbClr val="595959"/>
                </a:solidFill>
              </a:rPr>
              <a:t> </a:t>
            </a:r>
            <a:r>
              <a:rPr lang="zh-CN" altLang="en-US" sz="1900" b="1" dirty="0">
                <a:solidFill>
                  <a:srgbClr val="595959"/>
                </a:solidFill>
              </a:rPr>
              <a:t>李翱 </a:t>
            </a:r>
            <a:r>
              <a:rPr lang="cs-CZ" sz="1900" b="1" dirty="0">
                <a:solidFill>
                  <a:srgbClr val="595959"/>
                </a:solidFill>
              </a:rPr>
              <a:t>(772-836)</a:t>
            </a:r>
          </a:p>
          <a:p>
            <a:pPr lvl="1" algn="ctr"/>
            <a:r>
              <a:rPr lang="cs-CZ" sz="1900" dirty="0">
                <a:solidFill>
                  <a:srgbClr val="595959"/>
                </a:solidFill>
              </a:rPr>
              <a:t>Otázka přirozenosti </a:t>
            </a:r>
            <a:r>
              <a:rPr lang="cs-CZ" sz="1900" i="1" dirty="0" err="1">
                <a:solidFill>
                  <a:srgbClr val="595959"/>
                </a:solidFill>
              </a:rPr>
              <a:t>xing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性</a:t>
            </a:r>
            <a:endParaRPr lang="cs-CZ" sz="1900" dirty="0">
              <a:solidFill>
                <a:srgbClr val="595959"/>
              </a:solidFill>
            </a:endParaRPr>
          </a:p>
          <a:p>
            <a:pPr algn="ctr"/>
            <a:r>
              <a:rPr lang="cs-CZ" sz="1900" b="1" dirty="0" err="1">
                <a:solidFill>
                  <a:srgbClr val="595959"/>
                </a:solidFill>
              </a:rPr>
              <a:t>Shao</a:t>
            </a:r>
            <a:r>
              <a:rPr lang="cs-CZ" sz="1900" b="1" dirty="0">
                <a:solidFill>
                  <a:srgbClr val="595959"/>
                </a:solidFill>
              </a:rPr>
              <a:t> </a:t>
            </a:r>
            <a:r>
              <a:rPr lang="cs-CZ" sz="1900" b="1" dirty="0" err="1">
                <a:solidFill>
                  <a:srgbClr val="595959"/>
                </a:solidFill>
              </a:rPr>
              <a:t>Yong</a:t>
            </a:r>
            <a:r>
              <a:rPr lang="cs-CZ" sz="1900" b="1" dirty="0">
                <a:solidFill>
                  <a:srgbClr val="595959"/>
                </a:solidFill>
              </a:rPr>
              <a:t> </a:t>
            </a:r>
            <a:r>
              <a:rPr lang="zh-CN" altLang="en-US" sz="1900" b="1" dirty="0">
                <a:solidFill>
                  <a:srgbClr val="595959"/>
                </a:solidFill>
              </a:rPr>
              <a:t>邵雍</a:t>
            </a:r>
            <a:r>
              <a:rPr lang="cs-CZ" sz="1900" b="1" dirty="0">
                <a:solidFill>
                  <a:srgbClr val="595959"/>
                </a:solidFill>
              </a:rPr>
              <a:t> (1011-1077)</a:t>
            </a:r>
            <a:endParaRPr lang="en-US" sz="1900" b="1" dirty="0">
              <a:solidFill>
                <a:srgbClr val="595959"/>
              </a:solidFill>
            </a:endParaRPr>
          </a:p>
          <a:p>
            <a:pPr algn="ctr"/>
            <a:r>
              <a:rPr lang="cs-CZ" sz="1900" dirty="0">
                <a:solidFill>
                  <a:srgbClr val="595959"/>
                </a:solidFill>
              </a:rPr>
              <a:t>Studium Knihy problém a numerologické spekulace</a:t>
            </a:r>
          </a:p>
          <a:p>
            <a:pPr algn="ctr"/>
            <a:r>
              <a:rPr lang="cs-CZ" sz="1900" dirty="0">
                <a:solidFill>
                  <a:srgbClr val="595959"/>
                </a:solidFill>
              </a:rPr>
              <a:t>Triadické poznání: objekty vnímané smysly – představa v mysli (</a:t>
            </a:r>
            <a:r>
              <a:rPr lang="cs-CZ" sz="1900" i="1" dirty="0" err="1">
                <a:solidFill>
                  <a:srgbClr val="595959"/>
                </a:solidFill>
              </a:rPr>
              <a:t>xiang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象</a:t>
            </a:r>
            <a:r>
              <a:rPr lang="cs-CZ" sz="1900" i="1" dirty="0">
                <a:solidFill>
                  <a:srgbClr val="595959"/>
                </a:solidFill>
              </a:rPr>
              <a:t> </a:t>
            </a:r>
            <a:r>
              <a:rPr lang="cs-CZ" sz="1900" dirty="0">
                <a:solidFill>
                  <a:srgbClr val="595959"/>
                </a:solidFill>
              </a:rPr>
              <a:t>a </a:t>
            </a:r>
            <a:r>
              <a:rPr lang="cs-CZ" sz="1900" i="1" dirty="0" err="1">
                <a:solidFill>
                  <a:srgbClr val="595959"/>
                </a:solidFill>
              </a:rPr>
              <a:t>shu</a:t>
            </a:r>
            <a:r>
              <a:rPr lang="cs-CZ" sz="1900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數</a:t>
            </a:r>
            <a:r>
              <a:rPr lang="cs-CZ" altLang="zh-CN" sz="1900" dirty="0">
                <a:solidFill>
                  <a:srgbClr val="595959"/>
                </a:solidFill>
              </a:rPr>
              <a:t>) – poznání utvářejícího principu </a:t>
            </a:r>
            <a:r>
              <a:rPr lang="cs-CZ" altLang="zh-CN" sz="1900" i="1" dirty="0" err="1">
                <a:solidFill>
                  <a:srgbClr val="595959"/>
                </a:solidFill>
              </a:rPr>
              <a:t>li</a:t>
            </a:r>
            <a:r>
              <a:rPr lang="cs-CZ" altLang="zh-CN" sz="1900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理</a:t>
            </a:r>
            <a:endParaRPr lang="en-US" altLang="zh-CN" sz="1900" dirty="0">
              <a:solidFill>
                <a:srgbClr val="595959"/>
              </a:solidFill>
            </a:endParaRPr>
          </a:p>
          <a:p>
            <a:pPr algn="ctr"/>
            <a:r>
              <a:rPr lang="en-US" altLang="zh-CN" sz="1900" dirty="0">
                <a:solidFill>
                  <a:srgbClr val="595959"/>
                </a:solidFill>
              </a:rPr>
              <a:t>P</a:t>
            </a:r>
            <a:r>
              <a:rPr lang="cs-CZ" altLang="zh-CN" sz="1900" dirty="0" err="1">
                <a:solidFill>
                  <a:srgbClr val="595959"/>
                </a:solidFill>
              </a:rPr>
              <a:t>ozorování</a:t>
            </a:r>
            <a:r>
              <a:rPr lang="cs-CZ" altLang="zh-CN" sz="1900" dirty="0">
                <a:solidFill>
                  <a:srgbClr val="595959"/>
                </a:solidFill>
              </a:rPr>
              <a:t> principu a pozorování věcí </a:t>
            </a:r>
            <a:r>
              <a:rPr lang="cs-CZ" altLang="zh-CN" sz="1900" i="1" dirty="0" err="1">
                <a:solidFill>
                  <a:srgbClr val="595959"/>
                </a:solidFill>
              </a:rPr>
              <a:t>guanwu</a:t>
            </a:r>
            <a:r>
              <a:rPr lang="en-US" altLang="zh-CN" sz="1900" i="1" dirty="0">
                <a:solidFill>
                  <a:srgbClr val="595959"/>
                </a:solidFill>
              </a:rPr>
              <a:t> </a:t>
            </a:r>
            <a:r>
              <a:rPr lang="zh-CN" altLang="en-US" sz="1900" dirty="0">
                <a:solidFill>
                  <a:srgbClr val="595959"/>
                </a:solidFill>
              </a:rPr>
              <a:t>觀物</a:t>
            </a:r>
            <a:r>
              <a:rPr lang="cs-CZ" altLang="zh-CN" sz="1900" dirty="0">
                <a:solidFill>
                  <a:srgbClr val="595959"/>
                </a:solidFill>
              </a:rPr>
              <a:t> (zbavení se subjektivního pohledu)</a:t>
            </a:r>
            <a:endParaRPr lang="cs-CZ" sz="1900" dirty="0">
              <a:solidFill>
                <a:srgbClr val="595959"/>
              </a:solidFill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E164644B-F545-4B6A-B309-80D5D4E6A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7" r="2" b="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CCAC3-F6F7-4E08-899C-996525D4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Daotong</a:t>
            </a:r>
            <a:r>
              <a:rPr lang="cs-CZ" i="1" dirty="0"/>
              <a:t> </a:t>
            </a:r>
            <a:r>
              <a:rPr lang="zh-CN" altLang="en-US" dirty="0"/>
              <a:t>道統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59B08-0892-42F5-B91B-47B9DC280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Ustanovuje </a:t>
            </a:r>
            <a:r>
              <a:rPr lang="cs-CZ" dirty="0" err="1"/>
              <a:t>Zhu</a:t>
            </a:r>
            <a:r>
              <a:rPr lang="cs-CZ" dirty="0"/>
              <a:t> </a:t>
            </a:r>
            <a:r>
              <a:rPr lang="cs-CZ" dirty="0" err="1"/>
              <a:t>Xi</a:t>
            </a:r>
            <a:endParaRPr lang="cs-CZ" dirty="0"/>
          </a:p>
          <a:p>
            <a:r>
              <a:rPr lang="cs-CZ" altLang="zh-CN" dirty="0"/>
              <a:t>Přebírají upadlou linii – Konfucius předává </a:t>
            </a:r>
            <a:r>
              <a:rPr lang="cs-CZ" altLang="zh-CN" dirty="0" err="1"/>
              <a:t>Dao</a:t>
            </a:r>
            <a:r>
              <a:rPr lang="cs-CZ" altLang="zh-CN" dirty="0"/>
              <a:t> (přes </a:t>
            </a:r>
            <a:r>
              <a:rPr lang="cs-CZ" altLang="zh-CN" dirty="0" err="1"/>
              <a:t>Zengzia</a:t>
            </a:r>
            <a:r>
              <a:rPr lang="cs-CZ" altLang="zh-CN" dirty="0"/>
              <a:t> </a:t>
            </a:r>
            <a:r>
              <a:rPr lang="zh-CN" altLang="en-US" dirty="0"/>
              <a:t>曾子</a:t>
            </a:r>
            <a:r>
              <a:rPr lang="cs-CZ" altLang="zh-CN" dirty="0"/>
              <a:t> a </a:t>
            </a:r>
            <a:r>
              <a:rPr lang="cs-CZ" altLang="zh-CN" dirty="0" err="1"/>
              <a:t>Zi</a:t>
            </a:r>
            <a:r>
              <a:rPr lang="cs-CZ" altLang="zh-CN" dirty="0"/>
              <a:t> </a:t>
            </a:r>
            <a:r>
              <a:rPr lang="cs-CZ" altLang="zh-CN" dirty="0" err="1"/>
              <a:t>Siho</a:t>
            </a:r>
            <a:r>
              <a:rPr lang="en-US" altLang="zh-CN" dirty="0"/>
              <a:t> </a:t>
            </a:r>
            <a:r>
              <a:rPr lang="zh-CN" altLang="en-US" dirty="0"/>
              <a:t>子思</a:t>
            </a:r>
            <a:r>
              <a:rPr lang="cs-CZ" altLang="zh-CN" dirty="0"/>
              <a:t>) </a:t>
            </a:r>
            <a:r>
              <a:rPr lang="cs-CZ" altLang="zh-CN" dirty="0" err="1"/>
              <a:t>Menciovi</a:t>
            </a:r>
            <a:r>
              <a:rPr lang="cs-CZ" altLang="zh-CN" dirty="0"/>
              <a:t>, a ten jej nemá komu předat</a:t>
            </a:r>
          </a:p>
          <a:p>
            <a:r>
              <a:rPr lang="cs-CZ" dirty="0" err="1"/>
              <a:t>Zhou</a:t>
            </a:r>
            <a:r>
              <a:rPr lang="cs-CZ" dirty="0"/>
              <a:t> </a:t>
            </a:r>
            <a:r>
              <a:rPr lang="cs-CZ" dirty="0" err="1"/>
              <a:t>Dunyi</a:t>
            </a:r>
            <a:r>
              <a:rPr lang="zh-CN" altLang="en-US" sz="2800" b="0" i="0" dirty="0">
                <a:effectLst/>
              </a:rPr>
              <a:t>周敦頤 </a:t>
            </a:r>
            <a:r>
              <a:rPr lang="en-US" sz="2800" dirty="0"/>
              <a:t>(1017-1073)</a:t>
            </a:r>
            <a:endParaRPr lang="cs-CZ" dirty="0"/>
          </a:p>
          <a:p>
            <a:r>
              <a:rPr lang="cs-CZ" dirty="0" err="1"/>
              <a:t>Zhang</a:t>
            </a:r>
            <a:r>
              <a:rPr lang="cs-CZ" dirty="0"/>
              <a:t> </a:t>
            </a:r>
            <a:r>
              <a:rPr lang="cs-CZ" dirty="0" err="1"/>
              <a:t>Zai</a:t>
            </a:r>
            <a:r>
              <a:rPr lang="en-US" dirty="0"/>
              <a:t> 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張載 </a:t>
            </a:r>
            <a:r>
              <a:rPr lang="cs-CZ" altLang="zh-CN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1020</a:t>
            </a:r>
            <a:r>
              <a:rPr lang="cs-CZ" altLang="zh-CN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en-US" altLang="zh-CN" dirty="0">
                <a:solidFill>
                  <a:srgbClr val="202122"/>
                </a:solidFill>
                <a:latin typeface="Arial" panose="020B0604020202020204" pitchFamily="34" charset="0"/>
              </a:rPr>
              <a:t>107</a:t>
            </a:r>
            <a:r>
              <a:rPr lang="cs-CZ" altLang="zh-CN" dirty="0">
                <a:solidFill>
                  <a:srgbClr val="202122"/>
                </a:solidFill>
                <a:latin typeface="Arial" panose="020B0604020202020204" pitchFamily="34" charset="0"/>
              </a:rPr>
              <a:t>3)</a:t>
            </a:r>
            <a:endParaRPr lang="cs-CZ" dirty="0"/>
          </a:p>
          <a:p>
            <a:r>
              <a:rPr lang="cs-CZ" dirty="0" err="1"/>
              <a:t>Cheng</a:t>
            </a:r>
            <a:r>
              <a:rPr lang="cs-CZ" dirty="0"/>
              <a:t> </a:t>
            </a:r>
            <a:r>
              <a:rPr lang="cs-CZ" dirty="0" err="1"/>
              <a:t>Hao</a:t>
            </a:r>
            <a:r>
              <a:rPr lang="cs-CZ" dirty="0"/>
              <a:t> </a:t>
            </a:r>
            <a:r>
              <a:rPr lang="zh-CN" altLang="en-US" dirty="0">
                <a:solidFill>
                  <a:srgbClr val="202122"/>
                </a:solidFill>
                <a:latin typeface="Arial" panose="020B0604020202020204" pitchFamily="34" charset="0"/>
              </a:rPr>
              <a:t>程顥</a:t>
            </a:r>
            <a:r>
              <a:rPr lang="cs-CZ" altLang="zh-CN" dirty="0">
                <a:solidFill>
                  <a:srgbClr val="202122"/>
                </a:solidFill>
                <a:latin typeface="Arial" panose="020B0604020202020204" pitchFamily="34" charset="0"/>
              </a:rPr>
              <a:t> (1032-1085)</a:t>
            </a:r>
          </a:p>
          <a:p>
            <a:r>
              <a:rPr lang="cs-CZ" dirty="0" err="1"/>
              <a:t>Cheng</a:t>
            </a:r>
            <a:r>
              <a:rPr lang="cs-CZ" dirty="0"/>
              <a:t> </a:t>
            </a:r>
            <a:r>
              <a:rPr lang="cs-CZ" dirty="0" err="1"/>
              <a:t>Yi</a:t>
            </a:r>
            <a:r>
              <a:rPr lang="cs-CZ" dirty="0"/>
              <a:t> </a:t>
            </a:r>
            <a:r>
              <a:rPr lang="zh-CN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程頤</a:t>
            </a:r>
            <a:r>
              <a:rPr lang="cs-CZ" altLang="zh-C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(1033-1107)</a:t>
            </a:r>
            <a:endParaRPr lang="cs-CZ" dirty="0"/>
          </a:p>
          <a:p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Zhu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Xi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zh-CN" altLang="en-US" dirty="0"/>
              <a:t>朱熹</a:t>
            </a:r>
            <a:r>
              <a:rPr lang="cs-CZ" altLang="zh-CN" dirty="0"/>
              <a:t>(1130-1200)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4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72166-83C9-4B7B-A327-294F5047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136" y="552182"/>
            <a:ext cx="8478213" cy="124804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Zhou </a:t>
            </a:r>
            <a:r>
              <a:rPr lang="en-US" sz="5200" dirty="0" err="1"/>
              <a:t>Dunyi</a:t>
            </a:r>
            <a:r>
              <a:rPr lang="en-US" sz="5200" dirty="0"/>
              <a:t> </a:t>
            </a:r>
            <a:r>
              <a:rPr lang="zh-CN" altLang="en-US" sz="5200" b="0" i="0" dirty="0">
                <a:effectLst/>
              </a:rPr>
              <a:t>周敦頤 </a:t>
            </a:r>
            <a:r>
              <a:rPr lang="en-US" sz="5200" dirty="0"/>
              <a:t>(1017-1073)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A1A06-C91E-4E9F-866D-442C159F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137" y="2066925"/>
            <a:ext cx="7749260" cy="406717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Char char="-"/>
            </a:pPr>
            <a:r>
              <a:rPr lang="en-US" sz="2400" i="1" dirty="0" err="1"/>
              <a:t>Taijitu</a:t>
            </a:r>
            <a:r>
              <a:rPr lang="en-US" sz="2400" i="1" dirty="0"/>
              <a:t> </a:t>
            </a:r>
            <a:r>
              <a:rPr lang="en-US" sz="2400" i="1" dirty="0" err="1"/>
              <a:t>shuo</a:t>
            </a:r>
            <a:r>
              <a:rPr lang="en-US" sz="2400" i="1" dirty="0"/>
              <a:t> </a:t>
            </a:r>
            <a:r>
              <a:rPr lang="zh-CN" altLang="en-US" sz="2400" dirty="0"/>
              <a:t>太極圖說</a:t>
            </a:r>
            <a:r>
              <a:rPr lang="en-US" altLang="zh-CN" sz="2400" dirty="0"/>
              <a:t>, </a:t>
            </a:r>
            <a:r>
              <a:rPr lang="en-US" altLang="zh-CN" sz="2400" i="1" dirty="0"/>
              <a:t>Tong Shu </a:t>
            </a:r>
            <a:r>
              <a:rPr lang="zh-CN" altLang="en-US" sz="2400" dirty="0"/>
              <a:t>通書</a:t>
            </a:r>
            <a:endParaRPr lang="cs-CZ" altLang="zh-CN" sz="2400" dirty="0"/>
          </a:p>
          <a:p>
            <a:pPr>
              <a:buFontTx/>
              <a:buChar char="-"/>
            </a:pPr>
            <a:r>
              <a:rPr lang="cs-CZ" sz="2400" dirty="0"/>
              <a:t>Taoistické vlivy</a:t>
            </a:r>
          </a:p>
          <a:p>
            <a:pPr>
              <a:buFontTx/>
              <a:buChar char="-"/>
            </a:pPr>
            <a:r>
              <a:rPr lang="cs-CZ" sz="2400" dirty="0"/>
              <a:t>Člověk se shoduje s Nebem a Zemí, resp. „nebeským principem“ </a:t>
            </a:r>
            <a:r>
              <a:rPr lang="cs-CZ" sz="2400" i="1" dirty="0" err="1"/>
              <a:t>tianli</a:t>
            </a:r>
            <a:r>
              <a:rPr lang="cs-CZ" sz="2400" dirty="0"/>
              <a:t> </a:t>
            </a:r>
            <a:r>
              <a:rPr lang="zh-CN" altLang="en-US" sz="2400" dirty="0"/>
              <a:t>天理</a:t>
            </a:r>
            <a:endParaRPr lang="cs-CZ" altLang="zh-CN" sz="2400" dirty="0"/>
          </a:p>
          <a:p>
            <a:pPr>
              <a:buFontTx/>
              <a:buChar char="-"/>
            </a:pPr>
            <a:r>
              <a:rPr lang="cs-CZ" sz="2400" dirty="0"/>
              <a:t>Kosmologické představy jako základ morálního jednání</a:t>
            </a:r>
          </a:p>
          <a:p>
            <a:pPr>
              <a:buFontTx/>
              <a:buChar char="-"/>
            </a:pPr>
            <a:r>
              <a:rPr lang="cs-CZ" sz="2400" dirty="0"/>
              <a:t>„Učitel“ </a:t>
            </a:r>
            <a:r>
              <a:rPr lang="cs-CZ" sz="2400" dirty="0" err="1"/>
              <a:t>Cheng</a:t>
            </a:r>
            <a:r>
              <a:rPr lang="cs-CZ" sz="2400" dirty="0"/>
              <a:t> </a:t>
            </a:r>
            <a:r>
              <a:rPr lang="cs-CZ" sz="2400" dirty="0" err="1"/>
              <a:t>Yiho</a:t>
            </a:r>
            <a:r>
              <a:rPr lang="cs-CZ" sz="2400" dirty="0"/>
              <a:t> a </a:t>
            </a:r>
            <a:r>
              <a:rPr lang="cs-CZ" sz="2400" dirty="0" err="1"/>
              <a:t>Cheng</a:t>
            </a:r>
            <a:r>
              <a:rPr lang="cs-CZ" sz="2400" dirty="0"/>
              <a:t> </a:t>
            </a:r>
            <a:r>
              <a:rPr lang="cs-CZ" sz="2400" dirty="0" err="1"/>
              <a:t>Haoa</a:t>
            </a:r>
            <a:endParaRPr lang="cs-CZ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00EB0E-B63B-45C9-95BE-557F37C7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6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742174-DE20-4495-A5D8-1FC1458B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0677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318" y="0"/>
            <a:ext cx="812211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E5C7AD-4D9E-45BD-A9F8-52878FD0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117" y="637763"/>
            <a:ext cx="4310698" cy="1627274"/>
          </a:xfrm>
        </p:spPr>
        <p:txBody>
          <a:bodyPr anchor="t">
            <a:normAutofit/>
          </a:bodyPr>
          <a:lstStyle/>
          <a:p>
            <a:r>
              <a:rPr lang="cs-CZ" sz="4800"/>
              <a:t>Zhang Zai</a:t>
            </a:r>
            <a:r>
              <a:rPr lang="en-US" sz="4800"/>
              <a:t> </a:t>
            </a:r>
            <a:r>
              <a:rPr lang="zh-CN" altLang="en-US" sz="4800"/>
              <a:t>張載 </a:t>
            </a:r>
            <a:r>
              <a:rPr lang="cs-CZ" altLang="zh-CN" sz="4800"/>
              <a:t>(</a:t>
            </a:r>
            <a:r>
              <a:rPr lang="en-US" altLang="zh-CN" sz="4800"/>
              <a:t>1020</a:t>
            </a:r>
            <a:r>
              <a:rPr lang="cs-CZ" altLang="zh-CN" sz="4800"/>
              <a:t>-</a:t>
            </a:r>
            <a:r>
              <a:rPr lang="en-US" altLang="zh-CN" sz="4800"/>
              <a:t>107</a:t>
            </a:r>
            <a:r>
              <a:rPr lang="cs-CZ" altLang="zh-CN" sz="4800"/>
              <a:t>3)</a:t>
            </a:r>
            <a:endParaRPr lang="cs-CZ" sz="480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804C48FD-A8ED-48FD-AC0D-DD1A23D21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r="-2" b="-2"/>
          <a:stretch/>
        </p:blipFill>
        <p:spPr>
          <a:xfrm>
            <a:off x="1158960" y="637762"/>
            <a:ext cx="2898358" cy="55767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7" y="2382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F7C38-D25D-43A1-AC5F-83A312DC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260" y="2585441"/>
            <a:ext cx="6384094" cy="3629086"/>
          </a:xfrm>
        </p:spPr>
        <p:txBody>
          <a:bodyPr>
            <a:normAutofit/>
          </a:bodyPr>
          <a:lstStyle/>
          <a:p>
            <a:r>
              <a:rPr lang="cs-CZ" sz="2000" dirty="0"/>
              <a:t>Na okraji tzv. „školy principu“ </a:t>
            </a:r>
            <a:r>
              <a:rPr lang="cs-CZ" sz="2000" i="1" dirty="0" err="1"/>
              <a:t>lixue</a:t>
            </a:r>
            <a:r>
              <a:rPr lang="cs-CZ" sz="2000" i="1" dirty="0"/>
              <a:t> </a:t>
            </a:r>
            <a:r>
              <a:rPr lang="zh-CN" altLang="en-US" sz="2000" dirty="0"/>
              <a:t>理學</a:t>
            </a:r>
            <a:r>
              <a:rPr lang="cs-CZ" altLang="zh-CN" sz="2000" dirty="0"/>
              <a:t>, ale navazuje na něj mnoho učenců za dynastií Ming a </a:t>
            </a:r>
            <a:r>
              <a:rPr lang="cs-CZ" altLang="zh-CN" sz="2000" dirty="0" err="1"/>
              <a:t>Qing</a:t>
            </a:r>
            <a:endParaRPr lang="cs-CZ" altLang="zh-CN" sz="2000" dirty="0"/>
          </a:p>
          <a:p>
            <a:r>
              <a:rPr lang="cs-CZ" sz="2000" dirty="0"/>
              <a:t>Strýc bratrů </a:t>
            </a:r>
            <a:r>
              <a:rPr lang="cs-CZ" sz="2000" dirty="0" err="1"/>
              <a:t>Chengových</a:t>
            </a:r>
            <a:endParaRPr lang="cs-CZ" sz="2000" dirty="0"/>
          </a:p>
          <a:p>
            <a:r>
              <a:rPr lang="cs-CZ" altLang="zh-CN" sz="2000" dirty="0" err="1"/>
              <a:t>Yishuo</a:t>
            </a:r>
            <a:r>
              <a:rPr lang="cs-CZ" altLang="zh-CN" sz="2000" dirty="0"/>
              <a:t> </a:t>
            </a:r>
            <a:r>
              <a:rPr lang="zh-CN" altLang="en-US" sz="2000" dirty="0"/>
              <a:t>易說</a:t>
            </a:r>
            <a:r>
              <a:rPr lang="cs-CZ" altLang="zh-CN" sz="2000" dirty="0"/>
              <a:t>,</a:t>
            </a:r>
            <a:r>
              <a:rPr lang="zh-CN" altLang="en-US" sz="2000" dirty="0"/>
              <a:t> </a:t>
            </a:r>
            <a:r>
              <a:rPr lang="cs-CZ" altLang="zh-CN" sz="2000" dirty="0" err="1"/>
              <a:t>Zheng</a:t>
            </a:r>
            <a:r>
              <a:rPr lang="cs-CZ" altLang="zh-CN" sz="2000" dirty="0"/>
              <a:t> </a:t>
            </a:r>
            <a:r>
              <a:rPr lang="cs-CZ" altLang="zh-CN" sz="2000" dirty="0" err="1"/>
              <a:t>Meng</a:t>
            </a:r>
            <a:r>
              <a:rPr lang="zh-CN" altLang="en-US" sz="2000" dirty="0"/>
              <a:t>正蒙</a:t>
            </a:r>
            <a:r>
              <a:rPr lang="cs-CZ" altLang="zh-CN" sz="2000" dirty="0"/>
              <a:t>, </a:t>
            </a:r>
            <a:r>
              <a:rPr lang="cs-CZ" altLang="zh-CN" sz="2000" dirty="0" err="1"/>
              <a:t>Yulu</a:t>
            </a:r>
            <a:r>
              <a:rPr lang="cs-CZ" altLang="zh-CN" sz="2000" dirty="0"/>
              <a:t> </a:t>
            </a:r>
            <a:r>
              <a:rPr lang="cs-CZ" altLang="zh-CN" sz="2000" dirty="0" err="1"/>
              <a:t>Shao</a:t>
            </a:r>
            <a:r>
              <a:rPr lang="cs-CZ" altLang="zh-CN" sz="2000" dirty="0"/>
              <a:t> </a:t>
            </a:r>
            <a:r>
              <a:rPr lang="zh-CN" altLang="en-US" sz="2000" dirty="0"/>
              <a:t>語錄鈔</a:t>
            </a:r>
            <a:r>
              <a:rPr lang="cs-CZ" altLang="zh-CN" sz="2000" dirty="0"/>
              <a:t> (žánr </a:t>
            </a:r>
            <a:r>
              <a:rPr lang="cs-CZ" altLang="zh-CN" sz="2000" i="1" dirty="0" err="1"/>
              <a:t>yulu</a:t>
            </a:r>
            <a:r>
              <a:rPr lang="cs-CZ" altLang="zh-CN" sz="2000" dirty="0"/>
              <a:t> !)</a:t>
            </a:r>
          </a:p>
          <a:p>
            <a:r>
              <a:rPr lang="cs-CZ" altLang="zh-CN" sz="2000" i="1" dirty="0" err="1"/>
              <a:t>Qi</a:t>
            </a:r>
            <a:r>
              <a:rPr lang="cs-CZ" altLang="zh-CN" sz="2000" i="1" dirty="0"/>
              <a:t> </a:t>
            </a:r>
            <a:r>
              <a:rPr lang="zh-CN" altLang="en-US" sz="2000" dirty="0"/>
              <a:t>氣</a:t>
            </a:r>
            <a:r>
              <a:rPr lang="cs-CZ" altLang="zh-CN" sz="2000" dirty="0"/>
              <a:t> jakožto základ všeho (proti prázdnotě) – svět a jeho dynamika je definován dynamikou zhušťování a rozpouštění </a:t>
            </a:r>
            <a:r>
              <a:rPr lang="cs-CZ" altLang="zh-CN" sz="2000" i="1" dirty="0" err="1"/>
              <a:t>qi</a:t>
            </a:r>
            <a:endParaRPr lang="cs-CZ" altLang="zh-CN" sz="2000" i="1" dirty="0"/>
          </a:p>
          <a:p>
            <a:r>
              <a:rPr lang="cs-CZ" altLang="zh-CN" sz="2000" dirty="0"/>
              <a:t>Otázky </a:t>
            </a:r>
            <a:r>
              <a:rPr lang="cs-CZ" altLang="zh-CN" sz="2000" dirty="0" err="1"/>
              <a:t>sebekultivace</a:t>
            </a:r>
            <a:r>
              <a:rPr lang="cs-CZ" altLang="zh-CN" sz="2000" dirty="0"/>
              <a:t> a správné míry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431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D412C52B-93EC-4F3D-8550-EC2BE3C70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r="100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C61B54-E51F-441B-8BD5-FE215075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96" y="1084521"/>
            <a:ext cx="4019107" cy="1292027"/>
          </a:xfrm>
        </p:spPr>
        <p:txBody>
          <a:bodyPr anchor="b">
            <a:normAutofit/>
          </a:bodyPr>
          <a:lstStyle/>
          <a:p>
            <a:pPr algn="ctr"/>
            <a:r>
              <a:rPr lang="cs-CZ" sz="2800">
                <a:solidFill>
                  <a:srgbClr val="595959"/>
                </a:solidFill>
              </a:rPr>
              <a:t>Bratři Chengové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57C8226-F029-46A1-B622-130D0546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anchor="t">
            <a:normAutofit fontScale="70000" lnSpcReduction="20000"/>
          </a:bodyPr>
          <a:lstStyle/>
          <a:p>
            <a:pPr algn="ctr"/>
            <a:r>
              <a:rPr lang="cs-CZ" sz="2000" dirty="0" err="1">
                <a:solidFill>
                  <a:srgbClr val="595959"/>
                </a:solidFill>
              </a:rPr>
              <a:t>Cheng</a:t>
            </a:r>
            <a:r>
              <a:rPr lang="cs-CZ" sz="2000" dirty="0">
                <a:solidFill>
                  <a:srgbClr val="595959"/>
                </a:solidFill>
              </a:rPr>
              <a:t> </a:t>
            </a:r>
            <a:r>
              <a:rPr lang="cs-CZ" sz="2000" dirty="0" err="1">
                <a:solidFill>
                  <a:srgbClr val="595959"/>
                </a:solidFill>
              </a:rPr>
              <a:t>Hao</a:t>
            </a:r>
            <a:r>
              <a:rPr lang="cs-CZ" sz="2000" dirty="0">
                <a:solidFill>
                  <a:srgbClr val="595959"/>
                </a:solidFill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程顥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(1032-1085) a </a:t>
            </a:r>
            <a:r>
              <a:rPr lang="cs-CZ" sz="2000" dirty="0" err="1">
                <a:solidFill>
                  <a:srgbClr val="595959"/>
                </a:solidFill>
              </a:rPr>
              <a:t>Cheng</a:t>
            </a:r>
            <a:r>
              <a:rPr lang="cs-CZ" sz="2000" dirty="0">
                <a:solidFill>
                  <a:srgbClr val="595959"/>
                </a:solidFill>
              </a:rPr>
              <a:t> </a:t>
            </a:r>
            <a:r>
              <a:rPr lang="cs-CZ" sz="2000" dirty="0" err="1">
                <a:solidFill>
                  <a:srgbClr val="595959"/>
                </a:solidFill>
              </a:rPr>
              <a:t>Yi</a:t>
            </a:r>
            <a:r>
              <a:rPr lang="cs-CZ" sz="2000" dirty="0">
                <a:solidFill>
                  <a:srgbClr val="595959"/>
                </a:solidFill>
              </a:rPr>
              <a:t> </a:t>
            </a:r>
            <a:r>
              <a:rPr lang="zh-CN" altLang="en-US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程頤</a:t>
            </a:r>
            <a:r>
              <a:rPr lang="cs-CZ" altLang="zh-CN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(1033-1107)</a:t>
            </a:r>
          </a:p>
          <a:p>
            <a:pPr algn="ctr"/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Akcent studia klasiků jakožto zásadního prostředku k nápravě mysli a udržování přirozenosti</a:t>
            </a:r>
          </a:p>
          <a:p>
            <a:pPr algn="ctr"/>
            <a:r>
              <a:rPr lang="cs-CZ" altLang="zh-CN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Princip </a:t>
            </a:r>
            <a:r>
              <a:rPr lang="cs-CZ" altLang="zh-CN" sz="2000" b="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li</a:t>
            </a:r>
            <a:r>
              <a:rPr lang="cs-CZ" altLang="zh-CN" sz="2000" b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2000" b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理</a:t>
            </a:r>
            <a:r>
              <a:rPr lang="cs-CZ" altLang="zh-CN" sz="2000" b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– předpis role, </a:t>
            </a:r>
            <a:r>
              <a:rPr lang="cs-CZ" altLang="zh-CN" sz="2000" b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ajkou</a:t>
            </a:r>
            <a:r>
              <a:rPr lang="cs-CZ" altLang="zh-CN" sz="2000" b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mají věci hrát, nikoliv transcendentální princip (věc je dána svým principem, který vůči ní není vnější); princip zajišťuje vše prostupující harmonii</a:t>
            </a:r>
          </a:p>
          <a:p>
            <a:pPr algn="ctr"/>
            <a:r>
              <a:rPr lang="cs-CZ" altLang="zh-CN" sz="2000" i="0" dirty="0">
                <a:solidFill>
                  <a:srgbClr val="595959"/>
                </a:solidFill>
                <a:latin typeface="Arial" panose="020B0604020202020204" pitchFamily="34" charset="0"/>
              </a:rPr>
              <a:t>V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ěci je třeba zkoumat, což je základním východiskem morálního jednání; „dávání věcí do souvislostí“ </a:t>
            </a:r>
            <a:r>
              <a:rPr lang="cs-CZ" altLang="zh-CN" sz="2000" i="1" dirty="0" err="1">
                <a:solidFill>
                  <a:srgbClr val="595959"/>
                </a:solidFill>
                <a:latin typeface="Arial" panose="020B0604020202020204" pitchFamily="34" charset="0"/>
              </a:rPr>
              <a:t>gewu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格物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pomáhá „spatřit princip“ </a:t>
            </a:r>
            <a:r>
              <a:rPr lang="cs-CZ" altLang="zh-CN" sz="2000" i="1" dirty="0" err="1">
                <a:solidFill>
                  <a:srgbClr val="595959"/>
                </a:solidFill>
                <a:latin typeface="Arial" panose="020B0604020202020204" pitchFamily="34" charset="0"/>
              </a:rPr>
              <a:t>jianli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見理</a:t>
            </a:r>
            <a:r>
              <a:rPr lang="cs-CZ" altLang="zh-CN" sz="2000" dirty="0">
                <a:solidFill>
                  <a:srgbClr val="595959"/>
                </a:solidFill>
                <a:latin typeface="Arial" panose="020B0604020202020204" pitchFamily="34" charset="0"/>
              </a:rPr>
              <a:t>, což je základem správného jednání, protože morální přirozenost je správná</a:t>
            </a:r>
            <a:endParaRPr lang="cs-CZ" altLang="zh-CN" sz="2000" b="0" i="0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cs-CZ" sz="2000" dirty="0">
              <a:solidFill>
                <a:srgbClr val="595959"/>
              </a:solidFill>
            </a:endParaRPr>
          </a:p>
          <a:p>
            <a:pPr algn="ctr"/>
            <a:endParaRPr lang="cs-CZ" sz="2000" dirty="0">
              <a:solidFill>
                <a:srgbClr val="595959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C1440E0-F0A8-49D7-87EC-CC6E0B0D2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96" y="685792"/>
            <a:ext cx="2438400" cy="51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bílá tabule, podepsat&#10;&#10;Popis byl vytvořen automaticky">
            <a:extLst>
              <a:ext uri="{FF2B5EF4-FFF2-40B4-BE49-F238E27FC236}">
                <a16:creationId xmlns:a16="http://schemas.microsoft.com/office/drawing/2014/main" id="{E28EF65F-F10C-4AB5-9C89-CE7CA2FF0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2" r="22778" b="16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1F64B1-7E3F-47F5-A7F5-CB5684ED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Zhu Xi </a:t>
            </a:r>
            <a:r>
              <a:rPr lang="zh-CN" altLang="en-US" sz="2800" dirty="0"/>
              <a:t>朱熹</a:t>
            </a:r>
            <a:r>
              <a:rPr lang="en-US" altLang="zh-CN" sz="2800" dirty="0"/>
              <a:t>(1130-1200)</a:t>
            </a:r>
            <a:endParaRPr lang="en-US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5AF59-C7D1-45F9-960A-10F2C96D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83257" cy="37956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 err="1"/>
              <a:t>Velký</a:t>
            </a:r>
            <a:r>
              <a:rPr lang="en-US" sz="1700" dirty="0"/>
              <a:t> </a:t>
            </a:r>
            <a:r>
              <a:rPr lang="en-US" sz="1700" dirty="0" err="1"/>
              <a:t>kompilátor</a:t>
            </a:r>
            <a:r>
              <a:rPr lang="en-US" sz="1700" dirty="0"/>
              <a:t> a </a:t>
            </a:r>
            <a:r>
              <a:rPr lang="en-US" sz="1700" dirty="0" err="1"/>
              <a:t>autor</a:t>
            </a:r>
            <a:r>
              <a:rPr lang="en-US" sz="1700" dirty="0"/>
              <a:t> </a:t>
            </a:r>
            <a:r>
              <a:rPr lang="en-US" sz="1700" dirty="0" err="1"/>
              <a:t>autoritativní</a:t>
            </a:r>
            <a:r>
              <a:rPr lang="en-US" sz="1700" dirty="0"/>
              <a:t> </a:t>
            </a:r>
            <a:r>
              <a:rPr lang="en-US" sz="1700" dirty="0" err="1"/>
              <a:t>syntézy</a:t>
            </a:r>
            <a:r>
              <a:rPr lang="en-US" sz="1700" dirty="0"/>
              <a:t> a </a:t>
            </a:r>
            <a:r>
              <a:rPr lang="en-US" sz="1700" dirty="0" err="1"/>
              <a:t>komentářů</a:t>
            </a:r>
            <a:endParaRPr lang="cs-CZ" sz="1700" dirty="0"/>
          </a:p>
          <a:p>
            <a:pPr marL="0" indent="0">
              <a:buNone/>
            </a:pPr>
            <a:r>
              <a:rPr lang="cs-CZ" sz="1700" i="1" dirty="0" err="1"/>
              <a:t>Daoxue</a:t>
            </a:r>
            <a:r>
              <a:rPr lang="cs-CZ" sz="1700" i="1" dirty="0"/>
              <a:t> </a:t>
            </a:r>
            <a:r>
              <a:rPr lang="zh-CN" altLang="en-US" sz="1700" dirty="0"/>
              <a:t>道學 </a:t>
            </a:r>
            <a:r>
              <a:rPr lang="cs-CZ" sz="1700" i="1" dirty="0"/>
              <a:t>- </a:t>
            </a:r>
            <a:r>
              <a:rPr lang="cs-CZ" sz="1700" i="1" dirty="0" err="1"/>
              <a:t>lixue</a:t>
            </a:r>
            <a:r>
              <a:rPr lang="en-US" sz="1700" i="1" dirty="0"/>
              <a:t> </a:t>
            </a:r>
            <a:r>
              <a:rPr lang="zh-CN" altLang="en-US" sz="1700" dirty="0"/>
              <a:t>理學</a:t>
            </a:r>
            <a:endParaRPr lang="en-US" altLang="zh-CN" sz="1700" dirty="0"/>
          </a:p>
          <a:p>
            <a:pPr marL="0" indent="0">
              <a:buNone/>
            </a:pPr>
            <a:r>
              <a:rPr lang="en-US" sz="1700" dirty="0" err="1"/>
              <a:t>Studium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 z</a:t>
            </a:r>
            <a:r>
              <a:rPr lang="cs-CZ" sz="1700" dirty="0"/>
              <a:t>á</a:t>
            </a:r>
            <a:r>
              <a:rPr lang="en-US" sz="1700" dirty="0" err="1"/>
              <a:t>klad</a:t>
            </a:r>
            <a:r>
              <a:rPr lang="en-US" sz="1700" dirty="0"/>
              <a:t> </a:t>
            </a:r>
            <a:r>
              <a:rPr lang="cs-CZ" sz="1700" dirty="0"/>
              <a:t>osobnostní proměny</a:t>
            </a:r>
            <a:endParaRPr lang="en-US" sz="1700" dirty="0"/>
          </a:p>
          <a:p>
            <a:pPr marL="0" indent="0">
              <a:buNone/>
            </a:pPr>
            <a:r>
              <a:rPr lang="en-US" altLang="zh-CN" sz="1700" i="1" dirty="0"/>
              <a:t>Taiji</a:t>
            </a:r>
            <a:r>
              <a:rPr lang="cs-CZ" altLang="zh-CN" sz="1700" dirty="0"/>
              <a:t> </a:t>
            </a:r>
            <a:r>
              <a:rPr lang="zh-CN" altLang="en-US" sz="1700" dirty="0"/>
              <a:t>太極</a:t>
            </a:r>
            <a:r>
              <a:rPr lang="cs-CZ" altLang="zh-CN" sz="1700" dirty="0"/>
              <a:t> je základem předcházejícím formám a </a:t>
            </a:r>
            <a:r>
              <a:rPr lang="cs-CZ" altLang="zh-CN" sz="1700" dirty="0" err="1"/>
              <a:t>yin</a:t>
            </a:r>
            <a:r>
              <a:rPr lang="cs-CZ" altLang="zh-CN" sz="1700" dirty="0"/>
              <a:t> a </a:t>
            </a:r>
            <a:r>
              <a:rPr lang="cs-CZ" altLang="zh-CN" sz="1700" dirty="0" err="1"/>
              <a:t>yang</a:t>
            </a:r>
            <a:r>
              <a:rPr lang="cs-CZ" altLang="zh-CN" sz="1700" dirty="0"/>
              <a:t> je projevením forem, kde jejich konstituční základ </a:t>
            </a:r>
            <a:r>
              <a:rPr lang="cs-CZ" altLang="zh-CN" sz="1700" i="1" dirty="0"/>
              <a:t>ti </a:t>
            </a:r>
            <a:r>
              <a:rPr lang="zh-CN" altLang="en-US" sz="1700" dirty="0"/>
              <a:t>體 </a:t>
            </a:r>
            <a:r>
              <a:rPr lang="cs-CZ" altLang="zh-CN" sz="1700" dirty="0"/>
              <a:t>je princip a funkce </a:t>
            </a:r>
            <a:r>
              <a:rPr lang="cs-CZ" altLang="zh-CN" sz="1700" i="1" dirty="0" err="1"/>
              <a:t>yong</a:t>
            </a:r>
            <a:r>
              <a:rPr lang="en-US" altLang="zh-CN" sz="1700" i="1" dirty="0"/>
              <a:t> </a:t>
            </a:r>
            <a:r>
              <a:rPr lang="zh-CN" altLang="en-US" sz="1700" dirty="0"/>
              <a:t>用 </a:t>
            </a:r>
            <a:r>
              <a:rPr lang="cs-CZ" altLang="zh-CN" sz="1700" dirty="0"/>
              <a:t>je </a:t>
            </a:r>
            <a:r>
              <a:rPr lang="cs-CZ" altLang="zh-CN" sz="1700" i="1" dirty="0" err="1"/>
              <a:t>qi</a:t>
            </a:r>
            <a:r>
              <a:rPr lang="en-US" altLang="zh-CN" sz="1700" i="1" dirty="0"/>
              <a:t> </a:t>
            </a:r>
            <a:r>
              <a:rPr lang="cs-CZ" altLang="zh-CN" sz="1700" dirty="0"/>
              <a:t>(s.474) – princip a energie je základní stavební dvojice; princip tvoří „matrici“ podle které se projevuje energie</a:t>
            </a:r>
          </a:p>
          <a:p>
            <a:pPr marL="0" indent="0">
              <a:buNone/>
            </a:pPr>
            <a:r>
              <a:rPr lang="cs-CZ" sz="1700" dirty="0"/>
              <a:t>Princip není „samostatná entita“, nejde o transcendentní princip! </a:t>
            </a:r>
            <a:r>
              <a:rPr lang="cs-CZ" sz="1700" i="1" dirty="0" err="1"/>
              <a:t>Li</a:t>
            </a:r>
            <a:r>
              <a:rPr lang="cs-CZ" sz="1700" dirty="0"/>
              <a:t> je strukturou myšlenkově </a:t>
            </a:r>
            <a:r>
              <a:rPr lang="cs-CZ" sz="1700" dirty="0" err="1"/>
              <a:t>abstrahovatelnou</a:t>
            </a:r>
            <a:r>
              <a:rPr lang="cs-CZ" sz="1700" dirty="0"/>
              <a:t>, ale není zde žádný „svět idejí“, do kterého bychom jej mohli umístit.</a:t>
            </a:r>
          </a:p>
          <a:p>
            <a:pPr marL="0" indent="0">
              <a:buNone/>
            </a:pPr>
            <a:r>
              <a:rPr lang="cs-CZ" sz="1700" dirty="0"/>
              <a:t>Meditace </a:t>
            </a:r>
            <a:r>
              <a:rPr lang="cs-CZ" sz="1700" i="1" dirty="0" err="1"/>
              <a:t>jingzuo</a:t>
            </a:r>
            <a:r>
              <a:rPr lang="cs-CZ" sz="1700" dirty="0"/>
              <a:t> </a:t>
            </a:r>
            <a:r>
              <a:rPr lang="zh-CN" altLang="en-US" sz="1700" dirty="0"/>
              <a:t>靜坐</a:t>
            </a:r>
            <a:endParaRPr lang="cs-CZ" sz="1700" dirty="0"/>
          </a:p>
          <a:p>
            <a:pPr marL="0" indent="0">
              <a:buNone/>
            </a:pPr>
            <a:r>
              <a:rPr lang="cs-CZ" sz="1700" i="1" dirty="0" err="1"/>
              <a:t>Sishu</a:t>
            </a:r>
            <a:r>
              <a:rPr lang="cs-CZ" sz="1700" dirty="0"/>
              <a:t> </a:t>
            </a:r>
            <a:r>
              <a:rPr lang="zh-CN" altLang="en-US" sz="1700" dirty="0"/>
              <a:t>四書</a:t>
            </a:r>
            <a:r>
              <a:rPr lang="cs-CZ" altLang="zh-CN" sz="1700" dirty="0"/>
              <a:t> jakožto nový kánon: </a:t>
            </a:r>
            <a:r>
              <a:rPr lang="cs-CZ" altLang="zh-CN" sz="1700" i="1" dirty="0" err="1"/>
              <a:t>Daxue</a:t>
            </a:r>
            <a:r>
              <a:rPr lang="cs-CZ" altLang="zh-CN" sz="1700" i="1" dirty="0"/>
              <a:t> </a:t>
            </a:r>
            <a:r>
              <a:rPr lang="zh-CN" altLang="en-US" sz="1700" dirty="0"/>
              <a:t>大學</a:t>
            </a:r>
            <a:r>
              <a:rPr lang="cs-CZ" altLang="zh-CN" sz="1700" dirty="0"/>
              <a:t>,</a:t>
            </a:r>
            <a:r>
              <a:rPr lang="cs-CZ" altLang="zh-CN" sz="1700" i="1" dirty="0"/>
              <a:t> </a:t>
            </a:r>
            <a:r>
              <a:rPr lang="cs-CZ" altLang="zh-CN" sz="1700" i="1" dirty="0" err="1"/>
              <a:t>Zhongyong</a:t>
            </a:r>
            <a:r>
              <a:rPr lang="cs-CZ" altLang="zh-CN" sz="1700" i="1" dirty="0"/>
              <a:t> </a:t>
            </a:r>
            <a:r>
              <a:rPr lang="zh-CN" altLang="en-US" sz="1700" dirty="0"/>
              <a:t>中庸， </a:t>
            </a:r>
            <a:r>
              <a:rPr lang="cs-CZ" altLang="zh-CN" sz="1700" i="1" dirty="0" err="1"/>
              <a:t>Lunyu</a:t>
            </a:r>
            <a:r>
              <a:rPr lang="en-US" altLang="zh-CN" sz="1700" i="1" dirty="0"/>
              <a:t> </a:t>
            </a:r>
            <a:r>
              <a:rPr lang="zh-CN" altLang="en-US" sz="1700" dirty="0"/>
              <a:t>論語</a:t>
            </a:r>
            <a:r>
              <a:rPr lang="cs-CZ" altLang="zh-CN" sz="1700" dirty="0"/>
              <a:t>,</a:t>
            </a:r>
            <a:r>
              <a:rPr lang="cs-CZ" altLang="zh-CN" sz="1700" i="1" dirty="0"/>
              <a:t>  </a:t>
            </a:r>
            <a:r>
              <a:rPr lang="cs-CZ" altLang="zh-CN" sz="1700" i="1" dirty="0" err="1"/>
              <a:t>Mengzi</a:t>
            </a:r>
            <a:r>
              <a:rPr lang="cs-CZ" altLang="zh-CN" sz="1700" i="1" dirty="0"/>
              <a:t> </a:t>
            </a:r>
            <a:r>
              <a:rPr lang="zh-CN" altLang="en-US" sz="1700" dirty="0"/>
              <a:t>孟子</a:t>
            </a:r>
            <a:endParaRPr lang="cs-CZ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5654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593</Words>
  <Application>Microsoft Office PowerPoint</Application>
  <PresentationFormat>Širokoúhlá obrazovka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Daoxue 道學 Neo-konfucianismus, revize tradice a velká syntéza</vt:lpstr>
      <vt:lpstr>Dobový kontext</vt:lpstr>
      <vt:lpstr>Předchůdci</vt:lpstr>
      <vt:lpstr>Daotong 道統</vt:lpstr>
      <vt:lpstr>Zhou Dunyi 周敦頤 (1017-1073)</vt:lpstr>
      <vt:lpstr>Zhang Zai 張載 (1020-1073)</vt:lpstr>
      <vt:lpstr>Bratři Chengové</vt:lpstr>
      <vt:lpstr>Zhu Xi 朱熹(1130-1200)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Daoxue 道學 Neo-konfucianismus, revize tradice a velká syntéza</dc:title>
  <dc:creator>Valtr, Václav</dc:creator>
  <cp:lastModifiedBy>Valtr, Václav</cp:lastModifiedBy>
  <cp:revision>6</cp:revision>
  <dcterms:created xsi:type="dcterms:W3CDTF">2020-12-07T12:04:47Z</dcterms:created>
  <dcterms:modified xsi:type="dcterms:W3CDTF">2020-12-07T12:47:03Z</dcterms:modified>
</cp:coreProperties>
</file>