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949853" y="0"/>
            <a:ext cx="14904506" cy="99441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2088" y="289099"/>
            <a:ext cx="9753603" cy="6505789"/>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re">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idx="13"/>
          </p:nvPr>
        </p:nvSpPr>
        <p:spPr>
          <a:xfrm>
            <a:off x="2263775" y="613833"/>
            <a:ext cx="12401550" cy="82677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idx="13"/>
          </p:nvPr>
        </p:nvSpPr>
        <p:spPr>
          <a:xfrm>
            <a:off x="4086225" y="2586566"/>
            <a:ext cx="9429750" cy="6286501"/>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680200" y="5029200"/>
            <a:ext cx="6054748" cy="4038600"/>
          </a:xfrm>
          <a:prstGeom prst="rect">
            <a:avLst/>
          </a:prstGeom>
        </p:spPr>
        <p:txBody>
          <a:bodyPr lIns="91439" tIns="45719" rIns="91439" bIns="45719" anchor="t">
            <a:noAutofit/>
          </a:bodyPr>
          <a:lstStyle/>
          <a:p>
            <a:pPr/>
          </a:p>
        </p:txBody>
      </p:sp>
      <p:sp>
        <p:nvSpPr>
          <p:cNvPr id="84" name="Image"/>
          <p:cNvSpPr/>
          <p:nvPr>
            <p:ph type="pic" sz="quarter" idx="14"/>
          </p:nvPr>
        </p:nvSpPr>
        <p:spPr>
          <a:xfrm>
            <a:off x="6502400" y="889000"/>
            <a:ext cx="5867400" cy="3911601"/>
          </a:xfrm>
          <a:prstGeom prst="rect">
            <a:avLst/>
          </a:prstGeom>
        </p:spPr>
        <p:txBody>
          <a:bodyPr lIns="91439" tIns="45719" rIns="91439" bIns="45719" anchor="t">
            <a:noAutofit/>
          </a:bodyPr>
          <a:lstStyle/>
          <a:p>
            <a:pPr/>
          </a:p>
        </p:txBody>
      </p:sp>
      <p:sp>
        <p:nvSpPr>
          <p:cNvPr id="85" name="Image"/>
          <p:cNvSpPr/>
          <p:nvPr>
            <p:ph type="pic" idx="15"/>
          </p:nvPr>
        </p:nvSpPr>
        <p:spPr>
          <a:xfrm>
            <a:off x="-2374900" y="889000"/>
            <a:ext cx="11982450" cy="79883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Didactiek: leren door les te geven"/>
          <p:cNvSpPr txBox="1"/>
          <p:nvPr>
            <p:ph type="ctrTitle"/>
          </p:nvPr>
        </p:nvSpPr>
        <p:spPr>
          <a:prstGeom prst="rect">
            <a:avLst/>
          </a:prstGeom>
        </p:spPr>
        <p:txBody>
          <a:bodyPr/>
          <a:lstStyle/>
          <a:p>
            <a:pPr/>
            <a:r>
              <a:t>Didactiek: leren door les te geven</a:t>
            </a:r>
          </a:p>
        </p:txBody>
      </p:sp>
      <p:sp>
        <p:nvSpPr>
          <p:cNvPr id="120" name="Inleidend college 2, 25 februari 2020. LESvaardig hoofdstuk 1 t/m 3. (Digitale) hulpmiddelen"/>
          <p:cNvSpPr txBox="1"/>
          <p:nvPr>
            <p:ph type="subTitle" sz="quarter" idx="1"/>
          </p:nvPr>
        </p:nvSpPr>
        <p:spPr>
          <a:prstGeom prst="rect">
            <a:avLst/>
          </a:prstGeom>
        </p:spPr>
        <p:txBody>
          <a:bodyPr/>
          <a:lstStyle>
            <a:lvl1pPr defTabSz="537463">
              <a:defRPr sz="3404"/>
            </a:lvl1pPr>
          </a:lstStyle>
          <a:p>
            <a:pPr/>
            <a:r>
              <a:t>Inleidend college 2, 25 februari 2020. LESvaardig hoofdstuk 1 t/m 3. (Digitale) hulpmiddelen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LESvaardig: Hoofdstuk 4"/>
          <p:cNvSpPr txBox="1"/>
          <p:nvPr>
            <p:ph type="title"/>
          </p:nvPr>
        </p:nvSpPr>
        <p:spPr>
          <a:prstGeom prst="rect">
            <a:avLst/>
          </a:prstGeom>
        </p:spPr>
        <p:txBody>
          <a:bodyPr/>
          <a:lstStyle>
            <a:lvl1pPr defTabSz="549148">
              <a:defRPr sz="7519"/>
            </a:lvl1pPr>
          </a:lstStyle>
          <a:p>
            <a:pPr/>
            <a:r>
              <a:t>LESvaardig: Hoofdstuk 4</a:t>
            </a:r>
          </a:p>
        </p:txBody>
      </p:sp>
      <p:sp>
        <p:nvSpPr>
          <p:cNvPr id="147" name="5. Eindopdrachten: maak opdracht 2 met je groepje."/>
          <p:cNvSpPr txBox="1"/>
          <p:nvPr>
            <p:ph type="body" idx="1"/>
          </p:nvPr>
        </p:nvSpPr>
        <p:spPr>
          <a:prstGeom prst="rect">
            <a:avLst/>
          </a:prstGeom>
        </p:spPr>
        <p:txBody>
          <a:bodyPr/>
          <a:lstStyle>
            <a:lvl1pPr marL="0" indent="0">
              <a:buSzTx/>
              <a:buNone/>
            </a:lvl1pPr>
          </a:lstStyle>
          <a:p>
            <a:pPr/>
            <a:r>
              <a:t>5. Eindopdrachten: maak opdracht 2 met je groepje.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50" name="Titel: Feedback…"/>
          <p:cNvSpPr txBox="1"/>
          <p:nvPr>
            <p:ph type="body" idx="1"/>
          </p:nvPr>
        </p:nvSpPr>
        <p:spPr>
          <a:prstGeom prst="rect">
            <a:avLst/>
          </a:prstGeom>
        </p:spPr>
        <p:txBody>
          <a:bodyPr/>
          <a:lstStyle/>
          <a:p>
            <a:pPr marL="0" indent="0" defTabSz="566674">
              <a:spcBef>
                <a:spcPts val="4000"/>
              </a:spcBef>
              <a:buSzTx/>
              <a:buNone/>
              <a:defRPr sz="3104"/>
            </a:pPr>
            <a:r>
              <a:t>Titel: Feedback</a:t>
            </a:r>
          </a:p>
          <a:p>
            <a:pPr marL="0" indent="0" defTabSz="566674">
              <a:spcBef>
                <a:spcPts val="4000"/>
              </a:spcBef>
              <a:buSzTx/>
              <a:buNone/>
              <a:defRPr sz="3104"/>
            </a:pPr>
            <a:r>
              <a:t>Inleiding: ‘Een [belangrijke] factor […] bij het leren van taal is het ontvangen van feedback. Taalleerders experimenteren zelf met taal door nieuwe zinnen te maken, door nieuwe woorden uit te proberen; zo ontwikkelen ze hun taalvaardigheid. Tijdens dit ‘experiment’ zijn zij geholpen met informatie van anderen over hoe zij de taal gebruiken: feedback. Daarmee kunnen zij de kwaliteit van hun uitingen verbeteren. Feedback kan zich op de eerste plaats richten op het verloop van het taalleerproces. […] Op de tweede plaats kan de feedback zich richten op de taal die de cursist produceert.’</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53" name="2. Casus: de casus is voor jullie allicht minder interessant."/>
          <p:cNvSpPr txBox="1"/>
          <p:nvPr>
            <p:ph type="body" idx="1"/>
          </p:nvPr>
        </p:nvSpPr>
        <p:spPr>
          <a:prstGeom prst="rect">
            <a:avLst/>
          </a:prstGeom>
        </p:spPr>
        <p:txBody>
          <a:bodyPr/>
          <a:lstStyle>
            <a:lvl1pPr marL="0" indent="0">
              <a:buSzTx/>
              <a:buNone/>
            </a:lvl1pPr>
          </a:lstStyle>
          <a:p>
            <a:pPr/>
            <a:r>
              <a:t>2. Casus: de casus is voor jullie allicht minder interessant.</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56" name="3. Achtergronden…"/>
          <p:cNvSpPr txBox="1"/>
          <p:nvPr>
            <p:ph type="body" idx="1"/>
          </p:nvPr>
        </p:nvSpPr>
        <p:spPr>
          <a:prstGeom prst="rect">
            <a:avLst/>
          </a:prstGeom>
        </p:spPr>
        <p:txBody>
          <a:bodyPr/>
          <a:lstStyle/>
          <a:p>
            <a:pPr marL="0" indent="0">
              <a:buSzTx/>
              <a:buNone/>
            </a:pPr>
            <a:r>
              <a:t>3. Achtergronden</a:t>
            </a:r>
          </a:p>
          <a:p>
            <a:pPr marL="0" indent="0">
              <a:buSzTx/>
              <a:buNone/>
            </a:pPr>
            <a:r>
              <a:t>3.1. Het doel van de feedback</a:t>
            </a:r>
          </a:p>
          <a:p>
            <a:pPr marL="0" indent="0">
              <a:buSzTx/>
              <a:buNone/>
            </a:pPr>
            <a:r>
              <a:t>3.2. Soorten feedback</a:t>
            </a:r>
          </a:p>
          <a:p>
            <a:pPr marL="0" indent="0">
              <a:buSzTx/>
              <a:buNone/>
            </a:pPr>
            <a:r>
              <a:t>3.3. Welke feedback is effectief?</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59" name="3.1. Het doel van de feedback…"/>
          <p:cNvSpPr txBox="1"/>
          <p:nvPr>
            <p:ph type="body" idx="1"/>
          </p:nvPr>
        </p:nvSpPr>
        <p:spPr>
          <a:prstGeom prst="rect">
            <a:avLst/>
          </a:prstGeom>
        </p:spPr>
        <p:txBody>
          <a:bodyPr/>
          <a:lstStyle/>
          <a:p>
            <a:pPr marL="0" indent="0">
              <a:buSzTx/>
              <a:buNone/>
            </a:pPr>
            <a:r>
              <a:t>3.1. Het doel van de feedback</a:t>
            </a:r>
          </a:p>
          <a:p>
            <a:pPr/>
            <a:r>
              <a:t>Het taalleerproces</a:t>
            </a:r>
          </a:p>
          <a:p>
            <a:pPr/>
            <a:r>
              <a:t>Taalleerstrategieën</a:t>
            </a:r>
          </a:p>
          <a:p>
            <a:pPr/>
            <a:r>
              <a:t>Feedback op productie: wanneer?</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LESvaardig: Hoofdstuk  5"/>
          <p:cNvSpPr txBox="1"/>
          <p:nvPr>
            <p:ph type="title"/>
          </p:nvPr>
        </p:nvSpPr>
        <p:spPr>
          <a:prstGeom prst="rect">
            <a:avLst/>
          </a:prstGeom>
        </p:spPr>
        <p:txBody>
          <a:bodyPr/>
          <a:lstStyle>
            <a:lvl1pPr defTabSz="537463">
              <a:defRPr sz="7360"/>
            </a:lvl1pPr>
          </a:lstStyle>
          <a:p>
            <a:pPr/>
            <a:r>
              <a:t>LESvaardig: Hoofdstuk  5</a:t>
            </a:r>
          </a:p>
        </p:txBody>
      </p:sp>
      <p:sp>
        <p:nvSpPr>
          <p:cNvPr id="162" name="3.2. Soorten feedback…"/>
          <p:cNvSpPr txBox="1"/>
          <p:nvPr>
            <p:ph type="body" idx="1"/>
          </p:nvPr>
        </p:nvSpPr>
        <p:spPr>
          <a:prstGeom prst="rect">
            <a:avLst/>
          </a:prstGeom>
        </p:spPr>
        <p:txBody>
          <a:bodyPr/>
          <a:lstStyle/>
          <a:p>
            <a:pPr marL="0" indent="0">
              <a:buSzTx/>
              <a:buNone/>
            </a:pPr>
            <a:r>
              <a:t>3.2. Soorten feedback</a:t>
            </a:r>
          </a:p>
          <a:p>
            <a:pPr/>
            <a:r>
              <a:t>Vorm en inhoud</a:t>
            </a:r>
          </a:p>
          <a:p>
            <a:pPr/>
            <a:r>
              <a:t>Expliciete en impliciete feedback</a:t>
            </a:r>
          </a:p>
          <a:p>
            <a:pPr/>
            <a:r>
              <a:t>Feedback met symbolen en feedbackinstrumenten</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65" name="3.3. Welke feedback is effectief?…"/>
          <p:cNvSpPr txBox="1"/>
          <p:nvPr>
            <p:ph type="body" idx="1"/>
          </p:nvPr>
        </p:nvSpPr>
        <p:spPr>
          <a:prstGeom prst="rect">
            <a:avLst/>
          </a:prstGeom>
        </p:spPr>
        <p:txBody>
          <a:bodyPr/>
          <a:lstStyle/>
          <a:p>
            <a:pPr marL="0" indent="0">
              <a:buSzTx/>
              <a:buNone/>
            </a:pPr>
            <a:r>
              <a:t>3.3. Welke feedback is effectief?</a:t>
            </a:r>
          </a:p>
          <a:p>
            <a:pPr/>
            <a:r>
              <a:t>Sowieso goed</a:t>
            </a:r>
          </a:p>
          <a:p>
            <a:pPr/>
            <a:r>
              <a:t>Het belang van een geschikte opdracht</a:t>
            </a:r>
          </a:p>
          <a:p>
            <a:pPr/>
            <a:r>
              <a:t>Vorderingen zichtbaar maken</a:t>
            </a:r>
          </a:p>
          <a:p>
            <a:pPr/>
            <a:r>
              <a:t>Peer feedback</a:t>
            </a:r>
          </a:p>
          <a:p>
            <a:pPr/>
            <a:r>
              <a:t>Centraal bespreken</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68" name="4. Praktische tips…"/>
          <p:cNvSpPr txBox="1"/>
          <p:nvPr>
            <p:ph type="body" idx="1"/>
          </p:nvPr>
        </p:nvSpPr>
        <p:spPr>
          <a:prstGeom prst="rect">
            <a:avLst/>
          </a:prstGeom>
        </p:spPr>
        <p:txBody>
          <a:bodyPr/>
          <a:lstStyle/>
          <a:p>
            <a:pPr marL="0" indent="0" defTabSz="543305">
              <a:spcBef>
                <a:spcPts val="3900"/>
              </a:spcBef>
              <a:buSzTx/>
              <a:buNone/>
              <a:defRPr sz="2976"/>
            </a:pPr>
            <a:r>
              <a:t>4. Praktische tips</a:t>
            </a:r>
          </a:p>
          <a:p>
            <a:pPr marL="413384" indent="-413384" defTabSz="543305">
              <a:spcBef>
                <a:spcPts val="3900"/>
              </a:spcBef>
              <a:defRPr sz="2976"/>
            </a:pPr>
            <a:r>
              <a:t>Stem de feedback af op de beschikbare tijd</a:t>
            </a:r>
          </a:p>
          <a:p>
            <a:pPr marL="413384" indent="-413384" defTabSz="543305">
              <a:spcBef>
                <a:spcPts val="3900"/>
              </a:spcBef>
              <a:defRPr sz="2976"/>
            </a:pPr>
            <a:r>
              <a:t>Stimuleer buitenschoolse feedback</a:t>
            </a:r>
          </a:p>
          <a:p>
            <a:pPr marL="413384" indent="-413384" defTabSz="543305">
              <a:spcBef>
                <a:spcPts val="3900"/>
              </a:spcBef>
              <a:defRPr sz="2976"/>
            </a:pPr>
            <a:r>
              <a:t>Wees consequent</a:t>
            </a:r>
          </a:p>
          <a:p>
            <a:pPr marL="413384" indent="-413384" defTabSz="543305">
              <a:spcBef>
                <a:spcPts val="3900"/>
              </a:spcBef>
              <a:defRPr sz="2976"/>
            </a:pPr>
            <a:r>
              <a:t>Wees selectief</a:t>
            </a:r>
          </a:p>
          <a:p>
            <a:pPr marL="413384" indent="-413384" defTabSz="543305">
              <a:spcBef>
                <a:spcPts val="3900"/>
              </a:spcBef>
              <a:defRPr sz="2976"/>
            </a:pPr>
            <a:r>
              <a:t>Spreek van tevoren af waar je feedback op geeft</a:t>
            </a:r>
          </a:p>
          <a:p>
            <a:pPr marL="413384" indent="-413384" defTabSz="543305">
              <a:spcBef>
                <a:spcPts val="3900"/>
              </a:spcBef>
              <a:defRPr sz="2976"/>
            </a:pPr>
            <a:r>
              <a:t>Zorg voor feedback op jezelf</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LESvaardig: Hoofdstuk 5"/>
          <p:cNvSpPr txBox="1"/>
          <p:nvPr>
            <p:ph type="title"/>
          </p:nvPr>
        </p:nvSpPr>
        <p:spPr>
          <a:prstGeom prst="rect">
            <a:avLst/>
          </a:prstGeom>
        </p:spPr>
        <p:txBody>
          <a:bodyPr/>
          <a:lstStyle>
            <a:lvl1pPr defTabSz="549148">
              <a:defRPr sz="7519"/>
            </a:lvl1pPr>
          </a:lstStyle>
          <a:p>
            <a:pPr/>
            <a:r>
              <a:t>LESvaardig: Hoofdstuk 5</a:t>
            </a:r>
          </a:p>
        </p:txBody>
      </p:sp>
      <p:sp>
        <p:nvSpPr>
          <p:cNvPr id="171" name="5. Eindopdrachten: niet erg interessant."/>
          <p:cNvSpPr txBox="1"/>
          <p:nvPr>
            <p:ph type="body" idx="1"/>
          </p:nvPr>
        </p:nvSpPr>
        <p:spPr>
          <a:prstGeom prst="rect">
            <a:avLst/>
          </a:prstGeom>
        </p:spPr>
        <p:txBody>
          <a:bodyPr/>
          <a:lstStyle>
            <a:lvl1pPr marL="0" indent="0">
              <a:buSzTx/>
              <a:buNone/>
            </a:lvl1pPr>
          </a:lstStyle>
          <a:p>
            <a:pPr/>
            <a:r>
              <a:t>5. Eindopdrachten: niet erg interessant.</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74" name="Titel: Differentiëren…"/>
          <p:cNvSpPr txBox="1"/>
          <p:nvPr>
            <p:ph type="body" idx="1"/>
          </p:nvPr>
        </p:nvSpPr>
        <p:spPr>
          <a:prstGeom prst="rect">
            <a:avLst/>
          </a:prstGeom>
        </p:spPr>
        <p:txBody>
          <a:bodyPr/>
          <a:lstStyle/>
          <a:p>
            <a:pPr marL="0" indent="0">
              <a:buSzTx/>
              <a:buNone/>
            </a:pPr>
            <a:r>
              <a:t>Titel: Differentiëren</a:t>
            </a:r>
          </a:p>
          <a:p>
            <a:pPr marL="0" indent="0">
              <a:buSzTx/>
              <a:buNone/>
            </a:pPr>
            <a:r>
              <a:t>1. Inleiding: ‘Er zijn altijd verschillen tussen de cursisten in één klas. […] Deze praktijk vraagt om onderwijs op maat; je kunt als docent niet om differentiatie heen. Daarom moet de competente NT2-docent ‘beschikken over kennis betreffende differentiatiemogelijkheden en werkvormen gericht op het stimuleren van zelfwerkzaamheid. Hij kan dus rekening houden met de capaciteiten van individuen door op adequate wijze gebruik te maken van differentiatietechnieken.’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Opzet van het college"/>
          <p:cNvSpPr txBox="1"/>
          <p:nvPr>
            <p:ph type="title"/>
          </p:nvPr>
        </p:nvSpPr>
        <p:spPr>
          <a:prstGeom prst="rect">
            <a:avLst/>
          </a:prstGeom>
        </p:spPr>
        <p:txBody>
          <a:bodyPr/>
          <a:lstStyle/>
          <a:p>
            <a:pPr/>
            <a:r>
              <a:t>Opzet van het college</a:t>
            </a:r>
          </a:p>
        </p:txBody>
      </p:sp>
      <p:sp>
        <p:nvSpPr>
          <p:cNvPr id="123" name="Eerst: LESvaardig, praktisch handboek didactiek. De laatste drie hoofdstukken:…"/>
          <p:cNvSpPr txBox="1"/>
          <p:nvPr>
            <p:ph type="body" idx="1"/>
          </p:nvPr>
        </p:nvSpPr>
        <p:spPr>
          <a:prstGeom prst="rect">
            <a:avLst/>
          </a:prstGeom>
        </p:spPr>
        <p:txBody>
          <a:bodyPr/>
          <a:lstStyle/>
          <a:p>
            <a:pPr marL="0" indent="0">
              <a:buSzTx/>
              <a:buNone/>
            </a:pPr>
            <a:r>
              <a:t>Eerst: LESvaardig, praktisch handboek didactiek. De laatste drie hoofdstukken:</a:t>
            </a:r>
          </a:p>
          <a:p>
            <a:pPr lvl="2" marL="0" indent="0">
              <a:buSzTx/>
              <a:buNone/>
            </a:pPr>
            <a:r>
              <a:t>4. Instructies geven</a:t>
            </a:r>
          </a:p>
          <a:p>
            <a:pPr marL="0" indent="0">
              <a:buSzTx/>
              <a:buNone/>
            </a:pPr>
            <a:r>
              <a:t>5. Feedback</a:t>
            </a:r>
          </a:p>
          <a:p>
            <a:pPr marL="0" indent="0">
              <a:buSzTx/>
              <a:buNone/>
            </a:pPr>
            <a:r>
              <a:t>6. Differentiëren</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77" name="2. Casus: ook deze casus is denk ik wel interessant om even door te kijken, maar niet interessant genoeg om er ook wat mee te doen."/>
          <p:cNvSpPr txBox="1"/>
          <p:nvPr>
            <p:ph type="body" idx="1"/>
          </p:nvPr>
        </p:nvSpPr>
        <p:spPr>
          <a:prstGeom prst="rect">
            <a:avLst/>
          </a:prstGeom>
        </p:spPr>
        <p:txBody>
          <a:bodyPr/>
          <a:lstStyle>
            <a:lvl1pPr marL="0" indent="0">
              <a:buSzTx/>
              <a:buNone/>
            </a:lvl1pPr>
          </a:lstStyle>
          <a:p>
            <a:pPr/>
            <a:r>
              <a:t>2. Casus: ook deze casus is denk ik wel interessant om even door te kijken, maar niet interessant genoeg om er ook wat mee te doen.</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80" name="3. Achtergronden…"/>
          <p:cNvSpPr txBox="1"/>
          <p:nvPr>
            <p:ph type="body" idx="1"/>
          </p:nvPr>
        </p:nvSpPr>
        <p:spPr>
          <a:prstGeom prst="rect">
            <a:avLst/>
          </a:prstGeom>
        </p:spPr>
        <p:txBody>
          <a:bodyPr/>
          <a:lstStyle/>
          <a:p>
            <a:pPr marL="0" indent="0">
              <a:buSzTx/>
              <a:buNone/>
            </a:pPr>
            <a:r>
              <a:t>3. Achtergronden</a:t>
            </a:r>
          </a:p>
          <a:p>
            <a:pPr marL="0" indent="0">
              <a:buSzTx/>
              <a:buNone/>
            </a:pPr>
            <a:r>
              <a:t>3.1. Differentiatie in …</a:t>
            </a:r>
          </a:p>
          <a:p>
            <a:pPr marL="0" indent="0">
              <a:buSzTx/>
              <a:buNone/>
            </a:pPr>
            <a:r>
              <a:t>3.2. Voorwaarden voor differentiatie</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83" name="3.1. Differentiatie in ……"/>
          <p:cNvSpPr txBox="1"/>
          <p:nvPr>
            <p:ph type="body" idx="1"/>
          </p:nvPr>
        </p:nvSpPr>
        <p:spPr>
          <a:prstGeom prst="rect">
            <a:avLst/>
          </a:prstGeom>
        </p:spPr>
        <p:txBody>
          <a:bodyPr/>
          <a:lstStyle/>
          <a:p>
            <a:pPr marL="0" indent="0">
              <a:buSzTx/>
              <a:buNone/>
            </a:pPr>
            <a:r>
              <a:t>3.1. Differentiatie in …</a:t>
            </a:r>
          </a:p>
          <a:p>
            <a:pPr/>
            <a:r>
              <a:t>Instructies</a:t>
            </a:r>
          </a:p>
          <a:p>
            <a:pPr/>
            <a:r>
              <a:t>Eisen</a:t>
            </a:r>
          </a:p>
          <a:p>
            <a:pPr/>
            <a:r>
              <a:t>Lesstof</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86" name="3.2. Voorwaarden voor differentiatie…"/>
          <p:cNvSpPr txBox="1"/>
          <p:nvPr>
            <p:ph type="body" idx="1"/>
          </p:nvPr>
        </p:nvSpPr>
        <p:spPr>
          <a:prstGeom prst="rect">
            <a:avLst/>
          </a:prstGeom>
        </p:spPr>
        <p:txBody>
          <a:bodyPr/>
          <a:lstStyle/>
          <a:p>
            <a:pPr marL="0" indent="0">
              <a:buSzTx/>
              <a:buNone/>
            </a:pPr>
            <a:r>
              <a:t>3.2. Voorwaarden voor differentiatie</a:t>
            </a:r>
          </a:p>
          <a:p>
            <a:pPr/>
            <a:r>
              <a:t>Zelfstandig werken</a:t>
            </a:r>
          </a:p>
          <a:p>
            <a:pPr/>
            <a:r>
              <a:t>Leerstijl</a:t>
            </a:r>
          </a:p>
          <a:p>
            <a:pPr/>
            <a:r>
              <a:t>Veilige sfeer</a:t>
            </a:r>
          </a:p>
          <a:p>
            <a:pPr/>
            <a:r>
              <a:t>Zelfreflectie</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89" name="4. Praktische tips:…"/>
          <p:cNvSpPr txBox="1"/>
          <p:nvPr>
            <p:ph type="body" idx="1"/>
          </p:nvPr>
        </p:nvSpPr>
        <p:spPr>
          <a:prstGeom prst="rect">
            <a:avLst/>
          </a:prstGeom>
        </p:spPr>
        <p:txBody>
          <a:bodyPr/>
          <a:lstStyle/>
          <a:p>
            <a:pPr marL="0" indent="0" defTabSz="543305">
              <a:spcBef>
                <a:spcPts val="3900"/>
              </a:spcBef>
              <a:buSzTx/>
              <a:buNone/>
              <a:defRPr sz="2976"/>
            </a:pPr>
            <a:r>
              <a:t>4. Praktische tips:</a:t>
            </a:r>
          </a:p>
          <a:p>
            <a:pPr marL="413384" indent="-413384" defTabSz="543305">
              <a:spcBef>
                <a:spcPts val="3900"/>
              </a:spcBef>
              <a:defRPr sz="2976"/>
            </a:pPr>
            <a:r>
              <a:t>Wees goed voorbereid</a:t>
            </a:r>
          </a:p>
          <a:p>
            <a:pPr marL="413384" indent="-413384" defTabSz="543305">
              <a:spcBef>
                <a:spcPts val="3900"/>
              </a:spcBef>
              <a:defRPr sz="2976"/>
            </a:pPr>
            <a:r>
              <a:t>Gebruik het VUT-model</a:t>
            </a:r>
          </a:p>
          <a:p>
            <a:pPr marL="413384" indent="-413384" defTabSz="543305">
              <a:spcBef>
                <a:spcPts val="3900"/>
              </a:spcBef>
              <a:defRPr sz="2976"/>
            </a:pPr>
            <a:r>
              <a:t>Maak een studieplanner</a:t>
            </a:r>
          </a:p>
          <a:p>
            <a:pPr marL="413384" indent="-413384" defTabSz="543305">
              <a:spcBef>
                <a:spcPts val="3900"/>
              </a:spcBef>
              <a:defRPr sz="2976"/>
            </a:pPr>
            <a:r>
              <a:t>Zorg voor extra lesmateriaal</a:t>
            </a:r>
          </a:p>
          <a:p>
            <a:pPr marL="413384" indent="-413384" defTabSz="543305">
              <a:spcBef>
                <a:spcPts val="3900"/>
              </a:spcBef>
              <a:defRPr sz="2976"/>
            </a:pPr>
            <a:r>
              <a:t>Maak een leerganganalyse</a:t>
            </a:r>
          </a:p>
          <a:p>
            <a:pPr marL="413384" indent="-413384" defTabSz="543305">
              <a:spcBef>
                <a:spcPts val="3900"/>
              </a:spcBef>
              <a:defRPr sz="2976"/>
            </a:pPr>
            <a:r>
              <a:t>Plan centrale activiteiten</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92" name="4. Praktische tips:…"/>
          <p:cNvSpPr txBox="1"/>
          <p:nvPr>
            <p:ph type="body" idx="1"/>
          </p:nvPr>
        </p:nvSpPr>
        <p:spPr>
          <a:prstGeom prst="rect">
            <a:avLst/>
          </a:prstGeom>
        </p:spPr>
        <p:txBody>
          <a:bodyPr/>
          <a:lstStyle/>
          <a:p>
            <a:pPr marL="0" indent="0">
              <a:buSzTx/>
              <a:buNone/>
            </a:pPr>
            <a:r>
              <a:t>4. Praktische tips:</a:t>
            </a:r>
          </a:p>
          <a:p>
            <a:pPr/>
            <a:r>
              <a:t>Pas je feedback aan</a:t>
            </a:r>
          </a:p>
          <a:p>
            <a:pPr/>
            <a:r>
              <a:t>Pas de mate van ondersteuning aan</a:t>
            </a:r>
          </a:p>
          <a:p>
            <a:pPr/>
            <a:r>
              <a:t>Voeg toe of sla over</a:t>
            </a:r>
          </a:p>
          <a:p>
            <a:pPr/>
            <a:r>
              <a:t>Varieer in werkvormen</a:t>
            </a:r>
          </a:p>
          <a:p>
            <a:pPr/>
            <a:r>
              <a:t>Differentieer in instructietaal</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LESvaardig: Hoofdstuk 6"/>
          <p:cNvSpPr txBox="1"/>
          <p:nvPr>
            <p:ph type="title"/>
          </p:nvPr>
        </p:nvSpPr>
        <p:spPr>
          <a:prstGeom prst="rect">
            <a:avLst/>
          </a:prstGeom>
        </p:spPr>
        <p:txBody>
          <a:bodyPr/>
          <a:lstStyle>
            <a:lvl1pPr defTabSz="549148">
              <a:defRPr sz="7519"/>
            </a:lvl1pPr>
          </a:lstStyle>
          <a:p>
            <a:pPr/>
            <a:r>
              <a:t>LESvaardig: Hoofdstuk 6</a:t>
            </a:r>
          </a:p>
        </p:txBody>
      </p:sp>
      <p:sp>
        <p:nvSpPr>
          <p:cNvPr id="195" name="5. Eindopdrachten: doe de tweede opdracht met je groepje: ‘Kies een hoofdstuk uit een leergang …’"/>
          <p:cNvSpPr txBox="1"/>
          <p:nvPr>
            <p:ph type="body" idx="1"/>
          </p:nvPr>
        </p:nvSpPr>
        <p:spPr>
          <a:prstGeom prst="rect">
            <a:avLst/>
          </a:prstGeom>
        </p:spPr>
        <p:txBody>
          <a:bodyPr/>
          <a:lstStyle>
            <a:lvl1pPr marL="0" indent="0">
              <a:buSzTx/>
              <a:buNone/>
            </a:lvl1pPr>
          </a:lstStyle>
          <a:p>
            <a:pPr/>
            <a:r>
              <a:t>5. Eindopdrachten: doe de tweede opdracht met je groepje: ‘Kies een hoofdstuk uit een leergang …’</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Digitale) hulpmiddelen"/>
          <p:cNvSpPr txBox="1"/>
          <p:nvPr>
            <p:ph type="title"/>
          </p:nvPr>
        </p:nvSpPr>
        <p:spPr>
          <a:prstGeom prst="rect">
            <a:avLst/>
          </a:prstGeom>
        </p:spPr>
        <p:txBody>
          <a:bodyPr/>
          <a:lstStyle/>
          <a:p>
            <a:pPr/>
            <a:r>
              <a:t>(Digitale) hulpmiddelen</a:t>
            </a:r>
          </a:p>
        </p:txBody>
      </p:sp>
      <p:sp>
        <p:nvSpPr>
          <p:cNvPr id="198" name="Moodle…"/>
          <p:cNvSpPr txBox="1"/>
          <p:nvPr>
            <p:ph type="body" idx="1"/>
          </p:nvPr>
        </p:nvSpPr>
        <p:spPr>
          <a:prstGeom prst="rect">
            <a:avLst/>
          </a:prstGeom>
        </p:spPr>
        <p:txBody>
          <a:bodyPr/>
          <a:lstStyle/>
          <a:p>
            <a:pPr/>
            <a:r>
              <a:t>Moodle</a:t>
            </a:r>
          </a:p>
          <a:p>
            <a:pPr/>
            <a:r>
              <a:t>Memrise</a:t>
            </a:r>
          </a:p>
          <a:p>
            <a:pPr/>
            <a:r>
              <a:t>Quizlet</a:t>
            </a:r>
          </a:p>
          <a:p>
            <a:pPr/>
            <a:r>
              <a:t>Kahoot!</a:t>
            </a:r>
          </a:p>
          <a:p>
            <a:pPr/>
            <a:r>
              <a:t>Animoto</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Digitale) hulpmiddelen"/>
          <p:cNvSpPr txBox="1"/>
          <p:nvPr>
            <p:ph type="title"/>
          </p:nvPr>
        </p:nvSpPr>
        <p:spPr>
          <a:prstGeom prst="rect">
            <a:avLst/>
          </a:prstGeom>
        </p:spPr>
        <p:txBody>
          <a:bodyPr/>
          <a:lstStyle/>
          <a:p>
            <a:pPr/>
            <a:r>
              <a:t>(Digitale) hulpmiddelen</a:t>
            </a:r>
          </a:p>
        </p:txBody>
      </p:sp>
      <p:sp>
        <p:nvSpPr>
          <p:cNvPr id="201" name="Adobe Spark…"/>
          <p:cNvSpPr txBox="1"/>
          <p:nvPr>
            <p:ph type="body" idx="1"/>
          </p:nvPr>
        </p:nvSpPr>
        <p:spPr>
          <a:prstGeom prst="rect">
            <a:avLst/>
          </a:prstGeom>
        </p:spPr>
        <p:txBody>
          <a:bodyPr/>
          <a:lstStyle/>
          <a:p>
            <a:pPr/>
            <a:r>
              <a:t>Adobe Spark</a:t>
            </a:r>
          </a:p>
          <a:p>
            <a:pPr/>
            <a:r>
              <a:t>Socrative</a:t>
            </a:r>
          </a:p>
          <a:p>
            <a:pPr/>
            <a:r>
              <a:t>Projeqt</a:t>
            </a:r>
          </a:p>
          <a:p>
            <a:pPr/>
            <a:r>
              <a:t>Canva</a:t>
            </a:r>
          </a:p>
          <a:p>
            <a:pPr/>
            <a:r>
              <a:t>Pixton</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Vragen"/>
          <p:cNvSpPr txBox="1"/>
          <p:nvPr>
            <p:ph type="title"/>
          </p:nvPr>
        </p:nvSpPr>
        <p:spPr>
          <a:prstGeom prst="rect">
            <a:avLst/>
          </a:prstGeom>
        </p:spPr>
        <p:txBody>
          <a:bodyPr/>
          <a:lstStyle/>
          <a:p>
            <a:pPr/>
            <a:r>
              <a:t>Vragen</a:t>
            </a:r>
          </a:p>
        </p:txBody>
      </p:sp>
      <p:sp>
        <p:nvSpPr>
          <p:cNvPr id="204" name="Nou?"/>
          <p:cNvSpPr txBox="1"/>
          <p:nvPr>
            <p:ph type="body" idx="1"/>
          </p:nvPr>
        </p:nvSpPr>
        <p:spPr>
          <a:prstGeom prst="rect">
            <a:avLst/>
          </a:prstGeom>
        </p:spPr>
        <p:txBody>
          <a:bodyPr/>
          <a:lstStyle>
            <a:lvl1pPr marL="0" indent="0">
              <a:buSzTx/>
              <a:buNone/>
            </a:lvl1pPr>
          </a:lstStyle>
          <a:p>
            <a:pPr/>
            <a:r>
              <a:t>Nou?</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Opzet van het college"/>
          <p:cNvSpPr txBox="1"/>
          <p:nvPr>
            <p:ph type="title"/>
          </p:nvPr>
        </p:nvSpPr>
        <p:spPr>
          <a:prstGeom prst="rect">
            <a:avLst/>
          </a:prstGeom>
        </p:spPr>
        <p:txBody>
          <a:bodyPr/>
          <a:lstStyle/>
          <a:p>
            <a:pPr/>
            <a:r>
              <a:t>Opzet van het college</a:t>
            </a:r>
          </a:p>
        </p:txBody>
      </p:sp>
      <p:sp>
        <p:nvSpPr>
          <p:cNvPr id="126" name="Daarna: digitale hulpmiddelen en vragen"/>
          <p:cNvSpPr txBox="1"/>
          <p:nvPr>
            <p:ph type="body" idx="1"/>
          </p:nvPr>
        </p:nvSpPr>
        <p:spPr>
          <a:prstGeom prst="rect">
            <a:avLst/>
          </a:prstGeom>
        </p:spPr>
        <p:txBody>
          <a:bodyPr/>
          <a:lstStyle>
            <a:lvl1pPr marL="0" indent="0">
              <a:buSzTx/>
              <a:buNone/>
            </a:lvl1pPr>
          </a:lstStyle>
          <a:p>
            <a:pPr/>
            <a:r>
              <a:t>Daarna: digitale hulpmiddelen en vragen</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LESvaardig: Hoofdstuk 4"/>
          <p:cNvSpPr txBox="1"/>
          <p:nvPr>
            <p:ph type="title"/>
          </p:nvPr>
        </p:nvSpPr>
        <p:spPr>
          <a:prstGeom prst="rect">
            <a:avLst/>
          </a:prstGeom>
        </p:spPr>
        <p:txBody>
          <a:bodyPr/>
          <a:lstStyle>
            <a:lvl1pPr defTabSz="549148">
              <a:defRPr sz="7519"/>
            </a:lvl1pPr>
          </a:lstStyle>
          <a:p>
            <a:pPr/>
            <a:r>
              <a:t>LESvaardig: Hoofdstuk 4</a:t>
            </a:r>
          </a:p>
        </p:txBody>
      </p:sp>
      <p:sp>
        <p:nvSpPr>
          <p:cNvPr id="129" name="Titel: Instructies geven…"/>
          <p:cNvSpPr txBox="1"/>
          <p:nvPr>
            <p:ph type="body" idx="1"/>
          </p:nvPr>
        </p:nvSpPr>
        <p:spPr>
          <a:prstGeom prst="rect">
            <a:avLst/>
          </a:prstGeom>
        </p:spPr>
        <p:txBody>
          <a:bodyPr/>
          <a:lstStyle/>
          <a:p>
            <a:pPr marL="0" indent="0">
              <a:buSzTx/>
              <a:buNone/>
            </a:pPr>
            <a:r>
              <a:t>Titel: Instructies geven</a:t>
            </a:r>
          </a:p>
          <a:p>
            <a:pPr marL="0" indent="0">
              <a:buSzTx/>
              <a:buNone/>
            </a:pPr>
            <a:r>
              <a:t>1. Inleiding: ‘Via instructies geef je aan wat er door de cursisten gedaan moet worden en hoe. Je instrueert dus niet alleen wat ze moeten doen, maar voegt ook allerlei aspecten van de uitvoering toe: of ze zelfstandig moeten werken of in groepsverband; welke hulpmiddelen ze kunnen gebruiken; hoeveel tijd ze hebben voor hun taken; waar ze mogen werken, wat de criteria zijn waaraan het resultaat moet voldoen. […] Heldere doelen zijn een voorwaarde om effectieve instructies te kunnen geven.’</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LESvaardig: Hoofdstuk 4"/>
          <p:cNvSpPr txBox="1"/>
          <p:nvPr>
            <p:ph type="title"/>
          </p:nvPr>
        </p:nvSpPr>
        <p:spPr>
          <a:prstGeom prst="rect">
            <a:avLst/>
          </a:prstGeom>
        </p:spPr>
        <p:txBody>
          <a:bodyPr/>
          <a:lstStyle>
            <a:lvl1pPr defTabSz="549148">
              <a:defRPr sz="7519"/>
            </a:lvl1pPr>
          </a:lstStyle>
          <a:p>
            <a:pPr/>
            <a:r>
              <a:t>LESvaardig: Hoofdstuk 4</a:t>
            </a:r>
          </a:p>
        </p:txBody>
      </p:sp>
      <p:sp>
        <p:nvSpPr>
          <p:cNvPr id="132" name="2. Casus: interessant om door te lezen. Gaat over een oefening waar van alles mis mee zou kunnen zijn."/>
          <p:cNvSpPr txBox="1"/>
          <p:nvPr>
            <p:ph type="body" idx="1"/>
          </p:nvPr>
        </p:nvSpPr>
        <p:spPr>
          <a:prstGeom prst="rect">
            <a:avLst/>
          </a:prstGeom>
        </p:spPr>
        <p:txBody>
          <a:bodyPr/>
          <a:lstStyle>
            <a:lvl1pPr marL="0" indent="0">
              <a:buSzTx/>
              <a:buNone/>
            </a:lvl1pPr>
          </a:lstStyle>
          <a:p>
            <a:pPr/>
            <a:r>
              <a:t>2. Casus: interessant om door te lezen. Gaat over een oefening waar van alles mis mee zou kunnen zijn.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LESvaardig: hoofdstuk 4"/>
          <p:cNvSpPr txBox="1"/>
          <p:nvPr>
            <p:ph type="title"/>
          </p:nvPr>
        </p:nvSpPr>
        <p:spPr>
          <a:prstGeom prst="rect">
            <a:avLst/>
          </a:prstGeom>
        </p:spPr>
        <p:txBody>
          <a:bodyPr/>
          <a:lstStyle>
            <a:lvl1pPr defTabSz="554990">
              <a:defRPr sz="7600"/>
            </a:lvl1pPr>
          </a:lstStyle>
          <a:p>
            <a:pPr/>
            <a:r>
              <a:t>LESvaardig: hoofdstuk 4</a:t>
            </a:r>
          </a:p>
        </p:txBody>
      </p:sp>
      <p:sp>
        <p:nvSpPr>
          <p:cNvPr id="135" name="3. Achtergronden…"/>
          <p:cNvSpPr txBox="1"/>
          <p:nvPr>
            <p:ph type="body" idx="1"/>
          </p:nvPr>
        </p:nvSpPr>
        <p:spPr>
          <a:prstGeom prst="rect">
            <a:avLst/>
          </a:prstGeom>
        </p:spPr>
        <p:txBody>
          <a:bodyPr/>
          <a:lstStyle/>
          <a:p>
            <a:pPr marL="0" indent="0">
              <a:buSzTx/>
              <a:buNone/>
            </a:pPr>
            <a:r>
              <a:t>3. Achtergronden</a:t>
            </a:r>
          </a:p>
          <a:p>
            <a:pPr marL="0" indent="0">
              <a:buSzTx/>
              <a:buNone/>
            </a:pPr>
            <a:r>
              <a:t>3.1. Taalgebruik in de les</a:t>
            </a:r>
          </a:p>
          <a:p>
            <a:pPr marL="0" indent="0">
              <a:buSzTx/>
              <a:buNone/>
            </a:pPr>
            <a:r>
              <a:t>3.2. Oefeningen optimaliseren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LESvaardig: Hoofdstuk 4"/>
          <p:cNvSpPr txBox="1"/>
          <p:nvPr>
            <p:ph type="title"/>
          </p:nvPr>
        </p:nvSpPr>
        <p:spPr>
          <a:prstGeom prst="rect">
            <a:avLst/>
          </a:prstGeom>
        </p:spPr>
        <p:txBody>
          <a:bodyPr/>
          <a:lstStyle>
            <a:lvl1pPr defTabSz="549148">
              <a:defRPr sz="7519"/>
            </a:lvl1pPr>
          </a:lstStyle>
          <a:p>
            <a:pPr/>
            <a:r>
              <a:t>LESvaardig: Hoofdstuk 4</a:t>
            </a:r>
          </a:p>
        </p:txBody>
      </p:sp>
      <p:sp>
        <p:nvSpPr>
          <p:cNvPr id="138" name="3.1. Taalgebruik in de les…"/>
          <p:cNvSpPr txBox="1"/>
          <p:nvPr>
            <p:ph type="body" idx="1"/>
          </p:nvPr>
        </p:nvSpPr>
        <p:spPr>
          <a:prstGeom prst="rect">
            <a:avLst/>
          </a:prstGeom>
        </p:spPr>
        <p:txBody>
          <a:bodyPr/>
          <a:lstStyle/>
          <a:p>
            <a:pPr marL="0" indent="0">
              <a:buSzTx/>
              <a:buNone/>
            </a:pPr>
            <a:r>
              <a:t>3.1. Taalgebruik in de les</a:t>
            </a:r>
          </a:p>
          <a:p>
            <a:pPr/>
            <a:r>
              <a:t>Doeltaal = voertaal</a:t>
            </a:r>
          </a:p>
          <a:p>
            <a:pPr/>
            <a:r>
              <a:t>Spreken op het niveau van de cursisten</a:t>
            </a:r>
          </a:p>
          <a:p>
            <a:pPr/>
            <a:r>
              <a:t>Gebruik van de eigen taal</a:t>
            </a:r>
          </a:p>
          <a:p>
            <a:pPr/>
            <a:r>
              <a:t>Expliciete aandacht voor de instructietaal</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LESvaardig: Hoofdstuk 4"/>
          <p:cNvSpPr txBox="1"/>
          <p:nvPr>
            <p:ph type="title"/>
          </p:nvPr>
        </p:nvSpPr>
        <p:spPr>
          <a:prstGeom prst="rect">
            <a:avLst/>
          </a:prstGeom>
        </p:spPr>
        <p:txBody>
          <a:bodyPr/>
          <a:lstStyle>
            <a:lvl1pPr defTabSz="549148">
              <a:defRPr sz="7519"/>
            </a:lvl1pPr>
          </a:lstStyle>
          <a:p>
            <a:pPr/>
            <a:r>
              <a:t>LESvaardig: Hoofdstuk 4</a:t>
            </a:r>
          </a:p>
        </p:txBody>
      </p:sp>
      <p:sp>
        <p:nvSpPr>
          <p:cNvPr id="141" name="3.2. Oefeningen optimaliseren…"/>
          <p:cNvSpPr txBox="1"/>
          <p:nvPr>
            <p:ph type="body" idx="1"/>
          </p:nvPr>
        </p:nvSpPr>
        <p:spPr>
          <a:prstGeom prst="rect">
            <a:avLst/>
          </a:prstGeom>
        </p:spPr>
        <p:txBody>
          <a:bodyPr/>
          <a:lstStyle/>
          <a:p>
            <a:pPr marL="0" indent="0">
              <a:buSzTx/>
              <a:buNone/>
            </a:pPr>
            <a:r>
              <a:t>3.2. Oefeningen optimaliseren</a:t>
            </a:r>
          </a:p>
          <a:p>
            <a:pPr/>
            <a:r>
              <a:t>Het doel van de oefening</a:t>
            </a:r>
          </a:p>
          <a:p>
            <a:pPr/>
            <a:r>
              <a:t>De instructie in denkstappen</a:t>
            </a:r>
          </a:p>
          <a:p>
            <a:pPr/>
            <a:r>
              <a:t>Beoordeling en feedback</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LESvaardig: Hoofdstuk 4"/>
          <p:cNvSpPr txBox="1"/>
          <p:nvPr>
            <p:ph type="title"/>
          </p:nvPr>
        </p:nvSpPr>
        <p:spPr>
          <a:prstGeom prst="rect">
            <a:avLst/>
          </a:prstGeom>
        </p:spPr>
        <p:txBody>
          <a:bodyPr/>
          <a:lstStyle>
            <a:lvl1pPr defTabSz="549148">
              <a:defRPr sz="7519"/>
            </a:lvl1pPr>
          </a:lstStyle>
          <a:p>
            <a:pPr/>
            <a:r>
              <a:t>LESvaardig: Hoofdstuk 4</a:t>
            </a:r>
          </a:p>
        </p:txBody>
      </p:sp>
      <p:sp>
        <p:nvSpPr>
          <p:cNvPr id="144" name="4. Praktische tips…"/>
          <p:cNvSpPr txBox="1"/>
          <p:nvPr>
            <p:ph type="body" idx="1"/>
          </p:nvPr>
        </p:nvSpPr>
        <p:spPr>
          <a:prstGeom prst="rect">
            <a:avLst/>
          </a:prstGeom>
        </p:spPr>
        <p:txBody>
          <a:bodyPr/>
          <a:lstStyle/>
          <a:p>
            <a:pPr marL="0" indent="0">
              <a:buSzTx/>
              <a:buNone/>
            </a:pPr>
            <a:r>
              <a:t>4. Praktische tips</a:t>
            </a:r>
          </a:p>
          <a:p>
            <a:pPr/>
            <a:r>
              <a:t>Pas je spreekniveau aan</a:t>
            </a:r>
          </a:p>
          <a:p>
            <a:pPr/>
            <a:r>
              <a:t>Maak het doel bekend</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