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72" r:id="rId7"/>
    <p:sldId id="261" r:id="rId8"/>
    <p:sldId id="263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5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D4F39FC-5083-46D1-A4EB-9343AF96CE86}" type="datetimeFigureOut">
              <a:rPr lang="cs-CZ" smtClean="0"/>
              <a:pPr/>
              <a:t>05.05.2019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79011B-7C7C-429F-8492-26441AC9FE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wipe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perron.nl/leven/index.php" TargetMode="External"/><Relationship Id="rId2" Type="http://schemas.openxmlformats.org/officeDocument/2006/relationships/hyperlink" Target="https://literatuurmuseum.nl/overzichten/activiteiten-tentoonstellingen/pantheon/e-du-perr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bnl.org/tekst/anbe001gesc03_01/anbe001gesc03_01_0009.ph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8460432" cy="1686049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solidFill>
                  <a:schemeClr val="tx1"/>
                </a:solidFill>
                <a:latin typeface="Rockwell" pitchFamily="18" charset="0"/>
              </a:rPr>
              <a:t>E. </a:t>
            </a:r>
            <a:r>
              <a:rPr lang="cs-CZ" sz="6000" b="1" dirty="0" err="1" smtClean="0">
                <a:solidFill>
                  <a:schemeClr val="tx1"/>
                </a:solidFill>
                <a:latin typeface="Rockwell" pitchFamily="18" charset="0"/>
              </a:rPr>
              <a:t>du</a:t>
            </a:r>
            <a:r>
              <a:rPr lang="cs-CZ" sz="6000" b="1" dirty="0" smtClean="0">
                <a:solidFill>
                  <a:schemeClr val="tx1"/>
                </a:solidFill>
                <a:latin typeface="Rockwell" pitchFamily="18" charset="0"/>
              </a:rPr>
              <a:t> </a:t>
            </a:r>
            <a:r>
              <a:rPr lang="cs-CZ" sz="6000" b="1" dirty="0" err="1" smtClean="0">
                <a:solidFill>
                  <a:schemeClr val="tx1"/>
                </a:solidFill>
                <a:latin typeface="Rockwell" pitchFamily="18" charset="0"/>
              </a:rPr>
              <a:t>Perron</a:t>
            </a:r>
            <a:r>
              <a:rPr lang="cs-CZ" sz="5400" b="1" dirty="0" smtClean="0">
                <a:solidFill>
                  <a:schemeClr val="tx1"/>
                </a:solidFill>
                <a:latin typeface="Rockwell" pitchFamily="18" charset="0"/>
              </a:rPr>
              <a:t/>
            </a:r>
            <a:br>
              <a:rPr lang="cs-CZ" sz="5400" b="1" dirty="0" smtClean="0">
                <a:solidFill>
                  <a:schemeClr val="tx1"/>
                </a:solidFill>
                <a:latin typeface="Rockwell" pitchFamily="18" charset="0"/>
              </a:rPr>
            </a:br>
            <a:r>
              <a:rPr lang="cs-CZ" sz="5400" i="1" dirty="0" err="1" smtClean="0">
                <a:solidFill>
                  <a:schemeClr val="tx1"/>
                </a:solidFill>
                <a:latin typeface="Rockwell" pitchFamily="18" charset="0"/>
              </a:rPr>
              <a:t>Het</a:t>
            </a:r>
            <a:r>
              <a:rPr lang="cs-CZ" sz="5400" i="1" dirty="0" smtClean="0">
                <a:solidFill>
                  <a:schemeClr val="tx1"/>
                </a:solidFill>
                <a:latin typeface="Rockwell" pitchFamily="18" charset="0"/>
              </a:rPr>
              <a:t> </a:t>
            </a:r>
            <a:r>
              <a:rPr lang="cs-CZ" sz="5400" i="1" dirty="0" err="1" smtClean="0">
                <a:solidFill>
                  <a:schemeClr val="tx1"/>
                </a:solidFill>
                <a:latin typeface="Rockwell" pitchFamily="18" charset="0"/>
              </a:rPr>
              <a:t>land</a:t>
            </a:r>
            <a:r>
              <a:rPr lang="cs-CZ" sz="5400" i="1" dirty="0" smtClean="0">
                <a:solidFill>
                  <a:schemeClr val="tx1"/>
                </a:solidFill>
                <a:latin typeface="Rockwell" pitchFamily="18" charset="0"/>
              </a:rPr>
              <a:t> van </a:t>
            </a:r>
            <a:r>
              <a:rPr lang="cs-CZ" sz="5400" i="1" dirty="0" err="1" smtClean="0">
                <a:solidFill>
                  <a:schemeClr val="tx1"/>
                </a:solidFill>
                <a:latin typeface="Rockwell" pitchFamily="18" charset="0"/>
              </a:rPr>
              <a:t>herkomst</a:t>
            </a:r>
            <a:endParaRPr lang="cs-CZ" sz="5400" b="1" i="1" dirty="0">
              <a:solidFill>
                <a:schemeClr val="tx1"/>
              </a:solidFill>
              <a:latin typeface="Rockwell" pitchFamily="18" charset="0"/>
            </a:endParaRPr>
          </a:p>
        </p:txBody>
      </p:sp>
      <p:pic>
        <p:nvPicPr>
          <p:cNvPr id="97282" name="Picture 2" descr="https://upload.wikimedia.org/wikipedia/commons/b/ba/E.du.perr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5475" y="3140968"/>
            <a:ext cx="2024517" cy="3011680"/>
          </a:xfrm>
          <a:prstGeom prst="rect">
            <a:avLst/>
          </a:prstGeom>
          <a:ln w="1905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7284" name="Picture 4" descr="SouvisejÃ­cÃ­ obrÃ¡ze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3140968"/>
            <a:ext cx="2016224" cy="3042592"/>
          </a:xfrm>
          <a:prstGeom prst="rect">
            <a:avLst/>
          </a:prstGeom>
          <a:ln w="1905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7286" name="Picture 6" descr="VÃ½sledek obrÃ¡zku pro het land van herkom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9438" y="2996952"/>
            <a:ext cx="1928786" cy="3024336"/>
          </a:xfrm>
          <a:prstGeom prst="rect">
            <a:avLst/>
          </a:prstGeom>
          <a:ln w="1905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7288" name="Picture 8" descr="VÃ½sledek obrÃ¡zku pro du perron ter braak forum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996952"/>
            <a:ext cx="1958009" cy="2996952"/>
          </a:xfrm>
          <a:prstGeom prst="rect">
            <a:avLst/>
          </a:prstGeom>
          <a:ln w="19050" cap="sq">
            <a:solidFill>
              <a:schemeClr val="bg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TextovéPole 6"/>
          <p:cNvSpPr txBox="1"/>
          <p:nvPr/>
        </p:nvSpPr>
        <p:spPr>
          <a:xfrm>
            <a:off x="5724128" y="6372036"/>
            <a:ext cx="341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Filip </a:t>
            </a:r>
            <a:r>
              <a:rPr lang="cs-CZ" dirty="0" err="1" smtClean="0">
                <a:solidFill>
                  <a:schemeClr val="bg1"/>
                </a:solidFill>
              </a:rPr>
              <a:t>Frantál</a:t>
            </a:r>
            <a:r>
              <a:rPr lang="cs-CZ" dirty="0" smtClean="0">
                <a:solidFill>
                  <a:schemeClr val="bg1"/>
                </a:solidFill>
              </a:rPr>
              <a:t>, 11 </a:t>
            </a:r>
            <a:r>
              <a:rPr lang="cs-CZ" dirty="0" err="1" smtClean="0">
                <a:solidFill>
                  <a:schemeClr val="bg1"/>
                </a:solidFill>
              </a:rPr>
              <a:t>april</a:t>
            </a:r>
            <a:r>
              <a:rPr lang="cs-CZ" dirty="0" smtClean="0">
                <a:solidFill>
                  <a:schemeClr val="bg1"/>
                </a:solidFill>
              </a:rPr>
              <a:t> 2019  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karakterisering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0040" y="1556792"/>
            <a:ext cx="88924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Sterk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autobiografische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motieven </a:t>
            </a:r>
          </a:p>
          <a:p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(Ducroo functionerend als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alter-ego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Du Perron) </a:t>
            </a:r>
          </a:p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Modernistische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trekken (de tijd, de vertelstrategie, motieven, metatekstualiteit)</a:t>
            </a:r>
          </a:p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Thema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:    </a:t>
            </a:r>
            <a:r>
              <a:rPr lang="nl-NL" sz="2800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[Is er zelfs een duidelijk thema?]</a:t>
            </a:r>
          </a:p>
          <a:p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     a) Psychologische aanpak</a:t>
            </a:r>
          </a:p>
          <a:p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     b) Koloniale aanpak</a:t>
            </a:r>
          </a:p>
          <a:p>
            <a:pPr>
              <a:buFont typeface="Symbol"/>
              <a:buChar char="Þ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De ontwikkeling van een eigen identiteit (en het identiteitsverlies)?  De verwerking het verleden (en het heden)? Een essaybundel? Een </a:t>
            </a:r>
            <a:r>
              <a:rPr lang="nl-NL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coming-of-age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verhaal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? </a:t>
            </a:r>
          </a:p>
          <a:p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Een liefdesverhaal? </a:t>
            </a: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karakterisering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Motieven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Kracht van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herinneringen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en de onmogelijkheid </a:t>
            </a:r>
          </a:p>
          <a:p>
            <a:pPr lvl="1"/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om het verleden te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beschrijven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Liefde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en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erotiek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trouw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; een zoektocht naar ‘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‘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Vriendschap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en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vijandschap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Identiteit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(+ identiteitsverwarring)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Ducroo‘s troosteloze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financiele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status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De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actualiteit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(bourgeoisie, de aankomst van het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nationaalsocialisme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tegenover het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communisme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afhankelijkheid van Indonesië)</a:t>
            </a:r>
          </a:p>
          <a:p>
            <a:pPr lvl="1"/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=&gt; een eigen (politieke) rol in de maatschappij </a:t>
            </a: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karakterisering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Motieven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cs-CZ" sz="28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romantiek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x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cynisme</a:t>
            </a:r>
          </a:p>
          <a:p>
            <a:pPr lvl="1"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Strijd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tegen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autoriteiten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bureaucratie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Historische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culturele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filosofische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verwijzingen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lvl="1"/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Conrad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Rousseau,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Byron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Musset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Maupassant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Dumas,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Lamartine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Couperus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Multatuli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Weber, Chopin, Verne,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Scott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Corelli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Dostojevski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Rabelais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Boccaccio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Voltaire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Quran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Freud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Kierkegaard,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Buysse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Beecher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Stowe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Stendhal, Hugo,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Klikspaan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Nietzsche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Schumann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Shakespeare,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Doyle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Marx,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Goya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Poesjkin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Lawrence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;</a:t>
            </a:r>
          </a:p>
          <a:p>
            <a:pPr lvl="1"/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bourgeoisie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communisme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mysticisme,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christendom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endParaRPr lang="nl-NL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karakterisering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Motieven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Literatuur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en 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journalisme</a:t>
            </a:r>
          </a:p>
          <a:p>
            <a:pPr lvl="1">
              <a:buFont typeface="Arial" pitchFamily="34" charset="0"/>
              <a:buChar char="•"/>
            </a:pP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Politieke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progressiviteit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Het individualisme x  het collectivisme 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Dood, zelfmoord, depressie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Mystiek en geestelijkheid</a:t>
            </a:r>
          </a:p>
          <a:p>
            <a:pPr lvl="1">
              <a:buFont typeface="Arial" pitchFamily="34" charset="0"/>
              <a:buChar char="•"/>
            </a:pPr>
            <a:endParaRPr lang="nl-NL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receptie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Lexicon van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literaire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werken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(1989, F.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Bulhof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“De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Indische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helft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vormt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eerste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grootste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koloniale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nostalgie-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document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in de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Nederlandse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literatuur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</a:p>
          <a:p>
            <a:pPr lvl="1">
              <a:buFont typeface="Arial" pitchFamily="34" charset="0"/>
              <a:buChar char="•"/>
            </a:pPr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Nadruk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op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de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tekening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sfeer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waarin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wreedheid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liefelijkheid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hand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hand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gaan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</a:p>
          <a:p>
            <a:pPr lvl="1">
              <a:buFont typeface="Arial" pitchFamily="34" charset="0"/>
              <a:buChar char="•"/>
            </a:pPr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Ducroo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schrijft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exotisch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reisverhaal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Hij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[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Ducroo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bestaat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soms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alleen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maar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uit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literatuur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receptie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“Roman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Jane“, 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gesprek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met de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onzen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(1946, </a:t>
            </a:r>
          </a:p>
          <a:p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Braak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Want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in de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eerste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plaats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is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deze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‚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roman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‘ </a:t>
            </a:r>
            <a:r>
              <a:rPr lang="cs-CZ" sz="24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roman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geijkten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van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woord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 […] </a:t>
            </a:r>
          </a:p>
          <a:p>
            <a:pPr lvl="1"/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Wat ‘men’ in Nederland in het algemeen onder roman verstaat, dekt zich niet met dit ‘ik-boek’ van Du Perron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[…]“</a:t>
            </a:r>
          </a:p>
          <a:p>
            <a:pPr lvl="1"/>
            <a:endParaRPr lang="cs-CZ" sz="24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“W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aar Du Perron de illusie van de roman-objectiviteit geheel heeft laten varen, daar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daagt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hij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lezer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uit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zich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partij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stellen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zoowel in de Indische herinneringen als in de dialogen met zijn vrienden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</a:p>
          <a:p>
            <a:pPr lvl="1"/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receptie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“Roman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Jane“, 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gesprek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met de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onzen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(1946, </a:t>
            </a:r>
          </a:p>
          <a:p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Braak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aar de normale romancier als toehoorder een publiek veronderstelt (al dan niet bewust, en al dan niet een groot of gedifferentieerd publiek), veronderstelt Du Perron deze eene mensch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[Jane].“</a:t>
            </a:r>
          </a:p>
          <a:p>
            <a:pPr lvl="1">
              <a:buFont typeface="Arial" pitchFamily="34" charset="0"/>
              <a:buChar char="•"/>
            </a:pPr>
            <a:endParaRPr lang="cs-CZ" sz="24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receptie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“Roman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Jane“, 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gesprek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met de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onzen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(1946, </a:t>
            </a:r>
          </a:p>
          <a:p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Braak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 dit boek rechtvaardigt Du Perron zijn ik niet minder dan vroeger door de middelen van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intellect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dat bij hem, die in het gesprek denkt en den dialoog noodig heeft als een ander het zwijgen, ditmaal dikwijls den vorm kiest van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intellectueele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duel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zijn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vrienden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; maar reeds in deze verhouding tot de vrienden, die zoowel zijn geestelijke slijpsteenen zijn als degenen, met wie hij door een fanatieke trouw is verbonden,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vindt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sterke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gevoelselement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waarvan Jane de eigenlijke apotheose is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</a:p>
          <a:p>
            <a:pPr lvl="1">
              <a:buFont typeface="Arial" pitchFamily="34" charset="0"/>
              <a:buChar char="•"/>
            </a:pPr>
            <a:endParaRPr lang="cs-CZ" sz="24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receptie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“‘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Door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zuiverheid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gedreven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‘: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troebele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water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i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land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i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herkomst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van E.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du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Perron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“, 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canon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onder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vuur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(1991,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Mieke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Bal)</a:t>
            </a:r>
          </a:p>
          <a:p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Progressieve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intellectueel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vooral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geprezen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om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zijn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verzet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tegen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opkomende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fascisme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zijn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anti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kolonialistische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stellingname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zijn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anti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-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collectivistische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vrijheidsdrang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enzijn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ondubbelzinnige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literaire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voorkeuren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</a:t>
            </a:r>
          </a:p>
          <a:p>
            <a:pPr lvl="1">
              <a:buFont typeface="Arial" pitchFamily="34" charset="0"/>
              <a:buChar char="•"/>
            </a:pPr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“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Voorkeur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literatuur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warin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de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ethische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esthetische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dimensie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onafscheidelijk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zijn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.“ </a:t>
            </a:r>
          </a:p>
          <a:p>
            <a:pPr lvl="1">
              <a:buFont typeface="Arial" pitchFamily="34" charset="0"/>
              <a:buChar char="•"/>
            </a:pPr>
            <a:endParaRPr lang="cs-CZ" sz="24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receptie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“‘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Door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zuiverheid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gedreven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‘: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troebele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water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i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land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i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herkomst</a:t>
            </a:r>
            <a:r>
              <a:rPr lang="cs-CZ" sz="2800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van E.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du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Perron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“, 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canon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onder</a:t>
            </a:r>
            <a:r>
              <a:rPr lang="cs-CZ" sz="28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u="sng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vuur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(1991,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Mieke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Bal)</a:t>
            </a:r>
          </a:p>
          <a:p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In verhouding tot zijn invloed op het culturele leven in Nederland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vergeleken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met André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Malraux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J.P.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Sartre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Frankrijk</a:t>
            </a:r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endParaRPr lang="cs-CZ" sz="24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„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Emotionele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verleiding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„intense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vriendschappen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“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als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basis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zijn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belang</a:t>
            </a:r>
            <a:endParaRPr lang="nl-NL" sz="24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Polemiek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over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seksisme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racisme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oedipale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mechaniek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4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werk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Perron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(1899 –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1940)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628800"/>
            <a:ext cx="842493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3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Meester Cornelis, Java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Kort actief als journalist, verhuisde naar Europa in </a:t>
            </a:r>
            <a:r>
              <a:rPr lang="nl-NL" sz="32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1921</a:t>
            </a:r>
            <a:r>
              <a:rPr lang="nl-NL" sz="32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endParaRPr lang="cs-CZ" sz="3200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cs-CZ" sz="32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cs-CZ" sz="3200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nl-NL" sz="32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nl-NL" sz="3200" b="1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284984"/>
            <a:ext cx="7913958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Extra secundaire bronnen</a:t>
            </a:r>
            <a:endParaRPr lang="nl-NL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literatuurmuseum.nl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[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2"/>
              </a:rPr>
              <a:t>online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eduperron.nl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[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  <a:hlinkClick r:id="rId3"/>
              </a:rPr>
              <a:t>online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/>
              <a:t>  </a:t>
            </a:r>
            <a:r>
              <a:rPr lang="nl-NL" sz="2400" dirty="0" smtClean="0"/>
              <a:t>“</a:t>
            </a:r>
            <a:r>
              <a:rPr lang="nl-NL" sz="2400" u="sng" dirty="0" smtClean="0"/>
              <a:t>Het modernisme van Ter Braak en Du Perron</a:t>
            </a:r>
            <a:r>
              <a:rPr lang="nl-NL" sz="2400" dirty="0" smtClean="0"/>
              <a:t>” [</a:t>
            </a:r>
            <a:r>
              <a:rPr lang="nl-NL" sz="2400" u="sng" dirty="0" smtClean="0">
                <a:hlinkClick r:id="rId4"/>
              </a:rPr>
              <a:t>dbnl</a:t>
            </a:r>
            <a:r>
              <a:rPr lang="nl-NL" sz="2400" dirty="0" smtClean="0"/>
              <a:t>] [Aanbeek, </a:t>
            </a:r>
            <a:r>
              <a:rPr lang="nl-NL" sz="2400" i="1" dirty="0" smtClean="0"/>
              <a:t>Geschiedenis van de literatuur in Nederland</a:t>
            </a:r>
            <a:r>
              <a:rPr lang="nl-NL" sz="2400" dirty="0" smtClean="0"/>
              <a:t>]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000" dirty="0" smtClean="0"/>
              <a:t>  </a:t>
            </a:r>
            <a:r>
              <a:rPr lang="en-GB" sz="2400" dirty="0" smtClean="0"/>
              <a:t>“</a:t>
            </a:r>
            <a:r>
              <a:rPr lang="en-GB" sz="2400" u="sng" dirty="0" smtClean="0"/>
              <a:t>Country of Origin as Anti-Colonial Fiction</a:t>
            </a:r>
            <a:r>
              <a:rPr lang="en-GB" sz="2400" dirty="0" smtClean="0"/>
              <a:t>” [</a:t>
            </a:r>
            <a:r>
              <a:rPr lang="en-GB" sz="2400" dirty="0" err="1" smtClean="0"/>
              <a:t>jstor</a:t>
            </a:r>
            <a:r>
              <a:rPr lang="en-GB" sz="2400" dirty="0" smtClean="0"/>
              <a:t>] [Batten, </a:t>
            </a:r>
            <a:r>
              <a:rPr lang="en-GB" sz="2400" i="1" dirty="0" smtClean="0"/>
              <a:t>The Modern Language Review</a:t>
            </a:r>
            <a:r>
              <a:rPr lang="en-GB" sz="2400" dirty="0" smtClean="0"/>
              <a:t>, 1986]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8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cs-CZ" sz="2800" b="1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      </a:t>
            </a:r>
            <a:r>
              <a:rPr lang="cs-CZ" sz="2800" b="1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nl-NL" sz="2800" b="1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Bedankt </a:t>
            </a:r>
            <a:r>
              <a:rPr lang="nl-NL" sz="2800" b="1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 jullie aandacht!</a:t>
            </a: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Perron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(1899 –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1940)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62880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Het gezin vestigde zich in België (Gistoux), Du Perron zelf vooral actief in Brussel, Parijs en in Nederland</a:t>
            </a: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</a:t>
            </a:r>
          </a:p>
          <a:p>
            <a:pPr>
              <a:buFont typeface="Arial" pitchFamily="34" charset="0"/>
              <a:buChar char="•"/>
            </a:pP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Kennismaken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met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groot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aantal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kunstenaars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werd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bevriend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met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Paul van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Ostaijen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Jan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Greshoff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Jan</a:t>
            </a:r>
            <a:r>
              <a:rPr lang="cs-CZ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van</a:t>
            </a:r>
            <a:r>
              <a:rPr lang="cs-CZ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Nijlen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Adriaan</a:t>
            </a:r>
            <a:r>
              <a:rPr lang="cs-CZ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Roland</a:t>
            </a:r>
            <a:r>
              <a:rPr lang="cs-CZ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Holst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Menno</a:t>
            </a:r>
            <a:r>
              <a:rPr lang="cs-CZ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ter</a:t>
            </a:r>
            <a:r>
              <a:rPr lang="cs-CZ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Braak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,…)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Eerste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uitgaven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op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eigen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kosten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tijdschrift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cs-CZ" sz="28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Driehoek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publiceerde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onder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pseudoniemen</a:t>
            </a:r>
            <a:endParaRPr lang="nl-NL" sz="2800" dirty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Perron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(1899 –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1940)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536" y="1628800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Huwde met de moeder van zijn zoon, scheidde van haar na vier jaar</a:t>
            </a:r>
          </a:p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Hertrouw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met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Elisabeth de Roos</a:t>
            </a:r>
          </a:p>
          <a:p>
            <a:pPr>
              <a:buFont typeface="Arial" pitchFamily="34" charset="0"/>
              <a:buChar char="•"/>
            </a:pP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Bezig hoofdzakelijk met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poëzie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en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verhalen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sz="28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Bij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gebrek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aan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ernst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(1926)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lvl="2">
              <a:buFont typeface="Arial" pitchFamily="34" charset="0"/>
              <a:buChar char="•"/>
            </a:pP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Poging tot afstand</a:t>
            </a:r>
            <a:r>
              <a:rPr lang="nl-NL" sz="28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(1927)</a:t>
            </a:r>
          </a:p>
          <a:p>
            <a:pPr lvl="2">
              <a:buFont typeface="Arial" pitchFamily="34" charset="0"/>
              <a:buChar char="•"/>
            </a:pPr>
            <a:r>
              <a:rPr lang="nl-NL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Parlando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(1930)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Werkte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aan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enkele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tijdschriften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cs-CZ" sz="28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cs-CZ" sz="28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Vrije</a:t>
            </a:r>
            <a:r>
              <a:rPr lang="cs-CZ" sz="28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Bladen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cs-CZ" sz="2800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Den Gulden </a:t>
            </a:r>
            <a:r>
              <a:rPr lang="cs-CZ" sz="2800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Winckel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Forum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(193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2-1935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cs-CZ" sz="2800" b="1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Perron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(1899 –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1940)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628800"/>
            <a:ext cx="87129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Forum 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(1932-1935)</a:t>
            </a:r>
          </a:p>
          <a:p>
            <a:pPr lvl="1">
              <a:buFont typeface="Arial" pitchFamily="34" charset="0"/>
              <a:buChar char="•"/>
            </a:pPr>
            <a:r>
              <a:rPr lang="nl-NL" sz="2800" b="1" i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Opgericht samen met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Ter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Braak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 en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Maurice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Roelants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latin typeface="Calibri" pitchFamily="34" charset="0"/>
                <a:cs typeface="Calibri" pitchFamily="34" charset="0"/>
              </a:rPr>
              <a:t>  Vertegenwoordigers van de ‘</a:t>
            </a:r>
            <a:r>
              <a:rPr lang="nl-NL" sz="2800" b="1" dirty="0" smtClean="0">
                <a:latin typeface="Calibri" pitchFamily="34" charset="0"/>
                <a:cs typeface="Calibri" pitchFamily="34" charset="0"/>
              </a:rPr>
              <a:t>vent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‘ (= de persoonlijkheid van de auteur moet zich laten gelden)</a:t>
            </a:r>
          </a:p>
          <a:p>
            <a:pPr lvl="1">
              <a:buFont typeface="Arial" pitchFamily="34" charset="0"/>
              <a:buChar char="•"/>
            </a:pPr>
            <a:r>
              <a:rPr lang="nl-NL" sz="2800" dirty="0" smtClean="0">
                <a:latin typeface="Calibri" pitchFamily="34" charset="0"/>
                <a:cs typeface="Calibri" pitchFamily="34" charset="0"/>
              </a:rPr>
              <a:t>  Du Perron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verw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ierf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zich een naam door zijn velle </a:t>
            </a:r>
            <a:r>
              <a:rPr lang="nl-NL" sz="2800" b="1" dirty="0" smtClean="0">
                <a:latin typeface="Calibri" pitchFamily="34" charset="0"/>
                <a:cs typeface="Calibri" pitchFamily="34" charset="0"/>
              </a:rPr>
              <a:t>kritieken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; het tijschrift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kr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eeg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een sterk invloedrijke status</a:t>
            </a:r>
          </a:p>
          <a:p>
            <a:pPr>
              <a:buFont typeface="Arial" pitchFamily="34" charset="0"/>
              <a:buChar char="•"/>
            </a:pPr>
            <a:r>
              <a:rPr lang="nl-NL" sz="2800" b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nl-NL" sz="2800" dirty="0" smtClean="0">
                <a:latin typeface="Calibri" pitchFamily="34" charset="0"/>
                <a:cs typeface="Calibri" pitchFamily="34" charset="0"/>
              </a:rPr>
              <a:t>Slechte financiele situatie na het verlies van een groot deel van het familiekapitaal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  (‘</a:t>
            </a:r>
            <a:r>
              <a:rPr lang="cs-CZ" sz="28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cs-CZ" sz="2800" b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smalle</a:t>
            </a:r>
            <a:r>
              <a:rPr lang="cs-CZ" sz="28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mens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‘, </a:t>
            </a:r>
            <a:r>
              <a:rPr lang="cs-CZ" sz="2800" dirty="0" err="1" smtClean="0">
                <a:latin typeface="Calibri" pitchFamily="34" charset="0"/>
                <a:cs typeface="Calibri" pitchFamily="34" charset="0"/>
              </a:rPr>
              <a:t>essay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sz="28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Het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land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herkomst</a:t>
            </a:r>
            <a:r>
              <a:rPr lang="cs-CZ" sz="28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(1935)</a:t>
            </a:r>
            <a:endParaRPr lang="nl-NL" sz="2800" b="1" dirty="0" smtClean="0">
              <a:latin typeface="Calibri" pitchFamily="34" charset="0"/>
              <a:cs typeface="Calibri" pitchFamily="34" charset="0"/>
            </a:endParaRPr>
          </a:p>
          <a:p>
            <a:endParaRPr lang="nl-NL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E.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du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Perron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(1899 – </a:t>
            </a:r>
            <a:r>
              <a:rPr lang="cs-CZ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1940)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628800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Terugkeer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naar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Indië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(1936-1939)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De man van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Lebak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(1937), 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Schandaal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cs-CZ" sz="2800" b="1" i="1" dirty="0" err="1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Holland</a:t>
            </a:r>
            <a:r>
              <a:rPr lang="cs-CZ" sz="28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(1939)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Overleed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in </a:t>
            </a:r>
            <a:r>
              <a:rPr lang="cs-CZ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1940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op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de dag van de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capitulatie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aan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de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gevolgen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aanval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van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angina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pectoris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b="1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Reputatie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Enorme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invloed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voor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generatie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literatoren</a:t>
            </a:r>
            <a:endParaRPr lang="cs-CZ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Afkeer</a:t>
            </a: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van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literatuur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gebaseerd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alleen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maar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op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schoonheid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of</a:t>
            </a:r>
            <a:r>
              <a:rPr lang="cs-CZ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2800" dirty="0" err="1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vormexperiment</a:t>
            </a:r>
            <a:endParaRPr lang="nl-NL" sz="2800" b="1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nl-NL" sz="28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achtergrond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84784"/>
            <a:ext cx="889248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 Uitgegeven in </a:t>
            </a:r>
            <a:r>
              <a:rPr lang="nl-N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1935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(nadat enkele hoofdstukken in </a:t>
            </a:r>
          </a:p>
          <a:p>
            <a:r>
              <a:rPr lang="nl-N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Groot-Nederland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en </a:t>
            </a:r>
            <a:r>
              <a:rPr lang="nl-NL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Forum</a:t>
            </a:r>
            <a:r>
              <a:rPr lang="nl-NL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verschijnen), samengesteld tussen 1933 en 1935</a:t>
            </a:r>
          </a:p>
          <a:p>
            <a:pPr>
              <a:buFont typeface="Arial" pitchFamily="34" charset="0"/>
              <a:buChar char="•"/>
            </a:pP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 Opgedragen aan </a:t>
            </a:r>
            <a:r>
              <a:rPr lang="nl-N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Elisabeth de Roos</a:t>
            </a:r>
            <a:endParaRPr lang="nl-NL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Belangrijkste bewerkingen: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1948  (een door de auteur herziene versie, vaakst herdrukt)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1989  (een versie met aantekeningen door de auteur)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opbouw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0040" y="1628800"/>
            <a:ext cx="889248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Twee verhaaldraden:</a:t>
            </a:r>
          </a:p>
          <a:p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    a)  </a:t>
            </a:r>
            <a:r>
              <a:rPr lang="nl-NL" sz="2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 </a:t>
            </a:r>
            <a:r>
              <a:rPr lang="nl-NL" sz="2400" i="1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Indische</a:t>
            </a:r>
            <a:r>
              <a:rPr lang="nl-NL" sz="2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jeugd en een Europese volwassenwoording</a:t>
            </a:r>
          </a:p>
          <a:p>
            <a:endParaRPr lang="nl-NL" sz="2400" u="sng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Een geleidelijke overgang van een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geprivilegeerde kindertijd 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naar een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bekommerde puberteit en volwassenheid 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Contrast tussen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 gedetailleerde 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de vaagheid 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Gebeurtenissen die de basis worden voor Ducroo‘s latere overdenkingen, contrast tussen de ongeleerde ‘toen‘ en de intellectuele ‘nu‘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Het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‘dromerige‘ verleden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tegenover het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‘sombere‘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heden</a:t>
            </a: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Semi-chronologisch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Het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land</a:t>
            </a:r>
            <a:r>
              <a:rPr lang="cs-CZ" b="1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van </a:t>
            </a:r>
            <a:r>
              <a:rPr lang="cs-CZ" b="1" i="1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herkomst</a:t>
            </a:r>
            <a:r>
              <a:rPr lang="cs-CZ" b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cs-CZ" b="1" u="sng" dirty="0" err="1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opbouw</a:t>
            </a:r>
            <a:endParaRPr lang="cs-CZ" b="1" u="sng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0040" y="1628800"/>
            <a:ext cx="889248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Twee verhaaldraden:</a:t>
            </a:r>
          </a:p>
          <a:p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    b)  </a:t>
            </a:r>
            <a:r>
              <a:rPr lang="nl-NL" sz="2400" u="sng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het heden</a:t>
            </a:r>
          </a:p>
          <a:p>
            <a:endParaRPr lang="nl-NL" sz="2400" u="sng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Een mengsel van genres:  </a:t>
            </a:r>
          </a:p>
          <a:p>
            <a:pPr lvl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een eigen ‘plot‘</a:t>
            </a:r>
          </a:p>
          <a:p>
            <a:pPr lvl="1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 korte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filosofische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psychologische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etische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en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politieke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nl-NL" sz="2400" b="1" i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essays</a:t>
            </a:r>
          </a:p>
          <a:p>
            <a:pPr lvl="1"/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en </a:t>
            </a:r>
            <a:r>
              <a:rPr lang="nl-NL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gesprekken</a:t>
            </a:r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(gedeeltelijke thematische overeenkomsten </a:t>
            </a:r>
          </a:p>
          <a:p>
            <a:pPr lvl="1"/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met de inhoud van Ducroo‘s herinneringen)</a:t>
            </a:r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28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  Vertelsituatie:</a:t>
            </a:r>
          </a:p>
          <a:p>
            <a:pPr lvl="1"/>
            <a:r>
              <a:rPr lang="nl-NL" sz="2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cs typeface="Calibri" pitchFamily="34" charset="0"/>
              </a:rPr>
              <a:t>-  Ducroo(s?) als focalisator, ik-persoon, ingebedde verhalen door andere personages </a:t>
            </a:r>
          </a:p>
          <a:p>
            <a:pPr lvl="1"/>
            <a:endParaRPr lang="cs-CZ" sz="2400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478</TotalTime>
  <Words>1458</Words>
  <Application>Microsoft Office PowerPoint</Application>
  <PresentationFormat>Předvádění na obrazovce (4:3)</PresentationFormat>
  <Paragraphs>172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Administrativní</vt:lpstr>
      <vt:lpstr>E. du Perron Het land van herkomst</vt:lpstr>
      <vt:lpstr>E. du Perron  (1899 – 1940)</vt:lpstr>
      <vt:lpstr>E. du Perron  (1899 – 1940)</vt:lpstr>
      <vt:lpstr>E. du Perron  (1899 – 1940)</vt:lpstr>
      <vt:lpstr>E. du Perron  (1899 – 1940)</vt:lpstr>
      <vt:lpstr>E. du Perron  (1899 – 1940)</vt:lpstr>
      <vt:lpstr>Het land van herkomst: achtergrond</vt:lpstr>
      <vt:lpstr>Het land van herkomst: opbouw</vt:lpstr>
      <vt:lpstr>Het land van herkomst: opbouw</vt:lpstr>
      <vt:lpstr>Het land van herkomst: karakterisering</vt:lpstr>
      <vt:lpstr>Het land van herkomst: karakterisering</vt:lpstr>
      <vt:lpstr>Het land van herkomst: karakterisering</vt:lpstr>
      <vt:lpstr>Het land van herkomst: karakterisering</vt:lpstr>
      <vt:lpstr>Het land van herkomst: receptie</vt:lpstr>
      <vt:lpstr>Het land van herkomst: receptie</vt:lpstr>
      <vt:lpstr>Het land van herkomst: receptie</vt:lpstr>
      <vt:lpstr>Het land van herkomst: receptie</vt:lpstr>
      <vt:lpstr>Het land van herkomst: receptie</vt:lpstr>
      <vt:lpstr>Het land van herkomst: receptie</vt:lpstr>
      <vt:lpstr>Extra secundaire bronnen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E. du Perron Het</dc:title>
  <dc:creator>Filip</dc:creator>
  <cp:lastModifiedBy>Filip</cp:lastModifiedBy>
  <cp:revision>66</cp:revision>
  <dcterms:created xsi:type="dcterms:W3CDTF">2019-04-10T18:46:49Z</dcterms:created>
  <dcterms:modified xsi:type="dcterms:W3CDTF">2019-05-05T21:30:45Z</dcterms:modified>
</cp:coreProperties>
</file>