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59" r:id="rId6"/>
    <p:sldId id="263" r:id="rId7"/>
    <p:sldId id="264" r:id="rId8"/>
    <p:sldId id="266" r:id="rId9"/>
    <p:sldId id="285" r:id="rId10"/>
    <p:sldId id="284" r:id="rId11"/>
    <p:sldId id="288" r:id="rId12"/>
    <p:sldId id="281" r:id="rId13"/>
    <p:sldId id="302" r:id="rId14"/>
    <p:sldId id="301" r:id="rId15"/>
    <p:sldId id="289" r:id="rId16"/>
    <p:sldId id="304" r:id="rId17"/>
    <p:sldId id="280" r:id="rId18"/>
    <p:sldId id="283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3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68993-E704-45DB-AF49-AF8369C75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8A698B-CCD2-4DBD-AE56-3885E0CC2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4DA013-EB01-4A8B-BB27-9ED090A5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4F62D4-B5C2-4C7F-A247-A841F3B1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F2B18D-199D-4AAC-BBE7-40E6CA04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2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9CCB6-A2AE-4B46-A53A-3CC5770B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B67E8F-2348-4E85-9A4E-942602319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F664E1-CA51-4ABF-BB7E-059AAB4D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1A302F-2AB9-44E2-968C-1D75C0AB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B9D4EF-DEC9-4C83-A67F-D8C70BAB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71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EB15D2-5373-4DF1-96B2-A02B02B12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4B0108-14D1-4F06-BE1B-7A98B1F7B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374135-96DF-4E5D-8A54-059D8F33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AC87E2-E7E5-47D6-B65A-A7A0351F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CCD1F7-56FE-4131-8712-0585EC57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90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5BCA0-4AD9-4721-BE34-6AC96D58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17C39C-779D-4AA9-A578-CB828C455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7D294F-F3B1-4A57-B824-CE18B16D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136D4B-6243-4D17-B39B-C0BF1B1C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D75AE0-7000-4E35-A122-15A7D19D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26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C5302-40FA-4D76-9CA9-3E157B48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0E57FB-3C54-41D3-90EE-89243773A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601F06-5B0B-4557-8BD6-6249D096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2064AC-1278-4622-979E-4641274C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9DA04F-59D6-460E-801C-A4BBEF2D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31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3A206-514C-41FB-8A7E-E924ACBE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FF1BD7-B0AF-4FE7-AF4A-527DF76BA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60EFCB-40C8-4D7E-9706-E66C3EF24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0641EA-748D-41BF-BCE2-728B8538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0245FA-BE16-4AFA-A329-E66D1F8A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27C45F-C3FA-49B5-9F2D-57D5B623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4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D47BE-4903-40CE-A15D-42458077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EC994E-C051-4544-83D7-60D11AAA7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E951AC-59F5-4ADB-B9BB-88C55968B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3B7BE0-EEC6-4858-9FC4-526353806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03B3355-2F80-4263-8C73-08173464D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7D2C3F-8DB6-4A03-AF0E-4CAA451D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4265C69-C9BE-4ADA-BFCC-705287DF5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D3A0F3-8C02-42BE-BE68-D696FB3F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25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FB1FF-8354-4DCE-99AA-05B9EE75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1CE8F9-508C-4A69-8FE5-1091CA0C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76851B-A84E-477A-A7D8-80D8C53D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6B7319-1F84-4095-9152-66D8FF28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61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09A1E28-5B46-49D6-8F69-235C79D6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E35D83-FA03-484C-AB47-29B3EB33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4ECD21-1777-47C0-8434-53148AA7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15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D3F32-D05D-4CA4-92AC-2C94AE1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969D1A-4845-4347-B152-1DC90E4E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910789-93ED-4A34-8828-3E66B9FB4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460A90-1740-426B-A81B-DC1A0581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9BBE1C-60E0-49BC-A5DE-44591CCE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DC0A8B-DA7B-4307-8379-FB81C89C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18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F45D9-0E6C-4F46-B68E-76D57846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1C70727-F341-4A2C-A021-D64302D47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F2A1B2-872B-4E1B-A296-7243C217D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9571FC-4372-4D25-B511-B59583E0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39CEC0-B6E2-4D9E-91E5-06C51D6D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C60C11-0578-4814-BF78-A7019A28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02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17CFB98-84E9-4551-A87D-99B6A5D0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95AB9F-C7F4-46EF-B195-E0709CCE3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E4F728-573C-482F-B40C-1E155E2D4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C275-6445-4BA9-AEBC-0CA503E7FFBC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CA1122-6A7D-446B-A987-3C617FB1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1AB597-C7BB-4E65-A6E0-45C3DDFBE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85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ana.proksova@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cyklopedieoltk.upol.cz/encyklopedie/index.php5/Transpozic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9d7v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ascestinaru.cz/poradna-asc-rozlisovani-slovnich-druhu-obtizne-zaraditelna-prislovc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ascestinaru.cz/poradna-asc-jak-nalozit-se-zvratnymi-slovesy-na-1-stupn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AA322-5654-4831-B18A-DE59371A2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Kapitoly z gramatiky češtiny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05DD26-89EC-4DEC-8001-0522576083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Hana Prokšová, </a:t>
            </a:r>
            <a:r>
              <a:rPr lang="cs-CZ" dirty="0">
                <a:hlinkClick r:id="rId2"/>
              </a:rPr>
              <a:t>hana.proksova@ff.cuni.cz</a:t>
            </a:r>
            <a:endParaRPr lang="cs-CZ" dirty="0"/>
          </a:p>
          <a:p>
            <a:pPr algn="r"/>
            <a:r>
              <a:rPr lang="cs-CZ" dirty="0"/>
              <a:t>24. března 2021</a:t>
            </a:r>
          </a:p>
        </p:txBody>
      </p:sp>
    </p:spTree>
    <p:extLst>
      <p:ext uri="{BB962C8B-B14F-4D97-AF65-F5344CB8AC3E}">
        <p14:creationId xmlns:p14="http://schemas.microsoft.com/office/powerpoint/2010/main" val="373148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D8957-15BE-4B42-8907-4017305A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transpozice slovního druhu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C82C67-0238-4C15-91FE-05C9E148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996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NESČ: slovnědruhová transpozice</a:t>
            </a:r>
          </a:p>
          <a:p>
            <a:pPr lvl="1"/>
            <a:r>
              <a:rPr lang="cs-CZ" sz="1600" dirty="0"/>
              <a:t>(in: Petr Karlík (1), Jan Kořenský (2) (2017): SLOVNÍ DRUH. In: Petr Karlík, Marek Nekula, Jana </a:t>
            </a:r>
            <a:r>
              <a:rPr lang="cs-CZ" sz="1600" dirty="0" err="1"/>
              <a:t>Pleskalová</a:t>
            </a:r>
            <a:r>
              <a:rPr lang="cs-CZ" sz="1600" dirty="0"/>
              <a:t> (</a:t>
            </a:r>
            <a:r>
              <a:rPr lang="cs-CZ" sz="1600" dirty="0" err="1"/>
              <a:t>eds</a:t>
            </a:r>
            <a:r>
              <a:rPr lang="cs-CZ" sz="1600" dirty="0"/>
              <a:t>.), </a:t>
            </a:r>
            <a:r>
              <a:rPr lang="cs-CZ" sz="1600" dirty="0" err="1"/>
              <a:t>CzechEncy</a:t>
            </a:r>
            <a:r>
              <a:rPr lang="cs-CZ" sz="1600" dirty="0"/>
              <a:t> – Nový encyklopedický slovník češtiny.)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srov. KONVERZE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259D98-9BA8-49B1-8A18-5AB3B8D6A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88" y="2767539"/>
            <a:ext cx="11447823" cy="246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608FF1-5F15-4DC2-8C96-C5EEAF212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19"/>
            <a:ext cx="11353800" cy="5967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k tomu pregnantně a stručně:</a:t>
            </a:r>
            <a:endParaRPr lang="cs-CZ" sz="2400" dirty="0">
              <a:hlinkClick r:id="rId2"/>
            </a:endParaRP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http://encyklopedieoltk.upol.cz/encyklopedie/index.php5/Transpozice.html</a:t>
            </a:r>
            <a:r>
              <a:rPr lang="cs-CZ" sz="2400" dirty="0"/>
              <a:t> </a:t>
            </a:r>
          </a:p>
          <a:p>
            <a:pPr marL="0" indent="0" algn="r">
              <a:buNone/>
            </a:pPr>
            <a:r>
              <a:rPr lang="cs-CZ" sz="1600" dirty="0"/>
              <a:t>Šobr, Jiří. 2014. „Transpozice.“ Encyklopedie lingvistiky, </a:t>
            </a:r>
            <a:r>
              <a:rPr lang="cs-CZ" sz="1600" dirty="0" err="1"/>
              <a:t>ed</a:t>
            </a:r>
            <a:r>
              <a:rPr lang="cs-CZ" sz="1600" dirty="0"/>
              <a:t>. Kateřina Prokopová. Olomouc: Univerzita Palackého v Olomouci. http://oltk.upol.cz/encyklopedie/index.php5/Transpozice</a:t>
            </a:r>
          </a:p>
          <a:p>
            <a:pPr marL="0" indent="0" algn="r">
              <a:buNone/>
            </a:pPr>
            <a:r>
              <a:rPr lang="cs-CZ" sz="1600" dirty="0"/>
              <a:t>Citováno z „http://oltk.upol.cz/encyklopedie/index.php5?title=</a:t>
            </a:r>
            <a:r>
              <a:rPr lang="cs-CZ" sz="1600" dirty="0" err="1"/>
              <a:t>Transpozice&amp;oldid</a:t>
            </a:r>
            <a:r>
              <a:rPr lang="cs-CZ" sz="1600" dirty="0"/>
              <a:t>=1806“</a:t>
            </a:r>
          </a:p>
          <a:p>
            <a:r>
              <a:rPr lang="cs-CZ" sz="2400" dirty="0"/>
              <a:t>transpozice se primárně podřizuje potřebám syntaxe, neboť „je tou onomaziologickou kategorií, která nejmarkantněji vyjadřuje vztah slovotvorby k syntaxi“ (Dokulil 1986, 213)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srov. syntaktická kondenzace</a:t>
            </a:r>
          </a:p>
          <a:p>
            <a:pPr lvl="1"/>
            <a:r>
              <a:rPr lang="cs-CZ" sz="2000" i="1" dirty="0"/>
              <a:t>byla očkována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očkovaná</a:t>
            </a:r>
          </a:p>
          <a:p>
            <a:pPr lvl="1"/>
            <a:r>
              <a:rPr lang="cs-CZ" sz="2000" i="1" dirty="0"/>
              <a:t>očkovat</a:t>
            </a:r>
            <a:r>
              <a:rPr lang="cs-CZ" sz="2000" dirty="0"/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očkování</a:t>
            </a:r>
          </a:p>
          <a:p>
            <a:pPr lvl="1"/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vyučovat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výuka</a:t>
            </a:r>
          </a:p>
          <a:p>
            <a:pPr marL="457200" lvl="1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× opis, jiná lexikální formulace, jiný důraz (principem není zhuštění, byť jde o syntaktickou změnu)</a:t>
            </a:r>
          </a:p>
          <a:p>
            <a:pPr lvl="2"/>
            <a:r>
              <a:rPr lang="cs-CZ" i="1" dirty="0"/>
              <a:t>obchod zde </a:t>
            </a:r>
            <a:r>
              <a:rPr lang="cs-CZ" dirty="0"/>
              <a:t>× </a:t>
            </a:r>
            <a:r>
              <a:rPr lang="cs-CZ" i="1" dirty="0"/>
              <a:t>zdejší obchod</a:t>
            </a:r>
            <a:endParaRPr lang="cs-CZ" dirty="0"/>
          </a:p>
          <a:p>
            <a:r>
              <a:rPr lang="cs-CZ" sz="2400" dirty="0"/>
              <a:t>viz také zpracování úlohy na slovní druhy od Barbory Lacinové</a:t>
            </a:r>
          </a:p>
          <a:p>
            <a:pPr lvl="1"/>
            <a:endParaRPr lang="cs-CZ" sz="2000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588E2CE-160C-42D3-800A-0A2C2CDDD263}"/>
              </a:ext>
            </a:extLst>
          </p:cNvPr>
          <p:cNvCxnSpPr/>
          <p:nvPr/>
        </p:nvCxnSpPr>
        <p:spPr>
          <a:xfrm>
            <a:off x="3022332" y="3551724"/>
            <a:ext cx="66029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19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88286-DE32-4039-8707-A46DBB8B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substantivizace adjektiv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DCE40-90EF-4596-A96C-4DD6B165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vznik rozporu významu a formy (deklinace)</a:t>
            </a:r>
            <a:endParaRPr lang="cs-CZ" dirty="0"/>
          </a:p>
          <a:p>
            <a:r>
              <a:rPr lang="cs-CZ" dirty="0" err="1"/>
              <a:t>hp</a:t>
            </a:r>
            <a:r>
              <a:rPr lang="cs-CZ" dirty="0"/>
              <a:t>: při vzniku se uplatňuje elipsa – tam, kde to je sémanticky podmíněné</a:t>
            </a:r>
          </a:p>
          <a:p>
            <a:r>
              <a:rPr lang="cs-CZ" dirty="0"/>
              <a:t>u mnoha je neostrá hranice dokončené transpozice a elipsy</a:t>
            </a:r>
          </a:p>
          <a:p>
            <a:pPr lvl="1"/>
            <a:r>
              <a:rPr lang="cs-CZ" dirty="0"/>
              <a:t>doplnění na základě zkušenosti, opakovanosti: </a:t>
            </a:r>
            <a:r>
              <a:rPr lang="cs-CZ" i="1" dirty="0"/>
              <a:t>třídní</a:t>
            </a:r>
            <a:r>
              <a:rPr lang="cs-CZ" dirty="0"/>
              <a:t>, </a:t>
            </a:r>
            <a:r>
              <a:rPr lang="cs-CZ" i="1" dirty="0"/>
              <a:t>vedoucí</a:t>
            </a:r>
            <a:r>
              <a:rPr lang="cs-CZ" dirty="0"/>
              <a:t>, </a:t>
            </a:r>
            <a:r>
              <a:rPr lang="cs-CZ" i="1" dirty="0"/>
              <a:t>drahý</a:t>
            </a:r>
          </a:p>
          <a:p>
            <a:pPr lvl="1"/>
            <a:r>
              <a:rPr lang="cs-CZ" dirty="0"/>
              <a:t>dalo by se dobře testovat (diplomka!): co by doplnili respondenti?</a:t>
            </a:r>
          </a:p>
          <a:p>
            <a:r>
              <a:rPr lang="cs-CZ" dirty="0"/>
              <a:t>pomůže možnost rozvití: </a:t>
            </a:r>
            <a:r>
              <a:rPr lang="cs-CZ" i="1" dirty="0"/>
              <a:t>naše třídní</a:t>
            </a:r>
            <a:r>
              <a:rPr lang="cs-CZ" dirty="0"/>
              <a:t>, </a:t>
            </a:r>
            <a:r>
              <a:rPr lang="cs-CZ" i="1" dirty="0"/>
              <a:t>žádná třídní</a:t>
            </a:r>
            <a:r>
              <a:rPr lang="cs-CZ" dirty="0"/>
              <a:t>, </a:t>
            </a:r>
            <a:r>
              <a:rPr lang="cs-CZ" i="1" dirty="0"/>
              <a:t>máme krásného třídního</a:t>
            </a:r>
          </a:p>
          <a:p>
            <a:r>
              <a:rPr lang="cs-CZ" i="1" dirty="0"/>
              <a:t>hajný</a:t>
            </a:r>
            <a:r>
              <a:rPr lang="cs-CZ" dirty="0"/>
              <a:t>,</a:t>
            </a:r>
            <a:r>
              <a:rPr lang="cs-CZ" i="1" dirty="0"/>
              <a:t> vybíjená</a:t>
            </a:r>
          </a:p>
          <a:p>
            <a:r>
              <a:rPr lang="cs-CZ" i="1" dirty="0"/>
              <a:t>vrchní</a:t>
            </a:r>
            <a:r>
              <a:rPr lang="cs-CZ" dirty="0"/>
              <a:t>, </a:t>
            </a:r>
            <a:r>
              <a:rPr lang="cs-CZ" i="1" dirty="0"/>
              <a:t>průvodčí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Jaký jmenný rod?</a:t>
            </a:r>
          </a:p>
          <a:p>
            <a:r>
              <a:rPr lang="cs-CZ" i="1" dirty="0"/>
              <a:t>pan Novotný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Jaký slovní druh?</a:t>
            </a:r>
          </a:p>
        </p:txBody>
      </p:sp>
    </p:spTree>
    <p:extLst>
      <p:ext uri="{BB962C8B-B14F-4D97-AF65-F5344CB8AC3E}">
        <p14:creationId xmlns:p14="http://schemas.microsoft.com/office/powerpoint/2010/main" val="395189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DA88B2C-4C54-4D0D-8C2C-FC2DEEF63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10" y="173255"/>
            <a:ext cx="9182502" cy="18345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5182B67-DE89-4378-951F-9F8CA8B07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92" y="2007783"/>
            <a:ext cx="8228446" cy="9698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3F3BE92-6B32-4DB5-BF89-58CABDD4D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675" y="3319785"/>
            <a:ext cx="10138815" cy="298468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54BF0F6-E2FB-4C81-A5F5-9054C65D97B7}"/>
              </a:ext>
            </a:extLst>
          </p:cNvPr>
          <p:cNvSpPr txBox="1"/>
          <p:nvPr/>
        </p:nvSpPr>
        <p:spPr>
          <a:xfrm>
            <a:off x="9933272" y="327259"/>
            <a:ext cx="1912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maturita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didaktický test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podzim 2018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0842639-8A49-4732-8E63-CBB3A03EEA90}"/>
              </a:ext>
            </a:extLst>
          </p:cNvPr>
          <p:cNvSpPr/>
          <p:nvPr/>
        </p:nvSpPr>
        <p:spPr>
          <a:xfrm>
            <a:off x="9865895" y="240632"/>
            <a:ext cx="2107932" cy="139566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97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4BBE39E-ECFA-4EE8-9448-D8E7871B0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66" y="207620"/>
            <a:ext cx="9336505" cy="19195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6CC0AE4-68B9-40F7-9BAE-69900D3AF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2" y="2127181"/>
            <a:ext cx="8739670" cy="13840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5F4D84F-A15D-4FD6-9613-FE4314A67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048" y="4196615"/>
            <a:ext cx="9773121" cy="202752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F178B81-E4D3-403E-ADF3-C236BD11DDFF}"/>
              </a:ext>
            </a:extLst>
          </p:cNvPr>
          <p:cNvSpPr txBox="1"/>
          <p:nvPr/>
        </p:nvSpPr>
        <p:spPr>
          <a:xfrm>
            <a:off x="10058400" y="336884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přijímačky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9. třídy 2020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44E4A4E-5C0A-4BFA-AB32-FC58D7A9A83D}"/>
              </a:ext>
            </a:extLst>
          </p:cNvPr>
          <p:cNvSpPr/>
          <p:nvPr/>
        </p:nvSpPr>
        <p:spPr>
          <a:xfrm>
            <a:off x="9894771" y="240632"/>
            <a:ext cx="1992429" cy="102027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56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89D6D2-5138-40D4-876E-20F3C10D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392"/>
            <a:ext cx="10515600" cy="5570571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cs-CZ" b="1" i="0" dirty="0">
                <a:solidFill>
                  <a:srgbClr val="343A40"/>
                </a:solidFill>
                <a:effectLst/>
                <a:latin typeface="-apple-system"/>
              </a:rPr>
              <a:t>zdroje pro oblast synsémantik:</a:t>
            </a:r>
          </a:p>
          <a:p>
            <a:pPr algn="l"/>
            <a:r>
              <a:rPr lang="cs-CZ" b="0" i="0" dirty="0">
                <a:solidFill>
                  <a:srgbClr val="343A40"/>
                </a:solidFill>
                <a:effectLst/>
                <a:latin typeface="-apple-system"/>
              </a:rPr>
              <a:t>VONDRÁČEK, Miloslav (1998): Citoslovce a částice – hranice slovního druhu. Naše řeč, 81, č. 1, s. 29–37.</a:t>
            </a:r>
          </a:p>
          <a:p>
            <a:pPr lvl="1"/>
            <a:r>
              <a:rPr lang="cs-CZ" b="0" i="0" dirty="0">
                <a:solidFill>
                  <a:srgbClr val="343A40"/>
                </a:solidFill>
                <a:effectLst/>
                <a:latin typeface="-apple-system"/>
              </a:rPr>
              <a:t>ANO/NE</a:t>
            </a:r>
          </a:p>
          <a:p>
            <a:pPr algn="l"/>
            <a:r>
              <a:rPr lang="cs-CZ" b="0" i="0" dirty="0">
                <a:solidFill>
                  <a:srgbClr val="343A40"/>
                </a:solidFill>
                <a:effectLst/>
                <a:latin typeface="-apple-system"/>
              </a:rPr>
              <a:t>VONDRÁČEK, Miloslav (1999): Příslovce a částice – hranice slovního druhu. Naše řeč, 82, č. 2, s. 72–78.</a:t>
            </a:r>
          </a:p>
          <a:p>
            <a:pPr lvl="1"/>
            <a:r>
              <a:rPr lang="cs-CZ" b="0" i="0" dirty="0">
                <a:solidFill>
                  <a:srgbClr val="343A40"/>
                </a:solidFill>
                <a:effectLst/>
                <a:latin typeface="-apple-system"/>
              </a:rPr>
              <a:t>ÚPLNĚ, VŮBEC, PĚKNĚ</a:t>
            </a:r>
          </a:p>
          <a:p>
            <a:pPr algn="l"/>
            <a:r>
              <a:rPr lang="cs-CZ" b="0" i="0" dirty="0">
                <a:solidFill>
                  <a:srgbClr val="343A40"/>
                </a:solidFill>
                <a:effectLst/>
                <a:latin typeface="-apple-system"/>
              </a:rPr>
              <a:t>VONDRÁČEK, Miloslav (2020): K existenci nominativních prepozic v češtině. Naše řeč, 103, č. 1–2, s. 144–161.</a:t>
            </a:r>
          </a:p>
          <a:p>
            <a:pPr lvl="1"/>
            <a:r>
              <a:rPr lang="cs-CZ" b="0" i="0" dirty="0">
                <a:solidFill>
                  <a:srgbClr val="343A40"/>
                </a:solidFill>
                <a:effectLst/>
                <a:latin typeface="-apple-system"/>
              </a:rPr>
              <a:t>VERSUS, AD, </a:t>
            </a:r>
            <a:r>
              <a:rPr lang="cs-CZ" b="0" i="0" dirty="0">
                <a:solidFill>
                  <a:srgbClr val="343A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À/</a:t>
            </a:r>
            <a:r>
              <a:rPr lang="cs-CZ" b="0" i="0" dirty="0">
                <a:solidFill>
                  <a:srgbClr val="343A40"/>
                </a:solidFill>
                <a:effectLst/>
                <a:latin typeface="-apple-system"/>
              </a:rPr>
              <a:t>A LA, české VIZ, SROVNEJ</a:t>
            </a:r>
          </a:p>
          <a:p>
            <a:pPr marL="0" indent="0" algn="l">
              <a:buNone/>
            </a:pPr>
            <a:r>
              <a:rPr lang="cs-CZ" b="1" i="0" dirty="0">
                <a:solidFill>
                  <a:srgbClr val="343A40"/>
                </a:solidFill>
                <a:effectLst/>
                <a:latin typeface="-apple-system"/>
              </a:rPr>
              <a:t>zdroj pro představu o práci se slovními druhy ve školní výuce:</a:t>
            </a:r>
          </a:p>
          <a:p>
            <a:pPr algn="l"/>
            <a:r>
              <a:rPr lang="cs-CZ" dirty="0">
                <a:solidFill>
                  <a:srgbClr val="343A40"/>
                </a:solidFill>
                <a:latin typeface="-apple-system"/>
              </a:rPr>
              <a:t>databáze dotazů věnovaných slovnědruhové příslušnosti položených jazykové poradně ÚJČ: </a:t>
            </a:r>
            <a:r>
              <a:rPr lang="cs-CZ" dirty="0">
                <a:solidFill>
                  <a:srgbClr val="343A40"/>
                </a:solidFill>
                <a:latin typeface="-apple-system"/>
                <a:hlinkClick r:id="rId2"/>
              </a:rPr>
              <a:t>https://bit.ly/39d7vOv</a:t>
            </a:r>
            <a:r>
              <a:rPr lang="cs-CZ" dirty="0">
                <a:solidFill>
                  <a:srgbClr val="343A40"/>
                </a:solidFill>
                <a:latin typeface="-apple-system"/>
              </a:rPr>
              <a:t> </a:t>
            </a:r>
          </a:p>
          <a:p>
            <a:pPr lvl="1"/>
            <a:r>
              <a:rPr lang="cs-CZ" b="0" i="0" dirty="0">
                <a:solidFill>
                  <a:srgbClr val="343A40"/>
                </a:solidFill>
                <a:effectLst/>
                <a:latin typeface="-apple-system"/>
              </a:rPr>
              <a:t>např. JAKO (</a:t>
            </a:r>
            <a:r>
              <a:rPr lang="cs-CZ" b="0" i="0" dirty="0" err="1">
                <a:solidFill>
                  <a:srgbClr val="343A40"/>
                </a:solidFill>
                <a:effectLst/>
                <a:latin typeface="-apple-system"/>
              </a:rPr>
              <a:t>sorry</a:t>
            </a:r>
            <a:r>
              <a:rPr lang="cs-CZ" b="0" i="0" dirty="0">
                <a:solidFill>
                  <a:srgbClr val="343A40"/>
                </a:solidFill>
                <a:effectLst/>
                <a:latin typeface="-apple-system"/>
              </a:rPr>
              <a:t> jako), TUCET, RÁD, JAK, POKUD, NAPŘÍKLAD, LZE, NE, NO</a:t>
            </a:r>
          </a:p>
        </p:txBody>
      </p:sp>
    </p:spTree>
    <p:extLst>
      <p:ext uri="{BB962C8B-B14F-4D97-AF65-F5344CB8AC3E}">
        <p14:creationId xmlns:p14="http://schemas.microsoft.com/office/powerpoint/2010/main" val="4147365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7FBC16A6-C727-42DB-AA98-4645AFB9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6" y="3175512"/>
            <a:ext cx="5783290" cy="368248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32E5B72-1A38-45D8-B127-701419BE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09" y="176612"/>
            <a:ext cx="7877175" cy="10953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97737FB-84B0-482B-B712-04B1B1D69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553" y="1405963"/>
            <a:ext cx="8823803" cy="13538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EB1ADD-2763-44CC-A559-DDA969638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782" y="2893793"/>
            <a:ext cx="8075074" cy="86035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AA0E146-02B4-4CAF-B73A-5504D367C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293" y="4446872"/>
            <a:ext cx="5103412" cy="2411128"/>
          </a:xfrm>
          <a:prstGeom prst="rect">
            <a:avLst/>
          </a:prstGeom>
        </p:spPr>
      </p:pic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BD02B7AB-8DE9-49D2-B697-3331A6C46714}"/>
              </a:ext>
            </a:extLst>
          </p:cNvPr>
          <p:cNvSpPr/>
          <p:nvPr/>
        </p:nvSpPr>
        <p:spPr>
          <a:xfrm>
            <a:off x="213109" y="847023"/>
            <a:ext cx="1963554" cy="3041583"/>
          </a:xfrm>
          <a:custGeom>
            <a:avLst/>
            <a:gdLst>
              <a:gd name="connsiteX0" fmla="*/ 0 w 1963554"/>
              <a:gd name="connsiteY0" fmla="*/ 0 h 3041583"/>
              <a:gd name="connsiteX1" fmla="*/ 9625 w 1963554"/>
              <a:gd name="connsiteY1" fmla="*/ 596767 h 3041583"/>
              <a:gd name="connsiteX2" fmla="*/ 19251 w 1963554"/>
              <a:gd name="connsiteY2" fmla="*/ 644893 h 3041583"/>
              <a:gd name="connsiteX3" fmla="*/ 57752 w 1963554"/>
              <a:gd name="connsiteY3" fmla="*/ 702644 h 3041583"/>
              <a:gd name="connsiteX4" fmla="*/ 105878 w 1963554"/>
              <a:gd name="connsiteY4" fmla="*/ 789272 h 3041583"/>
              <a:gd name="connsiteX5" fmla="*/ 154004 w 1963554"/>
              <a:gd name="connsiteY5" fmla="*/ 875899 h 3041583"/>
              <a:gd name="connsiteX6" fmla="*/ 182880 w 1963554"/>
              <a:gd name="connsiteY6" fmla="*/ 895150 h 3041583"/>
              <a:gd name="connsiteX7" fmla="*/ 192505 w 1963554"/>
              <a:gd name="connsiteY7" fmla="*/ 924026 h 3041583"/>
              <a:gd name="connsiteX8" fmla="*/ 221381 w 1963554"/>
              <a:gd name="connsiteY8" fmla="*/ 943276 h 3041583"/>
              <a:gd name="connsiteX9" fmla="*/ 250257 w 1963554"/>
              <a:gd name="connsiteY9" fmla="*/ 972152 h 3041583"/>
              <a:gd name="connsiteX10" fmla="*/ 269507 w 1963554"/>
              <a:gd name="connsiteY10" fmla="*/ 1039529 h 3041583"/>
              <a:gd name="connsiteX11" fmla="*/ 317634 w 1963554"/>
              <a:gd name="connsiteY11" fmla="*/ 1097280 h 3041583"/>
              <a:gd name="connsiteX12" fmla="*/ 336884 w 1963554"/>
              <a:gd name="connsiteY12" fmla="*/ 1126156 h 3041583"/>
              <a:gd name="connsiteX13" fmla="*/ 385011 w 1963554"/>
              <a:gd name="connsiteY13" fmla="*/ 1183908 h 3041583"/>
              <a:gd name="connsiteX14" fmla="*/ 433137 w 1963554"/>
              <a:gd name="connsiteY14" fmla="*/ 1270535 h 3041583"/>
              <a:gd name="connsiteX15" fmla="*/ 462013 w 1963554"/>
              <a:gd name="connsiteY15" fmla="*/ 1289786 h 3041583"/>
              <a:gd name="connsiteX16" fmla="*/ 510139 w 1963554"/>
              <a:gd name="connsiteY16" fmla="*/ 1376413 h 3041583"/>
              <a:gd name="connsiteX17" fmla="*/ 529389 w 1963554"/>
              <a:gd name="connsiteY17" fmla="*/ 1405289 h 3041583"/>
              <a:gd name="connsiteX18" fmla="*/ 558265 w 1963554"/>
              <a:gd name="connsiteY18" fmla="*/ 1424539 h 3041583"/>
              <a:gd name="connsiteX19" fmla="*/ 596766 w 1963554"/>
              <a:gd name="connsiteY19" fmla="*/ 1482291 h 3041583"/>
              <a:gd name="connsiteX20" fmla="*/ 616017 w 1963554"/>
              <a:gd name="connsiteY20" fmla="*/ 1511167 h 3041583"/>
              <a:gd name="connsiteX21" fmla="*/ 644893 w 1963554"/>
              <a:gd name="connsiteY21" fmla="*/ 1540042 h 3041583"/>
              <a:gd name="connsiteX22" fmla="*/ 693019 w 1963554"/>
              <a:gd name="connsiteY22" fmla="*/ 1626670 h 3041583"/>
              <a:gd name="connsiteX23" fmla="*/ 731520 w 1963554"/>
              <a:gd name="connsiteY23" fmla="*/ 1684421 h 3041583"/>
              <a:gd name="connsiteX24" fmla="*/ 760396 w 1963554"/>
              <a:gd name="connsiteY24" fmla="*/ 1713297 h 3041583"/>
              <a:gd name="connsiteX25" fmla="*/ 798897 w 1963554"/>
              <a:gd name="connsiteY25" fmla="*/ 1761423 h 3041583"/>
              <a:gd name="connsiteX26" fmla="*/ 837398 w 1963554"/>
              <a:gd name="connsiteY26" fmla="*/ 1799924 h 3041583"/>
              <a:gd name="connsiteX27" fmla="*/ 904775 w 1963554"/>
              <a:gd name="connsiteY27" fmla="*/ 1876927 h 3041583"/>
              <a:gd name="connsiteX28" fmla="*/ 962526 w 1963554"/>
              <a:gd name="connsiteY28" fmla="*/ 1915428 h 3041583"/>
              <a:gd name="connsiteX29" fmla="*/ 1010653 w 1963554"/>
              <a:gd name="connsiteY29" fmla="*/ 1953929 h 3041583"/>
              <a:gd name="connsiteX30" fmla="*/ 1039528 w 1963554"/>
              <a:gd name="connsiteY30" fmla="*/ 1982804 h 3041583"/>
              <a:gd name="connsiteX31" fmla="*/ 1097280 w 1963554"/>
              <a:gd name="connsiteY31" fmla="*/ 2021306 h 3041583"/>
              <a:gd name="connsiteX32" fmla="*/ 1126156 w 1963554"/>
              <a:gd name="connsiteY32" fmla="*/ 2030931 h 3041583"/>
              <a:gd name="connsiteX33" fmla="*/ 1183907 w 1963554"/>
              <a:gd name="connsiteY33" fmla="*/ 2069432 h 3041583"/>
              <a:gd name="connsiteX34" fmla="*/ 1212783 w 1963554"/>
              <a:gd name="connsiteY34" fmla="*/ 2088682 h 3041583"/>
              <a:gd name="connsiteX35" fmla="*/ 1241659 w 1963554"/>
              <a:gd name="connsiteY35" fmla="*/ 2098308 h 3041583"/>
              <a:gd name="connsiteX36" fmla="*/ 1260909 w 1963554"/>
              <a:gd name="connsiteY36" fmla="*/ 2127183 h 3041583"/>
              <a:gd name="connsiteX37" fmla="*/ 1347537 w 1963554"/>
              <a:gd name="connsiteY37" fmla="*/ 2194560 h 3041583"/>
              <a:gd name="connsiteX38" fmla="*/ 1405288 w 1963554"/>
              <a:gd name="connsiteY38" fmla="*/ 2213811 h 3041583"/>
              <a:gd name="connsiteX39" fmla="*/ 1434164 w 1963554"/>
              <a:gd name="connsiteY39" fmla="*/ 2233061 h 3041583"/>
              <a:gd name="connsiteX40" fmla="*/ 1520792 w 1963554"/>
              <a:gd name="connsiteY40" fmla="*/ 2261937 h 3041583"/>
              <a:gd name="connsiteX41" fmla="*/ 1549667 w 1963554"/>
              <a:gd name="connsiteY41" fmla="*/ 2271562 h 3041583"/>
              <a:gd name="connsiteX42" fmla="*/ 1617044 w 1963554"/>
              <a:gd name="connsiteY42" fmla="*/ 2300438 h 3041583"/>
              <a:gd name="connsiteX43" fmla="*/ 1684421 w 1963554"/>
              <a:gd name="connsiteY43" fmla="*/ 2329314 h 3041583"/>
              <a:gd name="connsiteX44" fmla="*/ 1713297 w 1963554"/>
              <a:gd name="connsiteY44" fmla="*/ 2358190 h 3041583"/>
              <a:gd name="connsiteX45" fmla="*/ 1742173 w 1963554"/>
              <a:gd name="connsiteY45" fmla="*/ 2367815 h 3041583"/>
              <a:gd name="connsiteX46" fmla="*/ 1809549 w 1963554"/>
              <a:gd name="connsiteY46" fmla="*/ 2406316 h 3041583"/>
              <a:gd name="connsiteX47" fmla="*/ 1867301 w 1963554"/>
              <a:gd name="connsiteY47" fmla="*/ 2464068 h 3041583"/>
              <a:gd name="connsiteX48" fmla="*/ 1886552 w 1963554"/>
              <a:gd name="connsiteY48" fmla="*/ 2492943 h 3041583"/>
              <a:gd name="connsiteX49" fmla="*/ 1915427 w 1963554"/>
              <a:gd name="connsiteY49" fmla="*/ 2512194 h 3041583"/>
              <a:gd name="connsiteX50" fmla="*/ 1953928 w 1963554"/>
              <a:gd name="connsiteY50" fmla="*/ 2598821 h 3041583"/>
              <a:gd name="connsiteX51" fmla="*/ 1963554 w 1963554"/>
              <a:gd name="connsiteY51" fmla="*/ 2627697 h 3041583"/>
              <a:gd name="connsiteX52" fmla="*/ 1953928 w 1963554"/>
              <a:gd name="connsiteY52" fmla="*/ 2781701 h 3041583"/>
              <a:gd name="connsiteX53" fmla="*/ 1925053 w 1963554"/>
              <a:gd name="connsiteY53" fmla="*/ 2810577 h 3041583"/>
              <a:gd name="connsiteX54" fmla="*/ 1867301 w 1963554"/>
              <a:gd name="connsiteY54" fmla="*/ 2829828 h 3041583"/>
              <a:gd name="connsiteX55" fmla="*/ 1097280 w 1963554"/>
              <a:gd name="connsiteY55" fmla="*/ 2820202 h 3041583"/>
              <a:gd name="connsiteX56" fmla="*/ 1010653 w 1963554"/>
              <a:gd name="connsiteY56" fmla="*/ 2781701 h 3041583"/>
              <a:gd name="connsiteX57" fmla="*/ 1049154 w 1963554"/>
              <a:gd name="connsiteY57" fmla="*/ 2723950 h 3041583"/>
              <a:gd name="connsiteX58" fmla="*/ 1097280 w 1963554"/>
              <a:gd name="connsiteY58" fmla="*/ 2666198 h 3041583"/>
              <a:gd name="connsiteX59" fmla="*/ 1126156 w 1963554"/>
              <a:gd name="connsiteY59" fmla="*/ 2646948 h 3041583"/>
              <a:gd name="connsiteX60" fmla="*/ 1116531 w 1963554"/>
              <a:gd name="connsiteY60" fmla="*/ 2675823 h 3041583"/>
              <a:gd name="connsiteX61" fmla="*/ 1087655 w 1963554"/>
              <a:gd name="connsiteY61" fmla="*/ 2695074 h 3041583"/>
              <a:gd name="connsiteX62" fmla="*/ 1058779 w 1963554"/>
              <a:gd name="connsiteY62" fmla="*/ 2723950 h 3041583"/>
              <a:gd name="connsiteX63" fmla="*/ 1049154 w 1963554"/>
              <a:gd name="connsiteY63" fmla="*/ 2752826 h 3041583"/>
              <a:gd name="connsiteX64" fmla="*/ 1029903 w 1963554"/>
              <a:gd name="connsiteY64" fmla="*/ 2781701 h 3041583"/>
              <a:gd name="connsiteX65" fmla="*/ 1010653 w 1963554"/>
              <a:gd name="connsiteY65" fmla="*/ 2839453 h 3041583"/>
              <a:gd name="connsiteX66" fmla="*/ 1049154 w 1963554"/>
              <a:gd name="connsiteY66" fmla="*/ 2868329 h 3041583"/>
              <a:gd name="connsiteX67" fmla="*/ 1068404 w 1963554"/>
              <a:gd name="connsiteY67" fmla="*/ 2897204 h 3041583"/>
              <a:gd name="connsiteX68" fmla="*/ 1126156 w 1963554"/>
              <a:gd name="connsiteY68" fmla="*/ 2935706 h 3041583"/>
              <a:gd name="connsiteX69" fmla="*/ 1155032 w 1963554"/>
              <a:gd name="connsiteY69" fmla="*/ 2954956 h 3041583"/>
              <a:gd name="connsiteX70" fmla="*/ 1212783 w 1963554"/>
              <a:gd name="connsiteY70" fmla="*/ 2974207 h 3041583"/>
              <a:gd name="connsiteX71" fmla="*/ 1232034 w 1963554"/>
              <a:gd name="connsiteY71" fmla="*/ 3003082 h 3041583"/>
              <a:gd name="connsiteX72" fmla="*/ 1260909 w 1963554"/>
              <a:gd name="connsiteY72" fmla="*/ 3012708 h 3041583"/>
              <a:gd name="connsiteX73" fmla="*/ 1280160 w 1963554"/>
              <a:gd name="connsiteY73" fmla="*/ 3041583 h 304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963554" h="3041583">
                <a:moveTo>
                  <a:pt x="0" y="0"/>
                </a:moveTo>
                <a:cubicBezTo>
                  <a:pt x="3208" y="198922"/>
                  <a:pt x="3689" y="397907"/>
                  <a:pt x="9625" y="596767"/>
                </a:cubicBezTo>
                <a:cubicBezTo>
                  <a:pt x="10113" y="613119"/>
                  <a:pt x="12481" y="630000"/>
                  <a:pt x="19251" y="644893"/>
                </a:cubicBezTo>
                <a:cubicBezTo>
                  <a:pt x="28825" y="665955"/>
                  <a:pt x="57752" y="702644"/>
                  <a:pt x="57752" y="702644"/>
                </a:cubicBezTo>
                <a:cubicBezTo>
                  <a:pt x="81306" y="773310"/>
                  <a:pt x="62653" y="746047"/>
                  <a:pt x="105878" y="789272"/>
                </a:cubicBezTo>
                <a:cubicBezTo>
                  <a:pt x="115908" y="819363"/>
                  <a:pt x="125634" y="856986"/>
                  <a:pt x="154004" y="875899"/>
                </a:cubicBezTo>
                <a:lnTo>
                  <a:pt x="182880" y="895150"/>
                </a:lnTo>
                <a:cubicBezTo>
                  <a:pt x="186088" y="904775"/>
                  <a:pt x="186167" y="916103"/>
                  <a:pt x="192505" y="924026"/>
                </a:cubicBezTo>
                <a:cubicBezTo>
                  <a:pt x="199732" y="933059"/>
                  <a:pt x="212494" y="935870"/>
                  <a:pt x="221381" y="943276"/>
                </a:cubicBezTo>
                <a:cubicBezTo>
                  <a:pt x="231838" y="951990"/>
                  <a:pt x="240632" y="962527"/>
                  <a:pt x="250257" y="972152"/>
                </a:cubicBezTo>
                <a:cubicBezTo>
                  <a:pt x="253340" y="984486"/>
                  <a:pt x="262603" y="1025722"/>
                  <a:pt x="269507" y="1039529"/>
                </a:cubicBezTo>
                <a:cubicBezTo>
                  <a:pt x="287429" y="1075373"/>
                  <a:pt x="291027" y="1065352"/>
                  <a:pt x="317634" y="1097280"/>
                </a:cubicBezTo>
                <a:cubicBezTo>
                  <a:pt x="325040" y="1106167"/>
                  <a:pt x="329478" y="1117269"/>
                  <a:pt x="336884" y="1126156"/>
                </a:cubicBezTo>
                <a:cubicBezTo>
                  <a:pt x="398650" y="1200276"/>
                  <a:pt x="337210" y="1112208"/>
                  <a:pt x="385011" y="1183908"/>
                </a:cubicBezTo>
                <a:cubicBezTo>
                  <a:pt x="395041" y="1213999"/>
                  <a:pt x="404769" y="1251622"/>
                  <a:pt x="433137" y="1270535"/>
                </a:cubicBezTo>
                <a:lnTo>
                  <a:pt x="462013" y="1289786"/>
                </a:lnTo>
                <a:cubicBezTo>
                  <a:pt x="478955" y="1340611"/>
                  <a:pt x="466010" y="1310218"/>
                  <a:pt x="510139" y="1376413"/>
                </a:cubicBezTo>
                <a:cubicBezTo>
                  <a:pt x="516556" y="1386038"/>
                  <a:pt x="519764" y="1398872"/>
                  <a:pt x="529389" y="1405289"/>
                </a:cubicBezTo>
                <a:lnTo>
                  <a:pt x="558265" y="1424539"/>
                </a:lnTo>
                <a:lnTo>
                  <a:pt x="596766" y="1482291"/>
                </a:lnTo>
                <a:cubicBezTo>
                  <a:pt x="603183" y="1491916"/>
                  <a:pt x="607837" y="1502987"/>
                  <a:pt x="616017" y="1511167"/>
                </a:cubicBezTo>
                <a:lnTo>
                  <a:pt x="644893" y="1540042"/>
                </a:lnTo>
                <a:cubicBezTo>
                  <a:pt x="661834" y="1590868"/>
                  <a:pt x="648890" y="1560475"/>
                  <a:pt x="693019" y="1626670"/>
                </a:cubicBezTo>
                <a:cubicBezTo>
                  <a:pt x="693024" y="1626678"/>
                  <a:pt x="731513" y="1684414"/>
                  <a:pt x="731520" y="1684421"/>
                </a:cubicBezTo>
                <a:lnTo>
                  <a:pt x="760396" y="1713297"/>
                </a:lnTo>
                <a:cubicBezTo>
                  <a:pt x="784589" y="1785878"/>
                  <a:pt x="749140" y="1699227"/>
                  <a:pt x="798897" y="1761423"/>
                </a:cubicBezTo>
                <a:cubicBezTo>
                  <a:pt x="836232" y="1808091"/>
                  <a:pt x="774395" y="1778924"/>
                  <a:pt x="837398" y="1799924"/>
                </a:cubicBezTo>
                <a:cubicBezTo>
                  <a:pt x="906375" y="1903390"/>
                  <a:pt x="844619" y="1826798"/>
                  <a:pt x="904775" y="1876927"/>
                </a:cubicBezTo>
                <a:cubicBezTo>
                  <a:pt x="952841" y="1916982"/>
                  <a:pt x="911781" y="1898511"/>
                  <a:pt x="962526" y="1915428"/>
                </a:cubicBezTo>
                <a:cubicBezTo>
                  <a:pt x="1005580" y="1980006"/>
                  <a:pt x="954862" y="1916735"/>
                  <a:pt x="1010653" y="1953929"/>
                </a:cubicBezTo>
                <a:cubicBezTo>
                  <a:pt x="1021979" y="1961480"/>
                  <a:pt x="1028784" y="1974447"/>
                  <a:pt x="1039528" y="1982804"/>
                </a:cubicBezTo>
                <a:cubicBezTo>
                  <a:pt x="1057791" y="1997009"/>
                  <a:pt x="1075331" y="2013990"/>
                  <a:pt x="1097280" y="2021306"/>
                </a:cubicBezTo>
                <a:cubicBezTo>
                  <a:pt x="1106905" y="2024514"/>
                  <a:pt x="1117287" y="2026004"/>
                  <a:pt x="1126156" y="2030931"/>
                </a:cubicBezTo>
                <a:cubicBezTo>
                  <a:pt x="1146381" y="2042167"/>
                  <a:pt x="1164657" y="2056598"/>
                  <a:pt x="1183907" y="2069432"/>
                </a:cubicBezTo>
                <a:cubicBezTo>
                  <a:pt x="1193532" y="2075849"/>
                  <a:pt x="1201809" y="2085024"/>
                  <a:pt x="1212783" y="2088682"/>
                </a:cubicBezTo>
                <a:lnTo>
                  <a:pt x="1241659" y="2098308"/>
                </a:lnTo>
                <a:cubicBezTo>
                  <a:pt x="1248076" y="2107933"/>
                  <a:pt x="1253503" y="2118296"/>
                  <a:pt x="1260909" y="2127183"/>
                </a:cubicBezTo>
                <a:cubicBezTo>
                  <a:pt x="1280075" y="2150182"/>
                  <a:pt x="1322769" y="2186304"/>
                  <a:pt x="1347537" y="2194560"/>
                </a:cubicBezTo>
                <a:cubicBezTo>
                  <a:pt x="1366787" y="2200977"/>
                  <a:pt x="1388404" y="2202555"/>
                  <a:pt x="1405288" y="2213811"/>
                </a:cubicBezTo>
                <a:cubicBezTo>
                  <a:pt x="1414913" y="2220228"/>
                  <a:pt x="1423593" y="2228363"/>
                  <a:pt x="1434164" y="2233061"/>
                </a:cubicBezTo>
                <a:cubicBezTo>
                  <a:pt x="1434176" y="2233066"/>
                  <a:pt x="1506348" y="2257122"/>
                  <a:pt x="1520792" y="2261937"/>
                </a:cubicBezTo>
                <a:cubicBezTo>
                  <a:pt x="1530417" y="2265145"/>
                  <a:pt x="1540593" y="2267025"/>
                  <a:pt x="1549667" y="2271562"/>
                </a:cubicBezTo>
                <a:cubicBezTo>
                  <a:pt x="1677359" y="2335410"/>
                  <a:pt x="1517905" y="2257950"/>
                  <a:pt x="1617044" y="2300438"/>
                </a:cubicBezTo>
                <a:cubicBezTo>
                  <a:pt x="1700302" y="2336120"/>
                  <a:pt x="1616702" y="2306742"/>
                  <a:pt x="1684421" y="2329314"/>
                </a:cubicBezTo>
                <a:cubicBezTo>
                  <a:pt x="1694046" y="2338939"/>
                  <a:pt x="1701971" y="2350639"/>
                  <a:pt x="1713297" y="2358190"/>
                </a:cubicBezTo>
                <a:cubicBezTo>
                  <a:pt x="1721739" y="2363818"/>
                  <a:pt x="1732847" y="2363818"/>
                  <a:pt x="1742173" y="2367815"/>
                </a:cubicBezTo>
                <a:cubicBezTo>
                  <a:pt x="1759000" y="2375027"/>
                  <a:pt x="1794550" y="2392984"/>
                  <a:pt x="1809549" y="2406316"/>
                </a:cubicBezTo>
                <a:cubicBezTo>
                  <a:pt x="1829897" y="2424403"/>
                  <a:pt x="1852199" y="2441416"/>
                  <a:pt x="1867301" y="2464068"/>
                </a:cubicBezTo>
                <a:cubicBezTo>
                  <a:pt x="1873718" y="2473693"/>
                  <a:pt x="1878372" y="2484763"/>
                  <a:pt x="1886552" y="2492943"/>
                </a:cubicBezTo>
                <a:cubicBezTo>
                  <a:pt x="1894732" y="2501123"/>
                  <a:pt x="1905802" y="2505777"/>
                  <a:pt x="1915427" y="2512194"/>
                </a:cubicBezTo>
                <a:cubicBezTo>
                  <a:pt x="1945935" y="2557955"/>
                  <a:pt x="1931019" y="2530093"/>
                  <a:pt x="1953928" y="2598821"/>
                </a:cubicBezTo>
                <a:lnTo>
                  <a:pt x="1963554" y="2627697"/>
                </a:lnTo>
                <a:cubicBezTo>
                  <a:pt x="1960345" y="2679032"/>
                  <a:pt x="1964524" y="2731369"/>
                  <a:pt x="1953928" y="2781701"/>
                </a:cubicBezTo>
                <a:cubicBezTo>
                  <a:pt x="1951124" y="2795021"/>
                  <a:pt x="1936952" y="2803966"/>
                  <a:pt x="1925053" y="2810577"/>
                </a:cubicBezTo>
                <a:cubicBezTo>
                  <a:pt x="1907315" y="2820432"/>
                  <a:pt x="1867301" y="2829828"/>
                  <a:pt x="1867301" y="2829828"/>
                </a:cubicBezTo>
                <a:lnTo>
                  <a:pt x="1097280" y="2820202"/>
                </a:lnTo>
                <a:cubicBezTo>
                  <a:pt x="1013201" y="2818291"/>
                  <a:pt x="1027285" y="2831597"/>
                  <a:pt x="1010653" y="2781701"/>
                </a:cubicBezTo>
                <a:lnTo>
                  <a:pt x="1049154" y="2723950"/>
                </a:lnTo>
                <a:cubicBezTo>
                  <a:pt x="1068083" y="2695556"/>
                  <a:pt x="1069486" y="2689359"/>
                  <a:pt x="1097280" y="2666198"/>
                </a:cubicBezTo>
                <a:cubicBezTo>
                  <a:pt x="1106167" y="2658792"/>
                  <a:pt x="1116531" y="2653365"/>
                  <a:pt x="1126156" y="2646948"/>
                </a:cubicBezTo>
                <a:cubicBezTo>
                  <a:pt x="1122948" y="2656573"/>
                  <a:pt x="1122869" y="2667901"/>
                  <a:pt x="1116531" y="2675823"/>
                </a:cubicBezTo>
                <a:cubicBezTo>
                  <a:pt x="1109304" y="2684856"/>
                  <a:pt x="1096542" y="2687668"/>
                  <a:pt x="1087655" y="2695074"/>
                </a:cubicBezTo>
                <a:cubicBezTo>
                  <a:pt x="1077198" y="2703788"/>
                  <a:pt x="1068404" y="2714325"/>
                  <a:pt x="1058779" y="2723950"/>
                </a:cubicBezTo>
                <a:cubicBezTo>
                  <a:pt x="1055571" y="2733575"/>
                  <a:pt x="1053691" y="2743751"/>
                  <a:pt x="1049154" y="2752826"/>
                </a:cubicBezTo>
                <a:cubicBezTo>
                  <a:pt x="1043981" y="2763173"/>
                  <a:pt x="1034601" y="2771130"/>
                  <a:pt x="1029903" y="2781701"/>
                </a:cubicBezTo>
                <a:cubicBezTo>
                  <a:pt x="1021662" y="2800244"/>
                  <a:pt x="1010653" y="2839453"/>
                  <a:pt x="1010653" y="2839453"/>
                </a:cubicBezTo>
                <a:cubicBezTo>
                  <a:pt x="1023487" y="2849078"/>
                  <a:pt x="1037810" y="2856985"/>
                  <a:pt x="1049154" y="2868329"/>
                </a:cubicBezTo>
                <a:cubicBezTo>
                  <a:pt x="1057334" y="2876509"/>
                  <a:pt x="1059698" y="2889587"/>
                  <a:pt x="1068404" y="2897204"/>
                </a:cubicBezTo>
                <a:cubicBezTo>
                  <a:pt x="1085816" y="2912440"/>
                  <a:pt x="1106905" y="2922872"/>
                  <a:pt x="1126156" y="2935706"/>
                </a:cubicBezTo>
                <a:cubicBezTo>
                  <a:pt x="1135781" y="2942123"/>
                  <a:pt x="1144058" y="2951298"/>
                  <a:pt x="1155032" y="2954956"/>
                </a:cubicBezTo>
                <a:lnTo>
                  <a:pt x="1212783" y="2974207"/>
                </a:lnTo>
                <a:cubicBezTo>
                  <a:pt x="1219200" y="2983832"/>
                  <a:pt x="1223001" y="2995856"/>
                  <a:pt x="1232034" y="3003082"/>
                </a:cubicBezTo>
                <a:cubicBezTo>
                  <a:pt x="1239956" y="3009420"/>
                  <a:pt x="1252987" y="3006370"/>
                  <a:pt x="1260909" y="3012708"/>
                </a:cubicBezTo>
                <a:cubicBezTo>
                  <a:pt x="1269942" y="3019934"/>
                  <a:pt x="1280160" y="3041583"/>
                  <a:pt x="1280160" y="3041583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6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3F5C2-EF96-4114-BB22-2264C9F6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 v7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8B80B0-A86D-43F2-97F5-615ED9565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48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URČITĚ: 1 317 440 výskytů	VŮBEC:</a:t>
            </a:r>
          </a:p>
          <a:p>
            <a:pPr marL="0" indent="0">
              <a:buNone/>
            </a:pPr>
            <a:r>
              <a:rPr lang="cs-CZ" dirty="0"/>
              <a:t>					1 777 522</a:t>
            </a:r>
          </a:p>
          <a:p>
            <a:pPr marL="0" indent="0">
              <a:buNone/>
            </a:pPr>
            <a:r>
              <a:rPr lang="cs-CZ" dirty="0"/>
              <a:t>					výskytů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2F8438-F7BD-4461-A137-48BBC7C44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02" y="2238482"/>
            <a:ext cx="3784582" cy="45316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102E6A2-E188-4131-A33B-47D7056C0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5" y="0"/>
            <a:ext cx="4562475" cy="685800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FC32039E-99BC-478F-A947-5F694EE2A886}"/>
              </a:ext>
            </a:extLst>
          </p:cNvPr>
          <p:cNvSpPr/>
          <p:nvPr/>
        </p:nvSpPr>
        <p:spPr>
          <a:xfrm>
            <a:off x="8866598" y="1325366"/>
            <a:ext cx="780836" cy="5002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7CD9AF66-7AE3-4FD7-8913-BB700D1C89A0}"/>
              </a:ext>
            </a:extLst>
          </p:cNvPr>
          <p:cNvSpPr/>
          <p:nvPr/>
        </p:nvSpPr>
        <p:spPr>
          <a:xfrm>
            <a:off x="1991474" y="4004046"/>
            <a:ext cx="780836" cy="5002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25B6384-BBC6-4AFE-B80E-6B595983455D}"/>
              </a:ext>
            </a:extLst>
          </p:cNvPr>
          <p:cNvSpPr/>
          <p:nvPr/>
        </p:nvSpPr>
        <p:spPr>
          <a:xfrm>
            <a:off x="2020584" y="6357741"/>
            <a:ext cx="780836" cy="5002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393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5F6083-6D24-4D63-AE83-14347CA7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7891"/>
            <a:ext cx="10515600" cy="5609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otázky k četbě Cvrčkova korpusového výzkumu vybraných číslovek</a:t>
            </a:r>
          </a:p>
          <a:p>
            <a:r>
              <a:rPr lang="cs-CZ" dirty="0">
                <a:solidFill>
                  <a:schemeClr val="accent1"/>
                </a:solidFill>
              </a:rPr>
              <a:t>Která místa v členění slovních druhů jsou podle Cvrčka problematická?</a:t>
            </a:r>
          </a:p>
          <a:p>
            <a:r>
              <a:rPr lang="cs-CZ" dirty="0">
                <a:solidFill>
                  <a:schemeClr val="accent1"/>
                </a:solidFill>
              </a:rPr>
              <a:t>Jakou roli hraje při slovnědruhové klasifikaci kontext, v němž se slova objevují?</a:t>
            </a:r>
          </a:p>
          <a:p>
            <a:r>
              <a:rPr lang="cs-CZ" dirty="0">
                <a:solidFill>
                  <a:schemeClr val="accent1"/>
                </a:solidFill>
              </a:rPr>
              <a:t>Jaké hypotézy výzkum ověřuje?</a:t>
            </a:r>
          </a:p>
          <a:p>
            <a:r>
              <a:rPr lang="cs-CZ" dirty="0">
                <a:solidFill>
                  <a:schemeClr val="accent1"/>
                </a:solidFill>
              </a:rPr>
              <a:t>Jak je zde chápán „kontext“?</a:t>
            </a:r>
          </a:p>
          <a:p>
            <a:r>
              <a:rPr lang="cs-CZ" dirty="0">
                <a:solidFill>
                  <a:schemeClr val="accent1"/>
                </a:solidFill>
              </a:rPr>
              <a:t>Jak dopadlo ověření hypotéz? Jaká se ukázala korelace mezi ADJ a řadovými NUM?</a:t>
            </a:r>
          </a:p>
          <a:p>
            <a:r>
              <a:rPr lang="cs-CZ" dirty="0">
                <a:solidFill>
                  <a:schemeClr val="accent1"/>
                </a:solidFill>
              </a:rPr>
              <a:t>Jaké jsou ne/výhody navrhovaného třídění?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endParaRPr lang="cs-CZ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89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82C6E-FCD3-4FC3-9218-22D56CBA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ED6947-7C06-4645-8F02-6B4E740AB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kritéria pro třídění slovních druhů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morfologické (formální)</a:t>
            </a:r>
          </a:p>
          <a:p>
            <a:pPr marL="1371600" lvl="2" indent="-514350"/>
            <a:r>
              <a:rPr lang="cs-CZ" dirty="0">
                <a:solidFill>
                  <a:schemeClr val="accent1"/>
                </a:solidFill>
              </a:rPr>
              <a:t>ohebnost × neohebnost, sklonnost × nesklonnost, časování</a:t>
            </a:r>
          </a:p>
          <a:p>
            <a:pPr marL="1371600" lvl="2" indent="-514350"/>
            <a:r>
              <a:rPr lang="cs-CZ" dirty="0">
                <a:solidFill>
                  <a:schemeClr val="accent1"/>
                </a:solidFill>
              </a:rPr>
              <a:t>dělení na slovní druhy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sémantické</a:t>
            </a:r>
          </a:p>
          <a:p>
            <a:pPr marL="1371600" lvl="2" indent="-514350"/>
            <a:r>
              <a:rPr lang="cs-CZ" dirty="0">
                <a:solidFill>
                  <a:schemeClr val="accent1"/>
                </a:solidFill>
              </a:rPr>
              <a:t>která skupina slov co vyjadřuje</a:t>
            </a:r>
          </a:p>
          <a:p>
            <a:pPr marL="1371600" lvl="2" indent="-514350"/>
            <a:r>
              <a:rPr lang="cs-CZ" dirty="0">
                <a:solidFill>
                  <a:schemeClr val="accent1"/>
                </a:solidFill>
              </a:rPr>
              <a:t>autosémantika × synsémantika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syntaktické</a:t>
            </a:r>
          </a:p>
          <a:p>
            <a:pPr marL="1371600" lvl="2" indent="-514350"/>
            <a:r>
              <a:rPr lang="cs-CZ" dirty="0">
                <a:solidFill>
                  <a:schemeClr val="accent1"/>
                </a:solidFill>
              </a:rPr>
              <a:t>syntaktické funkce</a:t>
            </a:r>
          </a:p>
          <a:p>
            <a:pPr marL="1371600" lvl="2" indent="-514350"/>
            <a:r>
              <a:rPr lang="cs-CZ" dirty="0">
                <a:solidFill>
                  <a:schemeClr val="accent1"/>
                </a:solidFill>
              </a:rPr>
              <a:t>schopnost tvořit samostatnou výpověď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Která místa v členění slovních druhů jsou podle Cvrčka problematická?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46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C3CCD48-6314-4619-97CD-E13D5CE5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74" y="0"/>
            <a:ext cx="828989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D03E6D5-08AB-4BE3-9CB6-B076F0A67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" r="630" b="8070"/>
          <a:stretch/>
        </p:blipFill>
        <p:spPr>
          <a:xfrm>
            <a:off x="9230292" y="1761423"/>
            <a:ext cx="2847902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7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CCC4AE-3B82-4648-AC41-60622C34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2269"/>
            <a:ext cx="10515600" cy="5464694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Která místa v členění slovních druhů jsou podle Cvrčka problematická?</a:t>
            </a:r>
          </a:p>
          <a:p>
            <a:pPr lvl="1"/>
            <a:r>
              <a:rPr lang="cs-CZ" dirty="0"/>
              <a:t>tradicionalismus v třídění slovních druhů</a:t>
            </a:r>
          </a:p>
          <a:p>
            <a:pPr lvl="1"/>
            <a:r>
              <a:rPr lang="cs-CZ" dirty="0"/>
              <a:t>třídění slovních druhů spadá primárně do lexikografie a teprve na tomto třídění staví morfologie</a:t>
            </a:r>
          </a:p>
          <a:p>
            <a:pPr lvl="1"/>
            <a:r>
              <a:rPr lang="cs-CZ" dirty="0"/>
              <a:t>částice × citoslovce (× adverbia)</a:t>
            </a:r>
          </a:p>
          <a:p>
            <a:pPr lvl="2"/>
            <a:r>
              <a:rPr lang="cs-CZ" dirty="0" err="1"/>
              <a:t>hp</a:t>
            </a:r>
            <a:r>
              <a:rPr lang="cs-CZ" dirty="0"/>
              <a:t>: srov. Vondráčkovy studie + kategorizaci uplatňovanou v SSJČ a v SSČ</a:t>
            </a:r>
          </a:p>
          <a:p>
            <a:pPr lvl="1"/>
            <a:r>
              <a:rPr lang="cs-CZ" dirty="0"/>
              <a:t>predikativa, stavová adverbia (</a:t>
            </a:r>
            <a:r>
              <a:rPr lang="cs-CZ" i="1" dirty="0"/>
              <a:t>je možno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např. </a:t>
            </a:r>
            <a:r>
              <a:rPr lang="cs-CZ" i="1" dirty="0"/>
              <a:t>sám</a:t>
            </a:r>
            <a:r>
              <a:rPr lang="cs-CZ" dirty="0"/>
              <a:t> (významově se chová jako číslovka)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Jakou roli hraje při slovnědruhové klasifikaci kontext, v němž se slova objevují?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687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F478F-6B99-49F1-94CB-6E952786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70F33-604F-4070-9342-3D17E3E58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Jakou roli hraje při slovnědruhové klasifikaci kontext, v němž se slova objevují?</a:t>
            </a:r>
          </a:p>
          <a:p>
            <a:r>
              <a:rPr lang="cs-CZ" dirty="0"/>
              <a:t>kontext je formativní charakteristikou lexikálního významu</a:t>
            </a:r>
          </a:p>
          <a:p>
            <a:r>
              <a:rPr lang="cs-CZ" dirty="0"/>
              <a:t>prototypické kombinace skupiny slov</a:t>
            </a:r>
          </a:p>
          <a:p>
            <a:pPr lvl="1"/>
            <a:r>
              <a:rPr lang="cs-CZ" dirty="0"/>
              <a:t>prototypickou funkcí ADJ je být atributem, přívlastkem – proto se ADJ v kontextu nejčastěji spojují se jmény</a:t>
            </a:r>
          </a:p>
          <a:p>
            <a:pPr lvl="1"/>
            <a:r>
              <a:rPr lang="cs-CZ" dirty="0"/>
              <a:t>prototypické případy jsou rovněž těmi nejfrekventovanějšími, proto lze při dostatečně velkém vzorku „zanedbat“ problematiku volného českého slovosledu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 čem spočívá Cvrčkův korpusový výzkum?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752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C41CF-CC16-4C37-9B7B-4E3AC472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BFC26-4F1B-4619-851A-2039F43FA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 čem spočívá Cvrčkův korpusový výzkum?</a:t>
            </a:r>
          </a:p>
          <a:p>
            <a:r>
              <a:rPr lang="cs-CZ" dirty="0"/>
              <a:t>hypotézy:</a:t>
            </a:r>
          </a:p>
          <a:p>
            <a:pPr lvl="1"/>
            <a:r>
              <a:rPr lang="cs-CZ" dirty="0"/>
              <a:t>řadové NUM se chovají jako ADJ s číselným významem</a:t>
            </a:r>
          </a:p>
          <a:p>
            <a:pPr lvl="1"/>
            <a:r>
              <a:rPr lang="cs-CZ" dirty="0"/>
              <a:t>základní a druhové NUM se chovají jako specifická PRON</a:t>
            </a:r>
          </a:p>
          <a:p>
            <a:pPr lvl="1"/>
            <a:r>
              <a:rPr lang="cs-CZ" dirty="0"/>
              <a:t>násobné NUM se chovají jako specifická ADV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Jaký je průběh výzkumu?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632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DF59A-232F-47B6-840B-72995166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113D7-B55E-4E99-8737-54C30D108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Jaký je průběh výzkumu?</a:t>
            </a:r>
          </a:p>
          <a:p>
            <a:r>
              <a:rPr lang="cs-CZ" dirty="0"/>
              <a:t>korpus SYN, v němž je nejnovější lemmatizace s odchylkou max. 1 %</a:t>
            </a:r>
          </a:p>
          <a:p>
            <a:r>
              <a:rPr lang="cs-CZ" dirty="0"/>
              <a:t>kontexty, do nichž se číslovky dostávají, a jak je tento kontext typický</a:t>
            </a:r>
          </a:p>
          <a:p>
            <a:r>
              <a:rPr lang="cs-CZ" dirty="0"/>
              <a:t>jedno předcházející a jedno následující slovo</a:t>
            </a:r>
          </a:p>
          <a:p>
            <a:r>
              <a:rPr lang="cs-CZ" dirty="0"/>
              <a:t>+ jemnější třídění, např. ADJ „obyčejná“ × posesivní, jmenná</a:t>
            </a:r>
          </a:p>
          <a:p>
            <a:r>
              <a:rPr lang="cs-CZ" dirty="0" err="1"/>
              <a:t>Spearmanův</a:t>
            </a:r>
            <a:r>
              <a:rPr lang="cs-CZ" dirty="0"/>
              <a:t> korelační koeficient</a:t>
            </a:r>
          </a:p>
          <a:p>
            <a:pPr lvl="1"/>
            <a:r>
              <a:rPr lang="cs-CZ" dirty="0"/>
              <a:t>pokud je korelace frekvencí kontextů mezi dvěma skupinami slov silná → tato slova se vyskytují v </a:t>
            </a:r>
            <a:r>
              <a:rPr lang="cs-CZ" dirty="0" err="1"/>
              <a:t>prototypicky</a:t>
            </a:r>
            <a:r>
              <a:rPr lang="cs-CZ" dirty="0"/>
              <a:t> stejných kontextech</a:t>
            </a:r>
          </a:p>
          <a:p>
            <a:pPr lvl="1"/>
            <a:r>
              <a:rPr lang="cs-CZ" dirty="0"/>
              <a:t>dokáže eliminovat nestejnou frekvenci slovních druhů v úzu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Jaké jsou výsledky výzkumu?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789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E20BF-F664-45C5-BDCB-59996CB6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B16F66-9425-4042-B78F-671E86093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Jaké jsou výsledky výzkumu?</a:t>
            </a:r>
          </a:p>
          <a:p>
            <a:r>
              <a:rPr lang="cs-CZ" dirty="0"/>
              <a:t>hypotézy: korelace NUM s jinými slovními druhy:</a:t>
            </a:r>
          </a:p>
          <a:p>
            <a:pPr lvl="1"/>
            <a:r>
              <a:rPr lang="cs-CZ" dirty="0"/>
              <a:t>ANO: řadové NUM se chovají jako ADJ s číselným významem</a:t>
            </a:r>
          </a:p>
          <a:p>
            <a:pPr lvl="1"/>
            <a:r>
              <a:rPr lang="cs-CZ" dirty="0"/>
              <a:t>ANO: druhové NUM se chovají jako specifická PRON</a:t>
            </a:r>
          </a:p>
          <a:p>
            <a:pPr lvl="1"/>
            <a:r>
              <a:rPr lang="cs-CZ" dirty="0"/>
              <a:t>NE: základní NUM se chovají jako specifická PRON</a:t>
            </a:r>
          </a:p>
          <a:p>
            <a:pPr lvl="2"/>
            <a:r>
              <a:rPr lang="cs-CZ" dirty="0"/>
              <a:t>ukázala se silná korelace základních NUM a ADJ, nejspíše protože základní NUM stojí často před jménem</a:t>
            </a:r>
          </a:p>
          <a:p>
            <a:pPr lvl="1"/>
            <a:r>
              <a:rPr lang="cs-CZ" dirty="0"/>
              <a:t>ANO: násobné NUM se chovají jako specifická ADV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329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DC903-9E40-4527-8BAD-F37211F3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6F0F897-7639-463B-9C7F-D76705207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30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9D763-A5BD-4660-A910-021F438C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128015-352F-44D3-B147-43124F36C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Jaké jsou ne/výhody takového třídění?</a:t>
            </a:r>
          </a:p>
          <a:p>
            <a:r>
              <a:rPr lang="cs-CZ" dirty="0"/>
              <a:t>formálnost, objektivita</a:t>
            </a:r>
          </a:p>
          <a:p>
            <a:r>
              <a:rPr lang="cs-CZ" dirty="0"/>
              <a:t>kontext je vodítkem pro shlukování slov do skupin</a:t>
            </a:r>
          </a:p>
          <a:p>
            <a:r>
              <a:rPr lang="cs-CZ" dirty="0"/>
              <a:t>budování fuzzy kategorií</a:t>
            </a:r>
          </a:p>
          <a:p>
            <a:r>
              <a:rPr lang="cs-CZ" dirty="0"/>
              <a:t>od centra k periferii</a:t>
            </a:r>
          </a:p>
          <a:p>
            <a:r>
              <a:rPr lang="cs-CZ" dirty="0"/>
              <a:t> nevýhodou je přítomnost </a:t>
            </a:r>
            <a:r>
              <a:rPr lang="cs-CZ" dirty="0" err="1"/>
              <a:t>hapax</a:t>
            </a:r>
            <a:r>
              <a:rPr lang="cs-CZ" dirty="0"/>
              <a:t> </a:t>
            </a:r>
            <a:r>
              <a:rPr lang="cs-CZ" dirty="0" err="1"/>
              <a:t>legomen</a:t>
            </a:r>
            <a:endParaRPr lang="cs-CZ" dirty="0"/>
          </a:p>
          <a:p>
            <a:r>
              <a:rPr lang="cs-CZ" dirty="0"/>
              <a:t>nevýhodou je orientace na bezprostřední kontext</a:t>
            </a:r>
          </a:p>
          <a:p>
            <a:r>
              <a:rPr lang="cs-CZ" dirty="0"/>
              <a:t>nevýhodou je konfrontace s tradicí pojetí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479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1ECEF-960D-4A99-845A-ECF19697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číslovka STO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E4A77-8EC2-4A64-967D-D39100AA4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skloňuje se jako typ „město“, ale často zůstává i nesklonná</a:t>
            </a:r>
          </a:p>
          <a:p>
            <a:pPr lvl="1"/>
            <a:r>
              <a:rPr lang="cs-CZ" dirty="0"/>
              <a:t>pomalu směřuje k tvarovému ustrnutí</a:t>
            </a:r>
          </a:p>
          <a:p>
            <a:r>
              <a:rPr lang="cs-CZ" i="1" dirty="0"/>
              <a:t>se stem lidí </a:t>
            </a:r>
            <a:r>
              <a:rPr lang="cs-CZ" dirty="0"/>
              <a:t>i </a:t>
            </a:r>
            <a:r>
              <a:rPr lang="cs-CZ" i="1" dirty="0"/>
              <a:t>se sto lidmi</a:t>
            </a:r>
          </a:p>
          <a:p>
            <a:r>
              <a:rPr lang="cs-CZ" i="1" dirty="0"/>
              <a:t>ke stu korun </a:t>
            </a:r>
            <a:r>
              <a:rPr lang="cs-CZ" dirty="0"/>
              <a:t>i </a:t>
            </a:r>
            <a:r>
              <a:rPr lang="cs-CZ" i="1" dirty="0"/>
              <a:t>ke stu korunám </a:t>
            </a:r>
            <a:r>
              <a:rPr lang="cs-CZ" dirty="0"/>
              <a:t>i </a:t>
            </a:r>
            <a:r>
              <a:rPr lang="cs-CZ" i="1" dirty="0"/>
              <a:t>ke sto korunám</a:t>
            </a:r>
          </a:p>
          <a:p>
            <a:r>
              <a:rPr lang="cs-CZ" i="1" dirty="0"/>
              <a:t>k dvěma stům korunám </a:t>
            </a:r>
            <a:r>
              <a:rPr lang="cs-CZ" dirty="0"/>
              <a:t>i </a:t>
            </a:r>
            <a:r>
              <a:rPr lang="cs-CZ" i="1" dirty="0"/>
              <a:t>k dvěma stům korun </a:t>
            </a:r>
            <a:r>
              <a:rPr lang="cs-CZ" dirty="0"/>
              <a:t>i </a:t>
            </a:r>
            <a:r>
              <a:rPr lang="cs-CZ" i="1" dirty="0"/>
              <a:t>ke dvě stě korunám</a:t>
            </a:r>
          </a:p>
          <a:p>
            <a:endParaRPr lang="cs-CZ" i="1" dirty="0"/>
          </a:p>
          <a:p>
            <a:r>
              <a:rPr lang="cs-CZ" dirty="0"/>
              <a:t>řadové číslovky</a:t>
            </a:r>
          </a:p>
          <a:p>
            <a:r>
              <a:rPr lang="cs-CZ" i="1" dirty="0"/>
              <a:t>stý dvacátý </a:t>
            </a:r>
            <a:r>
              <a:rPr lang="cs-CZ" dirty="0"/>
              <a:t>i </a:t>
            </a:r>
            <a:r>
              <a:rPr lang="cs-CZ" i="1" dirty="0"/>
              <a:t>stodvacátý </a:t>
            </a:r>
            <a:r>
              <a:rPr lang="cs-CZ" dirty="0"/>
              <a:t>(pravopisný rozdíl)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325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65439-C05E-4C48-A699-6411352F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hlinkClick r:id="rId2"/>
              </a:rPr>
              <a:t>https://www.ascestinaru.cz/poradna-asc-rozlisovani-slovnich-druhu-obtizne-zaraditelna-prislovce/</a:t>
            </a:r>
            <a:endParaRPr lang="cs-CZ" sz="24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BFBEB71-7A01-4EBF-9B99-10F883B65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0014" y="1546190"/>
            <a:ext cx="11126912" cy="50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64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DCE12-3E97-4AC4-9521-3DC55A8E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hlinkClick r:id="rId2"/>
              </a:rPr>
              <a:t>https://www.ascestinaru.cz/poradna-asc-jak-nalozit-se-zvratnymi-slovesy-na-1-stupni/</a:t>
            </a:r>
            <a:r>
              <a:rPr lang="cs-CZ" sz="2400" dirty="0"/>
              <a:t>: zpíváme × zpíváme si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223394-36E1-4BEE-89EE-DEF4BE43D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potřeba vůbec vymezit termín slovo</a:t>
            </a:r>
          </a:p>
          <a:p>
            <a:r>
              <a:rPr lang="cs-CZ" dirty="0"/>
              <a:t>úroveň ZŠ × SŠ</a:t>
            </a:r>
          </a:p>
          <a:p>
            <a:pPr lvl="1"/>
            <a:r>
              <a:rPr lang="cs-CZ" dirty="0"/>
              <a:t>ZŠ: reflexiva </a:t>
            </a:r>
            <a:r>
              <a:rPr lang="cs-CZ" dirty="0" err="1"/>
              <a:t>tanta</a:t>
            </a:r>
            <a:r>
              <a:rPr lang="cs-CZ" dirty="0"/>
              <a:t> + reflexivní pasiva × zbytek</a:t>
            </a:r>
          </a:p>
          <a:p>
            <a:pPr lvl="1"/>
            <a:r>
              <a:rPr lang="cs-CZ" dirty="0"/>
              <a:t>SŠ: kritérium substituce dlouhým tvarem </a:t>
            </a:r>
            <a:r>
              <a:rPr lang="cs-CZ" i="1" dirty="0"/>
              <a:t>sebe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1EA059-AF1C-48D4-9FE7-FBE11A997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43" y="3682090"/>
            <a:ext cx="11218914" cy="26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7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421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slovní druhy: formální dělení </a:t>
            </a:r>
            <a:r>
              <a:rPr lang="cs-CZ" sz="1800" b="1" dirty="0"/>
              <a:t>(uplatňované ve školách)</a:t>
            </a:r>
            <a:endParaRPr lang="cs-CZ" sz="32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6612" y="1311293"/>
            <a:ext cx="5157787" cy="523701"/>
          </a:xfrm>
        </p:spPr>
        <p:txBody>
          <a:bodyPr/>
          <a:lstStyle/>
          <a:p>
            <a:r>
              <a:rPr lang="cs-CZ" dirty="0"/>
              <a:t>OHEBNÉ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34948" y="1972638"/>
            <a:ext cx="5233060" cy="415352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SUBSTANTIVA </a:t>
            </a:r>
            <a:r>
              <a:rPr lang="cs-CZ" sz="2100" dirty="0"/>
              <a:t>(× nesklonné: </a:t>
            </a:r>
            <a:r>
              <a:rPr lang="cs-CZ" sz="2100" i="1" dirty="0"/>
              <a:t>angažmá</a:t>
            </a:r>
            <a:r>
              <a:rPr lang="cs-CZ" sz="2100" dirty="0"/>
              <a:t>, </a:t>
            </a:r>
            <a:r>
              <a:rPr lang="cs-CZ" sz="2100" i="1" dirty="0"/>
              <a:t>kupé</a:t>
            </a:r>
            <a:r>
              <a:rPr lang="cs-CZ" sz="2100" dirty="0"/>
              <a:t>)</a:t>
            </a:r>
          </a:p>
          <a:p>
            <a:r>
              <a:rPr lang="cs-CZ" dirty="0"/>
              <a:t>ADJEKTIVA </a:t>
            </a:r>
            <a:r>
              <a:rPr lang="cs-CZ" sz="2100" dirty="0"/>
              <a:t>(× nesklonné: </a:t>
            </a:r>
            <a:r>
              <a:rPr lang="cs-CZ" sz="2100" i="1" dirty="0"/>
              <a:t>lila</a:t>
            </a:r>
            <a:r>
              <a:rPr lang="cs-CZ" sz="2100" dirty="0"/>
              <a:t>, </a:t>
            </a:r>
            <a:r>
              <a:rPr lang="cs-CZ" sz="2100" i="1" dirty="0"/>
              <a:t>bezva</a:t>
            </a:r>
            <a:r>
              <a:rPr lang="cs-CZ" sz="2100" dirty="0"/>
              <a:t>)</a:t>
            </a:r>
          </a:p>
          <a:p>
            <a:r>
              <a:rPr lang="cs-CZ" dirty="0"/>
              <a:t>PRONOMINA</a:t>
            </a:r>
          </a:p>
          <a:p>
            <a:r>
              <a:rPr lang="cs-CZ" dirty="0"/>
              <a:t>NUMERALIA</a:t>
            </a:r>
          </a:p>
          <a:p>
            <a:r>
              <a:rPr lang="cs-CZ" dirty="0"/>
              <a:t>VERBA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ohebné slovo existuje v jazyce jako soubor slovních tvarů (= </a:t>
            </a:r>
            <a:r>
              <a:rPr lang="cs-CZ" b="1" dirty="0"/>
              <a:t>paradigma</a:t>
            </a:r>
            <a:r>
              <a:rPr lang="cs-CZ" dirty="0"/>
              <a:t>)</a:t>
            </a:r>
          </a:p>
          <a:p>
            <a:r>
              <a:rPr lang="cs-CZ" dirty="0"/>
              <a:t>slovní tvar je tedy jeden ze způsobů existence slova (MČ 2, s. 253)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slovo – slovní tvar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lexém – slovo (formálně)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48538" y="1233179"/>
            <a:ext cx="5006850" cy="523701"/>
          </a:xfrm>
        </p:spPr>
        <p:txBody>
          <a:bodyPr/>
          <a:lstStyle/>
          <a:p>
            <a:r>
              <a:rPr lang="cs-CZ" dirty="0"/>
              <a:t>NEOHEBNÉ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48538" y="1890724"/>
            <a:ext cx="4367408" cy="426542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ADVERBIA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pozor: stupňování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+ PREDIKATIVA </a:t>
            </a:r>
          </a:p>
          <a:p>
            <a:pPr lvl="2"/>
            <a:r>
              <a:rPr lang="cs-CZ" i="1" dirty="0"/>
              <a:t>mokro, smutno</a:t>
            </a:r>
            <a:r>
              <a:rPr lang="cs-CZ" dirty="0"/>
              <a:t>,</a:t>
            </a:r>
            <a:r>
              <a:rPr lang="cs-CZ" i="1" dirty="0"/>
              <a:t> bílo</a:t>
            </a:r>
            <a:endParaRPr lang="cs-CZ" dirty="0"/>
          </a:p>
          <a:p>
            <a:r>
              <a:rPr lang="cs-CZ" dirty="0"/>
              <a:t>PREPOZICE</a:t>
            </a:r>
          </a:p>
          <a:p>
            <a:r>
              <a:rPr lang="cs-CZ" dirty="0"/>
              <a:t>KONJUNKCE</a:t>
            </a:r>
          </a:p>
          <a:p>
            <a:r>
              <a:rPr lang="cs-CZ" dirty="0"/>
              <a:t>PARTIKULE</a:t>
            </a:r>
          </a:p>
          <a:p>
            <a:r>
              <a:rPr lang="cs-CZ" dirty="0"/>
              <a:t>INTERJEKCE</a:t>
            </a:r>
          </a:p>
        </p:txBody>
      </p:sp>
    </p:spTree>
    <p:extLst>
      <p:ext uri="{BB962C8B-B14F-4D97-AF65-F5344CB8AC3E}">
        <p14:creationId xmlns:p14="http://schemas.microsoft.com/office/powerpoint/2010/main" val="4136190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A0F04-245E-4ABE-A27C-715B0885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témata do konce semestru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76F63B-619C-443F-A6B8-B43543B4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31. března: slovesný rod: </a:t>
            </a:r>
            <a:r>
              <a:rPr lang="cs-CZ" dirty="0"/>
              <a:t>vztah morfematiky, morfologie, syntaxe a stylistiky + </a:t>
            </a:r>
            <a:r>
              <a:rPr lang="cs-CZ" b="1" dirty="0"/>
              <a:t>dokončení tématu slovních druhů</a:t>
            </a:r>
          </a:p>
          <a:p>
            <a:r>
              <a:rPr lang="cs-CZ" b="1" dirty="0"/>
              <a:t>7. dubna: slovesný vid jakožto nesamozřejmá kategorie </a:t>
            </a:r>
            <a:r>
              <a:rPr lang="cs-CZ" dirty="0"/>
              <a:t>(četba: Luboš Veselý, příp. Jan Chromý); tvorba vhodného cvičení procvičujícího pochopení kategorie vidu v češtině</a:t>
            </a:r>
          </a:p>
          <a:p>
            <a:r>
              <a:rPr lang="cs-CZ" b="1" dirty="0"/>
              <a:t>14. dubna: </a:t>
            </a:r>
            <a:r>
              <a:rPr lang="cs-CZ" b="1" dirty="0">
                <a:solidFill>
                  <a:srgbClr val="00B0F0"/>
                </a:solidFill>
              </a:rPr>
              <a:t>???</a:t>
            </a:r>
            <a:r>
              <a:rPr lang="cs-CZ" b="1" dirty="0"/>
              <a:t> hranice gramatiky a pravopisu; </a:t>
            </a:r>
            <a:r>
              <a:rPr lang="cs-CZ" dirty="0"/>
              <a:t>složitější případy shody, pravopis morfologický (ji × jí), pravopis syntaktický; možnosti a smysl výuky pravopisu dnes, zejména pak v distančním vzdělávání</a:t>
            </a:r>
          </a:p>
          <a:p>
            <a:r>
              <a:rPr lang="cs-CZ" b="1" dirty="0"/>
              <a:t>21. dubna</a:t>
            </a:r>
            <a:r>
              <a:rPr lang="cs-CZ" dirty="0"/>
              <a:t>: valence: změny v oblasti valence, zdroje pro práci s valencí, valence adverbií</a:t>
            </a:r>
          </a:p>
          <a:p>
            <a:r>
              <a:rPr lang="cs-CZ" b="1" dirty="0"/>
              <a:t>28. dubna: syntaktické rozbory: </a:t>
            </a:r>
            <a:r>
              <a:rPr lang="cs-CZ" dirty="0"/>
              <a:t>co přinášejí pro pochopení jazykového systému, jaké postavení zaujímají v tradici didaktiky češtiny, jak a proč je dělat lépe</a:t>
            </a:r>
          </a:p>
          <a:p>
            <a:pPr lvl="1"/>
            <a:r>
              <a:rPr lang="cs-CZ" dirty="0"/>
              <a:t>větné členy, procvičování a složitější případy, práce doma: vytvořit vhodné cvičení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05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slovní druhy: sémantické dělení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43709" y="1412776"/>
            <a:ext cx="4788023" cy="639762"/>
          </a:xfrm>
        </p:spPr>
        <p:txBody>
          <a:bodyPr/>
          <a:lstStyle/>
          <a:p>
            <a:r>
              <a:rPr lang="cs-CZ" dirty="0"/>
              <a:t>AUTOSÉMANTICKÉ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43709" y="2060848"/>
            <a:ext cx="4788023" cy="39512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SUBSTANTIVA</a:t>
            </a:r>
          </a:p>
          <a:p>
            <a:r>
              <a:rPr lang="cs-CZ" dirty="0"/>
              <a:t>ADJEKTIVA</a:t>
            </a:r>
          </a:p>
          <a:p>
            <a:r>
              <a:rPr lang="cs-CZ" dirty="0"/>
              <a:t>VERBA</a:t>
            </a:r>
          </a:p>
          <a:p>
            <a:r>
              <a:rPr lang="cs-CZ" dirty="0"/>
              <a:t>ADVERBIA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600" b="1" dirty="0"/>
              <a:t>SYNSÉMANTICKÉ</a:t>
            </a:r>
          </a:p>
          <a:p>
            <a:r>
              <a:rPr lang="cs-CZ" dirty="0"/>
              <a:t>PREPOZICE</a:t>
            </a:r>
          </a:p>
          <a:p>
            <a:r>
              <a:rPr lang="cs-CZ" dirty="0"/>
              <a:t>KONJUNKCE</a:t>
            </a:r>
          </a:p>
          <a:p>
            <a:r>
              <a:rPr lang="cs-CZ" dirty="0"/>
              <a:t>PARTIKULE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938462" y="1628801"/>
            <a:ext cx="4911047" cy="449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PRONOMINA + zájmenná ADVERBIA</a:t>
            </a:r>
          </a:p>
          <a:p>
            <a:r>
              <a:rPr lang="cs-CZ" dirty="0"/>
              <a:t>nahrazují autosémantika</a:t>
            </a:r>
          </a:p>
          <a:p>
            <a:r>
              <a:rPr lang="cs-CZ" dirty="0"/>
              <a:t>nepojmenovávají</a:t>
            </a:r>
          </a:p>
          <a:p>
            <a:r>
              <a:rPr lang="cs-CZ" dirty="0"/>
              <a:t>zastupují, ukazují, odkazují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600" b="1" dirty="0"/>
              <a:t>INTERJEKCE</a:t>
            </a:r>
          </a:p>
          <a:p>
            <a:r>
              <a:rPr lang="cs-CZ" dirty="0"/>
              <a:t>významově autonomní</a:t>
            </a:r>
          </a:p>
          <a:p>
            <a:r>
              <a:rPr lang="cs-CZ" dirty="0"/>
              <a:t>neohebná</a:t>
            </a:r>
          </a:p>
          <a:p>
            <a:r>
              <a:rPr lang="cs-CZ" dirty="0"/>
              <a:t>nepojmová</a:t>
            </a:r>
          </a:p>
        </p:txBody>
      </p:sp>
    </p:spTree>
    <p:extLst>
      <p:ext uri="{BB962C8B-B14F-4D97-AF65-F5344CB8AC3E}">
        <p14:creationId xmlns:p14="http://schemas.microsoft.com/office/powerpoint/2010/main" val="6579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alternativní, kombinované dělení slovních druhů</a:t>
            </a:r>
            <a:br>
              <a:rPr lang="cs-CZ" b="1" dirty="0"/>
            </a:br>
            <a:r>
              <a:rPr lang="cs-CZ" sz="2700" dirty="0"/>
              <a:t>L. Kroupová (1980): Vztah významu gramatického a lexikálního u předložek.</a:t>
            </a:r>
            <a:br>
              <a:rPr lang="cs-CZ" sz="2000" dirty="0"/>
            </a:br>
            <a:r>
              <a:rPr lang="cs-CZ" sz="2000" dirty="0"/>
              <a:t>Slovo a slovesnost, r. 41, s. 49–52.</a:t>
            </a:r>
            <a:br>
              <a:rPr lang="cs-CZ" sz="2000" dirty="0"/>
            </a:b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2494"/>
            <a:ext cx="10515600" cy="458446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slova gramaticko-lexikální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gramatická složka specifikuje, nikoli konstituuje lexikální význam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kvalitativně pojmenovací: SUBST, ADJ, VERB, ADV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kvantitativně pojmenovací: NUM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nepojmenovací zástupná a ukazovací slova: PRON a zájmenná ADV</a:t>
            </a:r>
          </a:p>
          <a:p>
            <a:r>
              <a:rPr lang="cs-CZ" b="1" dirty="0"/>
              <a:t>slova lexikálně-gramatická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gramatický význam je stejně důležitý jako význam lexikální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spojovací slova: PREP, KONJ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uvozovací PART (!! článek je z r. 1980)</a:t>
            </a:r>
          </a:p>
          <a:p>
            <a:r>
              <a:rPr lang="cs-CZ" b="1" dirty="0"/>
              <a:t>slova lexikální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gramatický význam se šíře neuplatňuje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INTER</a:t>
            </a:r>
          </a:p>
        </p:txBody>
      </p:sp>
    </p:spTree>
    <p:extLst>
      <p:ext uri="{BB962C8B-B14F-4D97-AF65-F5344CB8AC3E}">
        <p14:creationId xmlns:p14="http://schemas.microsoft.com/office/powerpoint/2010/main" val="291819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pro osobní potřebu:</a:t>
            </a:r>
            <a:br>
              <a:rPr lang="cs-CZ" sz="2800" b="1" dirty="0"/>
            </a:br>
            <a:r>
              <a:rPr lang="cs-CZ" sz="2800" b="1" dirty="0"/>
              <a:t>přemýšlejte, co vyjadřují, jaké mají funkce ve větě, v jazyce obecně…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SUBSTANTIVA</a:t>
            </a:r>
          </a:p>
          <a:p>
            <a:r>
              <a:rPr lang="cs-CZ" dirty="0">
                <a:solidFill>
                  <a:schemeClr val="accent1"/>
                </a:solidFill>
              </a:rPr>
              <a:t>ADJEKTIVA </a:t>
            </a:r>
          </a:p>
          <a:p>
            <a:r>
              <a:rPr lang="cs-CZ" dirty="0">
                <a:solidFill>
                  <a:schemeClr val="accent1"/>
                </a:solidFill>
              </a:rPr>
              <a:t>PRONOMINA</a:t>
            </a:r>
          </a:p>
          <a:p>
            <a:r>
              <a:rPr lang="cs-CZ" dirty="0">
                <a:solidFill>
                  <a:schemeClr val="accent1"/>
                </a:solidFill>
              </a:rPr>
              <a:t>NUMERALIA</a:t>
            </a:r>
          </a:p>
          <a:p>
            <a:r>
              <a:rPr lang="cs-CZ" dirty="0">
                <a:solidFill>
                  <a:schemeClr val="accent1"/>
                </a:solidFill>
              </a:rPr>
              <a:t>VERBA</a:t>
            </a:r>
          </a:p>
          <a:p>
            <a:r>
              <a:rPr lang="cs-CZ" dirty="0">
                <a:solidFill>
                  <a:schemeClr val="accent1"/>
                </a:solidFill>
              </a:rPr>
              <a:t>ADVERBIA</a:t>
            </a:r>
          </a:p>
          <a:p>
            <a:r>
              <a:rPr lang="cs-CZ" dirty="0">
                <a:solidFill>
                  <a:schemeClr val="accent1"/>
                </a:solidFill>
              </a:rPr>
              <a:t>PREPOZICE</a:t>
            </a:r>
          </a:p>
          <a:p>
            <a:r>
              <a:rPr lang="cs-CZ" dirty="0">
                <a:solidFill>
                  <a:schemeClr val="accent1"/>
                </a:solidFill>
              </a:rPr>
              <a:t>KONJUNKCE</a:t>
            </a:r>
          </a:p>
          <a:p>
            <a:r>
              <a:rPr lang="cs-CZ" dirty="0">
                <a:solidFill>
                  <a:schemeClr val="accent1"/>
                </a:solidFill>
              </a:rPr>
              <a:t>PARTIKULE</a:t>
            </a:r>
          </a:p>
          <a:p>
            <a:r>
              <a:rPr lang="cs-CZ" dirty="0">
                <a:solidFill>
                  <a:schemeClr val="accent1"/>
                </a:solidFill>
              </a:rPr>
              <a:t>INTERJEKCE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14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SUBSTANTIVA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označují jevy skutečnosti jako samostatná fakta (ESČ)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pojmenovává osoby, zvířata, věci, vlastnosti, děje, vztahy chápané jako entity (MSČ)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Jak vysvětlit žákům, že např. RADOST nebo MÍR jsou SUBST?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ADJEKTIVA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označují vlastnost (statický, tj. v čase neprobíhající příznak) substancí (ESČ)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vlastnosti substancí, tj. osob, zvířat a neživých jevů (MSČ)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PRONOMINA</a:t>
            </a:r>
            <a:endParaRPr lang="cs-CZ" sz="2400" b="1" dirty="0"/>
          </a:p>
          <a:p>
            <a:pPr lvl="1"/>
            <a:r>
              <a:rPr lang="cs-CZ" dirty="0"/>
              <a:t>zastupují ve větě nejčastěji substantiva a adjektiva nebo k nim odkazují (MSČ)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/>
              <a:t>NUMERALIA</a:t>
            </a:r>
          </a:p>
          <a:p>
            <a:pPr lvl="1"/>
            <a:r>
              <a:rPr lang="cs-CZ" dirty="0"/>
              <a:t>vyjádření množství, nemají žádný sdružující formální rys (MSČ)</a:t>
            </a:r>
          </a:p>
          <a:p>
            <a:pPr lvl="1"/>
            <a:r>
              <a:rPr lang="cs-CZ" dirty="0"/>
              <a:t>nemá jasné hranice, velmi se spekuluje o tom, co k číslovkám patří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62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VERBA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označení dynamických (v čase probíhajících) příznaků substancí (ESČ)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vyjadřují stavy (</a:t>
            </a:r>
            <a:r>
              <a:rPr lang="cs-CZ" i="1" dirty="0"/>
              <a:t>ležím</a:t>
            </a:r>
            <a:r>
              <a:rPr lang="cs-CZ" dirty="0"/>
              <a:t>), změny stavů (</a:t>
            </a:r>
            <a:r>
              <a:rPr lang="cs-CZ" i="1" dirty="0"/>
              <a:t>stárne</a:t>
            </a:r>
            <a:r>
              <a:rPr lang="cs-CZ" dirty="0"/>
              <a:t>), akce (</a:t>
            </a:r>
            <a:r>
              <a:rPr lang="cs-CZ" i="1" dirty="0"/>
              <a:t>nesu</a:t>
            </a:r>
            <a:r>
              <a:rPr lang="cs-CZ" dirty="0"/>
              <a:t>) a děje (</a:t>
            </a:r>
            <a:r>
              <a:rPr lang="cs-CZ" i="1" dirty="0"/>
              <a:t>hádají se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ADVERBIA</a:t>
            </a:r>
          </a:p>
          <a:p>
            <a:pPr lvl="1"/>
            <a:r>
              <a:rPr lang="cs-CZ" dirty="0"/>
              <a:t>označuje okolnosti, tj. příznaky příznaků substancí</a:t>
            </a:r>
          </a:p>
          <a:p>
            <a:pPr lvl="2"/>
            <a:r>
              <a:rPr lang="cs-CZ" dirty="0"/>
              <a:t>statických (</a:t>
            </a:r>
            <a:r>
              <a:rPr lang="cs-CZ" i="1" dirty="0"/>
              <a:t>hodně starý</a:t>
            </a:r>
            <a:r>
              <a:rPr lang="cs-CZ" dirty="0"/>
              <a:t>) nebo dynamických (</a:t>
            </a:r>
            <a:r>
              <a:rPr lang="cs-CZ" i="1" dirty="0"/>
              <a:t>hodně pracoval</a:t>
            </a:r>
            <a:r>
              <a:rPr lang="cs-CZ" dirty="0"/>
              <a:t>) (ESČ)</a:t>
            </a:r>
          </a:p>
          <a:p>
            <a:pPr lvl="1"/>
            <a:r>
              <a:rPr lang="cs-CZ" dirty="0"/>
              <a:t>okolnosti dějů vyjadřovaných slovesy nebo okolnosti vlastností vyjádřených adjektivy nebo okolnosti jiných okolností vyjádřených adverbii (MSČ)</a:t>
            </a:r>
          </a:p>
          <a:p>
            <a:pPr lvl="1"/>
            <a:r>
              <a:rPr lang="cs-CZ" dirty="0"/>
              <a:t>zájmenná příslovce (</a:t>
            </a:r>
            <a:r>
              <a:rPr lang="cs-CZ" i="1" dirty="0"/>
              <a:t>tudy</a:t>
            </a:r>
            <a:r>
              <a:rPr lang="cs-CZ" dirty="0"/>
              <a:t>, </a:t>
            </a:r>
            <a:r>
              <a:rPr lang="cs-CZ" i="1" dirty="0"/>
              <a:t>tehdy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r>
              <a:rPr lang="cs-CZ" dirty="0"/>
              <a:t>+ PREDIKATIVA – vymezení primárně syntaktické, funkce ve větě</a:t>
            </a:r>
          </a:p>
          <a:p>
            <a:pPr lvl="2"/>
            <a:r>
              <a:rPr lang="cs-CZ" dirty="0"/>
              <a:t>jsou součástí přísudku: </a:t>
            </a:r>
            <a:r>
              <a:rPr lang="cs-CZ" i="1" dirty="0"/>
              <a:t>je mokro</a:t>
            </a:r>
            <a:r>
              <a:rPr lang="cs-CZ" dirty="0"/>
              <a:t>, </a:t>
            </a:r>
            <a:r>
              <a:rPr lang="cs-CZ" i="1" dirty="0"/>
              <a:t>je vedro</a:t>
            </a:r>
            <a:endParaRPr lang="cs-CZ" dirty="0"/>
          </a:p>
          <a:p>
            <a:pPr marL="914400" lvl="2" indent="0">
              <a:buNone/>
            </a:pPr>
            <a:r>
              <a:rPr lang="cs-CZ" dirty="0"/>
              <a:t>× </a:t>
            </a:r>
            <a:r>
              <a:rPr lang="cs-CZ" i="1" dirty="0"/>
              <a:t>To hrozné vedro mě zabije </a:t>
            </a:r>
            <a:r>
              <a:rPr lang="cs-CZ" dirty="0"/>
              <a:t>(</a:t>
            </a:r>
            <a:r>
              <a:rPr lang="cs-CZ" i="1" dirty="0"/>
              <a:t>vedro</a:t>
            </a:r>
            <a:r>
              <a:rPr lang="cs-CZ" dirty="0"/>
              <a:t> = SUBST)</a:t>
            </a:r>
          </a:p>
          <a:p>
            <a:pPr lvl="2"/>
            <a:r>
              <a:rPr lang="cs-CZ" dirty="0"/>
              <a:t>na úrovni ZŠ a SŠ se speciálně nevydělují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046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D8957-15BE-4B42-8907-4017305A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transpozice slovního druhu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C82C67-0238-4C15-91FE-05C9E148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9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Proč vlastně v jazyce dochází k posunům přes hranice kategorií slovního druhu?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Co víte o jazykové změně, konkrétně o gramatikalizaci? Příklady? Jak to souvisí se slovnědruhovou transpozicí?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3732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5942</TotalTime>
  <Words>1799</Words>
  <Application>Microsoft Office PowerPoint</Application>
  <PresentationFormat>Širokoúhlá obrazovka</PresentationFormat>
  <Paragraphs>253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-apple-system</vt:lpstr>
      <vt:lpstr>Arial</vt:lpstr>
      <vt:lpstr>Calibri</vt:lpstr>
      <vt:lpstr>Calibri Light</vt:lpstr>
      <vt:lpstr>Motiv Office</vt:lpstr>
      <vt:lpstr>Kapitoly z gramatiky češtiny</vt:lpstr>
      <vt:lpstr>Prezentace aplikace PowerPoint</vt:lpstr>
      <vt:lpstr>slovní druhy: formální dělení (uplatňované ve školách)</vt:lpstr>
      <vt:lpstr>slovní druhy: sémantické dělení</vt:lpstr>
      <vt:lpstr>alternativní, kombinované dělení slovních druhů L. Kroupová (1980): Vztah významu gramatického a lexikálního u předložek. Slovo a slovesnost, r. 41, s. 49–52. </vt:lpstr>
      <vt:lpstr>pro osobní potřebu: přemýšlejte, co vyjadřují, jaké mají funkce ve větě, v jazyce obecně…</vt:lpstr>
      <vt:lpstr>Prezentace aplikace PowerPoint</vt:lpstr>
      <vt:lpstr>Prezentace aplikace PowerPoint</vt:lpstr>
      <vt:lpstr>transpozice slovního druhu</vt:lpstr>
      <vt:lpstr>transpozice slovního druhu</vt:lpstr>
      <vt:lpstr>Prezentace aplikace PowerPoint</vt:lpstr>
      <vt:lpstr>substantivizace adjektiv</vt:lpstr>
      <vt:lpstr>Prezentace aplikace PowerPoint</vt:lpstr>
      <vt:lpstr>Prezentace aplikace PowerPoint</vt:lpstr>
      <vt:lpstr>Prezentace aplikace PowerPoint</vt:lpstr>
      <vt:lpstr>Prezentace aplikace PowerPoint</vt:lpstr>
      <vt:lpstr>syn v7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číslovka STO</vt:lpstr>
      <vt:lpstr>https://www.ascestinaru.cz/poradna-asc-rozlisovani-slovnich-druhu-obtizne-zaraditelna-prislovce/</vt:lpstr>
      <vt:lpstr>https://www.ascestinaru.cz/poradna-asc-jak-nalozit-se-zvratnymi-slovesy-na-1-stupni/: zpíváme × zpíváme si</vt:lpstr>
      <vt:lpstr>témata do konce semestru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Kapitoly z gramatiky češtiny</dc:title>
  <dc:creator>Prokšová, Hana</dc:creator>
  <cp:lastModifiedBy>Prokšová, Hana</cp:lastModifiedBy>
  <cp:revision>59</cp:revision>
  <dcterms:created xsi:type="dcterms:W3CDTF">2020-02-09T21:46:33Z</dcterms:created>
  <dcterms:modified xsi:type="dcterms:W3CDTF">2021-03-24T16:24:22Z</dcterms:modified>
</cp:coreProperties>
</file>