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7"/>
  </p:normalViewPr>
  <p:slideViewPr>
    <p:cSldViewPr>
      <p:cViewPr varScale="1">
        <p:scale>
          <a:sx n="108" d="100"/>
          <a:sy n="108" d="100"/>
        </p:scale>
        <p:origin x="1760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92E11B5D-5831-0443-A9C7-57398FFB2C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39" name="AutoShape 2">
            <a:extLst>
              <a:ext uri="{FF2B5EF4-FFF2-40B4-BE49-F238E27FC236}">
                <a16:creationId xmlns:a16="http://schemas.microsoft.com/office/drawing/2014/main" id="{B85530EC-ED5F-B357-3DC9-B13A5DA064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0" name="AutoShape 3">
            <a:extLst>
              <a:ext uri="{FF2B5EF4-FFF2-40B4-BE49-F238E27FC236}">
                <a16:creationId xmlns:a16="http://schemas.microsoft.com/office/drawing/2014/main" id="{F3E6A1AF-D772-D235-1AEF-AD8C2D5C75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1" name="AutoShape 4">
            <a:extLst>
              <a:ext uri="{FF2B5EF4-FFF2-40B4-BE49-F238E27FC236}">
                <a16:creationId xmlns:a16="http://schemas.microsoft.com/office/drawing/2014/main" id="{C4F2B0FE-368C-8750-640A-DB7195141C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2" name="AutoShape 5">
            <a:extLst>
              <a:ext uri="{FF2B5EF4-FFF2-40B4-BE49-F238E27FC236}">
                <a16:creationId xmlns:a16="http://schemas.microsoft.com/office/drawing/2014/main" id="{A41CFEE3-15C3-EC27-D613-6726FFDE2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3" name="AutoShape 6">
            <a:extLst>
              <a:ext uri="{FF2B5EF4-FFF2-40B4-BE49-F238E27FC236}">
                <a16:creationId xmlns:a16="http://schemas.microsoft.com/office/drawing/2014/main" id="{CACB33D4-FBD6-22D3-22D0-C6DA7B09C1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4" name="AutoShape 7">
            <a:extLst>
              <a:ext uri="{FF2B5EF4-FFF2-40B4-BE49-F238E27FC236}">
                <a16:creationId xmlns:a16="http://schemas.microsoft.com/office/drawing/2014/main" id="{382956D3-43F4-2713-75D4-8E46DBB44C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5" name="AutoShape 8">
            <a:extLst>
              <a:ext uri="{FF2B5EF4-FFF2-40B4-BE49-F238E27FC236}">
                <a16:creationId xmlns:a16="http://schemas.microsoft.com/office/drawing/2014/main" id="{15A3874F-AA92-372F-D6ED-21705E66A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6" name="AutoShape 9">
            <a:extLst>
              <a:ext uri="{FF2B5EF4-FFF2-40B4-BE49-F238E27FC236}">
                <a16:creationId xmlns:a16="http://schemas.microsoft.com/office/drawing/2014/main" id="{CBD0AF25-CE78-F668-64B6-C914C42C88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7" name="AutoShape 10">
            <a:extLst>
              <a:ext uri="{FF2B5EF4-FFF2-40B4-BE49-F238E27FC236}">
                <a16:creationId xmlns:a16="http://schemas.microsoft.com/office/drawing/2014/main" id="{2564FAB6-D937-B384-C1E9-8ACA3B8449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8" name="AutoShape 11">
            <a:extLst>
              <a:ext uri="{FF2B5EF4-FFF2-40B4-BE49-F238E27FC236}">
                <a16:creationId xmlns:a16="http://schemas.microsoft.com/office/drawing/2014/main" id="{A0FE7D41-366B-A00C-2962-BE2DF8F3D2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9" name="Rectangle 12">
            <a:extLst>
              <a:ext uri="{FF2B5EF4-FFF2-40B4-BE49-F238E27FC236}">
                <a16:creationId xmlns:a16="http://schemas.microsoft.com/office/drawing/2014/main" id="{1FFB0398-E86B-09B4-2016-4709EF1C8F69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80837" cy="1247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61" name="Rectangle 13">
            <a:extLst>
              <a:ext uri="{FF2B5EF4-FFF2-40B4-BE49-F238E27FC236}">
                <a16:creationId xmlns:a16="http://schemas.microsoft.com/office/drawing/2014/main" id="{CA55CD6E-92EC-52ED-1F92-1320583C017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67350" cy="40957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>
            <a:extLst>
              <a:ext uri="{FF2B5EF4-FFF2-40B4-BE49-F238E27FC236}">
                <a16:creationId xmlns:a16="http://schemas.microsoft.com/office/drawing/2014/main" id="{73231167-6BE5-C19D-BD1F-BF48575CC8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947D5095-C0FE-DD76-FD29-F1B67814AA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6875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>
            <a:extLst>
              <a:ext uri="{FF2B5EF4-FFF2-40B4-BE49-F238E27FC236}">
                <a16:creationId xmlns:a16="http://schemas.microsoft.com/office/drawing/2014/main" id="{9046E0AF-9034-CB6C-CD4B-A5DC04BC2D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6526" cy="12485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7EAAD28-A255-A738-C500-483A33FAF1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6875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>
            <a:extLst>
              <a:ext uri="{FF2B5EF4-FFF2-40B4-BE49-F238E27FC236}">
                <a16:creationId xmlns:a16="http://schemas.microsoft.com/office/drawing/2014/main" id="{B5B0459B-2965-FB06-7C6D-77CF9A2598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12234CCA-1119-79DA-5280-25DF35D2F4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6875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75B3D2E-F15E-7CC0-7C91-AC2949F1ED2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25BF0B-6067-B9C6-317B-B5A91AEDE81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63387F-E7C2-783E-4B8B-8A1B04879D6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D83F41-6C65-BC4E-9008-0694F754C9E0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21731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5ED438E-8190-0266-7FCE-8B5D91A593A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8F4830-0B77-DA03-09F8-3B22FBCFF38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E2923C-B502-8438-9CDD-2B9048BFA70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50053C-4C5B-E04B-A65A-95B48244CA84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857366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15113" y="128588"/>
            <a:ext cx="2052637" cy="5978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05513" cy="5978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C3DC124-2613-CBED-80FD-3E9F4F5288A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66ECEF-88D0-095D-CA33-32365000C41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58BE7B-0810-5518-EFEB-16305E145B8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FD66E-291D-4149-8DAE-CA21847D3B9A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8607649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10550" cy="1433512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EF44D00-18AA-848C-BB93-4689C87DCCC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0EB13A-C76D-61E9-EBCE-00E8EF0D21C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4FD699C-6A55-CF73-059E-AB1D11DFD0C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A5AD9-8B65-DD49-89AF-672C9B42247B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222553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985A91-7430-A822-261E-5A65091F0F2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5D6216-D97A-E822-DB99-8D8F85B85FE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97B06E-6B79-7BDC-1B8D-5BC9498FEB9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B6008-15A6-0E40-8135-04B07E735217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900369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403AD41-ABB7-13B9-F6E5-A4BA9D7614A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8A05E1-DF54-D3DC-B598-B4B64B33B93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8CA983-0D7E-007D-CD6F-19D4443E56B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20655-3E06-7149-9ABC-45F05433EC09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194736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29075" cy="4506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8675" y="1600200"/>
            <a:ext cx="4029075" cy="4506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B9068A6-10B9-05D4-47D4-D15B8B95A51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93B5454-5D3F-6EF9-00B3-4838A91DD1F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F4D3836-E94A-43F7-500A-F9D4DE0223B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05405-F9F7-9240-8FA5-66F75DC3BF38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469502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B80547D3-F1EC-6D0A-2209-5889DDC160B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1EC99482-7AE8-0C93-7F04-CBBCC858BCA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407BC844-E1D9-4C00-F444-6AF3D723CDA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7F98E-7D18-674D-B75E-08D91A900978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239747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3DDC165E-452D-2B90-848D-DFAEF930369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796499E-C24C-FBC8-C7EB-1799327FBC2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329527C-D955-F2C1-5B38-CACE06DF8FF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C9A66-3885-884E-A4F1-3373AEA23BE3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014432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754D825E-2BB5-715E-309C-A41C76CE39B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9654E2C-3F90-C779-6851-18020D8C77B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DB90DBA-D380-0EBE-56A3-0F7E9ADBC21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DF25A-747F-094C-8AEB-08AFCD7D9A50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086280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3DE1DB8-D956-D89F-88B6-2991201D2BD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C6E39CD-04EB-433F-DA9B-74261D13247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2F2DECD-C75C-A9E2-4CAC-171DDE47D28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72384-C141-DE47-9D0E-E265E1AD22BE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68105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63C7D38-E148-B661-E675-4A3751FE08F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F7788BC-DD45-0366-3ADF-F6EEBF50A70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2B91D79-C7C7-2ACD-C4B5-B22BD710C6C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BC885-1473-CA4A-9323-B45E86F06F6C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675882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B72D798F-D9EF-6B9E-121C-B423A69443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10550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Klicken Sie, um das Format des Titeltextes zu bearbeiten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CCC5801E-E025-3DCA-142B-0AC074167F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10550" cy="450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Klicken Sie, um die Formate des Gliederungstextes zu bearbeiten</a:t>
            </a:r>
          </a:p>
          <a:p>
            <a:pPr lvl="1"/>
            <a:r>
              <a:rPr lang="en-GB" altLang="de-DE"/>
              <a:t>Zweite Gliederungsebene</a:t>
            </a:r>
          </a:p>
          <a:p>
            <a:pPr lvl="2"/>
            <a:r>
              <a:rPr lang="en-GB" altLang="de-DE"/>
              <a:t>Dritte Gliederungsebene</a:t>
            </a:r>
          </a:p>
          <a:p>
            <a:pPr lvl="3"/>
            <a:r>
              <a:rPr lang="en-GB" altLang="de-DE"/>
              <a:t>Vierte Gliederungsebene</a:t>
            </a:r>
          </a:p>
          <a:p>
            <a:pPr lvl="4"/>
            <a:r>
              <a:rPr lang="en-GB" altLang="de-DE"/>
              <a:t>Fünfte Gliederungsebene</a:t>
            </a:r>
          </a:p>
          <a:p>
            <a:pPr lvl="4"/>
            <a:r>
              <a:rPr lang="en-GB" altLang="de-DE"/>
              <a:t>Sechste Gliederungsebene</a:t>
            </a:r>
          </a:p>
          <a:p>
            <a:pPr lvl="4"/>
            <a:r>
              <a:rPr lang="en-GB" altLang="de-DE"/>
              <a:t>Siebente Gliederungsebene</a:t>
            </a:r>
          </a:p>
          <a:p>
            <a:pPr lvl="4"/>
            <a:r>
              <a:rPr lang="en-GB" altLang="de-DE"/>
              <a:t>Achte Gliederungsebene</a:t>
            </a:r>
          </a:p>
          <a:p>
            <a:pPr lvl="4"/>
            <a:r>
              <a:rPr lang="en-GB" altLang="de-DE"/>
              <a:t>Neunte Gliederungsebene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4DCBC027-9D96-4FA2-3ECD-A1F22E437671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1455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7D5B36B-D651-5F62-5216-1CA0EBE7A9C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7655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9F45DC9-FCD5-2918-2429-2EBB1A1E1D4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1455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0055D81E-5F50-624E-84E3-BC57DA7184E5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ＭＳ Ｐゴシック" charset="0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ＭＳ Ｐゴシック" charset="0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Arial" charset="0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Arial" charset="0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Arial" charset="0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Arial" charset="0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693235F0-13B9-41A9-CD68-BC13CBDD46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052513"/>
            <a:ext cx="7772400" cy="1470025"/>
          </a:xfrm>
        </p:spPr>
        <p:txBody>
          <a:bodyPr/>
          <a:lstStyle/>
          <a:p>
            <a:pPr eaLnBrk="1" hangingPunct="1">
              <a:lnSpc>
                <a:spcPct val="93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 sz="4000" b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Slovanská synchronní kontrastivní a srovnávací jazykověda </a:t>
            </a:r>
            <a:endParaRPr lang="de-CH" altLang="de-DE" sz="4000" b="1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CF19E904-75EE-95DA-8BC8-135B48067449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331913" y="4652963"/>
            <a:ext cx="6400800" cy="911225"/>
          </a:xfrm>
        </p:spPr>
        <p:txBody>
          <a:bodyPr/>
          <a:lstStyle/>
          <a:p>
            <a:pPr marL="0" indent="0" algn="ctr" eaLnBrk="1" hangingPunct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de-CH" altLang="de-DE">
                <a:latin typeface="Times New Roman" panose="02020603050405020304" pitchFamily="18" charset="0"/>
                <a:ea typeface="ＭＳ Ｐゴシック" panose="020B0600070205080204" pitchFamily="34" charset="-128"/>
              </a:rPr>
              <a:t>Markus Giger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Inhaltsplatzhalter 2">
            <a:extLst>
              <a:ext uri="{FF2B5EF4-FFF2-40B4-BE49-F238E27FC236}">
                <a16:creationId xmlns:a16="http://schemas.microsoft.com/office/drawing/2014/main" id="{E7D1691C-B403-CFCC-60AF-AFD2FAE2AB9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333375"/>
            <a:ext cx="8353425" cy="619125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V hornolužické srbštině vypadá tradiční spisovný systém takto: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Widźu sylneho nana, lawa / sylny dub. Widźu sylneju nanow / sylnej lawaj, dubaj. Widźu sylnych nanow / sylne lawy, duby. To staj sylnaj nanaj. To stej sylnej lawaj, dubaj. To su sylni nanojo / sylne lawy, duby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Je zde tedy </a:t>
            </a:r>
            <a:r>
              <a:rPr lang="cs-CZ" altLang="de-DE" sz="2800" b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v singuláru životnost, v duálu a plurálu mužsko-osobovost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v duálu i plurálu jsou zvláštní koncovky i zvláštní alternace. Jsou zde zvláštní koncovky adjektiva a dokonce slovesa(!) i v duálu, ale to je důsledek umělé kodifikace, dnes už se rozdíl mezi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sylnaj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a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sylnej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resp.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staj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a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stej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striktně nevyžaduje.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Inhaltsplatzhalter 2">
            <a:extLst>
              <a:ext uri="{FF2B5EF4-FFF2-40B4-BE49-F238E27FC236}">
                <a16:creationId xmlns:a16="http://schemas.microsoft.com/office/drawing/2014/main" id="{2FCADB42-6C7E-9707-1FBF-E065BA0AE1E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333375"/>
            <a:ext cx="8353425" cy="619125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Jiný systém je v dolnolužické srbštině: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Wiźim mocnego nana, lawa / mocny dub. Wiźim mocneju nanowu, lawowu / mocnej duba. Wiźim mocne nany, lawy, duby. To stej mocnej nana, lawa, duba. To su mocne nany, lawy, duby.</a:t>
            </a: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b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Zde tedy je životnost v sg. a v du. se synkretismem ak.=gen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., </a:t>
            </a:r>
            <a:r>
              <a:rPr lang="cs-CZ" altLang="de-DE" sz="2800" b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nejsou zvláštní tvary v Ndu, a v pl není vůbec nic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ani životnost, ani mužsko-osobovost.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Ovšem je malá výjimka: po číslovkách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tśi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a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styri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a po osobních zájmenech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nas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a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was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je synkretismus ak. = gen. i v plurálu: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Mam tśoch, styrjoch bratśow, konjow / tśi, styri duby. Woni chwale nas, was burow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Inhaltsplatzhalter 2">
            <a:extLst>
              <a:ext uri="{FF2B5EF4-FFF2-40B4-BE49-F238E27FC236}">
                <a16:creationId xmlns:a16="http://schemas.microsoft.com/office/drawing/2014/main" id="{3DF76CB4-AAF9-BD7F-FDFC-1A25138044A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333375"/>
            <a:ext cx="8353425" cy="619125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b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Ve slovenštině je přechod mezi systémem, kde je jak v singuláru, tak v plurálu životnost, a systémem s mužsko-</a:t>
            </a:r>
            <a:r>
              <a:rPr lang="cs-CZ" altLang="de-DE" sz="2800" b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osobovostí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: 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Vidím silného pána, leva / silný dub. Vidím silných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pánov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/ silné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levy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duby. To sú silní páni / silné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levy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duby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Je zde v singuláru životnost se synkretismem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ak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.=gen. a se zvláštní koncovkou -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ovi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v D a L a v plurálu mužsko-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osobovost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včetně zvláštních koncovek a alternací (ale alternace pouze u substantiva, nikoliv u adjektiva, srov. 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to sú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veľkí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páni,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veľké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levy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duby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Inhaltsplatzhalter 2">
            <a:extLst>
              <a:ext uri="{FF2B5EF4-FFF2-40B4-BE49-F238E27FC236}">
                <a16:creationId xmlns:a16="http://schemas.microsoft.com/office/drawing/2014/main" id="{9C43276A-E135-1A1D-6E77-8AAD90C2518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333375"/>
            <a:ext cx="8353425" cy="619125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Kromě toho je ovšem u zvířat několik kolísavých případů: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 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a) lexikálně podmíněné: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pes, vták, vlk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Vidím veľké psy, vtáky, vlky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nebo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veľkých psov, vtákov, vlkov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To sú veľké psy, vtáky, vlky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nebo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veľkí psi, vtáci, vlci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b) morfologicky podmíněná diminutiva (označení zvířat na -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ko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):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Vidím malé krtky, ježky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nebo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malých krtkov, ježkov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To sú malé krtky, ježky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nebo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malí krtkovia, ježkovia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Inhaltsplatzhalter 2">
            <a:extLst>
              <a:ext uri="{FF2B5EF4-FFF2-40B4-BE49-F238E27FC236}">
                <a16:creationId xmlns:a16="http://schemas.microsoft.com/office/drawing/2014/main" id="{AC7A5ADD-3FA4-6C86-2CED-A3E793DC157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333375"/>
            <a:ext cx="8353425" cy="619125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b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V češtině je oproti tomu systém bez stop mužsko-osobovosti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Vidím silného pána, lva / silný dub. Vidím silné pány, lvy, duby. To jsou silní páni / pánové, lvi / silné duby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Synkretismus ak.=gen. je pouze v singuláru, je zde také zvláštní koncovka -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ovi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v D a L, i když ještě s větší variabilitou oproti -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u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než ve slovenštině; v Npl jsou však zvláštní tvary, i zvláštní alternace včetně adjektiv (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dobří, dobré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s odstraněním v o.č., ale zachováním na Moravě)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Inhaltsplatzhalter 2">
            <a:extLst>
              <a:ext uri="{FF2B5EF4-FFF2-40B4-BE49-F238E27FC236}">
                <a16:creationId xmlns:a16="http://schemas.microsoft.com/office/drawing/2014/main" id="{2864CCA7-D520-0B44-C037-496F965A9B6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333375"/>
            <a:ext cx="8353425" cy="619125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Připomínejme si ještě jednou </a:t>
            </a:r>
            <a:r>
              <a:rPr lang="cs-CZ" altLang="de-DE" sz="2800" b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makedonštinu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: zde nejsou flektivní pády v oblasti substantiv, pro G a D se používá předložka 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на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A se vyjadřuje pozicí, jak to bývá i v románských jazycích. Kromě toho má však makedonština pro určitý objekt – nikoliv životní – prostředek tzv. zdvojováni objektu, to znamená používání zájmena pro kódování objektu: 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mak. </a:t>
            </a:r>
            <a:r>
              <a:rPr lang="de-DE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go gledam učitelot, ja čitam knigata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vs. </a:t>
            </a:r>
            <a:r>
              <a:rPr lang="de-DE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gledam učitel, čitam kniga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To je zvláště pozoruhodné proto, že makedonština má člen, takže determinovanost je vyjadřována dvakrát.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Inhaltsplatzhalter 2">
            <a:extLst>
              <a:ext uri="{FF2B5EF4-FFF2-40B4-BE49-F238E27FC236}">
                <a16:creationId xmlns:a16="http://schemas.microsoft.com/office/drawing/2014/main" id="{7BC91D19-C2C1-87F1-1C46-D3BC2BE2BB6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333375"/>
            <a:ext cx="8353425" cy="619125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Vidíme tedy pestrost zvláštního kódování objektu ve slovanských jazycích, které odrážejí různé stupně vývoje, přičemž jsou i jakoby zpětné vývoje, zvlášť v západoslovanských jazycích (polština zřejmě kdysi měla v plurálu kategorii životnosti a dodatečně synkretismus ak.=gen. u zvířat zase odstranila).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Nemluvili jsme kromě ukr. o případech synkretismu ak.=gen. do oblasti neživotních (typ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dát opravovat budíka, dát si šlofíka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atd.), to by bylo další zajímavé téma v této souvislosti.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211B4C68-0807-FFE6-C03A-F856CC5965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1662" cy="9366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CH" altLang="de-DE" sz="32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Kategorie životnosti ve srovnání</a:t>
            </a: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7D5225C0-0ECA-C798-F833-4FA648C19E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542337" cy="5545138"/>
          </a:xfrm>
        </p:spPr>
        <p:txBody>
          <a:bodyPr/>
          <a:lstStyle/>
          <a:p>
            <a:pPr marL="333375" indent="-333375" eaLnBrk="1" hangingPunct="1">
              <a:buSzPct val="45000"/>
              <a:buFont typeface="Wingdings" pitchFamily="2" charset="2"/>
              <a:buChar char="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Kategorie životnosti se vyjadřuje primárně a původně shodným tvarem akuzativu s tvarem genitivu. </a:t>
            </a:r>
          </a:p>
          <a:p>
            <a:pPr marL="333375" indent="-333375" eaLnBrk="1" hangingPunct="1">
              <a:buSzPct val="45000"/>
              <a:buFont typeface="Wingdings" pitchFamily="2" charset="2"/>
              <a:buChar char="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Není to původní slovanská kategorie, v praslovanštině mohly být maximálně nějaké začátky, jak je to dobře vidět na stsl., kde zdaleka ne všechna životní maskulina mají akuzativní tvar shodný s genitivním.</a:t>
            </a:r>
          </a:p>
          <a:p>
            <a:pPr marL="333375" indent="-333375" eaLnBrk="1" hangingPunct="1">
              <a:buSzPct val="45000"/>
              <a:buFont typeface="Wingdings" pitchFamily="2" charset="2"/>
              <a:buChar char="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Čili je tam společný základ, ale konkrétně se kategorie životnosti v jednotlivých slov. jazycích vyvinula různě:</a:t>
            </a:r>
          </a:p>
          <a:p>
            <a:pPr marL="333375" indent="-333375" eaLnBrk="1" hangingPunct="1">
              <a:buSzPct val="45000"/>
              <a:buFont typeface="Wingdings" pitchFamily="2" charset="2"/>
              <a:buChar char="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nejdříve lze odhlédnout od balkánské slovanštině, kde není flektivní skloňování a kde kat. život. v této formě proto není.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>
            <a:extLst>
              <a:ext uri="{FF2B5EF4-FFF2-40B4-BE49-F238E27FC236}">
                <a16:creationId xmlns:a16="http://schemas.microsoft.com/office/drawing/2014/main" id="{C6969EF4-E12A-3982-6B59-B798CB90D19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23850" y="188913"/>
            <a:ext cx="8640763" cy="6675437"/>
          </a:xfrm>
        </p:spPr>
        <p:txBody>
          <a:bodyPr anchor="t"/>
          <a:lstStyle/>
          <a:p>
            <a:pPr marL="457200" indent="-457200" algn="l" eaLnBrk="1" hangingPunct="1">
              <a:spcBef>
                <a:spcPts val="800"/>
              </a:spcBef>
              <a:buClrTx/>
              <a:buFont typeface="Arial" panose="020B0604020202020204" pitchFamily="34" charset="0"/>
              <a:buChar char="•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Ostatním jazykům je společné to, že v singuláru mají maskulina označující živé bytosti ak.=gen.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 algn="l" eaLnBrk="1" hangingPunct="1">
              <a:spcBef>
                <a:spcPts val="800"/>
              </a:spcBef>
              <a:buClrTx/>
              <a:buFont typeface="Arial" panose="020B0604020202020204" pitchFamily="34" charset="0"/>
              <a:buChar char="•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r>
              <a:rPr lang="de-CH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V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e</a:t>
            </a:r>
            <a:r>
              <a:rPr lang="de-CH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dl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e</a:t>
            </a:r>
            <a:r>
              <a:rPr lang="de-CH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toho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existují druhotné prostředky, a to jsou zvláštní koncovky substantiv.</a:t>
            </a:r>
          </a:p>
          <a:p>
            <a:pPr marL="457200" indent="-457200" algn="l" eaLnBrk="1" hangingPunct="1">
              <a:spcBef>
                <a:spcPts val="800"/>
              </a:spcBef>
              <a:buClrTx/>
              <a:buFont typeface="Arial" panose="020B0604020202020204" pitchFamily="34" charset="0"/>
              <a:buChar char="•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Kromě toho jsou i rozdíly v tom, na které rody se který princip vztahuje.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</a:p>
          <a:p>
            <a:pPr marL="457200" indent="-457200" algn="l" eaLnBrk="1" hangingPunct="1">
              <a:spcBef>
                <a:spcPts val="800"/>
              </a:spcBef>
              <a:buClrTx/>
              <a:buFont typeface="Arial" panose="020B0604020202020204" pitchFamily="34" charset="0"/>
              <a:buChar char="•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Vývoj lze vidět </a:t>
            </a:r>
            <a:r>
              <a:rPr lang="cs-CZ" altLang="de-DE" sz="2800" b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už ve staroslověnštině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Tam Huntley (1993) počítal případy, kde je synkretismus ak. s genitivem u maskulin a našel zajímavou hierarchii: nejčastěji (99,6%) vystupuje u vlastních jmen. Pak následují apelativa pro osoby, dále Bůh, otroci, dospělí synové (tito všichni stále s vysokými hodnotami, poslední 79,2%).</a:t>
            </a:r>
            <a:endParaRPr lang="de-CH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Inhaltsplatzhalter 2">
            <a:extLst>
              <a:ext uri="{FF2B5EF4-FFF2-40B4-BE49-F238E27FC236}">
                <a16:creationId xmlns:a16="http://schemas.microsoft.com/office/drawing/2014/main" id="{339DB2A4-C767-3B91-AE6B-88C690FBF73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404813"/>
            <a:ext cx="8496300" cy="611981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Pak jdou andělé (už jen 42,9%), zvířata, synové ve věku dětí, démoni, děti všeobecně [?], duchové a neživotní (poslední s hodnotou 3,7%). To je stav ve staroslověnských památkách a je za tím určitě i určitý historický vývoj.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endParaRPr lang="de-CH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V moderních slovanských jazycích </a:t>
            </a:r>
            <a:r>
              <a:rPr lang="cs-CZ" altLang="de-DE" sz="2800" b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nejjednodušší a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zároveň z hlediska vývoje </a:t>
            </a:r>
            <a:r>
              <a:rPr lang="cs-CZ" altLang="de-DE" sz="2800" b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nejarchaičtější jsou poměry v srbštině, chorvatštině a slovinštině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: zde to jsou pouze životná podstatná jména mužského rodu, která mají v singuláru synkretismus ak. = gen.: srov. sln. sg.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ta rak, konj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ak.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tega raka, konja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du.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ta raka, konja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(nom. a ak.), pl.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ti raki, konji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ak.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te rake, konje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Inhaltsplatzhalter 2">
            <a:extLst>
              <a:ext uri="{FF2B5EF4-FFF2-40B4-BE49-F238E27FC236}">
                <a16:creationId xmlns:a16="http://schemas.microsoft.com/office/drawing/2014/main" id="{7A69C56B-569C-B991-7622-9842234ABD5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260350"/>
            <a:ext cx="8496300" cy="619283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Je zde tedy rozdíl mezi plurálovým nominativem a akuzativem, ale ten není dán synkretismem ak.=gen., ale zevšeobecněním staré měkké koncovky v ak. pl. Poměry v srbštině a chorvatštině jsou analogické, až na to, že není tam duál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endParaRPr lang="cs-CZ" altLang="de-DE" sz="2800" i="1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Jinak to vypadá ve východoslovanských jazycích. V ruštině a běloruštině je kategorie životnosti jak u maskulin, tak u feminin, i u neuter. Ovšem s rozdílem, že pro maskulina platí synkretismus ak.=gen. v singuláru i v plurálu, zatímco pro feminina a neutra platí pouze v plurálu: rus.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вижу друга, рака, это друзья, рáки, студентки, животные, вижу друзей, раков, студентoк, животных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Inhaltsplatzhalter 2">
            <a:extLst>
              <a:ext uri="{FF2B5EF4-FFF2-40B4-BE49-F238E27FC236}">
                <a16:creationId xmlns:a16="http://schemas.microsoft.com/office/drawing/2014/main" id="{633E08E4-B58C-C824-8CD8-9FD8C51B0CE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333375"/>
            <a:ext cx="8353425" cy="619125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V ukrajinštině je možnost stejného systému, ale je zde už i přechod k systémům typickým pro západoslovanské jazyky: neosobová plurálová substantiva (zvířata, ale i nemluvňata) mohou vystupovat i v nominativní formě: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пасти корови / корів, доглядати немовлята / немовлят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Ovšem na rozdíl od západní slovanštiny nezávisle na rodu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Situac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e se v ukr. komplikuje i tím, že v neobvyklém rozsahu se vyskytuje ak.=gen. u maskulin v sg.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(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писати лист/листа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Inhaltsplatzhalter 2">
            <a:extLst>
              <a:ext uri="{FF2B5EF4-FFF2-40B4-BE49-F238E27FC236}">
                <a16:creationId xmlns:a16="http://schemas.microsoft.com/office/drawing/2014/main" id="{647CA25D-A2B3-978D-72E5-CE6EDACD0D4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333375"/>
            <a:ext cx="8353425" cy="619125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Nejsou ve východoslovanských jazycích nijaké zvláštní koncovky pro životná podstatná jména, ani nějaké morfonologické alternace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V </a:t>
            </a:r>
            <a:r>
              <a:rPr lang="cs-CZ" altLang="de-DE" sz="2800" b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polštině a v horní lužické srbštině je kategorie životnosti pouze u mužských podstatných jmen, označení lidí a zvířat v singuláru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V plurálu (a v hls. také v duálu) je zde kategorie mužsko-osobovosti, to znamená synkretismus ak.=gen. platí pouze pro označovaní mužských osob, tedy mužů. Kromě toho jdou zde v nom. plurálu zvláštní koncovky, resp. i zvláštní morfonologické alternace: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Inhaltsplatzhalter 2">
            <a:extLst>
              <a:ext uri="{FF2B5EF4-FFF2-40B4-BE49-F238E27FC236}">
                <a16:creationId xmlns:a16="http://schemas.microsoft.com/office/drawing/2014/main" id="{1271C2B7-7FF3-0EE4-4DB5-9D9CAE7DD5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333375"/>
            <a:ext cx="8353425" cy="619125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pol.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nom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pan,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Polak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ptak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ak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pana,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Polaka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ptaka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nom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pl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panowie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Polacy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ptaki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ak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pl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panów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Polaków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ptaki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Je zde jak zvláštní koncovka, tak alternace, tak i různá distribuce synkretismu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ak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.=gen.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Zvláštní koncovky i alternace platí i pro adjektivum, srov.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mask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pers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nom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pl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dobrzy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vs.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dobre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pro všechny ostatní případy.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Kromě toho, ve spojení s číslovkami 2, 3 a 4 mohou (nemusejí) mužsko-osobová substantiva v polštině mít </a:t>
            </a:r>
            <a:r>
              <a:rPr lang="cs-CZ" altLang="de-DE" sz="2800" b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formu genitivu i v nominativu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ne jen v akuzativu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:  Tam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idą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dwaj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koledzy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– Tam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idzie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dwu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/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dwóch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kolegów</a:t>
            </a:r>
            <a:r>
              <a:rPr lang="cs-CZ" altLang="de-DE" sz="2800" dirty="0">
                <a:ea typeface="ＭＳ Ｐゴシック" panose="020B0600070205080204" pitchFamily="34" charset="-128"/>
              </a:rPr>
              <a:t>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DE" sz="2800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Inhaltsplatzhalter 2">
            <a:extLst>
              <a:ext uri="{FF2B5EF4-FFF2-40B4-BE49-F238E27FC236}">
                <a16:creationId xmlns:a16="http://schemas.microsoft.com/office/drawing/2014/main" id="{33E0914E-B350-1EB5-37B3-43A4BFFF89C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333375"/>
            <a:ext cx="8353425" cy="619125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Kromě toho je v polštině možné u mužsko-osobových substantiv v nominativu </a:t>
            </a:r>
            <a:r>
              <a:rPr lang="cs-CZ" altLang="de-DE" sz="2800" b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ne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používat zvláštní koncovky, a pak to celé má pejorativní význam (tzv. kategorja deprecjatywna) – kategorie životnosti není tedy jen morfologický automatismus, ale má </a:t>
            </a:r>
            <a:r>
              <a:rPr lang="cs-CZ" altLang="de-DE" sz="2800" b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pragmatickou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funkci: </a:t>
            </a:r>
            <a:r>
              <a:rPr lang="cs-CZ" altLang="de-DE" sz="2800" b="1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ci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two</a:t>
            </a:r>
            <a:r>
              <a:rPr lang="cs-CZ" altLang="de-DE" sz="2800" b="1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i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znajom</a:t>
            </a:r>
            <a:r>
              <a:rPr lang="cs-CZ" altLang="de-DE" sz="2800" b="1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i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inżynier</a:t>
            </a:r>
            <a:r>
              <a:rPr lang="cs-CZ" altLang="de-DE" sz="2800" b="1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owie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są nieznoś</a:t>
            </a:r>
            <a:r>
              <a:rPr lang="cs-CZ" altLang="de-DE" sz="2800" b="1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i – </a:t>
            </a:r>
            <a:r>
              <a:rPr lang="cs-CZ" altLang="de-DE" sz="2800" b="1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te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twoj</a:t>
            </a:r>
            <a:r>
              <a:rPr lang="cs-CZ" altLang="de-DE" sz="2800" b="1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e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znajom</a:t>
            </a:r>
            <a:r>
              <a:rPr lang="cs-CZ" altLang="de-DE" sz="2800" b="1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e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inżynier</a:t>
            </a:r>
            <a:r>
              <a:rPr lang="cs-CZ" altLang="de-DE" sz="2800" b="1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y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są nieznośn</a:t>
            </a:r>
            <a:r>
              <a:rPr lang="cs-CZ" altLang="de-DE" sz="2800" b="1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e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T</a:t>
            </a:r>
            <a:r>
              <a:rPr lang="cs-CZ" altLang="de-DE" sz="2800" b="1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e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rzemieślni</a:t>
            </a:r>
            <a:r>
              <a:rPr lang="cs-CZ" altLang="de-DE" sz="2800" b="1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ki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by cały dzień tylko spa</a:t>
            </a:r>
            <a:r>
              <a:rPr lang="cs-CZ" altLang="de-DE" sz="2800" b="1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ły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!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-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arissa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1567</Words>
  <Application>Microsoft Macintosh PowerPoint</Application>
  <PresentationFormat>Bildschirmpräsentation (4:3)</PresentationFormat>
  <Paragraphs>39</Paragraphs>
  <Slides>16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Wingdings</vt:lpstr>
      <vt:lpstr>Larissa-Design</vt:lpstr>
      <vt:lpstr>Slovanská synchronní kontrastivní a srovnávací jazykověda </vt:lpstr>
      <vt:lpstr>Kategorie životnosti ve srovnání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Aufbruch und Konsolidierung, Konvergenz und Divergenz: Die slavischen Sprachen im 19. Jahrhundert</dc:title>
  <dc:creator>Markus Giger</dc:creator>
  <cp:lastModifiedBy>Markus Giger</cp:lastModifiedBy>
  <cp:revision>2391</cp:revision>
  <cp:lastPrinted>1601-01-01T00:00:00Z</cp:lastPrinted>
  <dcterms:created xsi:type="dcterms:W3CDTF">2010-03-17T05:32:37Z</dcterms:created>
  <dcterms:modified xsi:type="dcterms:W3CDTF">2023-11-15T10:39:48Z</dcterms:modified>
</cp:coreProperties>
</file>