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0" r:id="rId3"/>
    <p:sldId id="257" r:id="rId4"/>
    <p:sldId id="299" r:id="rId5"/>
    <p:sldId id="258" r:id="rId6"/>
    <p:sldId id="298" r:id="rId7"/>
    <p:sldId id="259" r:id="rId8"/>
    <p:sldId id="303" r:id="rId9"/>
    <p:sldId id="261" r:id="rId10"/>
    <p:sldId id="262" r:id="rId11"/>
    <p:sldId id="265" r:id="rId12"/>
    <p:sldId id="292" r:id="rId13"/>
    <p:sldId id="291" r:id="rId14"/>
    <p:sldId id="304" r:id="rId15"/>
    <p:sldId id="305" r:id="rId16"/>
    <p:sldId id="266" r:id="rId17"/>
    <p:sldId id="301" r:id="rId18"/>
    <p:sldId id="293" r:id="rId19"/>
    <p:sldId id="269" r:id="rId20"/>
    <p:sldId id="268" r:id="rId21"/>
    <p:sldId id="294" r:id="rId22"/>
    <p:sldId id="270" r:id="rId23"/>
    <p:sldId id="271" r:id="rId24"/>
    <p:sldId id="272" r:id="rId25"/>
    <p:sldId id="296" r:id="rId26"/>
    <p:sldId id="302" r:id="rId27"/>
    <p:sldId id="267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97" r:id="rId42"/>
    <p:sldId id="289" r:id="rId43"/>
    <p:sldId id="29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ová Nina" initials="ON" lastIdx="2" clrIdx="0">
    <p:extLst>
      <p:ext uri="{19B8F6BF-5375-455C-9EA6-DF929625EA0E}">
        <p15:presenceInfo xmlns:p15="http://schemas.microsoft.com/office/powerpoint/2012/main" userId="Ortová 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739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4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18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8519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4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30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50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78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CB7425-CEE2-47B2-B7FE-5C41C783C98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FE5954-C6D3-4CC9-89E7-886130ACE56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3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guru.cz/clanky/2023/03/aktualizovana-mapa-vlastniku-ceskych-medii-202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vse-o-ct/kodex-ct/preambule-a-vyklad-pojm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ada.rozhlas.cz/kodex-ceskeho-rozhlasu-772238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k.cz/o_ctk/kodex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guru.cz/clanky/2023/03/aktualizovana-mapa-vlastniku-ceskych-medii-2023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guru.cz/clanky/2023/03/aktualizovana-mapa-vlastniku-ceskych-medii-2023/" TargetMode="External"/><Relationship Id="rId3" Type="http://schemas.openxmlformats.org/officeDocument/2006/relationships/hyperlink" Target="https://informace.rozhlas.cz/reklama-7966531" TargetMode="External"/><Relationship Id="rId7" Type="http://schemas.openxmlformats.org/officeDocument/2006/relationships/hyperlink" Target="https://www.ceskatelevize.cz/vse-o-ct/historie/ceskoslovenska-televize/listopad-1989/ceskoslovenska-televize-praha/" TargetMode="External"/><Relationship Id="rId2" Type="http://schemas.openxmlformats.org/officeDocument/2006/relationships/hyperlink" Target="https://rada.rozhlas.cz/o-rade-77225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skatelevize.cz/vse-o-ct/reklama/zakonny-ramec/" TargetMode="External"/><Relationship Id="rId11" Type="http://schemas.openxmlformats.org/officeDocument/2006/relationships/hyperlink" Target="https://cz.ejo-online.eu/67/etika-a-kvalita-zurnalistiky/ceska-medialni-krajina" TargetMode="External"/><Relationship Id="rId5" Type="http://schemas.openxmlformats.org/officeDocument/2006/relationships/hyperlink" Target="https://img.ceskatelevize.cz/boss/document/1035.pdf?v=1&amp;_ga=2.81706647.1234117935.1570696631-271405053.1568967691" TargetMode="External"/><Relationship Id="rId10" Type="http://schemas.openxmlformats.org/officeDocument/2006/relationships/hyperlink" Target="https://www.jsns.cz/projekty/medialni-vzdelavani/bulletin-medialni-vzdelavani/ceska-medialni-krajina/1.dil-uvod-do-sveta-medii" TargetMode="External"/><Relationship Id="rId4" Type="http://schemas.openxmlformats.org/officeDocument/2006/relationships/hyperlink" Target="https://www.rozhlas.cz/17listopad/zvukovyarchiv/_zprava/657699" TargetMode="External"/><Relationship Id="rId9" Type="http://schemas.openxmlformats.org/officeDocument/2006/relationships/hyperlink" Target="https://www.mediaguru.cz/clanky/2014/11/promeny-ceske-medialni-sceny-od-zacatku-90-le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ortova@fsv.cuni.cz" TargetMode="External"/><Relationship Id="rId2" Type="http://schemas.openxmlformats.org/officeDocument/2006/relationships/hyperlink" Target="mailto:nin.ortov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mediální krajina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Vztahy s médii –JKB166</a:t>
            </a:r>
          </a:p>
          <a:p>
            <a:r>
              <a:rPr lang="cs-CZ" dirty="0"/>
              <a:t>Nina Ortová, M.A.</a:t>
            </a:r>
          </a:p>
        </p:txBody>
      </p:sp>
    </p:spTree>
    <p:extLst>
      <p:ext uri="{BB962C8B-B14F-4D97-AF65-F5344CB8AC3E}">
        <p14:creationId xmlns:p14="http://schemas.microsoft.com/office/powerpoint/2010/main" val="288362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stanic a provozovatelů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25" y="3307996"/>
            <a:ext cx="5584320" cy="3151445"/>
          </a:xfrm>
        </p:spPr>
      </p:pic>
      <p:sp>
        <p:nvSpPr>
          <p:cNvPr id="5" name="TextovéPole 4"/>
          <p:cNvSpPr txBox="1"/>
          <p:nvPr/>
        </p:nvSpPr>
        <p:spPr>
          <a:xfrm rot="16200000">
            <a:off x="-1706420" y="3539628"/>
            <a:ext cx="508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ČSÚ, dostupné na https://www.mediaguru.cz/clanky/2014/11/promeny-ceske-medialni-sceny-od-zacatku-90-let/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99" y="1547820"/>
            <a:ext cx="5172797" cy="27816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14192" y="2938664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Televize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898910" y="4329508"/>
            <a:ext cx="148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Rozhlas</a:t>
            </a:r>
          </a:p>
        </p:txBody>
      </p:sp>
    </p:spTree>
    <p:extLst>
      <p:ext uri="{BB962C8B-B14F-4D97-AF65-F5344CB8AC3E}">
        <p14:creationId xmlns:p14="http://schemas.microsoft.com/office/powerpoint/2010/main" val="97584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mediální scéna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svoboda tisku</a:t>
            </a:r>
          </a:p>
          <a:p>
            <a:r>
              <a:rPr lang="cs-CZ" dirty="0"/>
              <a:t>regulovaná média (Ústavou, Listinou základních práv a svobod, tiskovým zákonem, zákonem o provozování rozhlasového a televizního vysílání, o svobodném přístupu k informacím, o regulaci reklamy, autorským zákonem,…) </a:t>
            </a:r>
          </a:p>
          <a:p>
            <a:r>
              <a:rPr lang="cs-CZ" dirty="0"/>
              <a:t>tzv. duální schéma vysílání – média veřejné služby a komerční média</a:t>
            </a:r>
          </a:p>
          <a:p>
            <a:r>
              <a:rPr lang="cs-CZ" dirty="0"/>
              <a:t>komerční mediální scéna (reagovat na to musela i média veřejné služby) – média jako značka</a:t>
            </a:r>
          </a:p>
          <a:p>
            <a:r>
              <a:rPr lang="cs-CZ" dirty="0"/>
              <a:t>zásadní dokument: </a:t>
            </a:r>
            <a:r>
              <a:rPr lang="cs-CZ" dirty="0">
                <a:hlinkClick r:id="rId2"/>
              </a:rPr>
              <a:t>mapa vlastníků médií v ČR</a:t>
            </a:r>
            <a:endParaRPr lang="cs-CZ" dirty="0"/>
          </a:p>
          <a:p>
            <a:r>
              <a:rPr lang="cs-CZ" dirty="0"/>
              <a:t>velká část médií ovládaná mediálními magnáty</a:t>
            </a:r>
          </a:p>
          <a:p>
            <a:r>
              <a:rPr lang="cs-CZ" dirty="0"/>
              <a:t>mediální konvergence tradičních titulů – je MF Dnes tisk, internetový deník, nebo televize? </a:t>
            </a:r>
          </a:p>
          <a:p>
            <a:r>
              <a:rPr lang="cs-CZ" dirty="0"/>
              <a:t>splývání žánrů</a:t>
            </a:r>
          </a:p>
        </p:txBody>
      </p:sp>
    </p:spTree>
    <p:extLst>
      <p:ext uri="{BB962C8B-B14F-4D97-AF65-F5344CB8AC3E}">
        <p14:creationId xmlns:p14="http://schemas.microsoft.com/office/powerpoint/2010/main" val="199759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25" y="600350"/>
            <a:ext cx="8388350" cy="55766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1853" y="6227522"/>
            <a:ext cx="30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AMI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97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975" y="104775"/>
            <a:ext cx="9601200" cy="1485900"/>
          </a:xfrm>
        </p:spPr>
        <p:txBody>
          <a:bodyPr/>
          <a:lstStyle/>
          <a:p>
            <a:r>
              <a:rPr lang="cs-CZ" dirty="0"/>
              <a:t>Důvěryhodnost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282440-25FC-41F8-9C6B-81240EDC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88" y="1525965"/>
            <a:ext cx="58578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6A66-A0F3-D7A2-2F82-D036AE79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6" y="2904163"/>
            <a:ext cx="9601200" cy="1485900"/>
          </a:xfrm>
        </p:spPr>
        <p:txBody>
          <a:bodyPr/>
          <a:lstStyle/>
          <a:p>
            <a:r>
              <a:rPr lang="cs-CZ" dirty="0"/>
              <a:t>Důvěryhodnost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B2D6AC-BB71-409A-95CB-0E6C5D0C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6528"/>
            <a:ext cx="4307682" cy="67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97F9-4AE2-D161-A020-4BBACC8B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25963"/>
            <a:ext cx="9601200" cy="1485900"/>
          </a:xfrm>
        </p:spPr>
        <p:txBody>
          <a:bodyPr/>
          <a:lstStyle/>
          <a:p>
            <a:r>
              <a:rPr lang="cs-CZ" dirty="0"/>
              <a:t>Zásah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E8C1E3-2437-451A-95F9-49D84DA44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"/>
          <a:stretch/>
        </p:blipFill>
        <p:spPr>
          <a:xfrm>
            <a:off x="1389884" y="973966"/>
            <a:ext cx="8914445" cy="55651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DD114E9-7473-4A84-B5E6-95E817BF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11"/>
          <a:stretch/>
        </p:blipFill>
        <p:spPr>
          <a:xfrm>
            <a:off x="6233620" y="973966"/>
            <a:ext cx="4824702" cy="55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veřejné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1825625"/>
            <a:ext cx="10771909" cy="5032375"/>
          </a:xfrm>
        </p:spPr>
        <p:txBody>
          <a:bodyPr>
            <a:normAutofit/>
          </a:bodyPr>
          <a:lstStyle/>
          <a:p>
            <a:r>
              <a:rPr lang="cs-CZ" dirty="0"/>
              <a:t>Česká televize, Český rozhlas</a:t>
            </a:r>
          </a:p>
          <a:p>
            <a:r>
              <a:rPr lang="cs-CZ" dirty="0"/>
              <a:t>upravuje je Zákon č. 231/2001 Sb., o provozování rozhlasového a televizního vysílání, 483/1991 Sb. Zákon o České televizi, 484/1991 Sb. Zákon o Českém rozhlasu</a:t>
            </a:r>
          </a:p>
          <a:p>
            <a:r>
              <a:rPr lang="cs-CZ" dirty="0"/>
              <a:t>nejdůvěryhodnější, i když důvěra v média obecně klesá</a:t>
            </a:r>
          </a:p>
          <a:p>
            <a:r>
              <a:rPr lang="cs-CZ" dirty="0"/>
              <a:t>veřejná služba – ze zákona politicky i obchodně nezávislá média – nemožné, aby byla placená ze státního rozpočtu </a:t>
            </a:r>
          </a:p>
          <a:p>
            <a:r>
              <a:rPr lang="cs-CZ" dirty="0"/>
              <a:t>platí se koncesionářské poplatky – zatím od r. 2008 (!) 135 Kč televize, 45 korun rozhlas (za jednu domácnost, ne podle počtu přijímačů) – diskuze o navýšení na 150 Kč za televizi a 60 Kč za rozhlas</a:t>
            </a:r>
          </a:p>
          <a:p>
            <a:r>
              <a:rPr lang="cs-CZ" dirty="0"/>
              <a:t>Česká tisková kancelář – trochu jiný systém fungování (dále v prezentaci), upravuje ji Zákon o ČTK - 517/1992 Sb.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14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veřejné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omezení reklamy ČT</a:t>
            </a:r>
          </a:p>
          <a:p>
            <a:pPr lvl="1"/>
            <a:r>
              <a:rPr lang="cs-CZ" dirty="0"/>
              <a:t>musí souviset s předmětem činnosti České televize, nesmí ohrozit její poslání</a:t>
            </a:r>
          </a:p>
          <a:p>
            <a:pPr lvl="1"/>
            <a:r>
              <a:rPr lang="cs-CZ" dirty="0"/>
              <a:t>příjmy slouží k financování činnosti ČT</a:t>
            </a:r>
          </a:p>
          <a:p>
            <a:pPr lvl="1"/>
            <a:r>
              <a:rPr lang="cs-CZ" dirty="0"/>
              <a:t>čas vyhrazený reklamě na programech ČT2 (výnos do Státního fondu kultury ČR) a ČT Sport nesmí přesáhnout 0,5 % denního vysílacího času</a:t>
            </a:r>
          </a:p>
          <a:p>
            <a:pPr lvl="1"/>
            <a:r>
              <a:rPr lang="cs-CZ" dirty="0"/>
              <a:t>na programech ČT1 a ČT24 nelze zařazovat reklamu s výjimkou přímého spojení s vysíláním kulturní či sportovní události – čas na reklamu opět nesmí přesáhnout 0,5 % denního vysílacího času, přičemž v prime </a:t>
            </a:r>
            <a:r>
              <a:rPr lang="cs-CZ" dirty="0" err="1"/>
              <a:t>time</a:t>
            </a:r>
            <a:r>
              <a:rPr lang="cs-CZ" dirty="0"/>
              <a:t> to může být max. 6 minut za jednu vysílací hodinu</a:t>
            </a:r>
          </a:p>
          <a:p>
            <a:r>
              <a:rPr lang="cs-CZ" dirty="0"/>
              <a:t>omezení reklamy </a:t>
            </a:r>
            <a:r>
              <a:rPr lang="cs-CZ" dirty="0" err="1"/>
              <a:t>Čro</a:t>
            </a:r>
            <a:endParaRPr lang="cs-CZ" dirty="0"/>
          </a:p>
          <a:p>
            <a:pPr lvl="1"/>
            <a:r>
              <a:rPr lang="cs-CZ" dirty="0"/>
              <a:t>denně max. 3 minuty reklamy na celoplošných a 5 minut na regionálních stanicích</a:t>
            </a:r>
          </a:p>
          <a:p>
            <a:r>
              <a:rPr lang="cs-CZ" dirty="0"/>
              <a:t>PR se ale dá dělat i jinak </a:t>
            </a:r>
            <a:r>
              <a:rPr lang="cs-CZ" dirty="0">
                <a:sym typeface="Wingdings" panose="05000000000000000000" pitchFamily="2" charset="2"/>
              </a:rPr>
              <a:t> - rozhovory, reportáže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76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televize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zahájení vysílání 1. ledna 1992</a:t>
            </a:r>
          </a:p>
          <a:p>
            <a:r>
              <a:rPr lang="cs-CZ" dirty="0"/>
              <a:t>sídlo na Kavčích horách</a:t>
            </a:r>
          </a:p>
          <a:p>
            <a:r>
              <a:rPr lang="cs-CZ" dirty="0"/>
              <a:t>první generální ředitel Ivo </a:t>
            </a:r>
            <a:r>
              <a:rPr lang="cs-CZ" dirty="0" err="1"/>
              <a:t>Mathé</a:t>
            </a:r>
            <a:endParaRPr lang="cs-CZ" dirty="0"/>
          </a:p>
          <a:p>
            <a:r>
              <a:rPr lang="cs-CZ" dirty="0"/>
              <a:t>současný generální ředitel Jan Souček (předtím šéf brněnského studia)</a:t>
            </a:r>
          </a:p>
          <a:p>
            <a:pPr lvl="1"/>
            <a:r>
              <a:rPr lang="cs-CZ" dirty="0"/>
              <a:t>volený Radou ČT na šest let</a:t>
            </a:r>
          </a:p>
          <a:p>
            <a:r>
              <a:rPr lang="cs-CZ" dirty="0"/>
              <a:t>Rada ČT – 15 členů, volí a odvolává je Poslanecká sněmovna, 6letý mandát, každé 2 roky se obměňuje třetina – zastoupeny významné regionální, politické, sociální, kulturní názorové proudy</a:t>
            </a:r>
          </a:p>
          <a:p>
            <a:r>
              <a:rPr lang="cs-CZ" dirty="0"/>
              <a:t>má svůj </a:t>
            </a:r>
            <a:r>
              <a:rPr lang="cs-CZ" dirty="0">
                <a:hlinkClick r:id="rId2"/>
              </a:rPr>
              <a:t>etický kodex </a:t>
            </a:r>
            <a:r>
              <a:rPr lang="cs-CZ" dirty="0"/>
              <a:t>– pozor na něj při spolupráci!</a:t>
            </a:r>
          </a:p>
        </p:txBody>
      </p:sp>
    </p:spTree>
    <p:extLst>
      <p:ext uri="{BB962C8B-B14F-4D97-AF65-F5344CB8AC3E}">
        <p14:creationId xmlns:p14="http://schemas.microsoft.com/office/powerpoint/2010/main" val="143341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ČT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ČT1 („Jednička“) – nejuniverzálnější program, pokrývá všechny oblasti zájmů, </a:t>
            </a:r>
            <a:r>
              <a:rPr lang="cs-CZ" dirty="0" err="1"/>
              <a:t>infotainment</a:t>
            </a:r>
            <a:endParaRPr lang="cs-CZ" dirty="0"/>
          </a:p>
          <a:p>
            <a:r>
              <a:rPr lang="cs-CZ" dirty="0"/>
              <a:t>ČT2 („Dvojka“) – kultura, vzdělávání, dokumenty, příroda, historie, </a:t>
            </a:r>
            <a:r>
              <a:rPr lang="cs-CZ" dirty="0" err="1"/>
              <a:t>věa</a:t>
            </a:r>
            <a:endParaRPr lang="cs-CZ" dirty="0"/>
          </a:p>
          <a:p>
            <a:r>
              <a:rPr lang="cs-CZ" dirty="0"/>
              <a:t>ČT24 („</a:t>
            </a:r>
            <a:r>
              <a:rPr lang="cs-CZ" dirty="0" err="1"/>
              <a:t>Čtyčiadvacítka</a:t>
            </a:r>
            <a:r>
              <a:rPr lang="cs-CZ" dirty="0"/>
              <a:t>“) – kontinuální zpravodajství</a:t>
            </a:r>
          </a:p>
          <a:p>
            <a:r>
              <a:rPr lang="cs-CZ" dirty="0"/>
              <a:t>ČT Sport </a:t>
            </a:r>
          </a:p>
          <a:p>
            <a:r>
              <a:rPr lang="cs-CZ" dirty="0"/>
              <a:t>ČT :D („Déčko“) – stanice pro děti, 6:00 – 20:00, sdílí frekvenci</a:t>
            </a:r>
            <a:br>
              <a:rPr lang="cs-CZ" dirty="0"/>
            </a:br>
            <a:r>
              <a:rPr lang="cs-CZ" dirty="0"/>
              <a:t>s ČT Art</a:t>
            </a:r>
          </a:p>
          <a:p>
            <a:r>
              <a:rPr lang="cs-CZ" dirty="0"/>
              <a:t>ČT Art – kultura a umění, 20:00 – 02:00, sdílí frekvenci s Déčkem</a:t>
            </a:r>
          </a:p>
        </p:txBody>
      </p:sp>
    </p:spTree>
    <p:extLst>
      <p:ext uri="{BB962C8B-B14F-4D97-AF65-F5344CB8AC3E}">
        <p14:creationId xmlns:p14="http://schemas.microsoft.com/office/powerpoint/2010/main" val="220336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tradiční </a:t>
            </a:r>
            <a:r>
              <a:rPr lang="cs-CZ" i="1" dirty="0"/>
              <a:t>(tisk, rozhlas, televize) </a:t>
            </a:r>
            <a:r>
              <a:rPr lang="cs-CZ" dirty="0"/>
              <a:t>x digitální </a:t>
            </a:r>
            <a:r>
              <a:rPr lang="cs-CZ" i="1" dirty="0"/>
              <a:t>(web, aplikace, …)</a:t>
            </a:r>
          </a:p>
          <a:p>
            <a:r>
              <a:rPr lang="cs-CZ" dirty="0"/>
              <a:t>soukromá x média veřejné služby </a:t>
            </a:r>
            <a:r>
              <a:rPr lang="cs-CZ" i="1" dirty="0"/>
              <a:t>(veřejnoprávní média)</a:t>
            </a:r>
          </a:p>
          <a:p>
            <a:r>
              <a:rPr lang="cs-CZ" dirty="0"/>
              <a:t>seriózní x bulvární </a:t>
            </a:r>
          </a:p>
          <a:p>
            <a:r>
              <a:rPr lang="cs-CZ" dirty="0"/>
              <a:t>mainstreamová x alternativní</a:t>
            </a:r>
          </a:p>
          <a:p>
            <a:r>
              <a:rPr lang="cs-CZ" dirty="0"/>
              <a:t>média, která kladou důraz na zpravodajství x média, která kladou důraz na publicistiku</a:t>
            </a:r>
          </a:p>
          <a:p>
            <a:r>
              <a:rPr lang="cs-CZ" dirty="0"/>
              <a:t>média, v nichž pracují profesionálové x média, v nichž může obsah vytvářet každý (</a:t>
            </a:r>
            <a:r>
              <a:rPr lang="cs-CZ" dirty="0" err="1"/>
              <a:t>produser</a:t>
            </a:r>
            <a:r>
              <a:rPr lang="cs-CZ" dirty="0"/>
              <a:t> a mediální konvergence)</a:t>
            </a:r>
          </a:p>
        </p:txBody>
      </p:sp>
    </p:spTree>
    <p:extLst>
      <p:ext uri="{BB962C8B-B14F-4D97-AF65-F5344CB8AC3E}">
        <p14:creationId xmlns:p14="http://schemas.microsoft.com/office/powerpoint/2010/main" val="13544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televize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Zpravodajství: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Události, Události, komentáře, Hyde Park Civilizace, 90’ ČT24, Byznys ČT24 a Události v regionech…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Publicistika: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168 hodin, Černé ovce, Dobré ráno, </a:t>
            </a:r>
            <a:r>
              <a:rPr lang="cs-CZ" dirty="0" err="1"/>
              <a:t>Historie.cs</a:t>
            </a:r>
            <a:r>
              <a:rPr lang="cs-CZ" dirty="0"/>
              <a:t>, Interview ČT24, Máte slovo s M. Jílkovou, Objektiv, Otázky Václava Moravce, Reportéři ČT, Sama doma, Studio 6, Toulavá kamera…</a:t>
            </a:r>
          </a:p>
        </p:txBody>
      </p:sp>
    </p:spTree>
    <p:extLst>
      <p:ext uri="{BB962C8B-B14F-4D97-AF65-F5344CB8AC3E}">
        <p14:creationId xmlns:p14="http://schemas.microsoft.com/office/powerpoint/2010/main" val="3961692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ČT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ČT24</a:t>
            </a:r>
          </a:p>
          <a:p>
            <a:r>
              <a:rPr lang="cs-CZ" dirty="0" err="1"/>
              <a:t>iVysílání</a:t>
            </a:r>
            <a:r>
              <a:rPr lang="cs-CZ" dirty="0"/>
              <a:t> (jen na území ČR, zatím se na něj ze zákona nevztahují televizní poplatky)</a:t>
            </a:r>
          </a:p>
          <a:p>
            <a:r>
              <a:rPr lang="cs-CZ" dirty="0"/>
              <a:t>(na české mediální poměry) bohaté sociální sítě</a:t>
            </a:r>
          </a:p>
          <a:p>
            <a:r>
              <a:rPr lang="cs-CZ" dirty="0" err="1"/>
              <a:t>podcasty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904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rozhlas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 1923</a:t>
            </a:r>
          </a:p>
          <a:p>
            <a:r>
              <a:rPr lang="cs-CZ" dirty="0"/>
              <a:t>sídlo na Vinohradech</a:t>
            </a:r>
          </a:p>
          <a:p>
            <a:r>
              <a:rPr lang="cs-CZ" dirty="0"/>
              <a:t>generální ředitel René Zavoral – druhé funkční období</a:t>
            </a:r>
          </a:p>
          <a:p>
            <a:r>
              <a:rPr lang="cs-CZ" dirty="0"/>
              <a:t>volen Radou </a:t>
            </a:r>
            <a:r>
              <a:rPr lang="cs-CZ" dirty="0" err="1"/>
              <a:t>ČRo</a:t>
            </a:r>
            <a:r>
              <a:rPr lang="cs-CZ" dirty="0"/>
              <a:t> na 6 let</a:t>
            </a:r>
          </a:p>
          <a:p>
            <a:r>
              <a:rPr lang="cs-CZ" dirty="0"/>
              <a:t>Rada </a:t>
            </a:r>
            <a:r>
              <a:rPr lang="cs-CZ" dirty="0" err="1"/>
              <a:t>ČRo</a:t>
            </a:r>
            <a:r>
              <a:rPr lang="cs-CZ" dirty="0"/>
              <a:t> – 9 členů, rozhoduje o nich Poslanecká sněmovna, stejný princip jako u ČT</a:t>
            </a:r>
          </a:p>
          <a:p>
            <a:r>
              <a:rPr lang="cs-CZ" dirty="0"/>
              <a:t>také má svůj </a:t>
            </a:r>
            <a:r>
              <a:rPr lang="cs-CZ" dirty="0">
                <a:hlinkClick r:id="rId2"/>
              </a:rPr>
              <a:t>etický kodex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39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</a:t>
            </a:r>
            <a:r>
              <a:rPr lang="cs-CZ" dirty="0" err="1"/>
              <a:t>ČRo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celoplošné:</a:t>
            </a:r>
          </a:p>
          <a:p>
            <a:pPr lvl="1"/>
            <a:r>
              <a:rPr lang="cs-CZ" dirty="0"/>
              <a:t>Radiožurnál – aktuální zpravodajství, publicistika, dopravní zpravodajství (Zelená vlna), </a:t>
            </a:r>
            <a:r>
              <a:rPr lang="cs-CZ" dirty="0" err="1"/>
              <a:t>infotainment</a:t>
            </a:r>
            <a:endParaRPr lang="cs-CZ" dirty="0"/>
          </a:p>
          <a:p>
            <a:pPr lvl="1"/>
            <a:r>
              <a:rPr lang="cs-CZ" dirty="0"/>
              <a:t>Dvojka – tzv. generační stanice; zábava, vzdělání, historie, hudba, věda, četba na pokračování, rozhlasové hry</a:t>
            </a:r>
          </a:p>
          <a:p>
            <a:pPr lvl="1"/>
            <a:r>
              <a:rPr lang="cs-CZ" dirty="0"/>
              <a:t>Vltava – kultura, hudba, literární dramata, zpravodajství</a:t>
            </a:r>
          </a:p>
          <a:p>
            <a:pPr lvl="1"/>
            <a:r>
              <a:rPr lang="cs-CZ" dirty="0"/>
              <a:t>Plus – mluvené slovo – VINOHRADSKÁ 12</a:t>
            </a:r>
          </a:p>
          <a:p>
            <a:r>
              <a:rPr lang="cs-CZ" dirty="0"/>
              <a:t>regionální stanice</a:t>
            </a:r>
          </a:p>
          <a:p>
            <a:r>
              <a:rPr lang="cs-CZ" dirty="0"/>
              <a:t>digitální stanice a </a:t>
            </a:r>
            <a:r>
              <a:rPr lang="cs-CZ" dirty="0" err="1"/>
              <a:t>streamy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Rádio Junior – pro děti</a:t>
            </a:r>
          </a:p>
          <a:p>
            <a:pPr lvl="1"/>
            <a:r>
              <a:rPr lang="cs-CZ" dirty="0" err="1"/>
              <a:t>Radio</a:t>
            </a:r>
            <a:r>
              <a:rPr lang="cs-CZ" dirty="0"/>
              <a:t> </a:t>
            </a:r>
            <a:r>
              <a:rPr lang="cs-CZ" dirty="0" err="1"/>
              <a:t>Wave</a:t>
            </a:r>
            <a:r>
              <a:rPr lang="cs-CZ" dirty="0"/>
              <a:t> – pro mladé, alternativní hudba, </a:t>
            </a:r>
            <a:r>
              <a:rPr lang="cs-CZ" dirty="0" err="1"/>
              <a:t>podcasty</a:t>
            </a:r>
            <a:endParaRPr lang="cs-CZ" dirty="0"/>
          </a:p>
          <a:p>
            <a:pPr lvl="1"/>
            <a:r>
              <a:rPr lang="cs-CZ" dirty="0"/>
              <a:t>Radiožurnál Sport</a:t>
            </a:r>
          </a:p>
          <a:p>
            <a:pPr lvl="1"/>
            <a:r>
              <a:rPr lang="cs-CZ" dirty="0"/>
              <a:t>D-dur – vážná hudba</a:t>
            </a:r>
          </a:p>
          <a:p>
            <a:pPr lvl="1"/>
            <a:r>
              <a:rPr lang="cs-CZ" dirty="0"/>
              <a:t>Jazz – (především) evropský jazz</a:t>
            </a:r>
          </a:p>
          <a:p>
            <a:pPr lvl="1"/>
            <a:r>
              <a:rPr lang="cs-CZ" dirty="0"/>
              <a:t>Pohoda </a:t>
            </a:r>
          </a:p>
          <a:p>
            <a:r>
              <a:rPr lang="cs-CZ" dirty="0"/>
              <a:t>vysílání do zahraničí</a:t>
            </a:r>
          </a:p>
          <a:p>
            <a:pPr lvl="1"/>
            <a:r>
              <a:rPr lang="cs-CZ" dirty="0" err="1"/>
              <a:t>Radio</a:t>
            </a:r>
            <a:r>
              <a:rPr lang="cs-CZ" dirty="0"/>
              <a:t> Prague International – v češtině, angličtině, němčině, ruštině, francouzštině, španělštině</a:t>
            </a:r>
          </a:p>
        </p:txBody>
      </p:sp>
    </p:spTree>
    <p:extLst>
      <p:ext uri="{BB962C8B-B14F-4D97-AF65-F5344CB8AC3E}">
        <p14:creationId xmlns:p14="http://schemas.microsoft.com/office/powerpoint/2010/main" val="2036987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</a:t>
            </a:r>
            <a:r>
              <a:rPr lang="cs-CZ" dirty="0" err="1"/>
              <a:t>ČRo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zpravodajský a investigativní web iRozhlas.cz</a:t>
            </a:r>
          </a:p>
          <a:p>
            <a:r>
              <a:rPr lang="cs-CZ" dirty="0"/>
              <a:t>digitální stanice </a:t>
            </a:r>
          </a:p>
          <a:p>
            <a:r>
              <a:rPr lang="cs-CZ" dirty="0" err="1"/>
              <a:t>audioarchivy</a:t>
            </a:r>
            <a:endParaRPr lang="cs-CZ" dirty="0"/>
          </a:p>
          <a:p>
            <a:r>
              <a:rPr lang="cs-CZ" dirty="0" err="1"/>
              <a:t>podcasty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7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tisková kancelář (ČTK)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4981"/>
            <a:ext cx="10515600" cy="4301981"/>
          </a:xfrm>
        </p:spPr>
        <p:txBody>
          <a:bodyPr>
            <a:normAutofit/>
          </a:bodyPr>
          <a:lstStyle/>
          <a:p>
            <a:r>
              <a:rPr lang="cs-CZ" dirty="0"/>
              <a:t>neopomenutelná součást českých médií</a:t>
            </a:r>
          </a:p>
          <a:p>
            <a:r>
              <a:rPr lang="cs-CZ" dirty="0"/>
              <a:t>zpravodajská agentura přinášející zahraniční a domácí zprávy</a:t>
            </a:r>
          </a:p>
          <a:p>
            <a:r>
              <a:rPr lang="cs-CZ" dirty="0"/>
              <a:t>placená služba pro česká média </a:t>
            </a:r>
          </a:p>
          <a:p>
            <a:r>
              <a:rPr lang="cs-CZ" dirty="0"/>
              <a:t>statut veřejnoprávní instituce</a:t>
            </a:r>
          </a:p>
          <a:p>
            <a:r>
              <a:rPr lang="cs-CZ" dirty="0"/>
              <a:t>založena 1918</a:t>
            </a:r>
          </a:p>
        </p:txBody>
      </p:sp>
    </p:spTree>
    <p:extLst>
      <p:ext uri="{BB962C8B-B14F-4D97-AF65-F5344CB8AC3E}">
        <p14:creationId xmlns:p14="http://schemas.microsoft.com/office/powerpoint/2010/main" val="302232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tisková kancelář (ČTK)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4981"/>
            <a:ext cx="10515600" cy="4301981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i="1" dirty="0"/>
              <a:t>Posláním tiskové kanceláře je poskytovat objektivní a všestranné informace pro svobodné vytváření názorů. Tisková kancelář poskytuje službu veřejnosti šířením slovního a obrazového zpravodajství z České republiky a ze zahraničí. Stejnou službu poskytuje tisková kancelář i do zahraničí.</a:t>
            </a:r>
            <a:r>
              <a:rPr lang="cs-CZ" dirty="0"/>
              <a:t>“ (Zákon o ČTK - 517/1992 Sb.)</a:t>
            </a:r>
          </a:p>
          <a:p>
            <a:r>
              <a:rPr lang="cs-CZ" dirty="0"/>
              <a:t>má vlastní </a:t>
            </a:r>
            <a:r>
              <a:rPr lang="cs-CZ" dirty="0">
                <a:hlinkClick r:id="rId2"/>
              </a:rPr>
              <a:t>kodex</a:t>
            </a:r>
            <a:endParaRPr lang="cs-CZ" dirty="0"/>
          </a:p>
          <a:p>
            <a:r>
              <a:rPr lang="cs-CZ" dirty="0"/>
              <a:t>základní heslo spolehlivost – rychlost – nezávislost</a:t>
            </a:r>
          </a:p>
          <a:p>
            <a:r>
              <a:rPr lang="cs-CZ" dirty="0"/>
              <a:t>médiím neposkytuje jen zprávy, ale také avíza o konaných akcích, tiskových konferencích a </a:t>
            </a:r>
            <a:r>
              <a:rPr lang="cs-CZ" dirty="0" err="1"/>
              <a:t>brienfincích</a:t>
            </a:r>
            <a:r>
              <a:rPr lang="cs-CZ" dirty="0"/>
              <a:t>, fotografie, videa a živé </a:t>
            </a:r>
            <a:r>
              <a:rPr lang="cs-CZ" dirty="0" err="1"/>
              <a:t>streamy</a:t>
            </a:r>
            <a:r>
              <a:rPr lang="cs-CZ" dirty="0"/>
              <a:t>, data,… </a:t>
            </a:r>
          </a:p>
          <a:p>
            <a:r>
              <a:rPr lang="cs-CZ" dirty="0"/>
              <a:t>ředitel Jiří Majstr</a:t>
            </a:r>
          </a:p>
          <a:p>
            <a:r>
              <a:rPr lang="cs-CZ" dirty="0"/>
              <a:t>má i workshopy pro odbornou veřejnost – jak mluvit, jak vystupovat v médiích apod. </a:t>
            </a:r>
          </a:p>
        </p:txBody>
      </p:sp>
    </p:spTree>
    <p:extLst>
      <p:ext uri="{BB962C8B-B14F-4D97-AF65-F5344CB8AC3E}">
        <p14:creationId xmlns:p14="http://schemas.microsoft.com/office/powerpoint/2010/main" val="346718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0"/>
          <a:stretch/>
        </p:blipFill>
        <p:spPr>
          <a:xfrm>
            <a:off x="1016298" y="981500"/>
            <a:ext cx="10783581" cy="4656991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6234546"/>
            <a:ext cx="36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AMI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45376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pozor na vnitřní etické kodexy vydavatelství (více v přednášce o mediální etice)</a:t>
            </a:r>
          </a:p>
          <a:p>
            <a:r>
              <a:rPr lang="cs-CZ" dirty="0"/>
              <a:t>omezení na PR aktivity kvůli komerčním partnerstvím – pokud už na dané téma spolupracují s někým jiným, máte většinou smůlu (např. propagace cestovky na webu, který je orámovaný reklamou Blue Style) – pozor také na propagaci akcí nebo projektů, pokud už vás podporuje jiný velký komerční subjekt – např. Nova nebo Prima v 90 % případů neudělají reportáž o akci, kde je hlavní mediální partner ČT a vice versa</a:t>
            </a:r>
          </a:p>
        </p:txBody>
      </p:sp>
    </p:spTree>
    <p:extLst>
      <p:ext uri="{BB962C8B-B14F-4D97-AF65-F5344CB8AC3E}">
        <p14:creationId xmlns:p14="http://schemas.microsoft.com/office/powerpoint/2010/main" val="207765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 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5412" y="2286000"/>
            <a:ext cx="9807388" cy="383689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4. února 1994, zakladatel Vladimír Železný</a:t>
            </a:r>
          </a:p>
          <a:p>
            <a:r>
              <a:rPr lang="cs-CZ" dirty="0"/>
              <a:t>vlastní skupina PPF</a:t>
            </a:r>
          </a:p>
          <a:p>
            <a:r>
              <a:rPr lang="cs-CZ" dirty="0"/>
              <a:t>generální ředitel Daniel Grunt</a:t>
            </a:r>
          </a:p>
          <a:p>
            <a:r>
              <a:rPr lang="cs-CZ" dirty="0"/>
              <a:t>programy</a:t>
            </a:r>
          </a:p>
          <a:p>
            <a:pPr lvl="1"/>
            <a:r>
              <a:rPr lang="cs-CZ" dirty="0"/>
              <a:t>Nova – zábavné pořady, filmy, zpravodajství </a:t>
            </a:r>
          </a:p>
          <a:p>
            <a:pPr lvl="1"/>
            <a:r>
              <a:rPr lang="cs-CZ" dirty="0"/>
              <a:t>Nova 2 – seriály, zábava, zpravodajství</a:t>
            </a:r>
          </a:p>
          <a:p>
            <a:pPr lvl="1"/>
            <a:r>
              <a:rPr lang="cs-CZ" dirty="0"/>
              <a:t>Nova </a:t>
            </a:r>
            <a:r>
              <a:rPr lang="cs-CZ" dirty="0" err="1"/>
              <a:t>Cinema</a:t>
            </a:r>
            <a:endParaRPr lang="cs-CZ" dirty="0"/>
          </a:p>
          <a:p>
            <a:pPr lvl="1"/>
            <a:r>
              <a:rPr lang="cs-CZ" dirty="0"/>
              <a:t>Nova </a:t>
            </a:r>
            <a:r>
              <a:rPr lang="cs-CZ" dirty="0" err="1"/>
              <a:t>Action</a:t>
            </a:r>
            <a:endParaRPr lang="cs-CZ" dirty="0"/>
          </a:p>
          <a:p>
            <a:pPr lvl="1"/>
            <a:r>
              <a:rPr lang="cs-CZ" dirty="0"/>
              <a:t>Nova </a:t>
            </a:r>
            <a:r>
              <a:rPr lang="cs-CZ" dirty="0" err="1"/>
              <a:t>Fun</a:t>
            </a:r>
            <a:endParaRPr lang="cs-CZ" dirty="0"/>
          </a:p>
          <a:p>
            <a:pPr lvl="1"/>
            <a:r>
              <a:rPr lang="cs-CZ" dirty="0"/>
              <a:t>Nova Gold – reprízy pořadů</a:t>
            </a:r>
          </a:p>
          <a:p>
            <a:pPr lvl="1"/>
            <a:r>
              <a:rPr lang="cs-CZ" dirty="0"/>
              <a:t>Nova Sport 1-4</a:t>
            </a:r>
          </a:p>
          <a:p>
            <a:pPr lvl="1"/>
            <a:r>
              <a:rPr lang="cs-CZ" dirty="0"/>
              <a:t>Nova International</a:t>
            </a:r>
          </a:p>
          <a:p>
            <a:pPr lvl="1"/>
            <a:r>
              <a:rPr lang="cs-CZ" dirty="0"/>
              <a:t>Nova Lady</a:t>
            </a:r>
          </a:p>
          <a:p>
            <a:pPr lvl="1"/>
            <a:r>
              <a:rPr lang="cs-CZ" dirty="0"/>
              <a:t>Nova +1 HD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2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Krátce z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0672"/>
          </a:xfrm>
        </p:spPr>
        <p:txBody>
          <a:bodyPr>
            <a:normAutofit/>
          </a:bodyPr>
          <a:lstStyle/>
          <a:p>
            <a:r>
              <a:rPr lang="cs-CZ" dirty="0"/>
              <a:t>bohatá novinářská tradice na českém území</a:t>
            </a:r>
          </a:p>
          <a:p>
            <a:r>
              <a:rPr lang="cs-CZ" dirty="0"/>
              <a:t>velký rozmach tištěných médií za národního obrození</a:t>
            </a:r>
          </a:p>
          <a:p>
            <a:r>
              <a:rPr lang="cs-CZ" dirty="0"/>
              <a:t>nástup masových médií v 19. století díky technologické proměně (rychlolis, rotačka, telegraf, telefony, psací stroje, rozvoj železnic – lepší distribuce nákladů, nástup reklamy a inzerce)</a:t>
            </a:r>
          </a:p>
          <a:p>
            <a:r>
              <a:rPr lang="cs-CZ" dirty="0"/>
              <a:t>rozhlas – 18. 5. 1923, Kbely – </a:t>
            </a:r>
            <a:r>
              <a:rPr lang="cs-CZ" dirty="0" err="1"/>
              <a:t>Radiojournal</a:t>
            </a:r>
            <a:r>
              <a:rPr lang="cs-CZ" dirty="0"/>
              <a:t> (druhý v Evropě po britské BBC)</a:t>
            </a:r>
          </a:p>
          <a:p>
            <a:pPr lvl="1"/>
            <a:r>
              <a:rPr lang="cs-CZ" dirty="0"/>
              <a:t>1926 první fotbalová reportáž v Evropě (Slavia x </a:t>
            </a:r>
            <a:r>
              <a:rPr lang="cs-CZ" dirty="0" err="1"/>
              <a:t>Hungaria</a:t>
            </a:r>
            <a:r>
              <a:rPr lang="cs-CZ" dirty="0"/>
              <a:t>)</a:t>
            </a:r>
          </a:p>
          <a:p>
            <a:r>
              <a:rPr lang="cs-CZ" dirty="0"/>
              <a:t>útlum rozvoje médií za 2. světové války (cenzura)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169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zpravodajský web TN.cz + TN Live</a:t>
            </a:r>
          </a:p>
          <a:p>
            <a:r>
              <a:rPr lang="cs-CZ" dirty="0"/>
              <a:t>hlavní web nova.cz (seriály, novinky z Novy)</a:t>
            </a:r>
          </a:p>
          <a:p>
            <a:r>
              <a:rPr lang="cs-CZ" dirty="0"/>
              <a:t>filmotéka </a:t>
            </a:r>
            <a:r>
              <a:rPr lang="cs-CZ" dirty="0" err="1"/>
              <a:t>Voyo</a:t>
            </a:r>
            <a:r>
              <a:rPr lang="cs-CZ" dirty="0"/>
              <a:t> - placená</a:t>
            </a:r>
          </a:p>
          <a:p>
            <a:r>
              <a:rPr lang="cs-CZ" dirty="0"/>
              <a:t>Nova Plus – zpětné přehrávání pořadů (2 týdny)</a:t>
            </a:r>
          </a:p>
          <a:p>
            <a:r>
              <a:rPr lang="cs-CZ" dirty="0"/>
              <a:t>sociální sítě na vzestupu – hodně Instagram</a:t>
            </a:r>
          </a:p>
        </p:txBody>
      </p:sp>
    </p:spTree>
    <p:extLst>
      <p:ext uri="{BB962C8B-B14F-4D97-AF65-F5344CB8AC3E}">
        <p14:creationId xmlns:p14="http://schemas.microsoft.com/office/powerpoint/2010/main" val="187880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0918" y="1954306"/>
            <a:ext cx="9681882" cy="391309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majoritní vlastník GES Media </a:t>
            </a:r>
            <a:r>
              <a:rPr lang="cs-CZ" dirty="0" err="1"/>
              <a:t>Europe</a:t>
            </a:r>
            <a:r>
              <a:rPr lang="cs-CZ" dirty="0"/>
              <a:t> – Ivan Zach</a:t>
            </a:r>
          </a:p>
          <a:p>
            <a:r>
              <a:rPr lang="cs-CZ" dirty="0"/>
              <a:t>generální ředitel Marek Singer</a:t>
            </a:r>
          </a:p>
          <a:p>
            <a:r>
              <a:rPr lang="cs-CZ" dirty="0"/>
              <a:t>začínala jako FTV Premiéra 20. června 1993 jen pro střední Čechy</a:t>
            </a:r>
          </a:p>
          <a:p>
            <a:r>
              <a:rPr lang="cs-CZ" dirty="0"/>
              <a:t>přejmenování na Prima televize 1997, pak ještě Prima </a:t>
            </a:r>
            <a:r>
              <a:rPr lang="cs-CZ" dirty="0" err="1"/>
              <a:t>Family</a:t>
            </a:r>
            <a:r>
              <a:rPr lang="cs-CZ" dirty="0"/>
              <a:t> (2012-13) a nyní Prima</a:t>
            </a:r>
          </a:p>
          <a:p>
            <a:r>
              <a:rPr lang="cs-CZ" dirty="0"/>
              <a:t>digitální iPrima.cz s vlastní „videopůjčovnou“</a:t>
            </a:r>
          </a:p>
          <a:p>
            <a:r>
              <a:rPr lang="cs-CZ" dirty="0"/>
              <a:t>programy:</a:t>
            </a:r>
          </a:p>
          <a:p>
            <a:pPr lvl="1"/>
            <a:r>
              <a:rPr lang="cs-CZ" dirty="0"/>
              <a:t>Prima – zábava, filmy, zpravodajství (nemá zpravodajské ranní vysílání)</a:t>
            </a:r>
          </a:p>
          <a:p>
            <a:pPr lvl="1"/>
            <a:r>
              <a:rPr lang="cs-CZ" dirty="0"/>
              <a:t>Prima COOL – seriály, nové technologie</a:t>
            </a:r>
          </a:p>
          <a:p>
            <a:pPr lvl="1"/>
            <a:r>
              <a:rPr lang="cs-CZ" dirty="0"/>
              <a:t>Prima Krimi</a:t>
            </a:r>
          </a:p>
          <a:p>
            <a:pPr lvl="1"/>
            <a:r>
              <a:rPr lang="cs-CZ" dirty="0"/>
              <a:t>Prima Love</a:t>
            </a:r>
          </a:p>
          <a:p>
            <a:pPr lvl="1"/>
            <a:r>
              <a:rPr lang="cs-CZ" dirty="0"/>
              <a:t>Prima Max – filmy, reprízy pořadů</a:t>
            </a:r>
          </a:p>
          <a:p>
            <a:pPr lvl="1"/>
            <a:r>
              <a:rPr lang="cs-CZ" dirty="0"/>
              <a:t>Prima ZOOM</a:t>
            </a:r>
          </a:p>
          <a:p>
            <a:pPr lvl="1"/>
            <a:r>
              <a:rPr lang="cs-CZ" dirty="0"/>
              <a:t>Prima Star</a:t>
            </a:r>
          </a:p>
          <a:p>
            <a:pPr lvl="1"/>
            <a:r>
              <a:rPr lang="cs-CZ" dirty="0"/>
              <a:t>Prima Plus</a:t>
            </a:r>
          </a:p>
          <a:p>
            <a:pPr lvl="1"/>
            <a:r>
              <a:rPr lang="cs-CZ" dirty="0"/>
              <a:t>Prima Show (mladší ženy) – od října 2021</a:t>
            </a:r>
          </a:p>
          <a:p>
            <a:pPr lvl="1"/>
            <a:r>
              <a:rPr lang="cs-CZ" dirty="0"/>
              <a:t>CNN Prima NEWS – březen 2020 – licence od americké CNN</a:t>
            </a:r>
          </a:p>
        </p:txBody>
      </p:sp>
    </p:spTree>
    <p:extLst>
      <p:ext uri="{BB962C8B-B14F-4D97-AF65-F5344CB8AC3E}">
        <p14:creationId xmlns:p14="http://schemas.microsoft.com/office/powerpoint/2010/main" val="4165856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komerční televizní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Barrandov a jeho programy</a:t>
            </a:r>
          </a:p>
          <a:p>
            <a:r>
              <a:rPr lang="cs-CZ" dirty="0"/>
              <a:t>Seznam Zprávy </a:t>
            </a:r>
          </a:p>
          <a:p>
            <a:r>
              <a:rPr lang="cs-CZ" dirty="0" err="1"/>
              <a:t>Óčko</a:t>
            </a:r>
            <a:endParaRPr lang="cs-CZ" dirty="0"/>
          </a:p>
          <a:p>
            <a:r>
              <a:rPr lang="cs-CZ" dirty="0"/>
              <a:t>O2 TV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063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rádia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často překlápí do digitálního vysílání, vzduchem se většinou nese jen jedna hlavní stanice</a:t>
            </a:r>
          </a:p>
          <a:p>
            <a:r>
              <a:rPr lang="cs-CZ" dirty="0"/>
              <a:t>Evropa 2</a:t>
            </a:r>
          </a:p>
          <a:p>
            <a:pPr lvl="1"/>
            <a:r>
              <a:rPr lang="cs-CZ" dirty="0"/>
              <a:t>první komerční rádio v ČR, začínala pod názvem </a:t>
            </a:r>
            <a:r>
              <a:rPr lang="cs-CZ" dirty="0" err="1"/>
              <a:t>Europe</a:t>
            </a:r>
            <a:r>
              <a:rPr lang="cs-CZ" dirty="0"/>
              <a:t> 2</a:t>
            </a:r>
          </a:p>
          <a:p>
            <a:pPr lvl="1"/>
            <a:r>
              <a:rPr lang="cs-CZ" dirty="0"/>
              <a:t>Czech Media Invest (Křetínský)</a:t>
            </a:r>
          </a:p>
          <a:p>
            <a:pPr lvl="1"/>
            <a:r>
              <a:rPr lang="cs-CZ" dirty="0"/>
              <a:t>pro mladé – především hudební rádio</a:t>
            </a:r>
          </a:p>
          <a:p>
            <a:r>
              <a:rPr lang="cs-CZ" dirty="0"/>
              <a:t>Frekvence 1</a:t>
            </a:r>
          </a:p>
          <a:p>
            <a:pPr lvl="1"/>
            <a:r>
              <a:rPr lang="cs-CZ" dirty="0"/>
              <a:t>1993</a:t>
            </a:r>
          </a:p>
          <a:p>
            <a:pPr lvl="1"/>
            <a:r>
              <a:rPr lang="cs-CZ" dirty="0"/>
              <a:t>stejná mediální skupina jako Evropa 2</a:t>
            </a:r>
          </a:p>
          <a:p>
            <a:pPr lvl="1"/>
            <a:r>
              <a:rPr lang="cs-CZ" dirty="0"/>
              <a:t>kombinace mluveného slova (zpravodajství, vlastní pořady) a hudby, více české a starší hudby než na Evropě 2</a:t>
            </a:r>
          </a:p>
          <a:p>
            <a:r>
              <a:rPr lang="cs-CZ" dirty="0"/>
              <a:t>Rádio Impuls</a:t>
            </a:r>
          </a:p>
          <a:p>
            <a:pPr lvl="1"/>
            <a:r>
              <a:rPr lang="cs-CZ" dirty="0"/>
              <a:t>1999</a:t>
            </a:r>
          </a:p>
          <a:p>
            <a:pPr lvl="1"/>
            <a:r>
              <a:rPr lang="cs-CZ" dirty="0"/>
              <a:t>vlastní LONDA s.r.o. (Agrofert)</a:t>
            </a:r>
          </a:p>
          <a:p>
            <a:pPr lvl="1"/>
            <a:r>
              <a:rPr lang="cs-CZ" dirty="0"/>
              <a:t>nejposlouchanější rádio v republice</a:t>
            </a:r>
          </a:p>
          <a:p>
            <a:pPr lvl="1"/>
            <a:r>
              <a:rPr lang="cs-CZ" dirty="0"/>
              <a:t>česká hudba, zprávy, doprava, zábava (podobné jako Frekvence 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167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vydavatelství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zaštiťují </a:t>
            </a:r>
            <a:r>
              <a:rPr lang="cs-CZ" dirty="0" err="1"/>
              <a:t>print</a:t>
            </a:r>
            <a:r>
              <a:rPr lang="cs-CZ" dirty="0"/>
              <a:t>, weby i digitální televize – často spojené v jedno médium</a:t>
            </a:r>
          </a:p>
          <a:p>
            <a:r>
              <a:rPr lang="cs-CZ" dirty="0"/>
              <a:t>podrobně v tabulce vlastníků</a:t>
            </a:r>
          </a:p>
        </p:txBody>
      </p:sp>
    </p:spTree>
    <p:extLst>
      <p:ext uri="{BB962C8B-B14F-4D97-AF65-F5344CB8AC3E}">
        <p14:creationId xmlns:p14="http://schemas.microsoft.com/office/powerpoint/2010/main" val="239771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2280"/>
            <a:ext cx="10515600" cy="4351338"/>
          </a:xfrm>
        </p:spPr>
        <p:txBody>
          <a:bodyPr/>
          <a:lstStyle/>
          <a:p>
            <a:r>
              <a:rPr lang="cs-CZ" sz="2000" dirty="0"/>
              <a:t>vlastník Zdeněk Bakala</a:t>
            </a:r>
          </a:p>
          <a:p>
            <a:r>
              <a:rPr lang="cs-CZ" sz="2000" dirty="0"/>
              <a:t>z názvu zřejmé vysoké ekonomické zaměření, ale také obecné zpravodajství, publicistika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13F168-862C-4F9A-8109-D6B94864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2659485"/>
            <a:ext cx="47529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3807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vlastník Ivo </a:t>
            </a:r>
            <a:r>
              <a:rPr lang="cs-CZ" sz="2000" dirty="0" err="1"/>
              <a:t>Lukačovič</a:t>
            </a:r>
            <a:endParaRPr lang="cs-CZ" sz="2000" dirty="0"/>
          </a:p>
          <a:p>
            <a:r>
              <a:rPr lang="cs-CZ" sz="2000" dirty="0"/>
              <a:t>zpravodajsko-publicistické Seznam Zprávy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9291FE-18CD-4E99-9911-3331DEDF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26" y="2506661"/>
            <a:ext cx="5525547" cy="40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4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Mafra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666423" cy="4351338"/>
          </a:xfrm>
        </p:spPr>
        <p:txBody>
          <a:bodyPr/>
          <a:lstStyle/>
          <a:p>
            <a:r>
              <a:rPr lang="cs-CZ" dirty="0"/>
              <a:t>100% vlastní Agrofert, který je ve </a:t>
            </a:r>
            <a:r>
              <a:rPr lang="cs-CZ" dirty="0" err="1"/>
              <a:t>svěřenských</a:t>
            </a:r>
            <a:r>
              <a:rPr lang="cs-CZ" dirty="0"/>
              <a:t> fondech Andreje </a:t>
            </a:r>
            <a:r>
              <a:rPr lang="cs-CZ" dirty="0" err="1"/>
              <a:t>Babiše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D0769C-1A9D-4CA2-A475-3FF5CA3DF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"/>
          <a:stretch/>
        </p:blipFill>
        <p:spPr>
          <a:xfrm>
            <a:off x="5038023" y="0"/>
            <a:ext cx="659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1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News</a:t>
            </a:r>
            <a:r>
              <a:rPr lang="cs-CZ" dirty="0"/>
              <a:t> Center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022600" cy="4351338"/>
          </a:xfrm>
        </p:spPr>
        <p:txBody>
          <a:bodyPr/>
          <a:lstStyle/>
          <a:p>
            <a:r>
              <a:rPr lang="cs-CZ" dirty="0"/>
              <a:t>Daniel Křetínský, Patrik Tkáč, Roman </a:t>
            </a:r>
            <a:r>
              <a:rPr lang="cs-CZ" dirty="0" err="1"/>
              <a:t>Korbačka</a:t>
            </a:r>
            <a:endParaRPr lang="cs-CZ" dirty="0"/>
          </a:p>
          <a:p>
            <a:r>
              <a:rPr lang="cs-CZ" dirty="0"/>
              <a:t>nejznámější a nejúspěšnější titul – deník Blesk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933C9C-15C3-4299-80A3-5716EAA0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7048"/>
            <a:ext cx="5874398" cy="6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7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Empresa</a:t>
            </a:r>
            <a:r>
              <a:rPr lang="cs-CZ" dirty="0"/>
              <a:t> 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530600" cy="4351338"/>
          </a:xfrm>
        </p:spPr>
        <p:txBody>
          <a:bodyPr/>
          <a:lstStyle/>
          <a:p>
            <a:r>
              <a:rPr lang="cs-CZ" dirty="0"/>
              <a:t>Jaromír Soukup</a:t>
            </a:r>
          </a:p>
          <a:p>
            <a:r>
              <a:rPr lang="cs-CZ" dirty="0"/>
              <a:t>kromě Barrandova ještě tisk – např. Týden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F01566-6141-400C-BD6B-410A744F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825625"/>
            <a:ext cx="6477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Krátce 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0672"/>
          </a:xfrm>
        </p:spPr>
        <p:txBody>
          <a:bodyPr>
            <a:normAutofit/>
          </a:bodyPr>
          <a:lstStyle/>
          <a:p>
            <a:r>
              <a:rPr lang="cs-CZ" dirty="0"/>
              <a:t>po válce krátká doba rozkvětu, s příchodem komunistů úpadek kvality a rozličnosti médií (nástroj KSČ)</a:t>
            </a:r>
          </a:p>
          <a:p>
            <a:r>
              <a:rPr lang="cs-CZ" dirty="0"/>
              <a:t>1. 5. 1953 – 1. veřejné vysílání Československé televize</a:t>
            </a:r>
          </a:p>
          <a:p>
            <a:pPr lvl="1"/>
            <a:r>
              <a:rPr lang="cs-CZ" dirty="0"/>
              <a:t>1955 první přímý přenos (hokej)</a:t>
            </a:r>
          </a:p>
          <a:p>
            <a:pPr lvl="1"/>
            <a:r>
              <a:rPr lang="cs-CZ" dirty="0"/>
              <a:t>1955/56 ČST Ostrava, 1956 ČST Bratislava, 1961 ČST Brno, 1962 ČST Košice</a:t>
            </a:r>
          </a:p>
          <a:p>
            <a:pPr lvl="1"/>
            <a:r>
              <a:rPr lang="cs-CZ" dirty="0"/>
              <a:t>1970 – první barevný přenos, ČST2 přechází na pravidelné vysílání</a:t>
            </a:r>
          </a:p>
          <a:p>
            <a:pPr lvl="1"/>
            <a:r>
              <a:rPr lang="cs-CZ" dirty="0"/>
              <a:t>1973 – ČST2 plně podporuje barevný přenos, ČST1 až v roce 1975</a:t>
            </a:r>
          </a:p>
          <a:p>
            <a:r>
              <a:rPr lang="cs-CZ" dirty="0"/>
              <a:t>v 60. letech oteplení poměrů (což v roce 68 skončilo)</a:t>
            </a:r>
          </a:p>
          <a:p>
            <a:r>
              <a:rPr lang="cs-CZ" dirty="0"/>
              <a:t>rozvoj samizdatu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50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komerční vydavatelství a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Burda International CZ – Hubert Burda Media Holding (Apetit, Elle, </a:t>
            </a:r>
            <a:r>
              <a:rPr lang="cs-CZ" dirty="0" err="1"/>
              <a:t>Marianne</a:t>
            </a:r>
            <a:r>
              <a:rPr lang="cs-CZ" dirty="0"/>
              <a:t>…)</a:t>
            </a:r>
          </a:p>
          <a:p>
            <a:r>
              <a:rPr lang="cs-CZ" dirty="0"/>
              <a:t>V24 Media (</a:t>
            </a:r>
            <a:r>
              <a:rPr lang="cs-CZ" dirty="0" err="1"/>
              <a:t>Vogue</a:t>
            </a:r>
            <a:r>
              <a:rPr lang="cs-CZ" dirty="0"/>
              <a:t>)</a:t>
            </a:r>
          </a:p>
          <a:p>
            <a:r>
              <a:rPr lang="cs-CZ" dirty="0" err="1"/>
              <a:t>Our</a:t>
            </a:r>
            <a:r>
              <a:rPr lang="cs-CZ" dirty="0"/>
              <a:t> Media – Michal Voráček, Ivo Valenta (Parlamentní listy)</a:t>
            </a:r>
          </a:p>
          <a:p>
            <a:r>
              <a:rPr lang="cs-CZ" dirty="0"/>
              <a:t>Vltava Labe Media – </a:t>
            </a:r>
            <a:r>
              <a:rPr lang="cs-CZ" dirty="0" err="1"/>
              <a:t>Penta</a:t>
            </a:r>
            <a:r>
              <a:rPr lang="cs-CZ" dirty="0"/>
              <a:t> </a:t>
            </a:r>
            <a:r>
              <a:rPr lang="cs-CZ" dirty="0" err="1"/>
              <a:t>Investments</a:t>
            </a:r>
            <a:r>
              <a:rPr lang="cs-CZ" dirty="0"/>
              <a:t> (Deníky)</a:t>
            </a:r>
          </a:p>
          <a:p>
            <a:r>
              <a:rPr lang="cs-CZ" dirty="0"/>
              <a:t>Deník N – nezávislý, resp. N Media + Nadace Independent </a:t>
            </a:r>
            <a:r>
              <a:rPr lang="cs-CZ" dirty="0" err="1"/>
              <a:t>Press</a:t>
            </a:r>
            <a:endParaRPr lang="cs-CZ" dirty="0"/>
          </a:p>
          <a:p>
            <a:endParaRPr lang="cs-CZ" dirty="0"/>
          </a:p>
          <a:p>
            <a:r>
              <a:rPr lang="cs-CZ" dirty="0"/>
              <a:t>Nastudovat mapu vlastníků: </a:t>
            </a:r>
            <a:r>
              <a:rPr lang="cs-CZ" dirty="0">
                <a:hlinkClick r:id="rId2"/>
              </a:rPr>
              <a:t>https://www.mediaguru.cz/clanky/2023/03/aktualizovana-mapa-vlastniku-ceskych-medii-2023/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47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vůbec prostor pro nová média? Je česká mediální scéna natolik velká a stabilní, aby se v ní nová média udržela? </a:t>
            </a:r>
          </a:p>
        </p:txBody>
      </p:sp>
    </p:spTree>
    <p:extLst>
      <p:ext uri="{BB962C8B-B14F-4D97-AF65-F5344CB8AC3E}">
        <p14:creationId xmlns:p14="http://schemas.microsoft.com/office/powerpoint/2010/main" val="3327527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 a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41120"/>
            <a:ext cx="10962640" cy="529336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ČRo</a:t>
            </a:r>
            <a:r>
              <a:rPr lang="cs-CZ" dirty="0"/>
              <a:t>: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https://rada.rozhlas.cz/o-rade-7722504</a:t>
            </a:r>
            <a:endParaRPr lang="cs-CZ" dirty="0"/>
          </a:p>
          <a:p>
            <a:r>
              <a:rPr lang="cs-CZ" dirty="0">
                <a:hlinkClick r:id="rId3"/>
              </a:rPr>
              <a:t>https://informace.rozhlas.cz/reklama-7966531</a:t>
            </a:r>
            <a:endParaRPr lang="cs-CZ" dirty="0"/>
          </a:p>
          <a:p>
            <a:r>
              <a:rPr lang="cs-CZ" dirty="0">
                <a:hlinkClick r:id="rId4"/>
              </a:rPr>
              <a:t>https://www.rozhlas.cz/17listopad/zvukovyarchiv/_zprava/657699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ČT:</a:t>
            </a:r>
          </a:p>
          <a:p>
            <a:r>
              <a:rPr lang="cs-CZ" dirty="0">
                <a:hlinkClick r:id="rId5"/>
              </a:rPr>
              <a:t>https://img.ceskatelevize.cz/boss/document/1035.pdf?v=1&amp;_ga=2.81706647.1234117935.1570696631-271405053.1568967691</a:t>
            </a:r>
            <a:endParaRPr lang="cs-CZ" dirty="0"/>
          </a:p>
          <a:p>
            <a:r>
              <a:rPr lang="cs-CZ" dirty="0">
                <a:hlinkClick r:id="rId6"/>
              </a:rPr>
              <a:t>https://www.ceskatelevize.cz/vse-o-ct/reklama/zakonny-ramec/</a:t>
            </a:r>
            <a:endParaRPr lang="cs-CZ" dirty="0"/>
          </a:p>
          <a:p>
            <a:r>
              <a:rPr lang="cs-CZ" dirty="0">
                <a:hlinkClick r:id="rId7"/>
              </a:rPr>
              <a:t>https://www.ceskatelevize.cz/vse-o-ct/historie/ceskoslovenska-televize/listopad-1989/ceskoslovenska-televize-praha/</a:t>
            </a:r>
            <a:endParaRPr lang="cs-CZ" dirty="0"/>
          </a:p>
          <a:p>
            <a:r>
              <a:rPr lang="cs-CZ" dirty="0"/>
              <a:t>Další:</a:t>
            </a:r>
          </a:p>
          <a:p>
            <a:r>
              <a:rPr lang="cs-CZ" dirty="0">
                <a:hlinkClick r:id="rId8"/>
              </a:rPr>
              <a:t>https://www.mediaguru.cz/clanky/2023/03/aktualizovana-mapa-vlastniku-ceskych-medii-2023/</a:t>
            </a:r>
            <a:endParaRPr lang="cs-CZ" dirty="0"/>
          </a:p>
          <a:p>
            <a:r>
              <a:rPr lang="cs-CZ" dirty="0">
                <a:hlinkClick r:id="rId9"/>
              </a:rPr>
              <a:t>https://www.mediaguru.cz/clanky/2014/11/promeny-ceske-medialni-sceny-od-zacatku-90-let/</a:t>
            </a:r>
            <a:endParaRPr lang="cs-CZ" dirty="0"/>
          </a:p>
          <a:p>
            <a:r>
              <a:rPr lang="cs-CZ" dirty="0">
                <a:hlinkClick r:id="rId10"/>
              </a:rPr>
              <a:t>https://www.jsns.cz/projekty/medialni-vzdelavani/bulletin-medialni-vzdelavani/ceska-medialni-krajina/1.dil-uvod-do-sveta-medii</a:t>
            </a:r>
            <a:endParaRPr lang="cs-CZ" dirty="0"/>
          </a:p>
          <a:p>
            <a:r>
              <a:rPr lang="cs-CZ" dirty="0">
                <a:hlinkClick r:id="rId11"/>
              </a:rPr>
              <a:t>https://cz.ejo-online.eu/67/etika-a-kvalita-zurnalistiky/ceska-medialni-krajina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029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dotazy – </a:t>
            </a:r>
            <a:r>
              <a:rPr lang="cs-CZ" dirty="0">
                <a:hlinkClick r:id="rId2"/>
              </a:rPr>
              <a:t>nin.ortova@gmail.com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nina.ortova@fsv.cuni.cz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93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Sametová revoluce a 90. léta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5126182"/>
          </a:xfrm>
        </p:spPr>
        <p:txBody>
          <a:bodyPr>
            <a:normAutofit/>
          </a:bodyPr>
          <a:lstStyle/>
          <a:p>
            <a:r>
              <a:rPr lang="cs-CZ" dirty="0"/>
              <a:t>17. listopad změnil podobu médií (zaměstnanci ČST i rozhlasu postupně na stranu protestujících – v prvních dnech však stále neobjektivní zprávy)</a:t>
            </a:r>
          </a:p>
          <a:p>
            <a:r>
              <a:rPr lang="cs-CZ" dirty="0"/>
              <a:t>90. léta – stát přestal podporovat tisk -&gt; komercionalizace médií</a:t>
            </a:r>
          </a:p>
          <a:p>
            <a:r>
              <a:rPr lang="cs-CZ" dirty="0"/>
              <a:t>řada titulů fungovala jen krátce, privatizace tisku a postupný příchod zahraničních investorů</a:t>
            </a:r>
          </a:p>
          <a:p>
            <a:r>
              <a:rPr lang="cs-CZ" dirty="0"/>
              <a:t>1990</a:t>
            </a:r>
          </a:p>
          <a:p>
            <a:pPr lvl="1"/>
            <a:r>
              <a:rPr lang="cs-CZ" dirty="0"/>
              <a:t>začíná vysílat komerční Evropa 2</a:t>
            </a:r>
          </a:p>
          <a:p>
            <a:r>
              <a:rPr lang="cs-CZ" dirty="0"/>
              <a:t>1991</a:t>
            </a:r>
          </a:p>
          <a:p>
            <a:pPr lvl="1"/>
            <a:r>
              <a:rPr lang="cs-CZ" dirty="0"/>
              <a:t>první licence soukromým televizním subjektům</a:t>
            </a:r>
          </a:p>
          <a:p>
            <a:pPr lvl="1"/>
            <a:r>
              <a:rPr lang="cs-CZ" dirty="0"/>
              <a:t>vznik Českého rozhlasu (samostatně od přelomu let 1992/1993 – konec ČSFR)</a:t>
            </a:r>
          </a:p>
          <a:p>
            <a:pPr lvl="1"/>
            <a:r>
              <a:rPr lang="cs-CZ" dirty="0"/>
              <a:t>Rada </a:t>
            </a:r>
            <a:r>
              <a:rPr lang="cs-CZ" dirty="0" err="1"/>
              <a:t>ČRo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Sametová revoluce a 90. léta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512618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1992</a:t>
            </a:r>
          </a:p>
          <a:p>
            <a:pPr lvl="1"/>
            <a:r>
              <a:rPr lang="cs-CZ" dirty="0"/>
              <a:t>televize rozdělená na Českou televizi a Slovenskou televizi – ČST ale stále fungovala na kanále F1</a:t>
            </a:r>
          </a:p>
          <a:p>
            <a:pPr lvl="1"/>
            <a:r>
              <a:rPr lang="cs-CZ" dirty="0"/>
              <a:t>Rada pro rozhlasové a televizní vysílání</a:t>
            </a:r>
          </a:p>
          <a:p>
            <a:pPr lvl="1"/>
            <a:r>
              <a:rPr lang="cs-CZ" dirty="0"/>
              <a:t>Rada ČT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13. února 1992 – Internet!, připojení k síti www na ČVUT v Dejvicích</a:t>
            </a:r>
          </a:p>
          <a:p>
            <a:pPr lvl="1"/>
            <a:r>
              <a:rPr lang="cs-CZ" dirty="0"/>
              <a:t>fenomén Blesk ve vydavatelství </a:t>
            </a:r>
            <a:r>
              <a:rPr lang="cs-CZ" dirty="0" err="1"/>
              <a:t>Ringier</a:t>
            </a:r>
            <a:r>
              <a:rPr lang="cs-CZ" dirty="0"/>
              <a:t> (vzor německý </a:t>
            </a:r>
            <a:r>
              <a:rPr lang="cs-CZ" dirty="0" err="1"/>
              <a:t>Bild</a:t>
            </a:r>
            <a:r>
              <a:rPr lang="cs-CZ" dirty="0"/>
              <a:t>) – první barevný deník, brzy nejprodávanější</a:t>
            </a:r>
          </a:p>
          <a:p>
            <a:r>
              <a:rPr lang="cs-CZ" b="1" dirty="0"/>
              <a:t>1993 - FTV Premiéra (později Prima)</a:t>
            </a:r>
          </a:p>
          <a:p>
            <a:r>
              <a:rPr lang="cs-CZ" b="1" dirty="0"/>
              <a:t>1994 - TV Nova</a:t>
            </a:r>
          </a:p>
          <a:p>
            <a:r>
              <a:rPr lang="cs-CZ" dirty="0"/>
              <a:t>1996</a:t>
            </a:r>
          </a:p>
          <a:p>
            <a:pPr lvl="1"/>
            <a:r>
              <a:rPr lang="cs-CZ" dirty="0"/>
              <a:t>první internetový časopis Neviditelný pes</a:t>
            </a:r>
          </a:p>
          <a:p>
            <a:pPr lvl="1"/>
            <a:r>
              <a:rPr lang="cs-CZ" dirty="0"/>
              <a:t>vznik Seznam.cz</a:t>
            </a:r>
          </a:p>
          <a:p>
            <a:r>
              <a:rPr lang="cs-CZ" dirty="0"/>
              <a:t>s příchodem komerčních celoplošných televizí rozvoj televizní inzerce (do té doby měla prim tištěná inzerce) – na konci 90. let televize nejsilnějším </a:t>
            </a:r>
            <a:r>
              <a:rPr lang="cs-CZ" dirty="0" err="1"/>
              <a:t>mediatypem</a:t>
            </a:r>
            <a:r>
              <a:rPr lang="cs-CZ" dirty="0"/>
              <a:t>, o slovo v inzerci se hlásí také internet</a:t>
            </a:r>
          </a:p>
        </p:txBody>
      </p:sp>
    </p:spTree>
    <p:extLst>
      <p:ext uri="{BB962C8B-B14F-4D97-AF65-F5344CB8AC3E}">
        <p14:creationId xmlns:p14="http://schemas.microsoft.com/office/powerpoint/2010/main" val="417121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61073" cy="78018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Orientační odhad podílu médií (%) na reklamních investicích 1990 - 2013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79" y="1363323"/>
            <a:ext cx="5436765" cy="3510280"/>
          </a:xfrm>
        </p:spPr>
      </p:pic>
      <p:sp>
        <p:nvSpPr>
          <p:cNvPr id="5" name="TextovéPole 4"/>
          <p:cNvSpPr txBox="1"/>
          <p:nvPr/>
        </p:nvSpPr>
        <p:spPr>
          <a:xfrm rot="16200000">
            <a:off x="-1657927" y="3588451"/>
            <a:ext cx="562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pl-PL" sz="1400" i="1" dirty="0"/>
              <a:t>ARBOmedia, OMD Czech, SPIR – k dispozici online na https://www.mediaguru.cz/clanky/2014/11/promeny-ceske-medialni-sceny-od-zacatku-90-let/</a:t>
            </a:r>
            <a:endParaRPr lang="cs-CZ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69D671-0815-4FEE-80F3-1173B651D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47" b="18935"/>
          <a:stretch/>
        </p:blipFill>
        <p:spPr>
          <a:xfrm>
            <a:off x="3846756" y="4785860"/>
            <a:ext cx="8248607" cy="19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54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Rectangle 205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5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4.png">
            <a:extLst>
              <a:ext uri="{FF2B5EF4-FFF2-40B4-BE49-F238E27FC236}">
                <a16:creationId xmlns:a16="http://schemas.microsoft.com/office/drawing/2014/main" id="{F6551601-EF7C-485B-A5A0-4625ECC0F9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5760" y="439441"/>
            <a:ext cx="11460480" cy="5971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119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2000 - 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2000 – zkušební digitální televizní vysílání (České radiokomunikace)</a:t>
            </a:r>
          </a:p>
          <a:p>
            <a:r>
              <a:rPr lang="cs-CZ" dirty="0"/>
              <a:t>2005 ČT přechází na digitální vysílání</a:t>
            </a:r>
          </a:p>
          <a:p>
            <a:r>
              <a:rPr lang="cs-CZ" dirty="0"/>
              <a:t>vznik Webu 2.0 – uživatel tvůrcem obsahu (Wikipedie, </a:t>
            </a:r>
            <a:r>
              <a:rPr lang="cs-CZ" dirty="0" err="1"/>
              <a:t>YouTube</a:t>
            </a:r>
            <a:r>
              <a:rPr lang="cs-CZ" dirty="0"/>
              <a:t>…)</a:t>
            </a:r>
          </a:p>
          <a:p>
            <a:r>
              <a:rPr lang="cs-CZ" dirty="0"/>
              <a:t>masový pokles prodaného nákladu tištěných médií, přechod na internet</a:t>
            </a:r>
          </a:p>
          <a:p>
            <a:r>
              <a:rPr lang="cs-CZ" dirty="0"/>
              <a:t>na počátku tisíciletí velký počet vydavatelů – postupem času se výrazně snížil</a:t>
            </a:r>
          </a:p>
          <a:p>
            <a:r>
              <a:rPr lang="cs-CZ" dirty="0"/>
              <a:t>zvyšuje se počet domácností připojených na internet (2021 – 83 %, ČSÚ)</a:t>
            </a:r>
          </a:p>
          <a:p>
            <a:r>
              <a:rPr lang="cs-CZ" dirty="0"/>
              <a:t>vznik alternativních webů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377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5"/>
</p:tagLst>
</file>

<file path=ppt/theme/theme1.xml><?xml version="1.0" encoding="utf-8"?>
<a:theme xmlns:a="http://schemas.openxmlformats.org/drawingml/2006/main" name="Crop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542</TotalTime>
  <Words>2327</Words>
  <Application>Microsoft Office PowerPoint</Application>
  <PresentationFormat>Širokoúhlá obrazovka</PresentationFormat>
  <Paragraphs>276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Franklin Gothic Book</vt:lpstr>
      <vt:lpstr>Wingdings</vt:lpstr>
      <vt:lpstr>Crop</vt:lpstr>
      <vt:lpstr>Česká mediální krajina</vt:lpstr>
      <vt:lpstr>Média obecně</vt:lpstr>
      <vt:lpstr>Krátce z historie</vt:lpstr>
      <vt:lpstr>Krátce z historie</vt:lpstr>
      <vt:lpstr>Sametová revoluce a 90. léta</vt:lpstr>
      <vt:lpstr>Sametová revoluce a 90. léta</vt:lpstr>
      <vt:lpstr>Orientační odhad podílu médií (%) na reklamních investicích 1990 - 2013</vt:lpstr>
      <vt:lpstr>Prezentace aplikace PowerPoint</vt:lpstr>
      <vt:lpstr>2000 - současnost</vt:lpstr>
      <vt:lpstr>Vývoj počtu stanic a provozovatelů</vt:lpstr>
      <vt:lpstr>Současná mediální scéna v ČR</vt:lpstr>
      <vt:lpstr>Prezentace aplikace PowerPoint</vt:lpstr>
      <vt:lpstr>Důvěryhodnost</vt:lpstr>
      <vt:lpstr>Důvěryhodnost</vt:lpstr>
      <vt:lpstr>Zásah</vt:lpstr>
      <vt:lpstr>Média veřejné služby</vt:lpstr>
      <vt:lpstr>Média veřejné služby</vt:lpstr>
      <vt:lpstr>Česká televize</vt:lpstr>
      <vt:lpstr>Programy ČT</vt:lpstr>
      <vt:lpstr>Česká televize</vt:lpstr>
      <vt:lpstr>Digitální ČT</vt:lpstr>
      <vt:lpstr>Český rozhlas</vt:lpstr>
      <vt:lpstr>Stanice ČRo</vt:lpstr>
      <vt:lpstr>Digitální ČRo</vt:lpstr>
      <vt:lpstr>Česká tisková kancelář (ČTK)</vt:lpstr>
      <vt:lpstr>Česká tisková kancelář (ČTK)</vt:lpstr>
      <vt:lpstr>Prezentace aplikace PowerPoint</vt:lpstr>
      <vt:lpstr>Komerční média</vt:lpstr>
      <vt:lpstr>TV Nova</vt:lpstr>
      <vt:lpstr>Digitální Nova</vt:lpstr>
      <vt:lpstr>Prima</vt:lpstr>
      <vt:lpstr>Další komerční televizní stanice</vt:lpstr>
      <vt:lpstr>Komerční rádia</vt:lpstr>
      <vt:lpstr>Komerční vydavatelství</vt:lpstr>
      <vt:lpstr>Economia</vt:lpstr>
      <vt:lpstr>Seznam.cz</vt:lpstr>
      <vt:lpstr>Mafra</vt:lpstr>
      <vt:lpstr>Czech News Center</vt:lpstr>
      <vt:lpstr>Empresa Media</vt:lpstr>
      <vt:lpstr>Další komerční vydavatelství a média</vt:lpstr>
      <vt:lpstr>Diskuze</vt:lpstr>
      <vt:lpstr>Užitečné odkazy a zdroje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mediální krajina</dc:title>
  <dc:creator>Ortová Nina</dc:creator>
  <cp:lastModifiedBy>Ortová Nina Ext.</cp:lastModifiedBy>
  <cp:revision>36</cp:revision>
  <dcterms:created xsi:type="dcterms:W3CDTF">2019-10-10T08:07:06Z</dcterms:created>
  <dcterms:modified xsi:type="dcterms:W3CDTF">2023-10-10T17:06:44Z</dcterms:modified>
</cp:coreProperties>
</file>