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db7217e6c2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db7217e6c2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b7217e6c2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b7217e6c2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b7217e6c2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b7217e6c2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61473d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61473d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b7217e6c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b7217e6c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61473d3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61473d3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961473d3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d961473d3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961473d31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961473d31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961473d31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d961473d31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d961473d3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d961473d3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db7217e6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db7217e6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961473d31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961473d3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961473d3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961473d3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db7217e6c2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db7217e6c2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b7217e6c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b7217e6c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db7217e6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db7217e6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b7217e6c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db7217e6c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b7217e6c2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b7217e6c2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b7217e6c2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db7217e6c2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b7217e6c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b7217e6c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wbf.org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Český Para Sport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Medailonek Saši </a:t>
            </a:r>
            <a:r>
              <a:rPr lang="en-GB" sz="3300"/>
              <a:t>Pokorného</a:t>
            </a:r>
            <a:endParaRPr sz="33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27375" y="37429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Lenka Špindlerová, Chipo Malambo</a:t>
            </a:r>
            <a:endParaRPr sz="140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0550" y="3173825"/>
            <a:ext cx="4253450" cy="19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154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594"/>
              <a:buFont typeface="Arial"/>
              <a:buNone/>
            </a:pPr>
            <a:r>
              <a:rPr b="1" lang="en-GB" sz="2466" u="sng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Průběh projektu</a:t>
            </a:r>
            <a:endParaRPr b="1" sz="3466" u="sng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726900"/>
            <a:ext cx="8520600" cy="429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Odeslali jsme žádost o připojení k projektu paní předsedkyni organizace Mgr. Radce Kučírkové.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Dostali jsme</a:t>
            </a:r>
            <a:r>
              <a:rPr lang="en-GB" sz="1450">
                <a:solidFill>
                  <a:schemeClr val="dk1"/>
                </a:solidFill>
              </a:rPr>
              <a:t> úkoly a kontakt na zakladatele basketbalu vozíčkářů.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K</a:t>
            </a:r>
            <a:r>
              <a:rPr lang="en-GB" sz="1450">
                <a:solidFill>
                  <a:schemeClr val="dk1"/>
                </a:solidFill>
              </a:rPr>
              <a:t>ontaktovali jsme pana Pokorného, abychom stanovili datum a způsob rozhovoru.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Dohodnuli jsme se na online meetingu. 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P</a:t>
            </a:r>
            <a:r>
              <a:rPr lang="en-GB" sz="1450">
                <a:solidFill>
                  <a:schemeClr val="dk1"/>
                </a:solidFill>
              </a:rPr>
              <a:t>řipravili jsme otázky na rozhovor.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Zpracovali jsme informace z rozhovoru, následně jsme konzultovali s panem Pokorným a paní předsedkyní.</a:t>
            </a:r>
            <a:endParaRPr sz="145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Jako poslední jsme </a:t>
            </a:r>
            <a:r>
              <a:rPr lang="en-GB" sz="1450">
                <a:solidFill>
                  <a:schemeClr val="dk1"/>
                </a:solidFill>
              </a:rPr>
              <a:t>shromáždil informace o IWBF a historii a opět konzultovali pravost s panem Pokorným.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Vše jsme dali do jednoho dokumentu a odeslali paní Kučírkové. 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  <a:p>
            <a:pPr indent="-32067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50"/>
              <a:buAutoNum type="arabicPeriod"/>
            </a:pPr>
            <a:r>
              <a:rPr lang="en-GB" sz="1450">
                <a:solidFill>
                  <a:schemeClr val="dk1"/>
                </a:solidFill>
              </a:rPr>
              <a:t>Následně b</a:t>
            </a:r>
            <a:r>
              <a:rPr lang="en-GB" sz="1450">
                <a:solidFill>
                  <a:schemeClr val="dk1"/>
                </a:solidFill>
              </a:rPr>
              <a:t>yla obdržena zpětná vazba od projektového manažera, projekt následně poupraven a definitivně dokončen. </a:t>
            </a:r>
            <a:endParaRPr sz="145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Times New Roman"/>
                <a:ea typeface="Times New Roman"/>
                <a:cs typeface="Times New Roman"/>
                <a:sym typeface="Times New Roman"/>
              </a:rPr>
              <a:t>Komunikace a rozdělení úkolů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4892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Lenka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zaměřila se na komunikaci s panem Pokorným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dohodnutí detailů rozhovoru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zpracování informací od pana Pokorného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scelení dokumentu 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23"/>
          <p:cNvSpPr txBox="1"/>
          <p:nvPr>
            <p:ph idx="2" type="body"/>
          </p:nvPr>
        </p:nvSpPr>
        <p:spPr>
          <a:xfrm>
            <a:off x="4832400" y="14892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u="sng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Chipo</a:t>
            </a:r>
            <a:endParaRPr sz="1900" u="sng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200"/>
              </a:spcBef>
              <a:spcAft>
                <a:spcPts val="0"/>
              </a:spcAft>
              <a:buClr>
                <a:srgbClr val="1D2228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zaměřil se na komunikaci s projektovým manažerem</a:t>
            </a:r>
            <a:endParaRPr sz="190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1D2228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komunikaci procesu projektu</a:t>
            </a:r>
            <a:endParaRPr sz="190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1D2228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zpracování informací o historii a základních faktech basketbalu na vozíku</a:t>
            </a:r>
            <a:endParaRPr sz="190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Clr>
                <a:srgbClr val="1D2228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rgbClr val="1D222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odevzdání práce</a:t>
            </a:r>
            <a:endParaRPr sz="1900">
              <a:solidFill>
                <a:srgbClr val="1D222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246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Times New Roman"/>
                <a:ea typeface="Times New Roman"/>
                <a:cs typeface="Times New Roman"/>
                <a:sym typeface="Times New Roman"/>
              </a:rPr>
              <a:t>Obsah projektu 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922850"/>
            <a:ext cx="8520600" cy="40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Základní informace o basketbalu vozíčkářů viz </a:t>
            </a: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IWBF - International Wheelchair Basketball Federation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medailonek Saši Pokorného (v kolika letech a proč usedl na vozík, práce ..…)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jak se dostal ke sportu a proč zrovna basketbal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začátky – kdy – kde – jak – s kým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jak sháněl nové hráče – jak nové týmy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jak zahájili ligovou soutěž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první mezinárodní závody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řízení ligy / řízení reprezentace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fungování klubu</a:t>
            </a:r>
            <a:endParaRPr sz="16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Char char="●"/>
            </a:pPr>
            <a:r>
              <a:rPr lang="en-GB" sz="16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foto dokumentace</a:t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311700" y="322575"/>
            <a:ext cx="85206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533" u="sng">
                <a:latin typeface="Times New Roman"/>
                <a:ea typeface="Times New Roman"/>
                <a:cs typeface="Times New Roman"/>
                <a:sym typeface="Times New Roman"/>
              </a:rPr>
              <a:t>Komunikace se Sašou Pokorným</a:t>
            </a:r>
            <a:endParaRPr b="1" sz="2533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311700" y="1351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 domluvě s manažerkou organizace kontakt na pana Pokorného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těžší komunikace -&gt; media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časová flexibilita -&gt; důchod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telefonický meeting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částečná ochota i neochota (nedostatek dokumentace…)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307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300" u="sng">
                <a:solidFill>
                  <a:srgbClr val="1D2228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Medailonek Saši Pokorného</a:t>
            </a:r>
            <a:endParaRPr b="1" sz="38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014725"/>
            <a:ext cx="8520600" cy="386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Zakladatel </a:t>
            </a: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basketbalu vozíčkářů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 vozík v 29 letech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Před úrazem sportovec (volejbal, hokej…)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Žádná možnost v ČSSR, tak se rozhodl hledat možnosti 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 setkání sportovců v RÚ Hrabyně informace o basketbalu na vozíku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Založení nového klubu basketbalu na vozíku TJ Meta Praha 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Nebylo jednoduché- prostory, hráči, trenéři, finance 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Nebrán ohled na OSP (žádná podpora státu, sponzorů…)</a:t>
            </a:r>
            <a:endParaRPr sz="1993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203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94"/>
              <a:buFont typeface="Times New Roman"/>
              <a:buChar char="●"/>
            </a:pPr>
            <a:r>
              <a:rPr lang="en-GB" sz="1993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Tréninky 1x týdně, nejdříve hodně amatérské, klasické vozíky</a:t>
            </a:r>
            <a:endParaRPr sz="837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311700" y="76550"/>
            <a:ext cx="8520600" cy="482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První mezinárodní turnaj ve spolupráci s Mladou Frontou (trvala dalších 20 let)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Týmy Lipsko, Budapešť, TJ Meta Praha            prohra           motivace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Následně účast 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 turnajích po Evropě (Jugoslávie, Maďarsko, Rakousko, NDR, NSR)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 t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é době vznikly dva další oddíly, a to v Brně a Hrabyni -&gt; domácí soutěž basketbalu vozíčkářů. 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 revoluci zlepšení situace-&gt; připravenost hráčů, podpora od státu, firem (sponzorské dary)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nové vozíky od firmy JAWA 17 000,- </a:t>
            </a: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(Dnešní vozíky stojí kolem 120 000,-)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Během Poháru Mladé Fronty spolupráce s týmem ze Salzburku        velmi přínosné</a:t>
            </a:r>
            <a:endParaRPr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spolupráce s USK Praha       materiální zajištění, trenér         zlepšení taktiky, techniky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9" name="Google Shape;149;p27"/>
          <p:cNvSpPr/>
          <p:nvPr/>
        </p:nvSpPr>
        <p:spPr>
          <a:xfrm>
            <a:off x="887875" y="3566800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7"/>
          <p:cNvSpPr/>
          <p:nvPr/>
        </p:nvSpPr>
        <p:spPr>
          <a:xfrm>
            <a:off x="4755700" y="6882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7"/>
          <p:cNvSpPr/>
          <p:nvPr/>
        </p:nvSpPr>
        <p:spPr>
          <a:xfrm>
            <a:off x="5907550" y="6882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/>
          <p:nvPr/>
        </p:nvSpPr>
        <p:spPr>
          <a:xfrm>
            <a:off x="6702875" y="397807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/>
          <p:nvPr/>
        </p:nvSpPr>
        <p:spPr>
          <a:xfrm>
            <a:off x="3120150" y="43907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/>
          <p:nvPr/>
        </p:nvSpPr>
        <p:spPr>
          <a:xfrm>
            <a:off x="5997350" y="43907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idx="1" type="body"/>
          </p:nvPr>
        </p:nvSpPr>
        <p:spPr>
          <a:xfrm>
            <a:off x="311700" y="350750"/>
            <a:ext cx="8520600" cy="44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en-GB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Kvalifikace v Anglii         postup mezi </a:t>
            </a: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12 nejlepších týmů Evropy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TJ Meta Praha        několikrát mistry ČR a i další úspěchy na mezinárodních turnajích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Nízká oblíbenost sportu         těžké zvětšit základnu (nábory v RC Kladruby)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Vznik dalších sportů florbal na vozíku, sledge hokej 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I přes náročnost celého procesu Saša Pokorný ve vedoucí pozici 10 let + 10 let pomocný asistent </a:t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b="1" lang="en-GB" sz="19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Obrovské díky tomuto muži, jelikož založil krásnou kolektivní hru, jako basketbal na vozíku je a rozhýbal nejednoho vozíčkáře!</a:t>
            </a:r>
            <a:endParaRPr b="1"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500"/>
              </a:spcBef>
              <a:spcAft>
                <a:spcPts val="12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60" name="Google Shape;160;p28"/>
          <p:cNvSpPr/>
          <p:nvPr/>
        </p:nvSpPr>
        <p:spPr>
          <a:xfrm>
            <a:off x="3260750" y="18676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/>
          <p:nvPr/>
        </p:nvSpPr>
        <p:spPr>
          <a:xfrm>
            <a:off x="2342125" y="964525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8"/>
          <p:cNvSpPr/>
          <p:nvPr/>
        </p:nvSpPr>
        <p:spPr>
          <a:xfrm>
            <a:off x="3031000" y="534450"/>
            <a:ext cx="336900" cy="1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975" y="728063"/>
            <a:ext cx="8650050" cy="36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95500"/>
            <a:ext cx="8520600" cy="49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Poprvé se objevil v USA v roce 1945 díky válečným veteránům z II. s.v.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 3 roky se objevil v nemocnici Stoke Mandeville ve Velké Británii v roce 1948.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Národní turnaj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Illinois v USA roku 1949 se šesti týmy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1949 </a:t>
            </a: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založena Národní asociace basketbalu pro vozíčkáře (NWBA) v USA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Basketbal na vozíku do Evropy v 1955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Zahajovací sport na POH v Římě v roce 1960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1973 založení Mezinárodní federací her Stoke Mandeville (ISMGF) první dílčí oddíl pro basketbal na vozíku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té době byl ISMGF světovým řídícím orgánem pro všechny sporty na invalidním vozíku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roce 1993 založení IWBF jako světový orgán pro basketbal na vozíku</a:t>
            </a:r>
            <a:endParaRPr sz="2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208" y="599775"/>
            <a:ext cx="7968816" cy="448247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760350" y="0"/>
            <a:ext cx="7623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Historie v České republice</a:t>
            </a:r>
            <a:endParaRPr sz="24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219850" y="139150"/>
            <a:ext cx="8434800" cy="145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b="1" lang="en-GB" sz="2700" u="sng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Představení organizace</a:t>
            </a:r>
            <a:endParaRPr b="1" sz="2700" u="sng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302025"/>
            <a:ext cx="84348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Český svaz tělesně postižených sportovců (ČSTPS) 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 nestátní nezisková organizace, právní formou spolek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■"/>
            </a:pPr>
            <a:r>
              <a:rPr lang="en-GB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zaštiťující sportovní aktivity osob s pohybovým postižením </a:t>
            </a: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od úrovně rehabilitační, rekreační až po výkonnostní a vrcholovou, tedy paralympijskou.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 zakládajícím členem Českého paralympijského výboru (ČPV) a členem Unie zdravotně postižených sportovců (UZPS).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1" marL="914400" rtl="0" algn="l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Times New Roman"/>
              <a:buChar char="○"/>
            </a:pPr>
            <a:r>
              <a:rPr lang="en-GB" sz="15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 jediným a výlučným zástupcem ČR v mezinárodní střešní organizaci tělesně postižených sportovců IWAS (International Wheelchair Amputee Sports Federation), která je zakládající organizací Mezinárodního paralympijského výboru (IPC).</a:t>
            </a:r>
            <a:endParaRPr sz="15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>
            <p:ph idx="1" type="body"/>
          </p:nvPr>
        </p:nvSpPr>
        <p:spPr>
          <a:xfrm>
            <a:off x="173925" y="995000"/>
            <a:ext cx="8520600" cy="365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Vznikl 70. Letech jako doplněk rehabilitace v rehabilitačních ústavech v Kladrubech a Hrabyni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r. 1987 se konalo první neoficiální mistrovství ČR v Hrabyni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Roku 1988 proběhl v Praze 1. přebor ČR v basketbalu vozíčkářů za účasti čtyř družstev (USK META Praha, SLOV AN Kladruby, META Hrabyně a TJ MORA VIA Brno).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roku 1992 Národní basketbalová liga-3 týmy, 3-5 víkendových turnajů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1903725" y="1394100"/>
            <a:ext cx="474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DĚKUJEME ZA POZORNOST 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3312075" y="2434000"/>
            <a:ext cx="1923300" cy="4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Chipo a Léňa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603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4982"/>
              <a:buFont typeface="Arial"/>
              <a:buNone/>
            </a:pPr>
            <a:r>
              <a:rPr b="1" lang="en-GB" sz="2830" u="sng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Cíle a poslání</a:t>
            </a:r>
            <a:endParaRPr b="1" sz="2830" u="sng">
              <a:solidFill>
                <a:srgbClr val="44444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Představit sportovce s tělesným postižením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432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●"/>
            </a:pPr>
            <a:r>
              <a:rPr lang="en-GB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Zajistit sportovní reprezentaci ČR a související přípravu reprezentantů především na vrcholné mezinárodní soutěže typu mistrovství světa, Evropy, Světové poháry, Evropské poháry a paralympijské hry a mezinárodní kvalifikační soutěžích na tyto vrcholné závody.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50">
              <a:solidFill>
                <a:srgbClr val="444444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Podporovat zapojování dospělých osob s tělesným postižením do pravidelné sportovní činnosti.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0675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Times New Roman"/>
              <a:buChar char="●"/>
            </a:pPr>
            <a:r>
              <a:rPr lang="en-GB" sz="145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Podporovat souvislou přípravu a zajištit odpovídající tréninkové, materiální a zdravotní podmínky na vysoce kvalitní a odborné úrovni tak, aby vyhovovala specifikům sportovní přípravy s ohledem na existující typ a rozsah tělesného postižení.</a:t>
            </a:r>
            <a:endParaRPr sz="145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740"/>
              <a:buFont typeface="Arial"/>
              <a:buNone/>
            </a:pPr>
            <a:r>
              <a:rPr b="1" lang="en-GB" sz="2700" u="sng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Historie</a:t>
            </a:r>
            <a:r>
              <a:rPr b="1" lang="en-GB" sz="2700">
                <a:solidFill>
                  <a:srgbClr val="444444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2400"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1948 první hry pro vozíčkáře v RU Kladruby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1961 Sekce defektních sportovců při UV ČSTV nahradila Komisi pro řízení TV a sportu defektních sportovců při UV ČSTV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1970 Samostatný svaz TP a ZP 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1981 přejmenování na Svaz invalidních sportovců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1988 Český svaz zdravotně postižených sportovců: TP, SP a ZP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1989 snaha řídit sport dle typu postižení samostatně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GB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1990 se zaregistrovala většina současných svazů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-315912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 1993 - Zastoupení v ČSTV - Svaz invalidních sportovců do rozpadu federace (1993)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5912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1993 Unie zdravotně postižených sportovců (UZPS) sdružuje jednotlivé svazy dle typu postižení a zastupuje je vůči ČSTV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5912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994 Český paralympijský výbor (ČPV) jako paralelní organizace k ČOVZakládající členové: ČSTPS, ČSMPS, ČSZPS, ČFSH, ČSNS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5912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2004 ČPV vyloučil neoprávněně ČSTPS a zastavil financování – fakticky obnoveno z MŠMT v 2017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5912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en-GB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2005 ČPV přijal do struktury ČATHS a zahájil její financování </a:t>
            </a:r>
            <a:endParaRPr sz="2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-GB" sz="2300" u="sng">
                <a:latin typeface="Times New Roman"/>
                <a:ea typeface="Times New Roman"/>
                <a:cs typeface="Times New Roman"/>
                <a:sym typeface="Times New Roman"/>
              </a:rPr>
              <a:t>Historie</a:t>
            </a:r>
            <a:endParaRPr b="1" sz="2300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1152475"/>
            <a:ext cx="4341900" cy="376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2010 ČSTPS vyhrál spor členství (6 soudních instancí) a ČPV vyloučil ČSTPS znovu pro neplacení členských příspěvků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2011 ČPV suspendován z IPC pro diskriminaci svého člena (sloučení  a nové stanovy)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2012 Memorandum o spolupráci – ČPV, ČSTPS, ČATHS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– sloučení do konce roku 2012 – dodnes neproběhlo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– nové stanovy ČPV – dodnes nejsou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7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2017 Kauza Pelta - obnova financování svazu z MŠMT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2020 – měníme název – měníme tvář Český PARA sport, z.s.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 současné době sdružuje ČSTPS 54 klubů a provozuje 17 sportů z toho 11 paralympijských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Sporty – paralympijské / neparalympijské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Sportovně technické komise / rozvojové komise</a:t>
            </a:r>
            <a:r>
              <a:rPr b="1" lang="en-GB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Sportovní kluby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591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90"/>
              <a:buFont typeface="Times New Roman"/>
              <a:buChar char="●"/>
            </a:pP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Řízení</a:t>
            </a:r>
            <a:endParaRPr sz="169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- amatérské</a:t>
            </a: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profesionální</a:t>
            </a:r>
            <a:endParaRPr sz="169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 - valná hromada / členská schůze</a:t>
            </a:r>
            <a:endParaRPr sz="169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en-GB" sz="16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volby – předseda – výkonný výbor – kontrolní a revizní komise</a:t>
            </a:r>
            <a:endParaRPr sz="395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Times New Roman"/>
              <a:buChar char="●"/>
            </a:pP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Členství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svazy dle typu postižení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svazy nepostižených</a:t>
            </a:r>
            <a:endParaRPr sz="17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- ČUS (ČSTV) – regionální sdružení</a:t>
            </a:r>
            <a:endParaRPr sz="3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Times New Roman"/>
                <a:ea typeface="Times New Roman"/>
                <a:cs typeface="Times New Roman"/>
                <a:sym typeface="Times New Roman"/>
              </a:rPr>
              <a:t>Finanční zdroje </a:t>
            </a:r>
            <a:r>
              <a:rPr b="1" lang="en-GB" u="sng"/>
              <a:t> </a:t>
            </a:r>
            <a:endParaRPr b="1" u="sng"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512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20"/>
              <a:buFont typeface="Times New Roman"/>
              <a:buChar char="●"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Sportovní kluby / svazy – financování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 - členské příspěvky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	 - veřejnoprávní (obec / kraj)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		 - státní NSA (MŠMT) 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 - soukromé zdroje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40"/>
              <a:buFont typeface="Arial"/>
              <a:buNone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(dary, sponzoring, veřejné</a:t>
            </a:r>
            <a:r>
              <a:rPr lang="en-GB" sz="1700"/>
              <a:t> </a:t>
            </a: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sbírky, nadace)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20"/>
              <a:buFont typeface="Times New Roman"/>
              <a:buChar char="●"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Dary – darovací smlouvy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512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20"/>
              <a:buFont typeface="Times New Roman"/>
              <a:buChar char="●"/>
            </a:pPr>
            <a:r>
              <a:rPr lang="en-GB" sz="152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Sponzoring – smlouva o reklamě (fakturace)</a:t>
            </a:r>
            <a:endParaRPr sz="152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440"/>
              <a:buNone/>
            </a:pPr>
            <a:r>
              <a:t/>
            </a:r>
            <a:endParaRPr sz="560"/>
          </a:p>
        </p:txBody>
      </p:sp>
      <p:sp>
        <p:nvSpPr>
          <p:cNvPr id="97" name="Google Shape;97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528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80"/>
              <a:buFont typeface="Times New Roman"/>
              <a:buChar char="●"/>
            </a:pPr>
            <a:r>
              <a:rPr lang="en-GB" sz="16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Svazy – finanční zdroje </a:t>
            </a:r>
            <a:endParaRPr sz="16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16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členské příspěvky</a:t>
            </a:r>
            <a:endParaRPr sz="16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16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veřejnoprávní (obec / kraj)</a:t>
            </a:r>
            <a:endParaRPr sz="16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35"/>
              <a:buFont typeface="Arial"/>
              <a:buNone/>
            </a:pPr>
            <a:r>
              <a:rPr lang="en-GB" sz="16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státní NSA (MŠMT)</a:t>
            </a:r>
            <a:endParaRPr sz="1679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rPr lang="en-GB" sz="167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- soukromé zdroje </a:t>
            </a:r>
            <a:endParaRPr sz="49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Times New Roman"/>
                <a:ea typeface="Times New Roman"/>
                <a:cs typeface="Times New Roman"/>
                <a:sym typeface="Times New Roman"/>
              </a:rPr>
              <a:t>Sporty </a:t>
            </a:r>
            <a:endParaRPr b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311700" y="1590950"/>
            <a:ext cx="2541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Jachting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Boccia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Tanec na vozíku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Potápění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Jezdectví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Házená vozíčkářů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Armwrestling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hokej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Šerm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surfing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Šipky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Kuželky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/>
        </p:nvSpPr>
        <p:spPr>
          <a:xfrm>
            <a:off x="6173250" y="1375550"/>
            <a:ext cx="27411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Orientační závod vozíčkářů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atletika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lyžování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plavání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vzpírání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canoe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Rugby vozíčkářů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Sledge hokej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Stolni tenis para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Para střelba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šachy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0"/>
          <p:cNvSpPr txBox="1"/>
          <p:nvPr/>
        </p:nvSpPr>
        <p:spPr>
          <a:xfrm>
            <a:off x="3173250" y="1590950"/>
            <a:ext cx="30000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Tenis stojících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Tenis vozíčkářů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Triatlon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Turistika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Volejbal stojících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Powerchair hockey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Para florbal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Para cyklistika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Basketbal vozíčkářů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Curling vozíčkářů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Handbike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Para lukostřelba 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latin typeface="Times New Roman"/>
                <a:ea typeface="Times New Roman"/>
                <a:cs typeface="Times New Roman"/>
                <a:sym typeface="Times New Roman"/>
              </a:rPr>
              <a:t>Náš úkol</a:t>
            </a:r>
            <a:r>
              <a:rPr lang="en-GB"/>
              <a:t> 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Zmapovat historii jednoho ze sportů- </a:t>
            </a:r>
            <a:r>
              <a:rPr lang="en-GB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basketbal</a:t>
            </a:r>
            <a:r>
              <a:rPr lang="en-GB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vozíčkářů</a:t>
            </a:r>
            <a:endParaRPr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Char char="●"/>
            </a:pPr>
            <a:r>
              <a:rPr lang="en-GB" sz="20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Rozhovor se zakladatelem basketbalu vozíčkářů</a:t>
            </a:r>
            <a:endParaRPr sz="20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○"/>
            </a:pPr>
            <a:r>
              <a:rPr b="1" lang="en-GB" sz="1800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Saša Pokorný</a:t>
            </a:r>
            <a:endParaRPr b="1" sz="1800"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>
              <a:solidFill>
                <a:srgbClr val="000000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6950" y="2081875"/>
            <a:ext cx="4735325" cy="266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