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8" r:id="rId3"/>
    <p:sldId id="279" r:id="rId4"/>
    <p:sldId id="280" r:id="rId5"/>
    <p:sldId id="277" r:id="rId6"/>
    <p:sldId id="258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270" r:id="rId20"/>
    <p:sldId id="274" r:id="rId21"/>
    <p:sldId id="275" r:id="rId22"/>
    <p:sldId id="273" r:id="rId23"/>
    <p:sldId id="27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62" autoAdjust="0"/>
  </p:normalViewPr>
  <p:slideViewPr>
    <p:cSldViewPr>
      <p:cViewPr varScale="1">
        <p:scale>
          <a:sx n="102" d="100"/>
          <a:sy n="102" d="100"/>
        </p:scale>
        <p:origin x="18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66404-91B4-49FE-B6FD-1F8C37585EE9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C16B1-77BD-4A60-977A-38474A7E1A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9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Založení</a:t>
            </a:r>
            <a:r>
              <a:rPr lang="cs-CZ" dirty="0" smtClean="0"/>
              <a:t> – existují pouze výdaje, společnost spotřebovává investice, využívá se jak reklamy, tak i osobní prodej, protože zákazníci zatím produkt neznají. V pozdějších fázích</a:t>
            </a:r>
            <a:r>
              <a:rPr lang="cs-CZ" baseline="0" dirty="0" smtClean="0"/>
              <a:t> se může důraz přesunout na reklamu.</a:t>
            </a:r>
            <a:endParaRPr lang="cs-CZ" dirty="0" smtClean="0"/>
          </a:p>
          <a:p>
            <a:r>
              <a:rPr lang="cs-CZ" b="1" dirty="0" smtClean="0"/>
              <a:t>Růst</a:t>
            </a:r>
            <a:r>
              <a:rPr lang="cs-CZ" dirty="0" smtClean="0"/>
              <a:t> – výdaje převyšují příjmy, společnost je ve ztrátě</a:t>
            </a:r>
          </a:p>
          <a:p>
            <a:r>
              <a:rPr lang="cs-CZ" b="1" dirty="0" smtClean="0"/>
              <a:t>Stabilizace</a:t>
            </a:r>
            <a:r>
              <a:rPr lang="cs-CZ" dirty="0" smtClean="0"/>
              <a:t> – příjmy převyšují výdaje, společnost je ziskový</a:t>
            </a:r>
          </a:p>
          <a:p>
            <a:r>
              <a:rPr lang="cs-CZ" b="1" dirty="0" smtClean="0"/>
              <a:t>Krize</a:t>
            </a:r>
            <a:r>
              <a:rPr lang="cs-CZ" dirty="0" smtClean="0"/>
              <a:t> – příjmy klesají pod úroveň výdajů, společnost se dostává do ztráty</a:t>
            </a:r>
          </a:p>
          <a:p>
            <a:r>
              <a:rPr lang="cs-CZ" b="1" dirty="0" smtClean="0"/>
              <a:t>Zánik</a:t>
            </a:r>
            <a:r>
              <a:rPr lang="cs-CZ" dirty="0" smtClean="0"/>
              <a:t> – společnost nezvládá krizi, ztráta je neúnosná, podnikání končí</a:t>
            </a:r>
          </a:p>
          <a:p>
            <a:endParaRPr lang="cs-CZ" dirty="0" smtClean="0"/>
          </a:p>
          <a:p>
            <a:r>
              <a:rPr lang="cs-CZ" dirty="0" smtClean="0"/>
              <a:t>V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16B1-77BD-4A60-977A-38474A7E1AA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94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16B1-77BD-4A60-977A-38474A7E1AA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52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4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65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70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82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7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37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4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56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0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7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38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CD10DB-78A4-4865-888D-8A8A3E4E3D68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732AE6-E22C-4303-AE97-C45A70A7E17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0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Nákup a prodej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Prodej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27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689850" cy="1143000"/>
          </a:xfrm>
        </p:spPr>
        <p:txBody>
          <a:bodyPr/>
          <a:lstStyle/>
          <a:p>
            <a:r>
              <a:rPr lang="cs-CZ" dirty="0" smtClean="0"/>
              <a:t>Prodejní politika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99592" y="1916832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Navrhování prodeje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899592" y="2996952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Řízení prodeje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899592" y="4077072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Zvyšování efektivnosti prodeje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27784" y="206084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Cíle – strategie – struktura – velikost – odměňování prodejců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99792" y="306896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Výběr prodejců – výcvik – vedení – motivace – hodnocení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27784" y="422108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Nácvik umění prodávat - schopnost vytvářet vztahy </a:t>
            </a:r>
          </a:p>
        </p:txBody>
      </p:sp>
    </p:spTree>
    <p:extLst>
      <p:ext uri="{BB962C8B-B14F-4D97-AF65-F5344CB8AC3E}">
        <p14:creationId xmlns:p14="http://schemas.microsoft.com/office/powerpoint/2010/main" val="23224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Prodejní cíle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/>
              <a:t>Zisk</a:t>
            </a:r>
          </a:p>
          <a:p>
            <a:pPr lvl="1"/>
            <a:r>
              <a:rPr lang="cs-CZ" sz="2400" dirty="0"/>
              <a:t>Obrat</a:t>
            </a:r>
          </a:p>
          <a:p>
            <a:pPr lvl="1"/>
            <a:r>
              <a:rPr lang="cs-CZ" sz="2400" dirty="0"/>
              <a:t>Poměr obratu/nákladů</a:t>
            </a:r>
          </a:p>
          <a:p>
            <a:pPr lvl="1"/>
            <a:r>
              <a:rPr lang="cs-CZ" sz="2400" dirty="0"/>
              <a:t>Návratnost investice</a:t>
            </a:r>
          </a:p>
          <a:p>
            <a:pPr lvl="1"/>
            <a:r>
              <a:rPr lang="cs-CZ" sz="2400" dirty="0"/>
              <a:t>Počet návštěv nebo získaných kontaktů</a:t>
            </a:r>
          </a:p>
          <a:p>
            <a:pPr lvl="1"/>
            <a:r>
              <a:rPr lang="cs-CZ" sz="2400" dirty="0"/>
              <a:t>Čas věnovaný zákazníkům</a:t>
            </a:r>
          </a:p>
          <a:p>
            <a:pPr lvl="1"/>
            <a:r>
              <a:rPr lang="cs-CZ" sz="2400" dirty="0"/>
              <a:t>Čas věnovaný prezentaci různým druhům produktu</a:t>
            </a:r>
          </a:p>
        </p:txBody>
      </p:sp>
    </p:spTree>
    <p:extLst>
      <p:ext uri="{BB962C8B-B14F-4D97-AF65-F5344CB8AC3E}">
        <p14:creationId xmlns:p14="http://schemas.microsoft.com/office/powerpoint/2010/main" val="12652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Prodejní strategie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Penetrace trhu</a:t>
            </a:r>
          </a:p>
          <a:p>
            <a:pPr lvl="1"/>
            <a:r>
              <a:rPr lang="cs-CZ" sz="2400" dirty="0"/>
              <a:t>Počet návštěv</a:t>
            </a:r>
          </a:p>
          <a:p>
            <a:pPr lvl="1"/>
            <a:r>
              <a:rPr lang="cs-CZ" sz="2400" dirty="0"/>
              <a:t>Délka návštěvy</a:t>
            </a:r>
          </a:p>
          <a:p>
            <a:pPr lvl="1"/>
            <a:r>
              <a:rPr lang="cs-CZ" sz="2400" dirty="0"/>
              <a:t>Úkoly pro front-</a:t>
            </a:r>
            <a:r>
              <a:rPr lang="cs-CZ" sz="2400" dirty="0" err="1"/>
              <a:t>office</a:t>
            </a:r>
            <a:r>
              <a:rPr lang="cs-CZ" sz="2400" dirty="0"/>
              <a:t> a </a:t>
            </a:r>
            <a:r>
              <a:rPr lang="cs-CZ" sz="2400" dirty="0" err="1"/>
              <a:t>back-office</a:t>
            </a: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8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Struktura prodeje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dirty="0" smtClean="0"/>
              <a:t>Odráží povahu a skladbu produktů, prodejní a komunikační kanály a musí být v souladu s velikostí firmy. Většinou si firmy vybírají jednu z následujících struktur:</a:t>
            </a:r>
          </a:p>
          <a:p>
            <a:pPr marL="0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Rozdělení dle regionů</a:t>
            </a:r>
          </a:p>
          <a:p>
            <a:pPr lvl="1"/>
            <a:r>
              <a:rPr lang="cs-CZ" sz="2400" dirty="0" smtClean="0"/>
              <a:t>Rozdělení dle produktů</a:t>
            </a:r>
          </a:p>
          <a:p>
            <a:pPr lvl="1"/>
            <a:r>
              <a:rPr lang="cs-CZ" sz="2400" dirty="0" smtClean="0"/>
              <a:t>Rozdělení dle kategorie zákazníků</a:t>
            </a:r>
          </a:p>
          <a:p>
            <a:pPr lvl="1"/>
            <a:r>
              <a:rPr lang="cs-CZ" sz="2400" dirty="0" smtClean="0"/>
              <a:t>Kombinovaná organizační struktura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788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Velikost prodejní organizace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579849"/>
          </a:xfrm>
        </p:spPr>
        <p:txBody>
          <a:bodyPr>
            <a:normAutofit/>
          </a:bodyPr>
          <a:lstStyle/>
          <a:p>
            <a:r>
              <a:rPr lang="cs-CZ" sz="2800" b="0" dirty="0" smtClean="0"/>
              <a:t>Při stanovení strategie rozhoduje vedení, kolik zákazníků budou obchodní zástupci navštěvovat, jak často a jak dlouho. Na základě následujícího vzorce mohou spočítat, kolik obchodních zástupců firma potřebuje: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i="1" u="sng" dirty="0" smtClean="0"/>
              <a:t>počet zákazníků x počet návštěv</a:t>
            </a:r>
          </a:p>
          <a:p>
            <a:pPr marL="0" indent="0" algn="ctr">
              <a:buNone/>
            </a:pPr>
            <a:r>
              <a:rPr lang="cs-CZ" sz="2400" i="1" dirty="0" smtClean="0"/>
              <a:t>průměrný počet návštěv za den x počet pracovních dnů za </a:t>
            </a:r>
            <a:r>
              <a:rPr lang="cs-CZ" sz="2000" i="1" dirty="0" smtClean="0"/>
              <a:t>rok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24692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Odměňování obchodních zástupců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dirty="0"/>
              <a:t>Fixní částka</a:t>
            </a:r>
          </a:p>
          <a:p>
            <a:pPr lvl="1"/>
            <a:r>
              <a:rPr lang="cs-CZ" sz="2400" dirty="0"/>
              <a:t>Variabilní částka</a:t>
            </a:r>
          </a:p>
          <a:p>
            <a:pPr lvl="1"/>
            <a:r>
              <a:rPr lang="cs-CZ" sz="2400" dirty="0"/>
              <a:t>Diety</a:t>
            </a:r>
          </a:p>
          <a:p>
            <a:pPr lvl="1"/>
            <a:r>
              <a:rPr lang="cs-CZ" sz="2400" dirty="0"/>
              <a:t>Sociální výhody</a:t>
            </a:r>
          </a:p>
        </p:txBody>
      </p:sp>
    </p:spTree>
    <p:extLst>
      <p:ext uri="{BB962C8B-B14F-4D97-AF65-F5344CB8AC3E}">
        <p14:creationId xmlns:p14="http://schemas.microsoft.com/office/powerpoint/2010/main" val="30454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motivace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1800" b="0" dirty="0"/>
              <a:t>Motivace je psychický proces vedoucí k </a:t>
            </a:r>
            <a:r>
              <a:rPr lang="cs-CZ" altLang="cs-CZ" sz="1800" b="0" dirty="0" err="1"/>
              <a:t>energetizaci</a:t>
            </a:r>
            <a:r>
              <a:rPr lang="cs-CZ" altLang="cs-CZ" sz="1800" b="0" dirty="0"/>
              <a:t> organismu. Motivace usměrňuje naše chování a jednání pro dosažení určitého cíle. </a:t>
            </a:r>
          </a:p>
          <a:p>
            <a:pPr>
              <a:lnSpc>
                <a:spcPct val="90000"/>
              </a:lnSpc>
            </a:pPr>
            <a:endParaRPr lang="cs-CZ" altLang="cs-CZ" sz="1800" b="0" dirty="0"/>
          </a:p>
          <a:p>
            <a:pPr>
              <a:lnSpc>
                <a:spcPct val="90000"/>
              </a:lnSpc>
            </a:pPr>
            <a:r>
              <a:rPr lang="cs-CZ" altLang="cs-CZ" sz="1800" b="0" dirty="0"/>
              <a:t>Motivace je psychický proces, který aktivuje naše chování a dává mu účel a směr. Je to interní hnací síla ženoucí nás k uspokojení našich nenaplněných potřeb. </a:t>
            </a:r>
          </a:p>
          <a:p>
            <a:pPr>
              <a:lnSpc>
                <a:spcPct val="90000"/>
              </a:lnSpc>
            </a:pPr>
            <a:endParaRPr lang="cs-CZ" altLang="cs-CZ" sz="1800" b="0" dirty="0"/>
          </a:p>
          <a:p>
            <a:pPr>
              <a:lnSpc>
                <a:spcPct val="90000"/>
              </a:lnSpc>
            </a:pPr>
            <a:r>
              <a:rPr lang="cs-CZ" altLang="cs-CZ" sz="1800" b="0" dirty="0"/>
              <a:t>Motivace je složka psychické regulace, podněcuje chování člověka. Je to soubor činitelů, které podněcují, směřují a udržují chování člověka</a:t>
            </a:r>
          </a:p>
          <a:p>
            <a:pPr>
              <a:lnSpc>
                <a:spcPct val="90000"/>
              </a:lnSpc>
            </a:pPr>
            <a:endParaRPr lang="cs-CZ" altLang="cs-CZ" sz="1800" b="0" dirty="0"/>
          </a:p>
          <a:p>
            <a:pPr>
              <a:lnSpc>
                <a:spcPct val="90000"/>
              </a:lnSpc>
            </a:pPr>
            <a:r>
              <a:rPr lang="cs-CZ" altLang="cs-CZ" sz="1800" b="0" dirty="0"/>
              <a:t>Motivace je hypotetický konstrukt vysvětlující variabilitu cílů a důvodů lidského chování.</a:t>
            </a:r>
          </a:p>
          <a:p>
            <a:pPr>
              <a:lnSpc>
                <a:spcPct val="90000"/>
              </a:lnSpc>
            </a:pPr>
            <a:endParaRPr lang="cs-CZ" altLang="cs-CZ" sz="1800" b="0" dirty="0"/>
          </a:p>
          <a:p>
            <a:pPr>
              <a:lnSpc>
                <a:spcPct val="90000"/>
              </a:lnSpc>
            </a:pPr>
            <a:r>
              <a:rPr lang="cs-CZ" altLang="cs-CZ" sz="1800" b="0" dirty="0"/>
              <a:t>Lidské chování je téměř vždy něčím motivováno. Navíc je však ovlivňováno biologickými, kulturními a situačními aspekty</a:t>
            </a:r>
            <a:endParaRPr lang="cs-CZ" sz="1800" b="0" dirty="0"/>
          </a:p>
        </p:txBody>
      </p:sp>
    </p:spTree>
    <p:extLst>
      <p:ext uri="{BB962C8B-B14F-4D97-AF65-F5344CB8AC3E}">
        <p14:creationId xmlns:p14="http://schemas.microsoft.com/office/powerpoint/2010/main" val="40630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cs-CZ" altLang="cs-CZ" sz="2000" smtClean="0">
                <a:solidFill>
                  <a:schemeClr val="bg1"/>
                </a:solidFill>
                <a:latin typeface="Verdana" pitchFamily="34" charset="0"/>
              </a:rPr>
              <a:t>Motivace x stimulace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08720"/>
            <a:ext cx="8229600" cy="2232025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motivace – vnitřní x vnější??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552" y="1628800"/>
            <a:ext cx="3024187" cy="18774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STIMULACE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400" dirty="0"/>
              <a:t>vnější stimuly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400" dirty="0"/>
              <a:t>klíčová je vnější situace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400" dirty="0"/>
              <a:t>stimulace je jednoduchá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400" dirty="0"/>
              <a:t>činnost probíhá pouze po dobu působení stimulů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03800" y="1615529"/>
            <a:ext cx="3024188" cy="283154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MOTIVACE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 dirty="0"/>
              <a:t>vnitřní pohnutky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 dirty="0"/>
              <a:t>využíváme již </a:t>
            </a:r>
            <a:r>
              <a:rPr lang="cs-CZ" altLang="cs-CZ" sz="1600" dirty="0" err="1"/>
              <a:t>preexistujících</a:t>
            </a:r>
            <a:r>
              <a:rPr lang="cs-CZ" altLang="cs-CZ" sz="1600" dirty="0"/>
              <a:t> vnitřních hodnot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 dirty="0"/>
              <a:t>klíčový je vnitřní svět člověka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 dirty="0"/>
              <a:t>činnost probíhá i bez vnějších podnětů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71661" y="4532312"/>
            <a:ext cx="75612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 dirty="0"/>
              <a:t>stimulace + motivace </a:t>
            </a:r>
            <a:r>
              <a:rPr lang="cs-CZ" altLang="cs-CZ" sz="2400" dirty="0">
                <a:cs typeface="Times New Roman" pitchFamily="18" charset="0"/>
              </a:rPr>
              <a:t>→ posilují se navzájem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900113" y="5734050"/>
            <a:ext cx="1439862" cy="5746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971550" y="5373688"/>
            <a:ext cx="1439863" cy="7921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258888" y="5589588"/>
            <a:ext cx="10096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podnět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2411413" y="5516563"/>
            <a:ext cx="9366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339975" y="5949950"/>
            <a:ext cx="1008063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419475" y="5229225"/>
            <a:ext cx="3600450" cy="320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vnější stimul (odměna, trest)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419475" y="5949950"/>
            <a:ext cx="3600450" cy="3206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 souladu s vnitřním motivem</a:t>
            </a:r>
          </a:p>
        </p:txBody>
      </p:sp>
    </p:spTree>
    <p:extLst>
      <p:ext uri="{BB962C8B-B14F-4D97-AF65-F5344CB8AC3E}">
        <p14:creationId xmlns:p14="http://schemas.microsoft.com/office/powerpoint/2010/main" val="11613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Pracovní motivace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0" dirty="0"/>
              <a:t>Projevuje se ve vztahu člověka a jeho práce</a:t>
            </a:r>
          </a:p>
          <a:p>
            <a:r>
              <a:rPr lang="cs-CZ" altLang="cs-CZ" sz="2400" b="0" dirty="0"/>
              <a:t>Pracovní činnost jako zdroj obživy? Ne vždy..</a:t>
            </a:r>
          </a:p>
          <a:p>
            <a:r>
              <a:rPr lang="cs-CZ" altLang="cs-CZ" sz="2400" b="0" dirty="0"/>
              <a:t>Člověk je vybaven vnitřními dispozicemi-motivy (motivační profil člověka)</a:t>
            </a:r>
          </a:p>
          <a:p>
            <a:endParaRPr lang="cs-CZ" sz="2400" b="0" dirty="0" smtClean="0"/>
          </a:p>
          <a:p>
            <a:r>
              <a:rPr lang="cs-CZ" altLang="cs-CZ" sz="2400" b="0" dirty="0">
                <a:latin typeface="Arial" pitchFamily="34" charset="0"/>
              </a:rPr>
              <a:t>Práce </a:t>
            </a:r>
            <a:r>
              <a:rPr lang="cs-CZ" altLang="cs-CZ" sz="2400" b="0" dirty="0" smtClean="0">
                <a:latin typeface="Arial" pitchFamily="34" charset="0"/>
              </a:rPr>
              <a:t>přináší </a:t>
            </a:r>
            <a:r>
              <a:rPr lang="cs-CZ" altLang="cs-CZ" sz="2400" b="0" dirty="0">
                <a:latin typeface="Arial" pitchFamily="34" charset="0"/>
              </a:rPr>
              <a:t>uspokojeni</a:t>
            </a:r>
          </a:p>
          <a:p>
            <a:endParaRPr lang="cs-CZ" altLang="cs-CZ" dirty="0">
              <a:latin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73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Teorie motivace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 smtClean="0"/>
              <a:t>Skupina - základní</a:t>
            </a:r>
            <a:endParaRPr lang="cs-CZ" altLang="cs-CZ" sz="24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Maslowova</a:t>
            </a:r>
            <a:r>
              <a:rPr lang="cs-CZ" altLang="cs-CZ" sz="2400" dirty="0"/>
              <a:t> hierarchická teorie potřeb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Alderferova</a:t>
            </a:r>
            <a:r>
              <a:rPr lang="cs-CZ" altLang="cs-CZ" sz="2400" dirty="0"/>
              <a:t> teorie </a:t>
            </a:r>
            <a:r>
              <a:rPr lang="cs-CZ" altLang="cs-CZ" sz="2400" dirty="0" smtClean="0"/>
              <a:t>potřeb</a:t>
            </a:r>
            <a:endParaRPr lang="cs-CZ" altLang="cs-CZ" sz="24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Hezbergova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dvou faktorová </a:t>
            </a:r>
            <a:r>
              <a:rPr lang="cs-CZ" altLang="cs-CZ" sz="2400" dirty="0"/>
              <a:t>teorie</a:t>
            </a:r>
          </a:p>
          <a:p>
            <a:pPr marL="514350" indent="-514350">
              <a:lnSpc>
                <a:spcPct val="90000"/>
              </a:lnSpc>
              <a:defRPr/>
            </a:pPr>
            <a:r>
              <a:rPr lang="cs-CZ" altLang="cs-CZ" sz="2400" dirty="0"/>
              <a:t>2. Skupina </a:t>
            </a:r>
            <a:r>
              <a:rPr lang="cs-CZ" altLang="cs-CZ" sz="2400" dirty="0" smtClean="0"/>
              <a:t>- rozšíření</a:t>
            </a:r>
            <a:endParaRPr lang="cs-CZ" altLang="cs-CZ" sz="2400" dirty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Vroomova</a:t>
            </a:r>
            <a:r>
              <a:rPr lang="cs-CZ" altLang="cs-CZ" sz="2400" dirty="0"/>
              <a:t> teorie očekávání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Adamsova</a:t>
            </a:r>
            <a:r>
              <a:rPr lang="cs-CZ" altLang="cs-CZ" sz="2400" dirty="0"/>
              <a:t> teorie rovnováhy 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 err="1"/>
              <a:t>McClellandova</a:t>
            </a:r>
            <a:r>
              <a:rPr lang="cs-CZ" altLang="cs-CZ" sz="2400" dirty="0"/>
              <a:t> teorie získaných potřeb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cs-CZ" altLang="cs-CZ" sz="2400" dirty="0"/>
              <a:t>Teorie </a:t>
            </a:r>
            <a:r>
              <a:rPr lang="cs-CZ" altLang="cs-CZ" sz="2400" dirty="0" err="1"/>
              <a:t>McGregora</a:t>
            </a:r>
            <a:r>
              <a:rPr lang="cs-CZ" altLang="cs-CZ" sz="2400" dirty="0"/>
              <a:t> – X a 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55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maloobchodu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Supermarkety-velké samoobslužné prodejny (400-25000m2)</a:t>
            </a:r>
          </a:p>
          <a:p>
            <a:r>
              <a:rPr lang="cs-CZ" dirty="0" err="1" smtClean="0"/>
              <a:t>Hypermarkey</a:t>
            </a:r>
            <a:r>
              <a:rPr lang="cs-CZ" dirty="0" smtClean="0"/>
              <a:t> – velkoplošné prodejny s plochou nad 2500m2</a:t>
            </a:r>
          </a:p>
          <a:p>
            <a:r>
              <a:rPr lang="cs-CZ" dirty="0" smtClean="0"/>
              <a:t>Diskontní prodejny – samoobslužné s nízkou cenovou úrovní</a:t>
            </a:r>
          </a:p>
          <a:p>
            <a:r>
              <a:rPr lang="cs-CZ" dirty="0" smtClean="0"/>
              <a:t>Drobní obchodníci – nabídka určitého zboží</a:t>
            </a:r>
          </a:p>
          <a:p>
            <a:r>
              <a:rPr lang="cs-CZ" dirty="0" smtClean="0"/>
              <a:t>Hobby market – velkoplošná prodejna se zbožím pro dům, dílnu, zahradu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Obchodní domy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379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cs-CZ" altLang="cs-CZ" sz="2000" smtClean="0">
                <a:solidFill>
                  <a:schemeClr val="bg1"/>
                </a:solidFill>
                <a:latin typeface="Verdana" pitchFamily="34" charset="0"/>
              </a:rPr>
              <a:t>Maslowova hierarchická teorie potřeb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teorie potřeb = lidé jsou poháněni dosáhnout svého maximálního potenciálu, pokud se jim do cesty nepostaví překážky </a:t>
            </a:r>
          </a:p>
          <a:p>
            <a:pPr eaLnBrk="1" hangingPunct="1"/>
            <a:r>
              <a:rPr lang="cs-CZ" altLang="cs-CZ" sz="2000" smtClean="0"/>
              <a:t>hierarchie potřeb</a:t>
            </a:r>
          </a:p>
          <a:p>
            <a:pPr eaLnBrk="1" hangingPunct="1"/>
            <a:r>
              <a:rPr lang="cs-CZ" altLang="cs-CZ" sz="2000" smtClean="0"/>
              <a:t>5 úrovní potřeb</a:t>
            </a:r>
          </a:p>
          <a:p>
            <a:pPr eaLnBrk="1" hangingPunct="1"/>
            <a:r>
              <a:rPr lang="cs-CZ" altLang="cs-CZ" sz="2000" smtClean="0"/>
              <a:t>společné pro všechny</a:t>
            </a:r>
          </a:p>
          <a:p>
            <a:pPr eaLnBrk="1" hangingPunct="1"/>
            <a:r>
              <a:rPr lang="cs-CZ" altLang="cs-CZ" sz="2000" smtClean="0"/>
              <a:t>D-potřeby (udržování rovnováhy)</a:t>
            </a:r>
          </a:p>
          <a:p>
            <a:pPr lvl="1" eaLnBrk="1" hangingPunct="1"/>
            <a:r>
              <a:rPr lang="cs-CZ" altLang="cs-CZ" sz="1800" smtClean="0"/>
              <a:t>uspokojení-ztrácí motivač. působení</a:t>
            </a:r>
          </a:p>
          <a:p>
            <a:pPr eaLnBrk="1" hangingPunct="1"/>
            <a:r>
              <a:rPr lang="cs-CZ" altLang="cs-CZ" sz="2000" smtClean="0"/>
              <a:t>B-potřeby (růstové)</a:t>
            </a:r>
          </a:p>
          <a:p>
            <a:pPr lvl="1" eaLnBrk="1" hangingPunct="1"/>
            <a:r>
              <a:rPr lang="cs-CZ" altLang="cs-CZ" sz="1800" smtClean="0"/>
              <a:t>uspokojením roste intenzita</a:t>
            </a:r>
          </a:p>
        </p:txBody>
      </p:sp>
      <p:grpSp>
        <p:nvGrpSpPr>
          <p:cNvPr id="14340" name="Group 5"/>
          <p:cNvGrpSpPr>
            <a:grpSpLocks/>
          </p:cNvGrpSpPr>
          <p:nvPr/>
        </p:nvGrpSpPr>
        <p:grpSpPr bwMode="auto">
          <a:xfrm>
            <a:off x="3240088" y="2708275"/>
            <a:ext cx="5903912" cy="3673475"/>
            <a:chOff x="1252" y="1207"/>
            <a:chExt cx="3719" cy="2314"/>
          </a:xfrm>
        </p:grpSpPr>
        <p:sp>
          <p:nvSpPr>
            <p:cNvPr id="20486" name="AutoShape 5"/>
            <p:cNvSpPr>
              <a:spLocks noChangeArrowheads="1"/>
            </p:cNvSpPr>
            <p:nvPr/>
          </p:nvSpPr>
          <p:spPr bwMode="auto">
            <a:xfrm>
              <a:off x="1252" y="1207"/>
              <a:ext cx="3719" cy="2314"/>
            </a:xfrm>
            <a:prstGeom prst="triangle">
              <a:avLst>
                <a:gd name="adj" fmla="val 49986"/>
              </a:avLst>
            </a:prstGeom>
            <a:solidFill>
              <a:schemeClr val="bg1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endParaRPr lang="cs-CZ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2727" y="1706"/>
              <a:ext cx="81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endParaRPr lang="cs-CZ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88" name="Line 8"/>
            <p:cNvSpPr>
              <a:spLocks noChangeShapeType="1"/>
            </p:cNvSpPr>
            <p:nvPr/>
          </p:nvSpPr>
          <p:spPr bwMode="auto">
            <a:xfrm flipV="1">
              <a:off x="2341" y="2160"/>
              <a:ext cx="1544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endParaRPr lang="cs-CZ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1978" y="2614"/>
              <a:ext cx="2269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endParaRPr lang="cs-CZ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0" name="Line 10"/>
            <p:cNvSpPr>
              <a:spLocks noChangeShapeType="1"/>
            </p:cNvSpPr>
            <p:nvPr/>
          </p:nvSpPr>
          <p:spPr bwMode="auto">
            <a:xfrm>
              <a:off x="1616" y="3067"/>
              <a:ext cx="2994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endParaRPr lang="cs-CZ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1" name="Rectangle 12"/>
            <p:cNvSpPr>
              <a:spLocks noChangeArrowheads="1"/>
            </p:cNvSpPr>
            <p:nvPr/>
          </p:nvSpPr>
          <p:spPr bwMode="auto">
            <a:xfrm>
              <a:off x="2594" y="1842"/>
              <a:ext cx="1018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234" tIns="45117" rIns="90234" bIns="45117"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lnSpc>
                  <a:spcPct val="100000"/>
                </a:lnSpc>
                <a:defRPr/>
              </a:pPr>
              <a:r>
                <a:rPr lang="cs-CZ" altLang="cs-CZ" sz="140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Uznání a úcta, postavení</a:t>
              </a:r>
              <a:endParaRPr lang="cs-CZ" alt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2" name="Rectangle 13"/>
            <p:cNvSpPr>
              <a:spLocks noChangeArrowheads="1"/>
            </p:cNvSpPr>
            <p:nvPr/>
          </p:nvSpPr>
          <p:spPr bwMode="auto">
            <a:xfrm>
              <a:off x="2839" y="1389"/>
              <a:ext cx="545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234" tIns="45117" rIns="90234" bIns="45117"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lnSpc>
                  <a:spcPct val="100000"/>
                </a:lnSpc>
                <a:defRPr/>
              </a:pPr>
              <a:r>
                <a:rPr lang="cs-CZ" altLang="cs-CZ" sz="140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Sebe naplnění</a:t>
              </a:r>
              <a:endParaRPr lang="cs-CZ" alt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3" name="Rectangle 14"/>
            <p:cNvSpPr>
              <a:spLocks noChangeArrowheads="1"/>
            </p:cNvSpPr>
            <p:nvPr/>
          </p:nvSpPr>
          <p:spPr bwMode="auto">
            <a:xfrm>
              <a:off x="2432" y="2338"/>
              <a:ext cx="152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234" tIns="45117" rIns="90234" bIns="45117"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lnSpc>
                  <a:spcPct val="100000"/>
                </a:lnSpc>
                <a:defRPr/>
              </a:pPr>
              <a:r>
                <a:rPr lang="cs-CZ" altLang="cs-CZ" sz="140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Sociální potřeby,  vztahy</a:t>
              </a:r>
              <a:endParaRPr lang="cs-CZ" alt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4" name="Rectangle 15"/>
            <p:cNvSpPr>
              <a:spLocks noChangeArrowheads="1"/>
            </p:cNvSpPr>
            <p:nvPr/>
          </p:nvSpPr>
          <p:spPr bwMode="auto">
            <a:xfrm>
              <a:off x="2432" y="2757"/>
              <a:ext cx="140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234" tIns="45117" rIns="90234" bIns="45117"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lnSpc>
                  <a:spcPct val="100000"/>
                </a:lnSpc>
                <a:defRPr/>
              </a:pPr>
              <a:r>
                <a:rPr lang="cs-CZ" altLang="cs-CZ" sz="140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Potřeba jistoty a bezpečí</a:t>
              </a:r>
              <a:endParaRPr lang="cs-CZ" alt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5" name="Rectangle 16"/>
            <p:cNvSpPr>
              <a:spLocks noChangeArrowheads="1"/>
            </p:cNvSpPr>
            <p:nvPr/>
          </p:nvSpPr>
          <p:spPr bwMode="auto">
            <a:xfrm>
              <a:off x="2402" y="3170"/>
              <a:ext cx="1436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234" tIns="45117" rIns="90234" bIns="45117"/>
            <a:lstStyle>
              <a:lvl1pPr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0"/>
                </a:spcBef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lnSpc>
                  <a:spcPct val="100000"/>
                </a:lnSpc>
                <a:defRPr/>
              </a:pPr>
              <a:r>
                <a:rPr lang="cs-CZ" altLang="cs-CZ" sz="140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Fyziologické potřeby</a:t>
              </a:r>
              <a:endParaRPr lang="cs-CZ" alt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648197" y="54506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Teorie motivace – </a:t>
            </a:r>
            <a:r>
              <a:rPr lang="cs-CZ" sz="2800" b="1" dirty="0" err="1" smtClean="0">
                <a:solidFill>
                  <a:schemeClr val="accent3">
                    <a:lumMod val="75000"/>
                  </a:schemeClr>
                </a:solidFill>
              </a:rPr>
              <a:t>Maslowova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2800" b="1" dirty="0" err="1" smtClean="0">
                <a:solidFill>
                  <a:schemeClr val="accent3">
                    <a:lumMod val="75000"/>
                  </a:schemeClr>
                </a:solidFill>
              </a:rPr>
              <a:t>hiearchie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 potřeb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260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altLang="cs-CZ" sz="2400" b="1" smtClean="0">
                <a:solidFill>
                  <a:schemeClr val="bg1"/>
                </a:solidFill>
              </a:rPr>
              <a:t>Alderferova teorie potřeb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endParaRPr lang="cs-CZ" altLang="cs-CZ" dirty="0" smtClean="0"/>
          </a:p>
          <a:p>
            <a:r>
              <a:rPr lang="cs-CZ" altLang="cs-CZ" sz="2400" b="0" dirty="0" smtClean="0"/>
              <a:t>1) potřeba existence (fyziologické potřeby a potřeby bezpečí)</a:t>
            </a:r>
          </a:p>
          <a:p>
            <a:r>
              <a:rPr lang="cs-CZ" altLang="cs-CZ" sz="2400" b="0" dirty="0" smtClean="0"/>
              <a:t>2) Potřeba vztahů (interakce s jinými lidmi)</a:t>
            </a:r>
          </a:p>
          <a:p>
            <a:r>
              <a:rPr lang="cs-CZ" altLang="cs-CZ" sz="2400" b="0" dirty="0" smtClean="0"/>
              <a:t>3) Potřeba růstu (rozvoj, osobní růst)</a:t>
            </a:r>
          </a:p>
          <a:p>
            <a:endParaRPr lang="cs-CZ" altLang="cs-CZ" sz="2400" b="0" dirty="0" smtClean="0"/>
          </a:p>
          <a:p>
            <a:r>
              <a:rPr lang="cs-CZ" altLang="cs-CZ" sz="2400" b="0" dirty="0" smtClean="0"/>
              <a:t>Nejsou rigidně hierarchické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" y="43322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Teorie motivace – </a:t>
            </a:r>
            <a:r>
              <a:rPr lang="cs-CZ" sz="2800" b="1" dirty="0" err="1" smtClean="0">
                <a:solidFill>
                  <a:schemeClr val="accent3">
                    <a:lumMod val="75000"/>
                  </a:schemeClr>
                </a:solidFill>
              </a:rPr>
              <a:t>Alderfererova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</a:rPr>
              <a:t> teorie potřeb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5711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Teorie motivace – teorie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x,y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400" b="0" dirty="0" err="1"/>
              <a:t>Douglas</a:t>
            </a:r>
            <a:r>
              <a:rPr lang="cs-CZ" altLang="cs-CZ" sz="2400" b="0" dirty="0"/>
              <a:t> </a:t>
            </a:r>
            <a:r>
              <a:rPr lang="cs-CZ" altLang="cs-CZ" sz="2400" b="0" dirty="0" err="1"/>
              <a:t>McGregor</a:t>
            </a:r>
            <a:r>
              <a:rPr lang="cs-CZ" altLang="cs-CZ" sz="2400" b="0" dirty="0"/>
              <a:t> (1906 – 1964)</a:t>
            </a:r>
          </a:p>
          <a:p>
            <a:r>
              <a:rPr lang="cs-CZ" altLang="cs-CZ" sz="2400" b="0" dirty="0"/>
              <a:t>X – pesimistické přesvědčení = člověk má přirozený odpor k práci a musí být k ní donucen. Průměrný člověk dává přednost tomu, aby byl v práci usměrňován, protože nechce mít odpovědnost, ale jistotu!</a:t>
            </a:r>
          </a:p>
          <a:p>
            <a:r>
              <a:rPr lang="cs-CZ" altLang="cs-CZ" sz="2400" b="0" dirty="0"/>
              <a:t>Y – optimistická = vynakládat fyzické a duševní úsilí je přirozené jako hra či odpočinek, kontrolují se sami, vedou se sami</a:t>
            </a:r>
          </a:p>
          <a:p>
            <a:r>
              <a:rPr lang="cs-CZ" altLang="cs-CZ" sz="2400" b="0" dirty="0"/>
              <a:t>Z – na sklonku života, měla skloubit potřeby jedince a podniku</a:t>
            </a:r>
          </a:p>
          <a:p>
            <a:r>
              <a:rPr lang="cs-CZ" altLang="cs-CZ" sz="2400" b="0" dirty="0"/>
              <a:t>W – tato teorie vznikla od jiných autorů, přechází ze slova </a:t>
            </a:r>
            <a:r>
              <a:rPr lang="cs-CZ" altLang="cs-CZ" sz="2400" b="0" dirty="0" err="1"/>
              <a:t>Whip</a:t>
            </a:r>
            <a:endParaRPr lang="cs-CZ" altLang="cs-CZ" sz="2400" b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88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Nácvik umění prodávat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Prezentace</a:t>
            </a:r>
          </a:p>
          <a:p>
            <a:pPr lvl="1"/>
            <a:r>
              <a:rPr lang="cs-CZ" sz="2400" dirty="0"/>
              <a:t>Nácvik prodeje po telefonu</a:t>
            </a:r>
          </a:p>
          <a:p>
            <a:pPr lvl="1"/>
            <a:r>
              <a:rPr lang="cs-CZ" sz="2400" dirty="0"/>
              <a:t>Nácvik obchodního jednání</a:t>
            </a:r>
          </a:p>
          <a:p>
            <a:pPr lvl="1"/>
            <a:r>
              <a:rPr lang="cs-CZ" sz="2400" dirty="0"/>
              <a:t>Manipulace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0" dirty="0" smtClean="0"/>
              <a:t>Přečtěte si knihu Zbraně vlivu od R. </a:t>
            </a:r>
            <a:r>
              <a:rPr lang="cs-CZ" sz="2400" b="0" dirty="0" err="1" smtClean="0"/>
              <a:t>Cialdiniho</a:t>
            </a:r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134663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Velké obchodní domy – 15 a více s 15 a více provozovnami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multiobchody</a:t>
            </a:r>
            <a:r>
              <a:rPr lang="cs-CZ" dirty="0" smtClean="0"/>
              <a:t>, spotřební družstva)</a:t>
            </a:r>
          </a:p>
          <a:p>
            <a:r>
              <a:rPr lang="cs-CZ" dirty="0" smtClean="0"/>
              <a:t>Malé a střední obchodní jednotky – firmy s méně než 15 jednotkami a nebo 50 zaměstnanci </a:t>
            </a:r>
          </a:p>
          <a:p>
            <a:r>
              <a:rPr lang="cs-CZ" dirty="0" smtClean="0"/>
              <a:t>(nezávislé maloobchodníky. Dobrovolné řetězové firmy, nákupní sdružení,…)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62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DÚ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si informace o </a:t>
            </a:r>
            <a:r>
              <a:rPr lang="cs-CZ" dirty="0" err="1" smtClean="0"/>
              <a:t>frančísingu</a:t>
            </a:r>
            <a:r>
              <a:rPr lang="cs-CZ" dirty="0" smtClean="0"/>
              <a:t> </a:t>
            </a:r>
            <a:r>
              <a:rPr lang="cs-CZ" smtClean="0"/>
              <a:t>+ příklady u nás.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4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1124744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funkce a úlohy nákupu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dirty="0" smtClean="0"/>
              <a:t>Útvar nákupu = zajišťuje všechny dodávky surovin výrobků či součástek tak, aby všechny činnosti, zejména výrobní, probíhaly v plánovaném čase a objemu. </a:t>
            </a:r>
          </a:p>
          <a:p>
            <a:r>
              <a:rPr lang="cs-CZ" b="0" dirty="0" smtClean="0"/>
              <a:t>Důležitou funkcí nákupu je řízení zásob. Znamená to jejich udržování na úrovni, která odpovídá potřebám výrobní a nevýrobní činnosti podniku. </a:t>
            </a:r>
          </a:p>
          <a:p>
            <a:r>
              <a:rPr lang="cs-CZ" b="0" dirty="0" smtClean="0"/>
              <a:t>Prodej = na trhu výrobků je možné  zakoupit potřebné suroviny, stroje a zařízení, a na trhu práce nezbytnou pracovní sílu s potřebnou kvalifikací. Prodávající rozhoduje o tom, jaké výrobky, za jakou cenu a komu bude nabízet, jaké investice bude realizovat  a jaké riziko je ochoten podstoupit.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72624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Kritéria pro volbu osobního nebo neosobního prodeje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3068960"/>
            <a:ext cx="7520940" cy="3579849"/>
          </a:xfrm>
        </p:spPr>
        <p:txBody>
          <a:bodyPr>
            <a:normAutofit/>
          </a:bodyPr>
          <a:lstStyle/>
          <a:p>
            <a:pPr lvl="1"/>
            <a:r>
              <a:rPr lang="cs-CZ" sz="2400" dirty="0"/>
              <a:t>Finanční prostředky firmy</a:t>
            </a:r>
          </a:p>
          <a:p>
            <a:pPr lvl="1"/>
            <a:r>
              <a:rPr lang="cs-CZ" sz="2400" dirty="0"/>
              <a:t>Povaha trhu (geografická velikost, koncentrace trhu a typ zákazníka)</a:t>
            </a:r>
          </a:p>
          <a:p>
            <a:pPr lvl="1"/>
            <a:r>
              <a:rPr lang="cs-CZ" sz="2400" dirty="0"/>
              <a:t>Povaha produkt (běžné vs. průmyslové zboží)</a:t>
            </a:r>
          </a:p>
          <a:p>
            <a:pPr lvl="1"/>
            <a:r>
              <a:rPr lang="cs-CZ" sz="2400" dirty="0"/>
              <a:t>Fáze v cyklu tržní životnosti výrobku</a:t>
            </a:r>
          </a:p>
        </p:txBody>
      </p:sp>
    </p:spTree>
    <p:extLst>
      <p:ext uri="{BB962C8B-B14F-4D97-AF65-F5344CB8AC3E}">
        <p14:creationId xmlns:p14="http://schemas.microsoft.com/office/powerpoint/2010/main" val="12701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osobního prodeje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9900" y="1772816"/>
            <a:ext cx="7290055" cy="40233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Vyhledávání zákazníků (</a:t>
            </a:r>
            <a:r>
              <a:rPr lang="cs-CZ" sz="2400" dirty="0" err="1" smtClean="0"/>
              <a:t>prospecting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Komunikace</a:t>
            </a:r>
          </a:p>
          <a:p>
            <a:r>
              <a:rPr lang="cs-CZ" sz="2400" dirty="0" smtClean="0"/>
              <a:t>Prodej</a:t>
            </a:r>
          </a:p>
          <a:p>
            <a:r>
              <a:rPr lang="cs-CZ" sz="2400" dirty="0" smtClean="0"/>
              <a:t>Shromažďování informací</a:t>
            </a:r>
          </a:p>
          <a:p>
            <a:r>
              <a:rPr lang="cs-CZ" sz="2400" dirty="0" smtClean="0"/>
              <a:t>Poskytování služeb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696408"/>
              </p:ext>
            </p:extLst>
          </p:nvPr>
        </p:nvGraphicFramePr>
        <p:xfrm>
          <a:off x="3131840" y="3933056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Technicky zaměřené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Komerčně</a:t>
                      </a:r>
                      <a:r>
                        <a:rPr lang="cs-CZ" baseline="0" dirty="0" smtClean="0"/>
                        <a:t> zaměřené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Správná informace a instrukce při instalaci a po 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</a:t>
                      </a:r>
                      <a:r>
                        <a:rPr lang="cs-CZ" baseline="0" dirty="0" smtClean="0"/>
                        <a:t> prostřednictvím reklamních kampaní a výstav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Udržování skladu </a:t>
                      </a:r>
                      <a:r>
                        <a:rPr lang="cs-CZ" dirty="0" err="1" smtClean="0"/>
                        <a:t>náhr</a:t>
                      </a:r>
                      <a:r>
                        <a:rPr lang="cs-CZ" dirty="0" smtClean="0"/>
                        <a:t>. dílů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Rychlá dodávka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Rychlá pomoc při poruchách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Poskytnutí úvěru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Poskytování</a:t>
                      </a:r>
                      <a:r>
                        <a:rPr lang="cs-CZ" baseline="0" dirty="0" smtClean="0"/>
                        <a:t> údržby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Prospekty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Záruka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výměny zařízení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1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cyklus produktu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9" y="2658689"/>
            <a:ext cx="5716302" cy="3277347"/>
          </a:xfrm>
        </p:spPr>
      </p:pic>
    </p:spTree>
    <p:extLst>
      <p:ext uri="{BB962C8B-B14F-4D97-AF65-F5344CB8AC3E}">
        <p14:creationId xmlns:p14="http://schemas.microsoft.com/office/powerpoint/2010/main" val="3858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obchodních zástupců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cs-CZ" sz="2400" dirty="0"/>
              <a:t>Podomní prodavači?</a:t>
            </a:r>
          </a:p>
          <a:p>
            <a:pPr lvl="1"/>
            <a:r>
              <a:rPr lang="cs-CZ" sz="2400" dirty="0"/>
              <a:t>Prodej z dodávkového vozu?</a:t>
            </a:r>
          </a:p>
          <a:p>
            <a:pPr lvl="1"/>
            <a:r>
              <a:rPr lang="cs-CZ" sz="2400" dirty="0"/>
              <a:t>Regáloví prodavači (</a:t>
            </a:r>
            <a:r>
              <a:rPr lang="cs-CZ" sz="2400" dirty="0" err="1"/>
              <a:t>rack-jobber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Propagátoři prodeje (</a:t>
            </a:r>
            <a:r>
              <a:rPr lang="cs-CZ" sz="2400" dirty="0" err="1"/>
              <a:t>merchandiser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Obchodní zástupce značky</a:t>
            </a:r>
          </a:p>
          <a:p>
            <a:pPr lvl="1"/>
            <a:r>
              <a:rPr lang="cs-CZ" sz="2400" dirty="0"/>
              <a:t>Zástupce velkoprodeje</a:t>
            </a:r>
          </a:p>
          <a:p>
            <a:pPr lvl="1"/>
            <a:r>
              <a:rPr lang="cs-CZ" sz="2400" dirty="0"/>
              <a:t>Interní prodejce?</a:t>
            </a:r>
          </a:p>
          <a:p>
            <a:pPr lvl="1"/>
            <a:r>
              <a:rPr lang="cs-CZ" sz="2400" dirty="0"/>
              <a:t>Prodejní inženýr</a:t>
            </a:r>
          </a:p>
        </p:txBody>
      </p:sp>
    </p:spTree>
    <p:extLst>
      <p:ext uri="{BB962C8B-B14F-4D97-AF65-F5344CB8AC3E}">
        <p14:creationId xmlns:p14="http://schemas.microsoft.com/office/powerpoint/2010/main" val="21369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</TotalTime>
  <Words>1063</Words>
  <Application>Microsoft Office PowerPoint</Application>
  <PresentationFormat>Předvádění na obrazovce (4:3)</PresentationFormat>
  <Paragraphs>177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Times New Roman</vt:lpstr>
      <vt:lpstr>Tw Cen MT</vt:lpstr>
      <vt:lpstr>Tw Cen MT Condensed</vt:lpstr>
      <vt:lpstr>Verdana</vt:lpstr>
      <vt:lpstr>Wingdings</vt:lpstr>
      <vt:lpstr>Wingdings 3</vt:lpstr>
      <vt:lpstr>Integrál</vt:lpstr>
      <vt:lpstr>Nákup a prodej</vt:lpstr>
      <vt:lpstr>Typy maloobchodu</vt:lpstr>
      <vt:lpstr>Prezentace aplikace PowerPoint</vt:lpstr>
      <vt:lpstr>DÚ </vt:lpstr>
      <vt:lpstr>Základní funkce a úlohy nákupu </vt:lpstr>
      <vt:lpstr>Kritéria pro volbu osobního nebo neosobního prodeje</vt:lpstr>
      <vt:lpstr>Funkce osobního prodeje</vt:lpstr>
      <vt:lpstr>Životní cyklus produktu</vt:lpstr>
      <vt:lpstr>Typy obchodních zástupců</vt:lpstr>
      <vt:lpstr>Prodejní politika</vt:lpstr>
      <vt:lpstr>Prodejní cíle</vt:lpstr>
      <vt:lpstr>Prodejní strategie</vt:lpstr>
      <vt:lpstr>Struktura prodeje</vt:lpstr>
      <vt:lpstr>Velikost prodejní organizace</vt:lpstr>
      <vt:lpstr>Odměňování obchodních zástupců</vt:lpstr>
      <vt:lpstr>motivace</vt:lpstr>
      <vt:lpstr>Motivace x stimulace</vt:lpstr>
      <vt:lpstr>Pracovní motivace</vt:lpstr>
      <vt:lpstr>Teorie motivace</vt:lpstr>
      <vt:lpstr>Maslowova hierarchická teorie potřeb</vt:lpstr>
      <vt:lpstr>Alderferova teorie potřeb</vt:lpstr>
      <vt:lpstr>Teorie motivace – teorie x,y</vt:lpstr>
      <vt:lpstr>Nácvik umění prodávat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POKUSNY UCET,ZAM,CIVT</dc:creator>
  <cp:lastModifiedBy>Petra Koudelková</cp:lastModifiedBy>
  <cp:revision>13</cp:revision>
  <dcterms:created xsi:type="dcterms:W3CDTF">2018-10-31T11:44:30Z</dcterms:created>
  <dcterms:modified xsi:type="dcterms:W3CDTF">2022-04-20T10:27:17Z</dcterms:modified>
</cp:coreProperties>
</file>