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handoutMasterIdLst>
    <p:handoutMasterId r:id="rId14"/>
  </p:handoutMasterIdLst>
  <p:sldIdLst>
    <p:sldId id="265" r:id="rId2"/>
    <p:sldId id="332" r:id="rId3"/>
    <p:sldId id="343" r:id="rId4"/>
    <p:sldId id="352" r:id="rId5"/>
    <p:sldId id="353" r:id="rId6"/>
    <p:sldId id="354" r:id="rId7"/>
    <p:sldId id="355" r:id="rId8"/>
    <p:sldId id="356" r:id="rId9"/>
    <p:sldId id="357" r:id="rId10"/>
    <p:sldId id="359" r:id="rId11"/>
    <p:sldId id="358" r:id="rId12"/>
    <p:sldId id="319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BEBD"/>
    <a:srgbClr val="E68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1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14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C9CD92-6AD8-4C2E-9291-A663E102758B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497EC9-BBD3-4EB8-9AC8-1D89C9A506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26725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5E633FC-8591-4888-A197-422AC08686F1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05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61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36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07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77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33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4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06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5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7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20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5E633FC-8591-4888-A197-422AC08686F1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73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STII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EŠNEROVÁ</a:t>
            </a:r>
          </a:p>
          <a:p>
            <a:r>
              <a:rPr lang="cs-CZ" dirty="0" smtClean="0"/>
              <a:t>katerina.esnerova@ff.cuni.cz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4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</a:t>
            </a:r>
            <a:r>
              <a:rPr lang="cs-CZ" dirty="0" err="1" smtClean="0"/>
              <a:t>_Martin</a:t>
            </a:r>
            <a:r>
              <a:rPr lang="cs-CZ" dirty="0" smtClean="0"/>
              <a:t> palička – feedback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414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</a:t>
            </a:r>
            <a:r>
              <a:rPr lang="cs-CZ" dirty="0" err="1" smtClean="0"/>
              <a:t>_Martin</a:t>
            </a:r>
            <a:r>
              <a:rPr lang="cs-CZ" dirty="0" smtClean="0"/>
              <a:t> palička – příprava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Jak jste přistoupili k přípravě?</a:t>
            </a:r>
            <a:br>
              <a:rPr lang="cs-CZ" sz="3600" dirty="0" smtClean="0"/>
            </a:b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/>
              <a:t/>
            </a:r>
            <a:br>
              <a:rPr lang="cs-CZ" sz="3600" dirty="0"/>
            </a:br>
            <a:endParaRPr lang="cs-CZ" sz="3600" dirty="0" smtClean="0"/>
          </a:p>
          <a:p>
            <a:pPr marL="173038" indent="-173038" defTabSz="266700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51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err="1" smtClean="0">
                <a:solidFill>
                  <a:schemeClr val="bg1"/>
                </a:solidFill>
              </a:rPr>
              <a:t>wrap</a:t>
            </a:r>
            <a:r>
              <a:rPr lang="cs-CZ" sz="11500" dirty="0" smtClean="0">
                <a:solidFill>
                  <a:schemeClr val="bg1"/>
                </a:solidFill>
              </a:rPr>
              <a:t>-up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4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DÚ</a:t>
            </a:r>
            <a:r>
              <a:rPr lang="cs-CZ" dirty="0" smtClean="0"/>
              <a:t> – </a:t>
            </a:r>
            <a:r>
              <a:rPr lang="cs-CZ" dirty="0" smtClean="0"/>
              <a:t>poslech prezidentské debaty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3038" lvl="2" indent="-173038">
              <a:buFont typeface="Arial" panose="020B0604020202020204" pitchFamily="34" charset="0"/>
              <a:buChar char="•"/>
            </a:pPr>
            <a:r>
              <a:rPr lang="cs-CZ" sz="3200" dirty="0"/>
              <a:t>Měl různý přístup ke střídání tlumočníků nějaký vliv na vaši orientaci v tlumočeném pořadu?</a:t>
            </a:r>
          </a:p>
          <a:p>
            <a:pPr marL="173038" lvl="2" indent="-173038">
              <a:buFont typeface="Arial" panose="020B0604020202020204" pitchFamily="34" charset="0"/>
              <a:buChar char="•"/>
            </a:pPr>
            <a:r>
              <a:rPr lang="cs-CZ" sz="3200" dirty="0"/>
              <a:t>Skutečně je pro autentického posluchače výrazně komfortnější, když si každý tlumočník drží svou </a:t>
            </a:r>
            <a:r>
              <a:rPr lang="cs-CZ" sz="3200" dirty="0" smtClean="0"/>
              <a:t>roli?</a:t>
            </a:r>
          </a:p>
          <a:p>
            <a:pPr marL="173038" lvl="2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???</a:t>
            </a:r>
          </a:p>
          <a:p>
            <a:pPr marL="173038" lvl="2" indent="-173038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226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AJ_Emiliana</a:t>
            </a:r>
            <a:r>
              <a:rPr lang="cs-CZ" dirty="0" smtClean="0"/>
              <a:t> </a:t>
            </a:r>
            <a:r>
              <a:rPr lang="cs-CZ" dirty="0" err="1" smtClean="0"/>
              <a:t>tomas</a:t>
            </a:r>
            <a:r>
              <a:rPr lang="cs-CZ" dirty="0" smtClean="0"/>
              <a:t> (</a:t>
            </a:r>
            <a:r>
              <a:rPr lang="cs-CZ" dirty="0" err="1" smtClean="0"/>
              <a:t>happiness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work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uvedení řečnice (</a:t>
            </a:r>
            <a:r>
              <a:rPr lang="cs-CZ" sz="3600" dirty="0" err="1" smtClean="0"/>
              <a:t>ČJ</a:t>
            </a:r>
            <a:r>
              <a:rPr lang="cs-CZ" sz="3600" dirty="0" smtClean="0"/>
              <a:t>), </a:t>
            </a:r>
            <a:r>
              <a:rPr lang="cs-CZ" sz="3600" dirty="0" err="1" smtClean="0"/>
              <a:t>keynote</a:t>
            </a:r>
            <a:r>
              <a:rPr lang="cs-CZ" sz="3600" dirty="0" smtClean="0"/>
              <a:t> (AJ) a následné komentáře (</a:t>
            </a:r>
            <a:r>
              <a:rPr lang="cs-CZ" sz="3600" dirty="0" err="1" smtClean="0"/>
              <a:t>ČJ</a:t>
            </a:r>
            <a:r>
              <a:rPr lang="cs-CZ" sz="3600" dirty="0" smtClean="0"/>
              <a:t>) na konferenci o štěstí v práci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celkem cca 35 minut</a:t>
            </a:r>
            <a:endParaRPr lang="cs-CZ" sz="3600" dirty="0" smtClean="0"/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/>
              <a:t>domluvte se s kolegou na </a:t>
            </a:r>
            <a:r>
              <a:rPr lang="cs-CZ" sz="3600" dirty="0" smtClean="0"/>
              <a:t>spolupráci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s </a:t>
            </a:r>
            <a:r>
              <a:rPr lang="cs-CZ" sz="3600" dirty="0" smtClean="0"/>
              <a:t>sebou do kabiny veškerou přípravu</a:t>
            </a:r>
            <a:r>
              <a:rPr lang="cs-CZ" sz="3600" dirty="0"/>
              <a:t/>
            </a:r>
            <a:br>
              <a:rPr lang="cs-CZ" sz="3600" dirty="0"/>
            </a:br>
            <a:endParaRPr lang="cs-CZ" sz="3600" dirty="0" smtClean="0"/>
          </a:p>
          <a:p>
            <a:pPr marL="173038" indent="-173038" defTabSz="266700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215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AJ_Emiliana</a:t>
            </a:r>
            <a:r>
              <a:rPr lang="cs-CZ" dirty="0" smtClean="0"/>
              <a:t> </a:t>
            </a:r>
            <a:r>
              <a:rPr lang="cs-CZ" dirty="0" err="1" smtClean="0"/>
              <a:t>tomas</a:t>
            </a:r>
            <a:r>
              <a:rPr lang="cs-CZ" dirty="0" smtClean="0"/>
              <a:t> (</a:t>
            </a:r>
            <a:r>
              <a:rPr lang="cs-CZ" dirty="0" err="1" smtClean="0"/>
              <a:t>happiness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work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err="1" smtClean="0"/>
              <a:t>epigenetics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dopamine </a:t>
            </a:r>
            <a:r>
              <a:rPr lang="cs-CZ" sz="3600" dirty="0" err="1" smtClean="0"/>
              <a:t>neurotransmitter</a:t>
            </a:r>
            <a:r>
              <a:rPr lang="cs-CZ" sz="3600" dirty="0" smtClean="0"/>
              <a:t> </a:t>
            </a:r>
            <a:r>
              <a:rPr lang="cs-CZ" sz="3600" dirty="0" err="1" smtClean="0"/>
              <a:t>system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serotonin </a:t>
            </a:r>
            <a:r>
              <a:rPr lang="cs-CZ" sz="3600" dirty="0" err="1" smtClean="0"/>
              <a:t>receptors</a:t>
            </a:r>
            <a:endParaRPr lang="cs-CZ" sz="3600" dirty="0" smtClean="0"/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intonace</a:t>
            </a:r>
            <a:br>
              <a:rPr lang="cs-CZ" sz="3600" dirty="0" smtClean="0"/>
            </a:br>
            <a:r>
              <a:rPr lang="cs-CZ" sz="3600" dirty="0" smtClean="0"/>
              <a:t>práce s posuvem</a:t>
            </a:r>
            <a:br>
              <a:rPr lang="cs-CZ" sz="3600" dirty="0" smtClean="0"/>
            </a:b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/>
              <a:t/>
            </a:r>
            <a:br>
              <a:rPr lang="cs-CZ" sz="3600" dirty="0"/>
            </a:br>
            <a:endParaRPr lang="cs-CZ" sz="3600" dirty="0" smtClean="0"/>
          </a:p>
          <a:p>
            <a:pPr marL="173038" indent="-173038" defTabSz="266700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452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AJ_Emiliana</a:t>
            </a:r>
            <a:r>
              <a:rPr lang="cs-CZ" dirty="0" smtClean="0"/>
              <a:t> </a:t>
            </a:r>
            <a:r>
              <a:rPr lang="cs-CZ" dirty="0" err="1" smtClean="0"/>
              <a:t>tomas</a:t>
            </a:r>
            <a:r>
              <a:rPr lang="cs-CZ" dirty="0" smtClean="0"/>
              <a:t>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 lnSpcReduction="10000"/>
          </a:bodyPr>
          <a:lstStyle/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Jak jste se střídali?</a:t>
            </a:r>
          </a:p>
          <a:p>
            <a:pPr marL="346774" lvl="1" indent="-173038" defTabSz="266700">
              <a:buFont typeface="Arial" panose="020B0604020202020204" pitchFamily="34" charset="0"/>
              <a:buChar char="•"/>
            </a:pPr>
            <a:r>
              <a:rPr lang="cs-CZ" sz="3200" dirty="0" smtClean="0"/>
              <a:t>Jak se dařilo přepínat mezi jazyky?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Co bylo na projevu z pohledu tlumočníka nejtěžší?</a:t>
            </a:r>
          </a:p>
          <a:p>
            <a:pPr marL="346774" lvl="1" indent="-173038" defTabSz="266700">
              <a:buFont typeface="Arial" panose="020B0604020202020204" pitchFamily="34" charset="0"/>
              <a:buChar char="•"/>
            </a:pPr>
            <a:r>
              <a:rPr lang="cs-CZ" sz="3200" dirty="0" smtClean="0"/>
              <a:t>Jaké zvolit strategie?</a:t>
            </a:r>
          </a:p>
          <a:p>
            <a:pPr marL="0" indent="0" defTabSz="266700">
              <a:buNone/>
            </a:pP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/>
              <a:t/>
            </a:r>
            <a:br>
              <a:rPr lang="cs-CZ" sz="3600" dirty="0"/>
            </a:br>
            <a:endParaRPr lang="cs-CZ" sz="3600" dirty="0" smtClean="0"/>
          </a:p>
          <a:p>
            <a:pPr marL="173038" indent="-173038" defTabSz="266700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30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AJ_Emiliana</a:t>
            </a:r>
            <a:r>
              <a:rPr lang="cs-CZ" dirty="0" smtClean="0"/>
              <a:t> </a:t>
            </a:r>
            <a:r>
              <a:rPr lang="cs-CZ" dirty="0" err="1" smtClean="0"/>
              <a:t>tomas</a:t>
            </a:r>
            <a:r>
              <a:rPr lang="cs-CZ" dirty="0" smtClean="0"/>
              <a:t> – feedback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0" indent="0" defTabSz="266700">
              <a:buNone/>
            </a:pP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/>
              <a:t/>
            </a:r>
            <a:br>
              <a:rPr lang="cs-CZ" sz="3600" dirty="0"/>
            </a:br>
            <a:endParaRPr lang="cs-CZ" sz="3600" dirty="0" smtClean="0"/>
          </a:p>
          <a:p>
            <a:pPr marL="173038" indent="-173038" defTabSz="266700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72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AJ_Emiliana</a:t>
            </a:r>
            <a:r>
              <a:rPr lang="cs-CZ" dirty="0" smtClean="0"/>
              <a:t> </a:t>
            </a:r>
            <a:r>
              <a:rPr lang="cs-CZ" dirty="0" err="1" smtClean="0"/>
              <a:t>tomas</a:t>
            </a:r>
            <a:r>
              <a:rPr lang="cs-CZ" dirty="0" smtClean="0"/>
              <a:t> – příprava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Jak jste přistoupili k přípravě?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Jak fungoval formát přípravy?</a:t>
            </a:r>
            <a:br>
              <a:rPr lang="cs-CZ" sz="3600" dirty="0" smtClean="0"/>
            </a:b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/>
              <a:t/>
            </a:r>
            <a:br>
              <a:rPr lang="cs-CZ" sz="3600" dirty="0"/>
            </a:br>
            <a:endParaRPr lang="cs-CZ" sz="3600" dirty="0" smtClean="0"/>
          </a:p>
          <a:p>
            <a:pPr marL="173038" indent="-173038" defTabSz="266700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034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</a:t>
            </a:r>
            <a:r>
              <a:rPr lang="cs-CZ" dirty="0" err="1" smtClean="0"/>
              <a:t>_Martin</a:t>
            </a:r>
            <a:r>
              <a:rPr lang="cs-CZ" dirty="0" smtClean="0"/>
              <a:t> palička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 lnSpcReduction="10000"/>
          </a:bodyPr>
          <a:lstStyle/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Jan Fabián (téma anarchie)</a:t>
            </a:r>
            <a:br>
              <a:rPr lang="cs-CZ" sz="3600" dirty="0" smtClean="0"/>
            </a:br>
            <a:r>
              <a:rPr lang="cs-CZ" sz="3600" dirty="0" smtClean="0"/>
              <a:t>Igor Hobza (MONOM)</a:t>
            </a:r>
            <a:br>
              <a:rPr lang="cs-CZ" sz="3600" dirty="0" smtClean="0"/>
            </a:br>
            <a:r>
              <a:rPr lang="cs-CZ" sz="3600" dirty="0" smtClean="0"/>
              <a:t>paletky.cz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prototypický český řečník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maximální ohled na posluchače</a:t>
            </a:r>
            <a:br>
              <a:rPr lang="cs-CZ" sz="3600" dirty="0" smtClean="0"/>
            </a:b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/>
              <a:t/>
            </a:r>
            <a:br>
              <a:rPr lang="cs-CZ" sz="3600" dirty="0"/>
            </a:br>
            <a:endParaRPr lang="cs-CZ" sz="3600" dirty="0" smtClean="0"/>
          </a:p>
          <a:p>
            <a:pPr marL="173038" indent="-173038" defTabSz="266700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76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</a:t>
            </a:r>
            <a:r>
              <a:rPr lang="cs-CZ" dirty="0" err="1" smtClean="0"/>
              <a:t>_Martin</a:t>
            </a:r>
            <a:r>
              <a:rPr lang="cs-CZ" dirty="0" smtClean="0"/>
              <a:t> palička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Čím se vyznačoval řečník a jeho projev? (vstupní proměnné)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Jaké to představuje problémy pro tlumočníka?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Jaké použít strategie pro jejich řešení?</a:t>
            </a:r>
            <a:br>
              <a:rPr lang="cs-CZ" sz="3600" dirty="0" smtClean="0"/>
            </a:b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/>
              <a:t/>
            </a:r>
            <a:br>
              <a:rPr lang="cs-CZ" sz="3600" dirty="0"/>
            </a:br>
            <a:endParaRPr lang="cs-CZ" sz="3600" dirty="0" smtClean="0"/>
          </a:p>
          <a:p>
            <a:pPr marL="173038" indent="-173038" defTabSz="266700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255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2394</TotalTime>
  <Words>196</Words>
  <Application>Microsoft Office PowerPoint</Application>
  <PresentationFormat>Širokoúhlá obrazovka</PresentationFormat>
  <Paragraphs>47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Tw Cen MT</vt:lpstr>
      <vt:lpstr>Tw Cen MT Condensed</vt:lpstr>
      <vt:lpstr>Wingdings 3</vt:lpstr>
      <vt:lpstr>Integrál</vt:lpstr>
      <vt:lpstr>STII</vt:lpstr>
      <vt:lpstr>DÚ – poslech prezidentské debaty</vt:lpstr>
      <vt:lpstr>AJ_Emiliana tomas (happiness at work)</vt:lpstr>
      <vt:lpstr>AJ_Emiliana tomas (happiness at work)</vt:lpstr>
      <vt:lpstr>AJ_Emiliana tomas – debriefing</vt:lpstr>
      <vt:lpstr>AJ_Emiliana tomas – feedback</vt:lpstr>
      <vt:lpstr>AJ_Emiliana tomas – příprava</vt:lpstr>
      <vt:lpstr>ČJ_Martin palička</vt:lpstr>
      <vt:lpstr>ČJ_Martin palička – debriefing</vt:lpstr>
      <vt:lpstr>ČJ_Martin palička – feedback</vt:lpstr>
      <vt:lpstr>ČJ_Martin palička – příprava</vt:lpstr>
      <vt:lpstr>wrap-up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Ešnerová</dc:creator>
  <cp:lastModifiedBy>Kateřina Ešnerová</cp:lastModifiedBy>
  <cp:revision>128</cp:revision>
  <dcterms:created xsi:type="dcterms:W3CDTF">2019-03-09T16:29:07Z</dcterms:created>
  <dcterms:modified xsi:type="dcterms:W3CDTF">2019-11-18T09:32:01Z</dcterms:modified>
</cp:coreProperties>
</file>