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57" r:id="rId3"/>
    <p:sldId id="258" r:id="rId4"/>
    <p:sldId id="259" r:id="rId5"/>
    <p:sldId id="272" r:id="rId6"/>
    <p:sldId id="262" r:id="rId7"/>
    <p:sldId id="260" r:id="rId8"/>
    <p:sldId id="261" r:id="rId9"/>
    <p:sldId id="263" r:id="rId10"/>
    <p:sldId id="264" r:id="rId11"/>
    <p:sldId id="265" r:id="rId12"/>
    <p:sldId id="266" r:id="rId13"/>
    <p:sldId id="275" r:id="rId14"/>
    <p:sldId id="268" r:id="rId15"/>
    <p:sldId id="267" r:id="rId16"/>
    <p:sldId id="269" r:id="rId17"/>
    <p:sldId id="270" r:id="rId18"/>
    <p:sldId id="271" r:id="rId19"/>
    <p:sldId id="273" r:id="rId20"/>
    <p:sldId id="274" r:id="rId21"/>
    <p:sldId id="276" r:id="rId22"/>
    <p:sldId id="277"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772041-E279-4747-9692-7FAD34A155E3}" type="datetimeFigureOut">
              <a:rPr lang="cs-CZ" smtClean="0"/>
              <a:t>13.03.2018</a:t>
            </a:fld>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FE4EEE-0B7A-415E-B806-C8833F89B080}" type="slidenum">
              <a:rPr lang="cs-CZ" smtClean="0"/>
              <a:t>‹#›</a:t>
            </a:fld>
            <a:endParaRPr lang="cs-CZ"/>
          </a:p>
        </p:txBody>
      </p:sp>
    </p:spTree>
    <p:extLst>
      <p:ext uri="{BB962C8B-B14F-4D97-AF65-F5344CB8AC3E}">
        <p14:creationId xmlns:p14="http://schemas.microsoft.com/office/powerpoint/2010/main" val="9236296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E74E4658-4CEC-4EFF-BF39-5A07277A926A}" type="datetimeFigureOut">
              <a:rPr lang="cs-CZ" smtClean="0"/>
              <a:t>13.03.2018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71068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74E4658-4CEC-4EFF-BF39-5A07277A926A}" type="datetimeFigureOut">
              <a:rPr lang="cs-CZ" smtClean="0"/>
              <a:t>13.03.2018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1117277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74E4658-4CEC-4EFF-BF39-5A07277A926A}" type="datetimeFigureOut">
              <a:rPr lang="cs-CZ" smtClean="0"/>
              <a:t>13.03.2018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12258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74E4658-4CEC-4EFF-BF39-5A07277A926A}" type="datetimeFigureOut">
              <a:rPr lang="cs-CZ" smtClean="0"/>
              <a:t>13.03.2018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3833226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E74E4658-4CEC-4EFF-BF39-5A07277A926A}" type="datetimeFigureOut">
              <a:rPr lang="cs-CZ" smtClean="0"/>
              <a:t>13.03.2018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3231543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74E4658-4CEC-4EFF-BF39-5A07277A926A}" type="datetimeFigureOut">
              <a:rPr lang="cs-CZ" smtClean="0"/>
              <a:t>13.03.2018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2091762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74E4658-4CEC-4EFF-BF39-5A07277A926A}" type="datetimeFigureOut">
              <a:rPr lang="cs-CZ" smtClean="0"/>
              <a:t>13.03.2018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1933736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74E4658-4CEC-4EFF-BF39-5A07277A926A}" type="datetimeFigureOut">
              <a:rPr lang="cs-CZ" smtClean="0"/>
              <a:t>13.03.2018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2726583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74E4658-4CEC-4EFF-BF39-5A07277A926A}" type="datetimeFigureOut">
              <a:rPr lang="cs-CZ" smtClean="0"/>
              <a:t>13.03.2018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184586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E74E4658-4CEC-4EFF-BF39-5A07277A926A}" type="datetimeFigureOut">
              <a:rPr lang="cs-CZ" smtClean="0"/>
              <a:t>13.03.2018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130320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E74E4658-4CEC-4EFF-BF39-5A07277A926A}" type="datetimeFigureOut">
              <a:rPr lang="cs-CZ" smtClean="0"/>
              <a:t>13.03.2018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C28DBA-0D19-4E38-A2E4-CFE5E4AF97C6}" type="slidenum">
              <a:rPr lang="cs-CZ" smtClean="0"/>
              <a:t>‹#›</a:t>
            </a:fld>
            <a:endParaRPr lang="cs-CZ"/>
          </a:p>
        </p:txBody>
      </p:sp>
    </p:spTree>
    <p:extLst>
      <p:ext uri="{BB962C8B-B14F-4D97-AF65-F5344CB8AC3E}">
        <p14:creationId xmlns:p14="http://schemas.microsoft.com/office/powerpoint/2010/main" val="984660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4E4658-4CEC-4EFF-BF39-5A07277A926A}" type="datetimeFigureOut">
              <a:rPr lang="cs-CZ" smtClean="0"/>
              <a:t>13.03.2018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C28DBA-0D19-4E38-A2E4-CFE5E4AF97C6}" type="slidenum">
              <a:rPr lang="cs-CZ" smtClean="0"/>
              <a:t>‹#›</a:t>
            </a:fld>
            <a:endParaRPr lang="cs-CZ"/>
          </a:p>
        </p:txBody>
      </p:sp>
    </p:spTree>
    <p:extLst>
      <p:ext uri="{BB962C8B-B14F-4D97-AF65-F5344CB8AC3E}">
        <p14:creationId xmlns:p14="http://schemas.microsoft.com/office/powerpoint/2010/main" val="2916581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„Válka o ženy“</a:t>
            </a:r>
            <a:endParaRPr lang="cs-CZ" dirty="0"/>
          </a:p>
        </p:txBody>
      </p:sp>
      <p:sp>
        <p:nvSpPr>
          <p:cNvPr id="3" name="Podnadpis 2"/>
          <p:cNvSpPr>
            <a:spLocks noGrp="1"/>
          </p:cNvSpPr>
          <p:nvPr>
            <p:ph type="subTitle" idx="1"/>
          </p:nvPr>
        </p:nvSpPr>
        <p:spPr/>
        <p:txBody>
          <a:bodyPr/>
          <a:lstStyle/>
          <a:p>
            <a:r>
              <a:rPr lang="cs-CZ" dirty="0" smtClean="0"/>
              <a:t>Filosofie současných náboženských konfliktů</a:t>
            </a:r>
            <a:endParaRPr lang="cs-CZ" dirty="0"/>
          </a:p>
        </p:txBody>
      </p:sp>
    </p:spTree>
    <p:extLst>
      <p:ext uri="{BB962C8B-B14F-4D97-AF65-F5344CB8AC3E}">
        <p14:creationId xmlns:p14="http://schemas.microsoft.com/office/powerpoint/2010/main" val="1168790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402071"/>
            <a:ext cx="10515600" cy="1325563"/>
          </a:xfrm>
        </p:spPr>
        <p:txBody>
          <a:bodyPr/>
          <a:lstStyle/>
          <a:p>
            <a:pPr algn="ctr"/>
            <a:r>
              <a:rPr lang="cs-CZ" dirty="0" smtClean="0">
                <a:latin typeface="Times New Roman" panose="02020603050405020304" pitchFamily="18" charset="0"/>
                <a:cs typeface="Times New Roman" panose="02020603050405020304" pitchFamily="18" charset="0"/>
              </a:rPr>
              <a:t>Žena v raném křesťanství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Předpokládá </a:t>
            </a:r>
            <a:r>
              <a:rPr lang="cs-CZ" dirty="0">
                <a:latin typeface="Times New Roman" panose="02020603050405020304" pitchFamily="18" charset="0"/>
                <a:cs typeface="Times New Roman" panose="02020603050405020304" pitchFamily="18" charset="0"/>
              </a:rPr>
              <a:t>se, že kolem roku 200 bylo v antických společnostech na </a:t>
            </a:r>
            <a:r>
              <a:rPr lang="cs-CZ" b="1" dirty="0">
                <a:latin typeface="Times New Roman" panose="02020603050405020304" pitchFamily="18" charset="0"/>
                <a:cs typeface="Times New Roman" panose="02020603050405020304" pitchFamily="18" charset="0"/>
              </a:rPr>
              <a:t>100 žen 131 mužů</a:t>
            </a:r>
            <a:r>
              <a:rPr lang="cs-CZ" dirty="0">
                <a:latin typeface="Times New Roman" panose="02020603050405020304" pitchFamily="18" charset="0"/>
                <a:cs typeface="Times New Roman" panose="02020603050405020304" pitchFamily="18" charset="0"/>
              </a:rPr>
              <a:t>, jiné odhady hovoří dokonce </a:t>
            </a:r>
            <a:r>
              <a:rPr lang="cs-CZ" b="1" dirty="0">
                <a:latin typeface="Times New Roman" panose="02020603050405020304" pitchFamily="18" charset="0"/>
                <a:cs typeface="Times New Roman" panose="02020603050405020304" pitchFamily="18" charset="0"/>
              </a:rPr>
              <a:t>o 140 mužích na 100 žen</a:t>
            </a:r>
            <a:r>
              <a:rPr lang="cs-CZ" dirty="0">
                <a:latin typeface="Times New Roman" panose="02020603050405020304" pitchFamily="18" charset="0"/>
                <a:cs typeface="Times New Roman" panose="02020603050405020304" pitchFamily="18" charset="0"/>
              </a:rPr>
              <a:t>. Nepoměr byl způsoben vysokou úmrtností žen při porodech a potratech, především ale vražděním narozených dívek. Předpokládá se, že </a:t>
            </a:r>
            <a:r>
              <a:rPr lang="cs-CZ" b="1" dirty="0">
                <a:latin typeface="Times New Roman" panose="02020603050405020304" pitchFamily="18" charset="0"/>
                <a:cs typeface="Times New Roman" panose="02020603050405020304" pitchFamily="18" charset="0"/>
              </a:rPr>
              <a:t>v křesťanské komunitě bylo asi 60 procent žen</a:t>
            </a:r>
            <a:r>
              <a:rPr lang="cs-CZ" dirty="0">
                <a:latin typeface="Times New Roman" panose="02020603050405020304" pitchFamily="18" charset="0"/>
                <a:cs typeface="Times New Roman" panose="02020603050405020304" pitchFamily="18" charset="0"/>
              </a:rPr>
              <a:t>. Jak je to možné? Radikálně se proměnil vztah k ženám: křesťané odmítali vraždit jakékoliv děti. To vedlo k exponenciálnímu populačnímu růstu. Křesťanská rodina rovněž nabízela výrazně vyšší bezpečí pro všechny členy rodiny, což se odrazilo na vyšší délce </a:t>
            </a:r>
            <a:r>
              <a:rPr lang="cs-CZ" dirty="0" smtClean="0">
                <a:latin typeface="Times New Roman" panose="02020603050405020304" pitchFamily="18" charset="0"/>
                <a:cs typeface="Times New Roman" panose="02020603050405020304" pitchFamily="18" charset="0"/>
              </a:rPr>
              <a:t>dožití</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především u žen.</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5274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Žena v islámu</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V předislámské Arábii se praktikovala především dívčí infanticida, což byl zvyk, vůči kterému </a:t>
            </a:r>
            <a:r>
              <a:rPr lang="cs-CZ" dirty="0" smtClean="0">
                <a:latin typeface="Times New Roman" panose="02020603050405020304" pitchFamily="18" charset="0"/>
                <a:cs typeface="Times New Roman" panose="02020603050405020304" pitchFamily="18" charset="0"/>
              </a:rPr>
              <a:t>se korán jasně vyslovuje</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Pr</a:t>
            </a:r>
            <a:r>
              <a:rPr lang="cs-CZ" dirty="0" smtClean="0">
                <a:latin typeface="Times New Roman" panose="02020603050405020304" pitchFamily="18" charset="0"/>
                <a:cs typeface="Times New Roman" panose="02020603050405020304" pitchFamily="18" charset="0"/>
              </a:rPr>
              <a:t>oto </a:t>
            </a:r>
            <a:r>
              <a:rPr lang="cs-CZ" dirty="0" smtClean="0">
                <a:latin typeface="Times New Roman" panose="02020603050405020304" pitchFamily="18" charset="0"/>
                <a:cs typeface="Times New Roman" panose="02020603050405020304" pitchFamily="18" charset="0"/>
              </a:rPr>
              <a:t>je často zdůrazňováno, že příchodem islámu na Blízký východ se pozice ženy výrazně zlepšila.</a:t>
            </a:r>
          </a:p>
          <a:p>
            <a:pPr marL="0" indent="0" algn="just">
              <a:buNone/>
            </a:pPr>
            <a:r>
              <a:rPr lang="cs-CZ" dirty="0" smtClean="0">
                <a:latin typeface="Times New Roman" panose="02020603050405020304" pitchFamily="18" charset="0"/>
                <a:cs typeface="Times New Roman" panose="02020603050405020304" pitchFamily="18" charset="0"/>
              </a:rPr>
              <a:t>„Když je však někomu z nich oznámeno narození dcery, tu zachmuří se černě jeho tvář a je naplněn zlostí, </a:t>
            </a:r>
            <a:r>
              <a:rPr lang="cs-CZ" dirty="0">
                <a:latin typeface="Times New Roman" panose="02020603050405020304" pitchFamily="18" charset="0"/>
                <a:ea typeface="Times New Roman" panose="02020603050405020304" pitchFamily="18" charset="0"/>
              </a:rPr>
              <a:t>skrývá se před lidmi pro hanbu toho, co bylo mu oznámeno, a neví, zda pro potupu svou si dítě ponechat má, či zakopat je do země. Což nejsou hnusná jejich rozhodnutí? </a:t>
            </a:r>
            <a:r>
              <a:rPr lang="cs-CZ" dirty="0" smtClean="0">
                <a:latin typeface="Times New Roman" panose="02020603050405020304" pitchFamily="18" charset="0"/>
                <a:cs typeface="Times New Roman" panose="02020603050405020304" pitchFamily="18" charset="0"/>
              </a:rPr>
              <a:t>(16:58)“</a:t>
            </a:r>
          </a:p>
        </p:txBody>
      </p:sp>
    </p:spTree>
    <p:extLst>
      <p:ext uri="{BB962C8B-B14F-4D97-AF65-F5344CB8AC3E}">
        <p14:creationId xmlns:p14="http://schemas.microsoft.com/office/powerpoint/2010/main" val="3591214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Povýšení ženy v islámu?</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Islám zdůrazňuje </a:t>
            </a:r>
            <a:r>
              <a:rPr lang="cs-CZ" b="1" dirty="0" smtClean="0">
                <a:latin typeface="Times New Roman" panose="02020603050405020304" pitchFamily="18" charset="0"/>
                <a:cs typeface="Times New Roman" panose="02020603050405020304" pitchFamily="18" charset="0"/>
              </a:rPr>
              <a:t>komplementaritu muže a ženy</a:t>
            </a:r>
            <a:r>
              <a:rPr lang="cs-CZ" dirty="0" smtClean="0">
                <a:latin typeface="Times New Roman" panose="02020603050405020304" pitchFamily="18" charset="0"/>
                <a:cs typeface="Times New Roman" panose="02020603050405020304" pitchFamily="18" charset="0"/>
              </a:rPr>
              <a:t>, nikoliv nadřazenost a podřazenost, vše na světě bylo vytvořeno v páru. </a:t>
            </a:r>
          </a:p>
          <a:p>
            <a:pPr marL="0" indent="0" algn="just">
              <a:buNone/>
            </a:pPr>
            <a:r>
              <a:rPr lang="cs-CZ" dirty="0" smtClean="0">
                <a:latin typeface="Times New Roman" panose="02020603050405020304" pitchFamily="18" charset="0"/>
                <a:cs typeface="Times New Roman" panose="02020603050405020304" pitchFamily="18" charset="0"/>
              </a:rPr>
              <a:t>První žena Mohammeda </a:t>
            </a:r>
            <a:r>
              <a:rPr lang="cs-CZ" dirty="0" err="1" smtClean="0">
                <a:latin typeface="Times New Roman" panose="02020603050405020304" pitchFamily="18" charset="0"/>
                <a:cs typeface="Times New Roman" panose="02020603050405020304" pitchFamily="18" charset="0"/>
              </a:rPr>
              <a:t>Chadidžja</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byla obchodnice, což někteří chápou jako dobrozdání i pro ostatní muslimské ženy, aby také pracovaly. </a:t>
            </a:r>
            <a:r>
              <a:rPr lang="cs-CZ" dirty="0" smtClean="0">
                <a:latin typeface="Times New Roman" panose="02020603050405020304" pitchFamily="18" charset="0"/>
                <a:cs typeface="Times New Roman" panose="02020603050405020304" pitchFamily="18" charset="0"/>
              </a:rPr>
              <a:t>(Ale </a:t>
            </a:r>
            <a:r>
              <a:rPr lang="cs-CZ" dirty="0" smtClean="0">
                <a:latin typeface="Times New Roman" panose="02020603050405020304" pitchFamily="18" charset="0"/>
                <a:cs typeface="Times New Roman" panose="02020603050405020304" pitchFamily="18" charset="0"/>
              </a:rPr>
              <a:t>možná námitka: spíše to svědčí </a:t>
            </a:r>
            <a:r>
              <a:rPr lang="cs-CZ" dirty="0" smtClean="0">
                <a:latin typeface="Times New Roman" panose="02020603050405020304" pitchFamily="18" charset="0"/>
                <a:cs typeface="Times New Roman" panose="02020603050405020304" pitchFamily="18" charset="0"/>
              </a:rPr>
              <a:t>o relativní </a:t>
            </a:r>
            <a:r>
              <a:rPr lang="cs-CZ" dirty="0" smtClean="0">
                <a:latin typeface="Times New Roman" panose="02020603050405020304" pitchFamily="18" charset="0"/>
                <a:cs typeface="Times New Roman" panose="02020603050405020304" pitchFamily="18" charset="0"/>
              </a:rPr>
              <a:t>liberálnosti předislámské Arábie, </a:t>
            </a:r>
            <a:r>
              <a:rPr lang="cs-CZ" dirty="0" err="1" smtClean="0">
                <a:latin typeface="Times New Roman" panose="02020603050405020304" pitchFamily="18" charset="0"/>
                <a:cs typeface="Times New Roman" panose="02020603050405020304" pitchFamily="18" charset="0"/>
              </a:rPr>
              <a:t>Aíša</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již nepracovala.)</a:t>
            </a:r>
          </a:p>
          <a:p>
            <a:pPr marL="0" indent="0" algn="just">
              <a:buNone/>
            </a:pPr>
            <a:r>
              <a:rPr lang="cs-CZ" dirty="0" smtClean="0">
                <a:latin typeface="Times New Roman" panose="02020603050405020304" pitchFamily="18" charset="0"/>
                <a:cs typeface="Times New Roman" panose="02020603050405020304" pitchFamily="18" charset="0"/>
              </a:rPr>
              <a:t>Ženy </a:t>
            </a:r>
            <a:r>
              <a:rPr lang="cs-CZ" dirty="0" smtClean="0">
                <a:latin typeface="Times New Roman" panose="02020603050405020304" pitchFamily="18" charset="0"/>
                <a:cs typeface="Times New Roman" panose="02020603050405020304" pitchFamily="18" charset="0"/>
              </a:rPr>
              <a:t>získaly s islámem poměrně široké možnosti dědit a ekonomickou svobodu. </a:t>
            </a:r>
            <a:r>
              <a:rPr lang="cs-CZ" dirty="0" smtClean="0">
                <a:latin typeface="Times New Roman" panose="02020603050405020304" pitchFamily="18" charset="0"/>
                <a:cs typeface="Times New Roman" panose="02020603050405020304" pitchFamily="18" charset="0"/>
              </a:rPr>
              <a:t>Mohammed rovněž podporoval </a:t>
            </a:r>
            <a:r>
              <a:rPr lang="cs-CZ" dirty="0">
                <a:latin typeface="Times New Roman" panose="02020603050405020304" pitchFamily="18" charset="0"/>
                <a:cs typeface="Times New Roman" panose="02020603050405020304" pitchFamily="18" charset="0"/>
              </a:rPr>
              <a:t>vzdělání jak mužů, tak žen.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Žena se může se svým mužem rozvést, ale její možnosti jsou výrazně omezené ve srovnání s „rozvodovými možnostmi“ muže, který nemusí rozvod zdůvodňovat. </a:t>
            </a:r>
          </a:p>
        </p:txBody>
      </p:sp>
    </p:spTree>
    <p:extLst>
      <p:ext uri="{BB962C8B-B14F-4D97-AF65-F5344CB8AC3E}">
        <p14:creationId xmlns:p14="http://schemas.microsoft.com/office/powerpoint/2010/main" val="2172574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Sexuální morálka v islámu</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Podle islámského práva se </a:t>
            </a:r>
            <a:r>
              <a:rPr lang="cs-CZ" b="1" dirty="0">
                <a:latin typeface="Times New Roman" panose="02020603050405020304" pitchFamily="18" charset="0"/>
                <a:cs typeface="Times New Roman" panose="02020603050405020304" pitchFamily="18" charset="0"/>
              </a:rPr>
              <a:t>cizoložství trestá ukamenováním</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ale jen pokud je </a:t>
            </a:r>
            <a:r>
              <a:rPr lang="cs-CZ" dirty="0" smtClean="0">
                <a:latin typeface="Times New Roman" panose="02020603050405020304" pitchFamily="18" charset="0"/>
                <a:cs typeface="Times New Roman" panose="02020603050405020304" pitchFamily="18" charset="0"/>
              </a:rPr>
              <a:t>muž </a:t>
            </a:r>
            <a:r>
              <a:rPr lang="cs-CZ" dirty="0" smtClean="0">
                <a:latin typeface="Times New Roman" panose="02020603050405020304" pitchFamily="18" charset="0"/>
                <a:cs typeface="Times New Roman" panose="02020603050405020304" pitchFamily="18" charset="0"/>
              </a:rPr>
              <a:t>ženatý nebo žena </a:t>
            </a:r>
            <a:r>
              <a:rPr lang="cs-CZ" dirty="0">
                <a:latin typeface="Times New Roman" panose="02020603050405020304" pitchFamily="18" charset="0"/>
                <a:cs typeface="Times New Roman" panose="02020603050405020304" pitchFamily="18" charset="0"/>
              </a:rPr>
              <a:t>vdaná a pokud je jim čin u soudu </a:t>
            </a:r>
            <a:r>
              <a:rPr lang="cs-CZ" b="1" dirty="0">
                <a:latin typeface="Times New Roman" panose="02020603050405020304" pitchFamily="18" charset="0"/>
                <a:cs typeface="Times New Roman" panose="02020603050405020304" pitchFamily="18" charset="0"/>
              </a:rPr>
              <a:t>prokázán čtyřmi očitými a důvěryhodnými svědky</a:t>
            </a:r>
            <a:r>
              <a:rPr lang="cs-CZ" dirty="0">
                <a:latin typeface="Times New Roman" panose="02020603050405020304" pitchFamily="18" charset="0"/>
                <a:cs typeface="Times New Roman" panose="02020603050405020304" pitchFamily="18" charset="0"/>
              </a:rPr>
              <a:t>. Jestliže se však jedná o svobodného muže či ženu, </a:t>
            </a:r>
            <a:r>
              <a:rPr lang="cs-CZ" dirty="0" smtClean="0">
                <a:latin typeface="Times New Roman" panose="02020603050405020304" pitchFamily="18" charset="0"/>
                <a:cs typeface="Times New Roman" panose="02020603050405020304" pitchFamily="18" charset="0"/>
              </a:rPr>
              <a:t>tě </a:t>
            </a:r>
            <a:r>
              <a:rPr lang="cs-CZ" dirty="0">
                <a:latin typeface="Times New Roman" panose="02020603050405020304" pitchFamily="18" charset="0"/>
                <a:cs typeface="Times New Roman" panose="02020603050405020304" pitchFamily="18" charset="0"/>
              </a:rPr>
              <a:t>je </a:t>
            </a:r>
            <a:r>
              <a:rPr lang="cs-CZ" b="1" dirty="0">
                <a:latin typeface="Times New Roman" panose="02020603050405020304" pitchFamily="18" charset="0"/>
                <a:cs typeface="Times New Roman" panose="02020603050405020304" pitchFamily="18" charset="0"/>
              </a:rPr>
              <a:t>uložen trest 100 ran bičem</a:t>
            </a:r>
            <a:r>
              <a:rPr lang="cs-CZ" dirty="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Súra 24:2: „Cizoložnici </a:t>
            </a:r>
            <a:r>
              <a:rPr lang="cs-CZ" dirty="0">
                <a:latin typeface="Times New Roman" panose="02020603050405020304" pitchFamily="18" charset="0"/>
                <a:cs typeface="Times New Roman" panose="02020603050405020304" pitchFamily="18" charset="0"/>
              </a:rPr>
              <a:t>a cizoložníka zbičujte, každého z nich sto ranami! A nechť vás nepojme vůči nim lítost, s ohledem na náboženství Boží, věříte-li v Alláha a v Den poslední. A nechť skupina věřících je svědkem trestu jejich</a:t>
            </a: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1941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Přípustnost fyzických útoků?</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745836" y="1511588"/>
            <a:ext cx="10515600" cy="4351338"/>
          </a:xfrm>
        </p:spPr>
        <p:txBody>
          <a:bodyPr/>
          <a:lstStyle/>
          <a:p>
            <a:pPr marL="0" indent="0" algn="just">
              <a:buNone/>
            </a:pPr>
            <a:r>
              <a:rPr lang="cs-CZ" dirty="0" smtClean="0">
                <a:latin typeface="Times New Roman" panose="02020603050405020304" pitchFamily="18" charset="0"/>
                <a:cs typeface="Times New Roman" panose="02020603050405020304" pitchFamily="18" charset="0"/>
              </a:rPr>
              <a:t>Súra 4,34</a:t>
            </a:r>
            <a:r>
              <a:rPr lang="cs-CZ" dirty="0" smtClean="0">
                <a:latin typeface="Times New Roman" panose="02020603050405020304" pitchFamily="18" charset="0"/>
                <a:cs typeface="Times New Roman" panose="02020603050405020304" pitchFamily="18" charset="0"/>
              </a:rPr>
              <a:t>: Muži </a:t>
            </a:r>
            <a:r>
              <a:rPr lang="cs-CZ" dirty="0">
                <a:latin typeface="Times New Roman" panose="02020603050405020304" pitchFamily="18" charset="0"/>
                <a:cs typeface="Times New Roman" panose="02020603050405020304" pitchFamily="18" charset="0"/>
              </a:rPr>
              <a:t>zaujímají postavení nad ženami proto, že Bůh dal přednost jedněm z vás před druhými, a proto, že muži dávají z majetků svých (ženám). A ctnostné ženy jsou pokorně oddány a střeží skryté kvůli tomu, co Bůh nařídil střežit. </a:t>
            </a:r>
            <a:r>
              <a:rPr lang="cs-CZ" b="1" dirty="0">
                <a:latin typeface="Times New Roman" panose="02020603050405020304" pitchFamily="18" charset="0"/>
                <a:cs typeface="Times New Roman" panose="02020603050405020304" pitchFamily="18" charset="0"/>
              </a:rPr>
              <a:t>A ty, jejichž neposlušnosti se obáváte, varujte a vykažte jim místa na spaní a bijte je</a:t>
            </a:r>
            <a:r>
              <a:rPr lang="cs-CZ" dirty="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Stěžejní je sloveso: </a:t>
            </a:r>
            <a:r>
              <a:rPr lang="cs-CZ" i="1" dirty="0" err="1" smtClean="0">
                <a:latin typeface="Times New Roman" panose="02020603050405020304" pitchFamily="18" charset="0"/>
                <a:cs typeface="Times New Roman" panose="02020603050405020304" pitchFamily="18" charset="0"/>
              </a:rPr>
              <a:t>daraba</a:t>
            </a:r>
            <a:r>
              <a:rPr lang="cs-CZ" dirty="0" smtClean="0">
                <a:latin typeface="Times New Roman" panose="02020603050405020304" pitchFamily="18" charset="0"/>
                <a:cs typeface="Times New Roman" panose="02020603050405020304" pitchFamily="18" charset="0"/>
              </a:rPr>
              <a:t> – může znamenat bít, ale rovněž oddělit se od nich.</a:t>
            </a:r>
          </a:p>
        </p:txBody>
      </p:sp>
    </p:spTree>
    <p:extLst>
      <p:ext uri="{BB962C8B-B14F-4D97-AF65-F5344CB8AC3E}">
        <p14:creationId xmlns:p14="http://schemas.microsoft.com/office/powerpoint/2010/main" val="2661194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Polygamie v islámu</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Islám připouští polygamii, muž se může </a:t>
            </a:r>
            <a:r>
              <a:rPr lang="cs-CZ" b="1" dirty="0" smtClean="0">
                <a:latin typeface="Times New Roman" panose="02020603050405020304" pitchFamily="18" charset="0"/>
                <a:cs typeface="Times New Roman" panose="02020603050405020304" pitchFamily="18" charset="0"/>
              </a:rPr>
              <a:t>oženit se čtyřmi ženami</a:t>
            </a:r>
            <a:r>
              <a:rPr lang="cs-CZ" dirty="0" smtClean="0">
                <a:latin typeface="Times New Roman" panose="02020603050405020304" pitchFamily="18" charset="0"/>
                <a:cs typeface="Times New Roman" panose="02020603050405020304" pitchFamily="18" charset="0"/>
              </a:rPr>
              <a:t>, ale musí </a:t>
            </a:r>
            <a:r>
              <a:rPr lang="cs-CZ" dirty="0" smtClean="0">
                <a:latin typeface="Times New Roman" panose="02020603050405020304" pitchFamily="18" charset="0"/>
                <a:cs typeface="Times New Roman" panose="02020603050405020304" pitchFamily="18" charset="0"/>
              </a:rPr>
              <a:t>je </a:t>
            </a:r>
            <a:r>
              <a:rPr lang="cs-CZ" dirty="0" smtClean="0">
                <a:latin typeface="Times New Roman" panose="02020603050405020304" pitchFamily="18" charset="0"/>
                <a:cs typeface="Times New Roman" panose="02020603050405020304" pitchFamily="18" charset="0"/>
              </a:rPr>
              <a:t>zaopatřit </a:t>
            </a:r>
            <a:r>
              <a:rPr lang="cs-CZ" b="1" dirty="0" smtClean="0">
                <a:latin typeface="Times New Roman" panose="02020603050405020304" pitchFamily="18" charset="0"/>
                <a:cs typeface="Times New Roman" panose="02020603050405020304" pitchFamily="18" charset="0"/>
              </a:rPr>
              <a:t>finančně i emociálně rovným </a:t>
            </a:r>
            <a:r>
              <a:rPr lang="cs-CZ" b="1" dirty="0" smtClean="0">
                <a:latin typeface="Times New Roman" panose="02020603050405020304" pitchFamily="18" charset="0"/>
                <a:cs typeface="Times New Roman" panose="02020603050405020304" pitchFamily="18" charset="0"/>
              </a:rPr>
              <a:t>dílem</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a:t>
            </a:r>
            <a:r>
              <a:rPr lang="cs-CZ" dirty="0" smtClean="0">
                <a:latin typeface="Times New Roman" panose="02020603050405020304" pitchFamily="18" charset="0"/>
                <a:cs typeface="Times New Roman" panose="02020603050405020304" pitchFamily="18" charset="0"/>
              </a:rPr>
              <a:t>rotože </a:t>
            </a:r>
            <a:r>
              <a:rPr lang="cs-CZ" dirty="0" smtClean="0">
                <a:latin typeface="Times New Roman" panose="02020603050405020304" pitchFamily="18" charset="0"/>
                <a:cs typeface="Times New Roman" panose="02020603050405020304" pitchFamily="18" charset="0"/>
              </a:rPr>
              <a:t>to podle některých hlasů není možné, vlastně se tím říká, že polygamie možná není. </a:t>
            </a:r>
          </a:p>
          <a:p>
            <a:pPr marL="0" indent="0" algn="just">
              <a:buNone/>
            </a:pPr>
            <a:r>
              <a:rPr lang="cs-CZ" dirty="0" smtClean="0">
                <a:latin typeface="Times New Roman" panose="02020603050405020304" pitchFamily="18" charset="0"/>
                <a:cs typeface="Times New Roman" panose="02020603050405020304" pitchFamily="18" charset="0"/>
              </a:rPr>
              <a:t>Někteří autoři se domnívají, že přípustnost polygamie souvisela především s existencí válečných sirotků a ovdovělých žen, kterým měla být takto dána možnost základního zaopatření. </a:t>
            </a:r>
            <a:r>
              <a:rPr lang="cs-CZ" b="1" dirty="0" smtClean="0">
                <a:latin typeface="Times New Roman" panose="02020603050405020304" pitchFamily="18" charset="0"/>
                <a:cs typeface="Times New Roman" panose="02020603050405020304" pitchFamily="18" charset="0"/>
              </a:rPr>
              <a:t>Jde tedy o ustavení charitativní</a:t>
            </a:r>
            <a:r>
              <a:rPr lang="cs-CZ" dirty="0" smtClean="0">
                <a:latin typeface="Times New Roman" panose="02020603050405020304" pitchFamily="18" charset="0"/>
                <a:cs typeface="Times New Roman" panose="02020603050405020304" pitchFamily="18" charset="0"/>
              </a:rPr>
              <a:t>. Většina současných muslimských </a:t>
            </a:r>
            <a:r>
              <a:rPr lang="cs-CZ" dirty="0" smtClean="0">
                <a:latin typeface="Times New Roman" panose="02020603050405020304" pitchFamily="18" charset="0"/>
                <a:cs typeface="Times New Roman" panose="02020603050405020304" pitchFamily="18" charset="0"/>
              </a:rPr>
              <a:t>zemí </a:t>
            </a:r>
            <a:r>
              <a:rPr lang="cs-CZ" dirty="0" smtClean="0">
                <a:latin typeface="Times New Roman" panose="02020603050405020304" pitchFamily="18" charset="0"/>
                <a:cs typeface="Times New Roman" panose="02020603050405020304" pitchFamily="18" charset="0"/>
              </a:rPr>
              <a:t>pohlíží na polygamii </a:t>
            </a:r>
            <a:r>
              <a:rPr lang="cs-CZ" b="1" dirty="0" smtClean="0">
                <a:latin typeface="Times New Roman" panose="02020603050405020304" pitchFamily="18" charset="0"/>
                <a:cs typeface="Times New Roman" panose="02020603050405020304" pitchFamily="18" charset="0"/>
              </a:rPr>
              <a:t>jako na povolenou, ale ne upřednostňovanou a doporučovanou</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161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Tolerovaná polygamie na západě?</a:t>
            </a:r>
            <a:endParaRPr lang="de-DE"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Ačkoliv je </a:t>
            </a:r>
            <a:r>
              <a:rPr lang="cs-CZ" dirty="0" smtClean="0">
                <a:latin typeface="Times New Roman" panose="02020603050405020304" pitchFamily="18" charset="0"/>
                <a:cs typeface="Times New Roman" panose="02020603050405020304" pitchFamily="18" charset="0"/>
              </a:rPr>
              <a:t>polygamie </a:t>
            </a:r>
            <a:r>
              <a:rPr lang="cs-CZ" dirty="0" smtClean="0">
                <a:latin typeface="Times New Roman" panose="02020603050405020304" pitchFamily="18" charset="0"/>
                <a:cs typeface="Times New Roman" panose="02020603050405020304" pitchFamily="18" charset="0"/>
              </a:rPr>
              <a:t>v západních zemích zakázána, množí se případy, kdy především do Německa přicházejí jako syrští uprchlíci rodiny s vícero dětmi, následně se zjistí, že některé děti nejsou biologické děti ženy, s níž přišly, a úřady pak umožní, aby </a:t>
            </a:r>
            <a:r>
              <a:rPr lang="cs-CZ" dirty="0">
                <a:latin typeface="Times New Roman" panose="02020603050405020304" pitchFamily="18" charset="0"/>
                <a:cs typeface="Times New Roman" panose="02020603050405020304" pitchFamily="18" charset="0"/>
              </a:rPr>
              <a:t>dorazila v rámci programu na spojovaní rodin </a:t>
            </a:r>
            <a:r>
              <a:rPr lang="cs-CZ" dirty="0" smtClean="0">
                <a:latin typeface="Times New Roman" panose="02020603050405020304" pitchFamily="18" charset="0"/>
                <a:cs typeface="Times New Roman" panose="02020603050405020304" pitchFamily="18" charset="0"/>
              </a:rPr>
              <a:t>i biologická matka </a:t>
            </a:r>
            <a:r>
              <a:rPr lang="cs-CZ" dirty="0" smtClean="0">
                <a:latin typeface="Times New Roman" panose="02020603050405020304" pitchFamily="18" charset="0"/>
                <a:cs typeface="Times New Roman" panose="02020603050405020304" pitchFamily="18" charset="0"/>
              </a:rPr>
              <a:t>dětí, která zůstala v Sýrii. </a:t>
            </a:r>
          </a:p>
          <a:p>
            <a:pPr marL="0" indent="0" algn="just">
              <a:buNone/>
            </a:pPr>
            <a:r>
              <a:rPr lang="cs-CZ" dirty="0" smtClean="0">
                <a:latin typeface="Times New Roman" panose="02020603050405020304" pitchFamily="18" charset="0"/>
                <a:cs typeface="Times New Roman" panose="02020603050405020304" pitchFamily="18" charset="0"/>
              </a:rPr>
              <a:t>Reálně to znamená, že přijíždí do Německa druhá žena jednoho muže. To je podle německých zákonů zakázané, ale úřady mají tendenci tuto skutečnost </a:t>
            </a:r>
            <a:r>
              <a:rPr lang="cs-CZ" dirty="0" smtClean="0">
                <a:latin typeface="Times New Roman" panose="02020603050405020304" pitchFamily="18" charset="0"/>
                <a:cs typeface="Times New Roman" panose="02020603050405020304" pitchFamily="18" charset="0"/>
              </a:rPr>
              <a:t>přehlížet a rozhodnout ve prospěch dětí, která mají právo na matku.</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8502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Bild</a:t>
            </a:r>
            <a:r>
              <a:rPr lang="cs-CZ" dirty="0" smtClean="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Flüchtling spricht über</a:t>
            </a:r>
            <a:r>
              <a:rPr lang="cs-CZ"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seine zwei</a:t>
            </a:r>
            <a:r>
              <a:rPr lang="cs-CZ"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Ehefrauen</a:t>
            </a:r>
            <a:r>
              <a:rPr lang="cs-CZ" dirty="0">
                <a:latin typeface="Times New Roman" panose="02020603050405020304" pitchFamily="18" charset="0"/>
                <a:cs typeface="Times New Roman" panose="02020603050405020304" pitchFamily="18" charset="0"/>
              </a:rPr>
              <a:t>“</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5710" y="1690688"/>
            <a:ext cx="5532582" cy="4449330"/>
          </a:xfr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8291" y="1690688"/>
            <a:ext cx="5606473" cy="4449330"/>
          </a:xfrm>
          <a:prstGeom prst="rect">
            <a:avLst/>
          </a:prstGeom>
        </p:spPr>
      </p:pic>
    </p:spTree>
    <p:extLst>
      <p:ext uri="{BB962C8B-B14F-4D97-AF65-F5344CB8AC3E}">
        <p14:creationId xmlns:p14="http://schemas.microsoft.com/office/powerpoint/2010/main" val="375809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Papež František o polygamii a alternativních svazcích</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algn="just"/>
            <a:endParaRPr lang="cs-CZ" dirty="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societies still </a:t>
            </a:r>
            <a:r>
              <a:rPr lang="en-US" b="1" dirty="0">
                <a:latin typeface="Times New Roman" panose="02020603050405020304" pitchFamily="18" charset="0"/>
                <a:cs typeface="Times New Roman" panose="02020603050405020304" pitchFamily="18" charset="0"/>
              </a:rPr>
              <a:t>maintain the practice of polygamy</a:t>
            </a:r>
            <a:r>
              <a:rPr lang="en-US" dirty="0">
                <a:latin typeface="Times New Roman" panose="02020603050405020304" pitchFamily="18" charset="0"/>
                <a:cs typeface="Times New Roman" panose="02020603050405020304" pitchFamily="18" charset="0"/>
              </a:rPr>
              <a:t>; in other places, arranged marriages are an enduring practice… In many places, not only in the West, the practice of living together before marriage is widespread, as well as a type of </a:t>
            </a:r>
            <a:r>
              <a:rPr lang="en-US" b="1" dirty="0">
                <a:latin typeface="Times New Roman" panose="02020603050405020304" pitchFamily="18" charset="0"/>
                <a:cs typeface="Times New Roman" panose="02020603050405020304" pitchFamily="18" charset="0"/>
              </a:rPr>
              <a:t>cohabitation</a:t>
            </a:r>
            <a:r>
              <a:rPr lang="en-US" dirty="0">
                <a:latin typeface="Times New Roman" panose="02020603050405020304" pitchFamily="18" charset="0"/>
                <a:cs typeface="Times New Roman" panose="02020603050405020304" pitchFamily="18" charset="0"/>
              </a:rPr>
              <a:t> which totally excludes any intention to </a:t>
            </a:r>
            <a:r>
              <a:rPr lang="en-US" dirty="0" smtClean="0">
                <a:latin typeface="Times New Roman" panose="02020603050405020304" pitchFamily="18" charset="0"/>
                <a:cs typeface="Times New Roman" panose="02020603050405020304" pitchFamily="18" charset="0"/>
              </a:rPr>
              <a:t>marry</a:t>
            </a: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Many </a:t>
            </a:r>
            <a:r>
              <a:rPr lang="en-US" dirty="0">
                <a:latin typeface="Times New Roman" panose="02020603050405020304" pitchFamily="18" charset="0"/>
                <a:cs typeface="Times New Roman" panose="02020603050405020304" pitchFamily="18" charset="0"/>
              </a:rPr>
              <a:t>countries are witnessing a </a:t>
            </a:r>
            <a:r>
              <a:rPr lang="en-US" b="1" dirty="0">
                <a:latin typeface="Times New Roman" panose="02020603050405020304" pitchFamily="18" charset="0"/>
                <a:cs typeface="Times New Roman" panose="02020603050405020304" pitchFamily="18" charset="0"/>
              </a:rPr>
              <a:t>legal deconstruction of the family</a:t>
            </a:r>
            <a:r>
              <a:rPr lang="en-US" dirty="0">
                <a:latin typeface="Times New Roman" panose="02020603050405020304" pitchFamily="18" charset="0"/>
                <a:cs typeface="Times New Roman" panose="02020603050405020304" pitchFamily="18" charset="0"/>
              </a:rPr>
              <a:t>, tending to adopt models based almost exclusively on the autonomy of the individual will. Surely it is legitimate and right to reject older forms of the traditional family marked by authoritarianism and even violence, </a:t>
            </a:r>
            <a:r>
              <a:rPr lang="en-US" b="1" dirty="0">
                <a:latin typeface="Times New Roman" panose="02020603050405020304" pitchFamily="18" charset="0"/>
                <a:cs typeface="Times New Roman" panose="02020603050405020304" pitchFamily="18" charset="0"/>
              </a:rPr>
              <a:t>yet this should not lead to a disparagement of marriage itself, but rather to the rediscovery of its authentic meaning and its renewal</a:t>
            </a:r>
            <a:r>
              <a:rPr lang="en-US" b="1"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František v </a:t>
            </a:r>
            <a:r>
              <a:rPr lang="cs-CZ" i="1" dirty="0" err="1" smtClean="0">
                <a:latin typeface="Times New Roman" panose="02020603050405020304" pitchFamily="18" charset="0"/>
                <a:cs typeface="Times New Roman" panose="02020603050405020304" pitchFamily="18" charset="0"/>
              </a:rPr>
              <a:t>Laetitia</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amoris</a:t>
            </a:r>
            <a:r>
              <a:rPr lang="cs-CZ" dirty="0" smtClean="0">
                <a:latin typeface="Times New Roman" panose="02020603050405020304" pitchFamily="18" charset="0"/>
                <a:cs typeface="Times New Roman" panose="02020603050405020304" pitchFamily="18" charset="0"/>
              </a:rPr>
              <a:t>, § 53, str. 42</a:t>
            </a:r>
            <a:endParaRPr lang="en-US" dirty="0">
              <a:latin typeface="Times New Roman" panose="02020603050405020304" pitchFamily="18" charset="0"/>
              <a:cs typeface="Times New Roman" panose="02020603050405020304" pitchFamily="18" charset="0"/>
            </a:endParaRPr>
          </a:p>
          <a:p>
            <a:pPr algn="just"/>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907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Vraždy ze cti</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Celosvětově je každoročně </a:t>
            </a:r>
            <a:r>
              <a:rPr lang="cs-CZ" b="1" dirty="0" smtClean="0">
                <a:latin typeface="Times New Roman" panose="02020603050405020304" pitchFamily="18" charset="0"/>
                <a:cs typeface="Times New Roman" panose="02020603050405020304" pitchFamily="18" charset="0"/>
              </a:rPr>
              <a:t>zdokumentováno kolem 5 000 vražd </a:t>
            </a:r>
            <a:r>
              <a:rPr lang="cs-CZ" dirty="0" smtClean="0">
                <a:latin typeface="Times New Roman" panose="02020603050405020304" pitchFamily="18" charset="0"/>
                <a:cs typeface="Times New Roman" panose="02020603050405020304" pitchFamily="18" charset="0"/>
              </a:rPr>
              <a:t>ze cti, v naprosté většině se jedná o vraždy v muslimských zemích nebo o vraždy v rámci muslimských komunit na západě. Nejvyšší počet vražd zaznamenává Pákistán. Ale </a:t>
            </a:r>
            <a:r>
              <a:rPr lang="cs-CZ" b="1" dirty="0" smtClean="0">
                <a:latin typeface="Times New Roman" panose="02020603050405020304" pitchFamily="18" charset="0"/>
                <a:cs typeface="Times New Roman" panose="02020603050405020304" pitchFamily="18" charset="0"/>
              </a:rPr>
              <a:t>odhaduje se, že počet vražd může dosahovat až 20 000</a:t>
            </a:r>
            <a:r>
              <a:rPr lang="cs-CZ" dirty="0" smtClean="0">
                <a:latin typeface="Times New Roman" panose="02020603050405020304" pitchFamily="18" charset="0"/>
                <a:cs typeface="Times New Roman" panose="02020603050405020304" pitchFamily="18" charset="0"/>
              </a:rPr>
              <a:t>.</a:t>
            </a:r>
          </a:p>
          <a:p>
            <a:pPr marL="0" indent="0" algn="just">
              <a:buNone/>
            </a:pPr>
            <a:r>
              <a:rPr lang="cs-CZ" smtClean="0">
                <a:latin typeface="Times New Roman" panose="02020603050405020304" pitchFamily="18" charset="0"/>
                <a:cs typeface="Times New Roman" panose="02020603050405020304" pitchFamily="18" charset="0"/>
              </a:rPr>
              <a:t>Antropolog </a:t>
            </a:r>
            <a:r>
              <a:rPr lang="cs-CZ" dirty="0" err="1" smtClean="0">
                <a:latin typeface="Times New Roman" panose="02020603050405020304" pitchFamily="18" charset="0"/>
                <a:cs typeface="Times New Roman" panose="02020603050405020304" pitchFamily="18" charset="0"/>
              </a:rPr>
              <a:t>Sharif</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Kanaana</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complicated issue that cuts deep into the </a:t>
            </a:r>
            <a:r>
              <a:rPr lang="en-US" b="1" dirty="0">
                <a:latin typeface="Times New Roman" panose="02020603050405020304" pitchFamily="18" charset="0"/>
                <a:cs typeface="Times New Roman" panose="02020603050405020304" pitchFamily="18" charset="0"/>
              </a:rPr>
              <a:t>history of Islamic society</a:t>
            </a:r>
            <a:r>
              <a:rPr lang="en-US" dirty="0">
                <a:latin typeface="Times New Roman" panose="02020603050405020304" pitchFamily="18" charset="0"/>
                <a:cs typeface="Times New Roman" panose="02020603050405020304" pitchFamily="18" charset="0"/>
              </a:rPr>
              <a:t>. .. What the men of the family, clan, or tribe seek control of in a </a:t>
            </a:r>
            <a:r>
              <a:rPr lang="en-US" b="1" dirty="0">
                <a:latin typeface="Times New Roman" panose="02020603050405020304" pitchFamily="18" charset="0"/>
                <a:cs typeface="Times New Roman" panose="02020603050405020304" pitchFamily="18" charset="0"/>
              </a:rPr>
              <a:t>patrilineal society is reproductive power. </a:t>
            </a:r>
            <a:r>
              <a:rPr lang="en-US" dirty="0">
                <a:latin typeface="Times New Roman" panose="02020603050405020304" pitchFamily="18" charset="0"/>
                <a:cs typeface="Times New Roman" panose="02020603050405020304" pitchFamily="18" charset="0"/>
              </a:rPr>
              <a:t>Women for the tribe were considered a </a:t>
            </a:r>
            <a:r>
              <a:rPr lang="en-US" b="1" dirty="0">
                <a:latin typeface="Times New Roman" panose="02020603050405020304" pitchFamily="18" charset="0"/>
                <a:cs typeface="Times New Roman" panose="02020603050405020304" pitchFamily="18" charset="0"/>
              </a:rPr>
              <a:t>factory for making men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577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Ženy na starověkém Blízkém východě </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numCol="2">
            <a:normAutofit/>
          </a:bodyPr>
          <a:lstStyle/>
          <a:p>
            <a:pPr marL="0" indent="0" algn="just">
              <a:buNone/>
            </a:pPr>
            <a:r>
              <a:rPr lang="cs-CZ" sz="2400" dirty="0">
                <a:latin typeface="Times New Roman" panose="02020603050405020304" pitchFamily="18" charset="0"/>
                <a:cs typeface="Times New Roman" panose="02020603050405020304" pitchFamily="18" charset="0"/>
              </a:rPr>
              <a:t>P</a:t>
            </a:r>
            <a:r>
              <a:rPr lang="cs-CZ" sz="2400" dirty="0" smtClean="0">
                <a:latin typeface="Times New Roman" panose="02020603050405020304" pitchFamily="18" charset="0"/>
                <a:cs typeface="Times New Roman" panose="02020603050405020304" pitchFamily="18" charset="0"/>
              </a:rPr>
              <a:t>atriarchální společenské uspořádání se ustavilo na Blízkém východě spolu s prvními městskými aglomeracemi. S tím šly ruku v ruce válečnické ctnosti. Ženy naopak požívaly výraznou společenskou prestiž před vznikem prvních městských států, jak naznačují </a:t>
            </a:r>
            <a:r>
              <a:rPr lang="cs-CZ" sz="2400" dirty="0" smtClean="0">
                <a:latin typeface="Times New Roman" panose="02020603050405020304" pitchFamily="18" charset="0"/>
                <a:cs typeface="Times New Roman" panose="02020603050405020304" pitchFamily="18" charset="0"/>
              </a:rPr>
              <a:t>sošky</a:t>
            </a:r>
            <a:r>
              <a:rPr lang="cs-CZ" sz="2400" dirty="0" smtClean="0">
                <a:latin typeface="Times New Roman" panose="02020603050405020304" pitchFamily="18" charset="0"/>
                <a:cs typeface="Times New Roman" panose="02020603050405020304" pitchFamily="18" charset="0"/>
              </a:rPr>
              <a:t>, vykopávky a přítomnost bohyň v příslušných pantheonech. Na výraznou prestiž žen lze rovněž usoudit z větších náhrobních kamenů u ženských hrobů nalezených např. v </a:t>
            </a:r>
            <a:r>
              <a:rPr lang="cs-CZ" sz="2400" dirty="0" err="1" smtClean="0">
                <a:latin typeface="Times New Roman" panose="02020603050405020304" pitchFamily="18" charset="0"/>
                <a:cs typeface="Times New Roman" panose="02020603050405020304" pitchFamily="18" charset="0"/>
              </a:rPr>
              <a:t>Catal</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Hüyük</a:t>
            </a:r>
            <a:r>
              <a:rPr lang="cs-CZ" sz="2400" dirty="0" smtClean="0">
                <a:latin typeface="Times New Roman" panose="02020603050405020304" pitchFamily="18" charset="0"/>
                <a:cs typeface="Times New Roman" panose="02020603050405020304" pitchFamily="18" charset="0"/>
              </a:rPr>
              <a:t>.</a:t>
            </a:r>
          </a:p>
          <a:p>
            <a:pPr marL="0" indent="0" algn="just">
              <a:buNone/>
            </a:pPr>
            <a:endParaRPr lang="cs-CZ" sz="2400" dirty="0">
              <a:latin typeface="Times New Roman" panose="02020603050405020304" pitchFamily="18" charset="0"/>
              <a:cs typeface="Times New Roman" panose="02020603050405020304" pitchFamily="18" charset="0"/>
            </a:endParaRP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5056" y="1825625"/>
            <a:ext cx="2970212" cy="4091709"/>
          </a:xfrm>
          <a:prstGeom prst="rect">
            <a:avLst/>
          </a:prstGeom>
        </p:spPr>
      </p:pic>
    </p:spTree>
    <p:extLst>
      <p:ext uri="{BB962C8B-B14F-4D97-AF65-F5344CB8AC3E}">
        <p14:creationId xmlns:p14="http://schemas.microsoft.com/office/powerpoint/2010/main" val="2436284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Rezoluce Rady Evropy k vraždám ze cti</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AU" dirty="0" err="1" smtClean="0">
                <a:latin typeface="Times New Roman" panose="02020603050405020304" pitchFamily="18" charset="0"/>
                <a:cs typeface="Times New Roman" panose="02020603050405020304" pitchFamily="18" charset="0"/>
              </a:rPr>
              <a:t>Rezoluce</a:t>
            </a:r>
            <a:r>
              <a:rPr lang="en-AU" dirty="0" smtClean="0">
                <a:latin typeface="Times New Roman" panose="02020603050405020304" pitchFamily="18" charset="0"/>
                <a:cs typeface="Times New Roman" panose="02020603050405020304" pitchFamily="18" charset="0"/>
              </a:rPr>
              <a:t> </a:t>
            </a:r>
            <a:r>
              <a:rPr lang="en-AU" dirty="0" err="1" smtClean="0">
                <a:latin typeface="Times New Roman" panose="02020603050405020304" pitchFamily="18" charset="0"/>
                <a:cs typeface="Times New Roman" panose="02020603050405020304" pitchFamily="18" charset="0"/>
              </a:rPr>
              <a:t>Rady</a:t>
            </a:r>
            <a:r>
              <a:rPr lang="en-AU" dirty="0" smtClean="0">
                <a:latin typeface="Times New Roman" panose="02020603050405020304" pitchFamily="18" charset="0"/>
                <a:cs typeface="Times New Roman" panose="02020603050405020304" pitchFamily="18" charset="0"/>
              </a:rPr>
              <a:t> </a:t>
            </a:r>
            <a:r>
              <a:rPr lang="en-AU" dirty="0" err="1" smtClean="0">
                <a:latin typeface="Times New Roman" panose="02020603050405020304" pitchFamily="18" charset="0"/>
                <a:cs typeface="Times New Roman" panose="02020603050405020304" pitchFamily="18" charset="0"/>
              </a:rPr>
              <a:t>Evropy</a:t>
            </a:r>
            <a:r>
              <a:rPr lang="en-AU" dirty="0" smtClean="0">
                <a:latin typeface="Times New Roman" panose="02020603050405020304" pitchFamily="18" charset="0"/>
                <a:cs typeface="Times New Roman" panose="02020603050405020304" pitchFamily="18" charset="0"/>
              </a:rPr>
              <a:t> </a:t>
            </a:r>
            <a:r>
              <a:rPr lang="en-AU" dirty="0" err="1" smtClean="0">
                <a:latin typeface="Times New Roman" panose="02020603050405020304" pitchFamily="18" charset="0"/>
                <a:cs typeface="Times New Roman" panose="02020603050405020304" pitchFamily="18" charset="0"/>
              </a:rPr>
              <a:t>konstatuje</a:t>
            </a:r>
            <a:r>
              <a:rPr lang="en-AU" dirty="0" smtClean="0">
                <a:latin typeface="Times New Roman" panose="02020603050405020304" pitchFamily="18" charset="0"/>
                <a:cs typeface="Times New Roman" panose="02020603050405020304" pitchFamily="18" charset="0"/>
              </a:rPr>
              <a:t>: The Assembly notes that whilst so-called 'honour crimes' </a:t>
            </a:r>
            <a:r>
              <a:rPr lang="en-AU" b="1" dirty="0" smtClean="0">
                <a:latin typeface="Times New Roman" panose="02020603050405020304" pitchFamily="18" charset="0"/>
                <a:cs typeface="Times New Roman" panose="02020603050405020304" pitchFamily="18" charset="0"/>
              </a:rPr>
              <a:t>emanate from cultural and not religious roots</a:t>
            </a:r>
            <a:r>
              <a:rPr lang="en-AU" dirty="0" smtClean="0">
                <a:latin typeface="Times New Roman" panose="02020603050405020304" pitchFamily="18" charset="0"/>
                <a:cs typeface="Times New Roman" panose="02020603050405020304" pitchFamily="18" charset="0"/>
              </a:rPr>
              <a:t> and are perpetrated worldwide (mainly in patriarchal societies or communities), the majority of reported cases in Europe have been amongst Muslim or migrant Muslim communities (although </a:t>
            </a:r>
            <a:r>
              <a:rPr lang="cs-CZ" dirty="0" err="1" smtClean="0">
                <a:latin typeface="Times New Roman" panose="02020603050405020304" pitchFamily="18" charset="0"/>
                <a:cs typeface="Times New Roman" panose="02020603050405020304" pitchFamily="18" charset="0"/>
              </a:rPr>
              <a:t>i</a:t>
            </a:r>
            <a:r>
              <a:rPr lang="en-AU" dirty="0" smtClean="0">
                <a:latin typeface="Times New Roman" panose="02020603050405020304" pitchFamily="18" charset="0"/>
                <a:cs typeface="Times New Roman" panose="02020603050405020304" pitchFamily="18" charset="0"/>
              </a:rPr>
              <a:t>slam itself does not support the death penalty for honour-related misconduct).</a:t>
            </a:r>
          </a:p>
          <a:p>
            <a:pPr marL="0" indent="0">
              <a:buNone/>
            </a:pPr>
            <a:endParaRPr lang="en-A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866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V</a:t>
            </a:r>
            <a:r>
              <a:rPr lang="cs-CZ" dirty="0" smtClean="0">
                <a:latin typeface="Times New Roman" panose="02020603050405020304" pitchFamily="18" charset="0"/>
                <a:cs typeface="Times New Roman" panose="02020603050405020304" pitchFamily="18" charset="0"/>
              </a:rPr>
              <a:t>raždy ze cti na západě</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buNone/>
            </a:pPr>
            <a:r>
              <a:rPr lang="cs-CZ" dirty="0" smtClean="0">
                <a:latin typeface="Times New Roman" panose="02020603050405020304" pitchFamily="18" charset="0"/>
                <a:cs typeface="Times New Roman" panose="02020603050405020304" pitchFamily="18" charset="0"/>
              </a:rPr>
              <a:t>V roce 2007 se vyšetřovalo ve Velké Británii asi 100 vražd ze cti, v Německu v roce 2011 kolem 40 vražd. Ve všech případech pocházeli pachatelé z muslimských zemích a do Německa, resp. do Velké Británie přišli jako migranti, resp. uprchlíci. </a:t>
            </a:r>
          </a:p>
          <a:p>
            <a:pPr marL="0" indent="0">
              <a:buNone/>
            </a:pPr>
            <a:endParaRPr lang="cs-CZ" dirty="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Na západě se mění motiv k vraždám ze cti. Již se nevraždí primárně kvůli sexuálnímu chování, ale kvůli přílišnému přizpůsobení západním hodnotám, takže </a:t>
            </a:r>
            <a:r>
              <a:rPr lang="cs-CZ" b="1" dirty="0" smtClean="0">
                <a:latin typeface="Times New Roman" panose="02020603050405020304" pitchFamily="18" charset="0"/>
                <a:cs typeface="Times New Roman" panose="02020603050405020304" pitchFamily="18" charset="0"/>
              </a:rPr>
              <a:t>jen </a:t>
            </a:r>
            <a:r>
              <a:rPr lang="cs-CZ" b="1" dirty="0">
                <a:latin typeface="Times New Roman" panose="02020603050405020304" pitchFamily="18" charset="0"/>
                <a:cs typeface="Times New Roman" panose="02020603050405020304" pitchFamily="18" charset="0"/>
              </a:rPr>
              <a:t>9 procent se týká sexuálního chování, ale 91 procent přílišného přizpůsobení západním normám</a:t>
            </a:r>
            <a:r>
              <a:rPr lang="cs-CZ" dirty="0" smtClean="0">
                <a:latin typeface="Times New Roman" panose="02020603050405020304" pitchFamily="18" charset="0"/>
                <a:cs typeface="Times New Roman" panose="02020603050405020304" pitchFamily="18" charset="0"/>
              </a:rPr>
              <a:t>.</a:t>
            </a:r>
          </a:p>
          <a:p>
            <a:pPr marL="0" indent="0">
              <a:buNone/>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52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Kwam</a:t>
            </a:r>
            <a:r>
              <a:rPr lang="cs-CZ" dirty="0" smtClean="0">
                <a:latin typeface="Times New Roman" panose="02020603050405020304" pitchFamily="18" charset="0"/>
                <a:cs typeface="Times New Roman" panose="02020603050405020304" pitchFamily="18" charset="0"/>
              </a:rPr>
              <a:t> Anthony </a:t>
            </a:r>
            <a:r>
              <a:rPr lang="cs-CZ" dirty="0" err="1" smtClean="0">
                <a:latin typeface="Times New Roman" panose="02020603050405020304" pitchFamily="18" charset="0"/>
                <a:cs typeface="Times New Roman" panose="02020603050405020304" pitchFamily="18" charset="0"/>
              </a:rPr>
              <a:t>Appiah</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838200" y="1403927"/>
            <a:ext cx="10515600" cy="4773036"/>
          </a:xfrm>
        </p:spPr>
        <p:txBody>
          <a:bodyPr numCol="2">
            <a:normAutofit/>
          </a:bodyPr>
          <a:lstStyle/>
          <a:p>
            <a:pPr marL="0" indent="0" algn="just">
              <a:buNone/>
            </a:pPr>
            <a:r>
              <a:rPr lang="cs-CZ" sz="2400" dirty="0" smtClean="0">
                <a:latin typeface="Times New Roman" panose="02020603050405020304" pitchFamily="18" charset="0"/>
                <a:cs typeface="Times New Roman" panose="02020603050405020304" pitchFamily="18" charset="0"/>
              </a:rPr>
              <a:t>Narozen 1954 v Londýně, vyrůstal v Ghaně. Do roku 2014 byl profesorem morální filosofie v </a:t>
            </a:r>
            <a:r>
              <a:rPr lang="cs-CZ" sz="2400" dirty="0" err="1" smtClean="0">
                <a:latin typeface="Times New Roman" panose="02020603050405020304" pitchFamily="18" charset="0"/>
                <a:cs typeface="Times New Roman" panose="02020603050405020304" pitchFamily="18" charset="0"/>
              </a:rPr>
              <a:t>Princetonu</a:t>
            </a:r>
            <a:r>
              <a:rPr lang="cs-CZ" sz="2400" dirty="0" smtClean="0">
                <a:latin typeface="Times New Roman" panose="02020603050405020304" pitchFamily="18" charset="0"/>
                <a:cs typeface="Times New Roman" panose="02020603050405020304" pitchFamily="18" charset="0"/>
              </a:rPr>
              <a:t>. Zabývá se morální filosofii v jejím zakotvením s konkrétními kulturními, náboženskými a společenskými vzorci, tj. respektuje, že každá filosofie vyrůstá z určitého kulturní prostředí.</a:t>
            </a:r>
          </a:p>
          <a:p>
            <a:pPr marL="0" indent="0" algn="just">
              <a:buNone/>
            </a:pPr>
            <a:r>
              <a:rPr lang="en-US" sz="2400" i="1" dirty="0">
                <a:latin typeface="Times New Roman" panose="02020603050405020304" pitchFamily="18" charset="0"/>
                <a:cs typeface="Times New Roman" panose="02020603050405020304" pitchFamily="18" charset="0"/>
              </a:rPr>
              <a:t>Cosmopolitanism: Ethics in a World of </a:t>
            </a:r>
            <a:r>
              <a:rPr lang="en-US" sz="2400" i="1" dirty="0" smtClean="0">
                <a:latin typeface="Times New Roman" panose="02020603050405020304" pitchFamily="18" charset="0"/>
                <a:cs typeface="Times New Roman" panose="02020603050405020304" pitchFamily="18" charset="0"/>
              </a:rPr>
              <a:t>Strangers</a:t>
            </a:r>
            <a:r>
              <a:rPr lang="cs-CZ" sz="2400" i="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2006</a:t>
            </a:r>
            <a:r>
              <a:rPr lang="en-US" sz="2400" i="1" dirty="0" smtClean="0">
                <a:latin typeface="Times New Roman" panose="02020603050405020304" pitchFamily="18" charset="0"/>
                <a:cs typeface="Times New Roman" panose="02020603050405020304" pitchFamily="18" charset="0"/>
              </a:rPr>
              <a:t>.</a:t>
            </a:r>
            <a:endParaRPr lang="cs-CZ" sz="2400" i="1" dirty="0" smtClean="0">
              <a:latin typeface="Times New Roman" panose="02020603050405020304" pitchFamily="18" charset="0"/>
              <a:cs typeface="Times New Roman" panose="02020603050405020304" pitchFamily="18" charset="0"/>
            </a:endParaRPr>
          </a:p>
          <a:p>
            <a:pPr marL="0" indent="0" algn="just">
              <a:buNone/>
            </a:pPr>
            <a:r>
              <a:rPr lang="en-US" sz="2400" i="1" dirty="0">
                <a:latin typeface="Times New Roman" panose="02020603050405020304" pitchFamily="18" charset="0"/>
                <a:cs typeface="Times New Roman" panose="02020603050405020304" pitchFamily="18" charset="0"/>
              </a:rPr>
              <a:t>The Honor Code: How Moral Revolutions </a:t>
            </a:r>
            <a:r>
              <a:rPr lang="en-US" sz="2400" i="1" dirty="0" smtClean="0">
                <a:latin typeface="Times New Roman" panose="02020603050405020304" pitchFamily="18" charset="0"/>
                <a:cs typeface="Times New Roman" panose="02020603050405020304" pitchFamily="18" charset="0"/>
              </a:rPr>
              <a:t>Happen</a:t>
            </a:r>
            <a:r>
              <a:rPr lang="cs-CZ" sz="2400" i="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2010</a:t>
            </a:r>
            <a:r>
              <a:rPr lang="en-US" sz="2400" i="1" dirty="0" smtClean="0">
                <a:latin typeface="Times New Roman" panose="02020603050405020304" pitchFamily="18" charset="0"/>
                <a:cs typeface="Times New Roman" panose="02020603050405020304" pitchFamily="18" charset="0"/>
              </a:rPr>
              <a:t>.</a:t>
            </a:r>
            <a:endParaRPr lang="cs-CZ" sz="2400" i="1" dirty="0" smtClean="0">
              <a:latin typeface="Times New Roman" panose="02020603050405020304" pitchFamily="18" charset="0"/>
              <a:cs typeface="Times New Roman" panose="02020603050405020304" pitchFamily="18" charset="0"/>
            </a:endParaRPr>
          </a:p>
          <a:p>
            <a:pPr marL="0" indent="0" algn="just">
              <a:buNone/>
            </a:pPr>
            <a:r>
              <a:rPr lang="en-US" sz="2400" i="1" dirty="0">
                <a:latin typeface="Times New Roman" panose="02020603050405020304" pitchFamily="18" charset="0"/>
                <a:cs typeface="Times New Roman" panose="02020603050405020304" pitchFamily="18" charset="0"/>
              </a:rPr>
              <a:t>As If: Idealization and </a:t>
            </a:r>
            <a:r>
              <a:rPr lang="en-US" sz="2400" i="1" dirty="0" smtClean="0">
                <a:latin typeface="Times New Roman" panose="02020603050405020304" pitchFamily="18" charset="0"/>
                <a:cs typeface="Times New Roman" panose="02020603050405020304" pitchFamily="18" charset="0"/>
              </a:rPr>
              <a:t>Ideals</a:t>
            </a:r>
            <a:r>
              <a:rPr lang="cs-CZ" sz="2400" i="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2017.</a:t>
            </a:r>
            <a:endParaRPr lang="cs-CZ" sz="2400" dirty="0" smtClean="0">
              <a:latin typeface="Times New Roman" panose="02020603050405020304" pitchFamily="18" charset="0"/>
              <a:cs typeface="Times New Roman" panose="02020603050405020304" pitchFamily="18" charset="0"/>
            </a:endParaRPr>
          </a:p>
          <a:p>
            <a:pPr marL="0" indent="0" algn="just">
              <a:buNone/>
            </a:pPr>
            <a:endParaRPr lang="cs-CZ" sz="2400" dirty="0" smtClean="0">
              <a:latin typeface="Times New Roman" panose="02020603050405020304" pitchFamily="18" charset="0"/>
              <a:cs typeface="Times New Roman" panose="02020603050405020304" pitchFamily="18" charset="0"/>
            </a:endParaRPr>
          </a:p>
          <a:p>
            <a:pPr marL="0" indent="0" algn="just">
              <a:buNone/>
            </a:pPr>
            <a:endParaRPr lang="cs-CZ" sz="2400" dirty="0">
              <a:latin typeface="Times New Roman" panose="02020603050405020304" pitchFamily="18" charset="0"/>
              <a:cs typeface="Times New Roman" panose="02020603050405020304" pitchFamily="18" charset="0"/>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8436" y="1403927"/>
            <a:ext cx="5458691" cy="4773036"/>
          </a:xfrm>
          <a:prstGeom prst="rect">
            <a:avLst/>
          </a:prstGeom>
        </p:spPr>
      </p:pic>
    </p:spTree>
    <p:extLst>
      <p:ext uri="{BB962C8B-B14F-4D97-AF65-F5344CB8AC3E}">
        <p14:creationId xmlns:p14="http://schemas.microsoft.com/office/powerpoint/2010/main" val="2228404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latin typeface="Times New Roman" panose="02020603050405020304" pitchFamily="18" charset="0"/>
                <a:cs typeface="Times New Roman" panose="02020603050405020304" pitchFamily="18" charset="0"/>
              </a:rPr>
              <a:t>Chammurapiho</a:t>
            </a:r>
            <a:r>
              <a:rPr lang="cs-CZ" dirty="0" smtClean="0">
                <a:latin typeface="Times New Roman" panose="02020603050405020304" pitchFamily="18" charset="0"/>
                <a:cs typeface="Times New Roman" panose="02020603050405020304" pitchFamily="18" charset="0"/>
              </a:rPr>
              <a:t> zákoník vs. Asyrský zákoník</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Situace se začíná měnit spolu s důrazem na </a:t>
            </a:r>
            <a:r>
              <a:rPr lang="cs-CZ" b="1" dirty="0" smtClean="0">
                <a:latin typeface="Times New Roman" panose="02020603050405020304" pitchFamily="18" charset="0"/>
                <a:cs typeface="Times New Roman" panose="02020603050405020304" pitchFamily="18" charset="0"/>
              </a:rPr>
              <a:t>válečnické ctnosti </a:t>
            </a:r>
            <a:r>
              <a:rPr lang="cs-CZ" dirty="0" smtClean="0">
                <a:latin typeface="Times New Roman" panose="02020603050405020304" pitchFamily="18" charset="0"/>
                <a:cs typeface="Times New Roman" panose="02020603050405020304" pitchFamily="18" charset="0"/>
              </a:rPr>
              <a:t>a </a:t>
            </a:r>
            <a:r>
              <a:rPr lang="cs-CZ" b="1" dirty="0" smtClean="0">
                <a:latin typeface="Times New Roman" panose="02020603050405020304" pitchFamily="18" charset="0"/>
                <a:cs typeface="Times New Roman" panose="02020603050405020304" pitchFamily="18" charset="0"/>
              </a:rPr>
              <a:t>městské prostředí</a:t>
            </a:r>
            <a:r>
              <a:rPr lang="cs-CZ" dirty="0" smtClean="0">
                <a:latin typeface="Times New Roman" panose="02020603050405020304" pitchFamily="18" charset="0"/>
                <a:cs typeface="Times New Roman" panose="02020603050405020304" pitchFamily="18" charset="0"/>
              </a:rPr>
              <a:t>, v němž se </a:t>
            </a:r>
            <a:r>
              <a:rPr lang="cs-CZ" b="1" dirty="0" smtClean="0">
                <a:latin typeface="Times New Roman" panose="02020603050405020304" pitchFamily="18" charset="0"/>
                <a:cs typeface="Times New Roman" panose="02020603050405020304" pitchFamily="18" charset="0"/>
              </a:rPr>
              <a:t>vytváří hierarchie dominována muži. </a:t>
            </a:r>
            <a:r>
              <a:rPr lang="cs-CZ" dirty="0" smtClean="0">
                <a:latin typeface="Times New Roman" panose="02020603050405020304" pitchFamily="18" charset="0"/>
                <a:cs typeface="Times New Roman" panose="02020603050405020304" pitchFamily="18" charset="0"/>
              </a:rPr>
              <a:t>Posun vidíme např. v </a:t>
            </a:r>
            <a:r>
              <a:rPr lang="cs-CZ" dirty="0" err="1" smtClean="0">
                <a:latin typeface="Times New Roman" panose="02020603050405020304" pitchFamily="18" charset="0"/>
                <a:cs typeface="Times New Roman" panose="02020603050405020304" pitchFamily="18" charset="0"/>
              </a:rPr>
              <a:t>Chammurapiho</a:t>
            </a:r>
            <a:r>
              <a:rPr lang="cs-CZ" dirty="0" smtClean="0">
                <a:latin typeface="Times New Roman" panose="02020603050405020304" pitchFamily="18" charset="0"/>
                <a:cs typeface="Times New Roman" panose="02020603050405020304" pitchFamily="18" charset="0"/>
              </a:rPr>
              <a:t> zákoníků z roku kolem 1800 před n.l.: pozice žen je již oslabena, ale muž, který se s nimi chce rozvést, musí ještě platit „výživné“, podle Asyrského zákoníku z roku 1200 před n.l. už nic platit nemusí: „Jestliže se pán chce rozvést, může ženě něco dát, pakliže jí ale nic dát nechce, nic jí dávat nemusí a žena vyjde s prázdnou.“</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94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Žena ve Starém zákoně</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757382" y="1825625"/>
            <a:ext cx="10596418" cy="4351338"/>
          </a:xfrm>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Ženy jsou ve srovnání s muži zmiňovány relativně málo, což odráží skutečnost </a:t>
            </a:r>
            <a:r>
              <a:rPr lang="cs-CZ" b="1" dirty="0" smtClean="0">
                <a:latin typeface="Times New Roman" panose="02020603050405020304" pitchFamily="18" charset="0"/>
                <a:cs typeface="Times New Roman" panose="02020603050405020304" pitchFamily="18" charset="0"/>
              </a:rPr>
              <a:t>menší společenské přítomnosti a potud i prestiže</a:t>
            </a:r>
            <a:r>
              <a:rPr lang="cs-CZ" dirty="0" smtClean="0">
                <a:latin typeface="Times New Roman" panose="02020603050405020304" pitchFamily="18" charset="0"/>
                <a:cs typeface="Times New Roman" panose="02020603050405020304" pitchFamily="18" charset="0"/>
              </a:rPr>
              <a:t>. Podle židovské tradice jsou to muži, kteří jsou vázány zákoníkem předaným Bohem na hoře Sinaj, a teprve jejich prostřednictvím jsou zákony vázány i ženy, děti a otroci. </a:t>
            </a:r>
          </a:p>
          <a:p>
            <a:pPr marL="0" indent="0" algn="just">
              <a:buNone/>
            </a:pPr>
            <a:r>
              <a:rPr lang="cs-CZ" dirty="0" smtClean="0">
                <a:latin typeface="Times New Roman" panose="02020603050405020304" pitchFamily="18" charset="0"/>
                <a:cs typeface="Times New Roman" panose="02020603050405020304" pitchFamily="18" charset="0"/>
              </a:rPr>
              <a:t>Muž se může rozvést s ženou, nikoliv naopak, ženy dědí jen vy výjimečných případech, vzděláváni jsou muži, nikoliv ženy.</a:t>
            </a:r>
          </a:p>
          <a:p>
            <a:pPr marL="0" indent="0" algn="just">
              <a:buNone/>
            </a:pPr>
            <a:r>
              <a:rPr lang="cs-CZ" b="1" dirty="0" smtClean="0">
                <a:latin typeface="Times New Roman" panose="02020603050405020304" pitchFamily="18" charset="0"/>
                <a:cs typeface="Times New Roman" panose="02020603050405020304" pitchFamily="18" charset="0"/>
              </a:rPr>
              <a:t>Prestiž ženy však vyplývá z mateřské role a židovského důrazu na rodovou posloupnost – židovství se dědí po matce</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6358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Sexuální morálka ve Starém zákoně</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err="1" smtClean="0">
                <a:latin typeface="Times New Roman" panose="02020603050405020304" pitchFamily="18" charset="0"/>
                <a:cs typeface="Times New Roman" panose="02020603050405020304" pitchFamily="18" charset="0"/>
              </a:rPr>
              <a:t>Leviticus</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20:10: Kdo </a:t>
            </a:r>
            <a:r>
              <a:rPr lang="cs-CZ" dirty="0">
                <a:latin typeface="Times New Roman" panose="02020603050405020304" pitchFamily="18" charset="0"/>
                <a:cs typeface="Times New Roman" panose="02020603050405020304" pitchFamily="18" charset="0"/>
              </a:rPr>
              <a:t>se dopustí cizoložství s ženou někoho jiného, kdo </a:t>
            </a:r>
            <a:r>
              <a:rPr lang="cs-CZ" b="1" dirty="0">
                <a:latin typeface="Times New Roman" panose="02020603050405020304" pitchFamily="18" charset="0"/>
                <a:cs typeface="Times New Roman" panose="02020603050405020304" pitchFamily="18" charset="0"/>
              </a:rPr>
              <a:t>cizoloží</a:t>
            </a:r>
            <a:r>
              <a:rPr lang="cs-CZ" dirty="0">
                <a:latin typeface="Times New Roman" panose="02020603050405020304" pitchFamily="18" charset="0"/>
                <a:cs typeface="Times New Roman" panose="02020603050405020304" pitchFamily="18" charset="0"/>
              </a:rPr>
              <a:t> s ženou svého bližního, </a:t>
            </a:r>
            <a:r>
              <a:rPr lang="cs-CZ" b="1" dirty="0">
                <a:latin typeface="Times New Roman" panose="02020603050405020304" pitchFamily="18" charset="0"/>
                <a:cs typeface="Times New Roman" panose="02020603050405020304" pitchFamily="18" charset="0"/>
              </a:rPr>
              <a:t>musí zemřít</a:t>
            </a:r>
            <a:r>
              <a:rPr lang="cs-CZ" dirty="0">
                <a:latin typeface="Times New Roman" panose="02020603050405020304" pitchFamily="18" charset="0"/>
                <a:cs typeface="Times New Roman" panose="02020603050405020304" pitchFamily="18" charset="0"/>
              </a:rPr>
              <a:t>, cizoložník i cizoložnice</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Deuteronomium 22:22:  </a:t>
            </a:r>
            <a:r>
              <a:rPr lang="cs-CZ" dirty="0">
                <a:latin typeface="Times New Roman" panose="02020603050405020304" pitchFamily="18" charset="0"/>
                <a:cs typeface="Times New Roman" panose="02020603050405020304" pitchFamily="18" charset="0"/>
              </a:rPr>
              <a:t>Když bude přistižen muž, že ležel s vdanou ženou, oba zemřou: muž, který ležel se ženou, i ta žena. </a:t>
            </a:r>
            <a:r>
              <a:rPr lang="cs-CZ" b="1" dirty="0">
                <a:latin typeface="Times New Roman" panose="02020603050405020304" pitchFamily="18" charset="0"/>
                <a:cs typeface="Times New Roman" panose="02020603050405020304" pitchFamily="18" charset="0"/>
              </a:rPr>
              <a:t>Tak odstraníš zlo z Izraele</a:t>
            </a:r>
            <a:r>
              <a:rPr lang="cs-CZ" dirty="0">
                <a:latin typeface="Times New Roman" panose="02020603050405020304" pitchFamily="18" charset="0"/>
                <a:cs typeface="Times New Roman" panose="02020603050405020304" pitchFamily="18" charset="0"/>
              </a:rPr>
              <a:t>. Když dívku, pannu zasnoubenou muži, najde nějaký muž v městě a bude s ní ležet, vyvedete oba dva k bráně toho města, </a:t>
            </a:r>
            <a:r>
              <a:rPr lang="cs-CZ" b="1" dirty="0">
                <a:latin typeface="Times New Roman" panose="02020603050405020304" pitchFamily="18" charset="0"/>
                <a:cs typeface="Times New Roman" panose="02020603050405020304" pitchFamily="18" charset="0"/>
              </a:rPr>
              <a:t>ukamenujete</a:t>
            </a:r>
            <a:r>
              <a:rPr lang="cs-CZ" dirty="0">
                <a:latin typeface="Times New Roman" panose="02020603050405020304" pitchFamily="18" charset="0"/>
                <a:cs typeface="Times New Roman" panose="02020603050405020304" pitchFamily="18" charset="0"/>
              </a:rPr>
              <a:t> je a </a:t>
            </a:r>
            <a:r>
              <a:rPr lang="cs-CZ" b="1" dirty="0">
                <a:latin typeface="Times New Roman" panose="02020603050405020304" pitchFamily="18" charset="0"/>
                <a:cs typeface="Times New Roman" panose="02020603050405020304" pitchFamily="18" charset="0"/>
              </a:rPr>
              <a:t>zemřou</a:t>
            </a:r>
            <a:r>
              <a:rPr lang="cs-CZ" dirty="0">
                <a:latin typeface="Times New Roman" panose="02020603050405020304" pitchFamily="18" charset="0"/>
                <a:cs typeface="Times New Roman" panose="02020603050405020304" pitchFamily="18" charset="0"/>
              </a:rPr>
              <a:t>: dívka proto, že v městě nekřičela, a muž proto, že ponížil ženu svého bližního. Tak odstraníš zlo ze svého středu.</a:t>
            </a:r>
          </a:p>
          <a:p>
            <a:pPr marL="0" indent="0" algn="just">
              <a:buNone/>
            </a:pPr>
            <a:endParaRPr lang="cs-CZ" dirty="0" smtClean="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0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Žena v Novém zákoně</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Lukáš 1,38: Anděl jí řekl: „Neboj se, </a:t>
            </a:r>
            <a:r>
              <a:rPr lang="cs-CZ" b="1" dirty="0">
                <a:latin typeface="Times New Roman" panose="02020603050405020304" pitchFamily="18" charset="0"/>
                <a:cs typeface="Times New Roman" panose="02020603050405020304" pitchFamily="18" charset="0"/>
              </a:rPr>
              <a:t>Maria, vždyť jsi nalezla milost u Boha.</a:t>
            </a:r>
            <a:r>
              <a:rPr lang="cs-CZ" dirty="0">
                <a:latin typeface="Times New Roman" panose="02020603050405020304" pitchFamily="18" charset="0"/>
                <a:cs typeface="Times New Roman" panose="02020603050405020304" pitchFamily="18" charset="0"/>
              </a:rPr>
              <a:t> Hle, počneš a porodíš syna a dáš mu jméno Ježíš. Ten bude veliký a bude nazván synem Nejvyššího a Pán Bůh mu dá trůn jeho otce Davida. Na věky bude kralovat nad rodem Jákobovým a jeho království nebude konce.“ </a:t>
            </a:r>
            <a:r>
              <a:rPr lang="cs-CZ" dirty="0" smtClean="0">
                <a:latin typeface="Times New Roman" panose="02020603050405020304" pitchFamily="18" charset="0"/>
                <a:cs typeface="Times New Roman" panose="02020603050405020304" pitchFamily="18" charset="0"/>
              </a:rPr>
              <a:t>… Maria </a:t>
            </a:r>
            <a:r>
              <a:rPr lang="cs-CZ" dirty="0">
                <a:latin typeface="Times New Roman" panose="02020603050405020304" pitchFamily="18" charset="0"/>
                <a:cs typeface="Times New Roman" panose="02020603050405020304" pitchFamily="18" charset="0"/>
              </a:rPr>
              <a:t>řekla: „Hle, jsem služebnice Páně; staň se mi podle tvého slova.“ Anděl pak od ní odešel.</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8977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Rozvod v Novém zákoně</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Marek 10</a:t>
            </a:r>
            <a:r>
              <a:rPr lang="cs-CZ" dirty="0" smtClean="0">
                <a:latin typeface="Times New Roman" panose="02020603050405020304" pitchFamily="18" charset="0"/>
                <a:cs typeface="Times New Roman" panose="02020603050405020304" pitchFamily="18" charset="0"/>
              </a:rPr>
              <a:t>, 6</a:t>
            </a:r>
            <a:r>
              <a:rPr lang="cs-CZ" dirty="0">
                <a:latin typeface="Times New Roman" panose="02020603050405020304" pitchFamily="18" charset="0"/>
                <a:cs typeface="Times New Roman" panose="02020603050405020304" pitchFamily="18" charset="0"/>
              </a:rPr>
              <a:t>: Odpověděl jim: „Co vám ustanovil Mojžíš?“ Řekli: „Mojžíš dovolil napsat rozlukový lístek a propustit.“ Ježíš jim řekl: „</a:t>
            </a:r>
            <a:r>
              <a:rPr lang="cs-CZ" b="1" dirty="0">
                <a:latin typeface="Times New Roman" panose="02020603050405020304" pitchFamily="18" charset="0"/>
                <a:cs typeface="Times New Roman" panose="02020603050405020304" pitchFamily="18" charset="0"/>
              </a:rPr>
              <a:t>Pro tvrdost vašeho srdce vám napsal toto ustanovení</a:t>
            </a:r>
            <a:r>
              <a:rPr lang="cs-CZ" dirty="0">
                <a:latin typeface="Times New Roman" panose="02020603050405020304" pitchFamily="18" charset="0"/>
                <a:cs typeface="Times New Roman" panose="02020603050405020304" pitchFamily="18" charset="0"/>
              </a:rPr>
              <a:t>. Od počátku stvoření ‚Bůh učinil člověka jako muže a ženu; proto opustí muž svého otce i matku a připojí se k své manželce, a budou ti dva jedno tělo‘; takže již nejsou dva, ale jeden. A proto, </a:t>
            </a:r>
            <a:r>
              <a:rPr lang="cs-CZ" b="1" dirty="0">
                <a:latin typeface="Times New Roman" panose="02020603050405020304" pitchFamily="18" charset="0"/>
                <a:cs typeface="Times New Roman" panose="02020603050405020304" pitchFamily="18" charset="0"/>
              </a:rPr>
              <a:t>co Bůh spojil, člověk nerozlučuj</a:t>
            </a:r>
            <a:r>
              <a:rPr lang="cs-CZ" dirty="0">
                <a:latin typeface="Times New Roman" panose="02020603050405020304" pitchFamily="18" charset="0"/>
                <a:cs typeface="Times New Roman" panose="02020603050405020304" pitchFamily="18" charset="0"/>
              </a:rPr>
              <a:t>!“ </a:t>
            </a:r>
          </a:p>
          <a:p>
            <a:pPr marL="0" indent="0" algn="just">
              <a:buNone/>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7679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Ženy svědkyně zmrtvýchvstalého</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Jan 20,2–13: </a:t>
            </a:r>
            <a:r>
              <a:rPr lang="cs-CZ" dirty="0" smtClean="0">
                <a:latin typeface="Times New Roman" panose="02020603050405020304" pitchFamily="18" charset="0"/>
                <a:cs typeface="Times New Roman" panose="02020603050405020304" pitchFamily="18" charset="0"/>
              </a:rPr>
              <a:t>Ježíš </a:t>
            </a:r>
            <a:r>
              <a:rPr lang="cs-CZ" dirty="0">
                <a:latin typeface="Times New Roman" panose="02020603050405020304" pitchFamily="18" charset="0"/>
                <a:cs typeface="Times New Roman" panose="02020603050405020304" pitchFamily="18" charset="0"/>
              </a:rPr>
              <a:t>jí řekl: „Proč pláčeš? Koho hledáš?“ V domnění, že je to zahradník, mu odpověděla: „Jestliže </a:t>
            </a:r>
            <a:r>
              <a:rPr lang="cs-CZ" dirty="0" err="1">
                <a:latin typeface="Times New Roman" panose="02020603050405020304" pitchFamily="18" charset="0"/>
                <a:cs typeface="Times New Roman" panose="02020603050405020304" pitchFamily="18" charset="0"/>
              </a:rPr>
              <a:t>tys</a:t>
            </a:r>
            <a:r>
              <a:rPr lang="cs-CZ" dirty="0">
                <a:latin typeface="Times New Roman" panose="02020603050405020304" pitchFamily="18" charset="0"/>
                <a:cs typeface="Times New Roman" panose="02020603050405020304" pitchFamily="18" charset="0"/>
              </a:rPr>
              <a:t> jej, pane, odnesl, řekni mi, kam jsi ho položil, a já pro něj půjdu.“ Ježíš jí řekl: „Marie!“ Obrátila se a zvolala hebrejsky „</a:t>
            </a:r>
            <a:r>
              <a:rPr lang="cs-CZ" dirty="0" err="1">
                <a:latin typeface="Times New Roman" panose="02020603050405020304" pitchFamily="18" charset="0"/>
                <a:cs typeface="Times New Roman" panose="02020603050405020304" pitchFamily="18" charset="0"/>
              </a:rPr>
              <a:t>Rabbuni</a:t>
            </a:r>
            <a:r>
              <a:rPr lang="cs-CZ" dirty="0">
                <a:latin typeface="Times New Roman" panose="02020603050405020304" pitchFamily="18" charset="0"/>
                <a:cs typeface="Times New Roman" panose="02020603050405020304" pitchFamily="18" charset="0"/>
              </a:rPr>
              <a:t>“, to znamená ‚Mistře‘. Ježíš jí řekl: „Nedotýkej se mne, dosud jsem nevystoupil k Otci. Ale jdi k mým bratřím a pověz jim, že vystupuji k Otci svému i Otci vašemu a k Bohu svému i Bohu vašemu.“ </a:t>
            </a:r>
            <a:r>
              <a:rPr lang="cs-CZ" b="1" dirty="0">
                <a:latin typeface="Times New Roman" panose="02020603050405020304" pitchFamily="18" charset="0"/>
                <a:cs typeface="Times New Roman" panose="02020603050405020304" pitchFamily="18" charset="0"/>
              </a:rPr>
              <a:t>Marie </a:t>
            </a:r>
            <a:r>
              <a:rPr lang="cs-CZ" b="1" dirty="0" err="1">
                <a:latin typeface="Times New Roman" panose="02020603050405020304" pitchFamily="18" charset="0"/>
                <a:cs typeface="Times New Roman" panose="02020603050405020304" pitchFamily="18" charset="0"/>
              </a:rPr>
              <a:t>Magdalská</a:t>
            </a:r>
            <a:r>
              <a:rPr lang="cs-CZ" b="1" dirty="0">
                <a:latin typeface="Times New Roman" panose="02020603050405020304" pitchFamily="18" charset="0"/>
                <a:cs typeface="Times New Roman" panose="02020603050405020304" pitchFamily="18" charset="0"/>
              </a:rPr>
              <a:t> šla k učedníkům a oznámila jim: „Viděla jsem Pána a toto mi řekl.“ Téhož dne večer – prvního dne po sobotě – když byli učedníci ze strachu před Židy shromážděni za zavřenými dveřmi, přišel Ježíš,</a:t>
            </a:r>
            <a:r>
              <a:rPr lang="cs-CZ" dirty="0">
                <a:latin typeface="Times New Roman" panose="02020603050405020304" pitchFamily="18" charset="0"/>
                <a:cs typeface="Times New Roman" panose="02020603050405020304" pitchFamily="18" charset="0"/>
              </a:rPr>
              <a:t> postavil se uprostřed nich a řekl: „Pokoj vám.“ Když to řekl, ukázal jim ruce a bok</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5672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Pavlovy epištoly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i="1" dirty="0">
                <a:latin typeface="Times New Roman" panose="02020603050405020304" pitchFamily="18" charset="0"/>
                <a:cs typeface="Times New Roman" panose="02020603050405020304" pitchFamily="18" charset="0"/>
              </a:rPr>
              <a:t>Řím</a:t>
            </a:r>
            <a:r>
              <a:rPr lang="cs-CZ" dirty="0">
                <a:latin typeface="Times New Roman" panose="02020603050405020304" pitchFamily="18" charset="0"/>
                <a:cs typeface="Times New Roman" panose="02020603050405020304" pitchFamily="18" charset="0"/>
              </a:rPr>
              <a:t> 15,7: </a:t>
            </a:r>
            <a:r>
              <a:rPr lang="cs-CZ" dirty="0" smtClean="0">
                <a:latin typeface="Times New Roman" panose="02020603050405020304" pitchFamily="18" charset="0"/>
                <a:cs typeface="Times New Roman" panose="02020603050405020304" pitchFamily="18" charset="0"/>
              </a:rPr>
              <a:t>„</a:t>
            </a:r>
            <a:r>
              <a:rPr lang="cs-CZ" b="1" dirty="0" smtClean="0">
                <a:latin typeface="Times New Roman" panose="02020603050405020304" pitchFamily="18" charset="0"/>
                <a:cs typeface="Times New Roman" panose="02020603050405020304" pitchFamily="18" charset="0"/>
              </a:rPr>
              <a:t>Pozdravujte </a:t>
            </a:r>
            <a:r>
              <a:rPr lang="cs-CZ" b="1" dirty="0">
                <a:latin typeface="Times New Roman" panose="02020603050405020304" pitchFamily="18" charset="0"/>
                <a:cs typeface="Times New Roman" panose="02020603050405020304" pitchFamily="18" charset="0"/>
              </a:rPr>
              <a:t>Andronika a </a:t>
            </a:r>
            <a:r>
              <a:rPr lang="cs-CZ" b="1" dirty="0" err="1">
                <a:latin typeface="Times New Roman" panose="02020603050405020304" pitchFamily="18" charset="0"/>
                <a:cs typeface="Times New Roman" panose="02020603050405020304" pitchFamily="18" charset="0"/>
              </a:rPr>
              <a:t>Junia</a:t>
            </a:r>
            <a:r>
              <a:rPr lang="cs-CZ" dirty="0">
                <a:latin typeface="Times New Roman" panose="02020603050405020304" pitchFamily="18" charset="0"/>
                <a:cs typeface="Times New Roman" panose="02020603050405020304" pitchFamily="18" charset="0"/>
              </a:rPr>
              <a:t>, původem židy jako já a kdysi spoluvězně, apoštoly, kteří se těší zvláštní vážnosti a uvěřili v Krista dříve než já</a:t>
            </a:r>
            <a:r>
              <a:rPr lang="cs-CZ" dirty="0" smtClean="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a:p>
            <a:pPr marL="0" indent="0" algn="just">
              <a:buNone/>
            </a:pPr>
            <a:r>
              <a:rPr lang="cs-CZ" i="1" dirty="0">
                <a:latin typeface="Times New Roman" panose="02020603050405020304" pitchFamily="18" charset="0"/>
                <a:cs typeface="Times New Roman" panose="02020603050405020304" pitchFamily="18" charset="0"/>
              </a:rPr>
              <a:t>Gal</a:t>
            </a:r>
            <a:r>
              <a:rPr lang="cs-CZ" dirty="0">
                <a:latin typeface="Times New Roman" panose="02020603050405020304" pitchFamily="18" charset="0"/>
                <a:cs typeface="Times New Roman" panose="02020603050405020304" pitchFamily="18" charset="0"/>
              </a:rPr>
              <a:t> 3,28: </a:t>
            </a:r>
            <a:r>
              <a:rPr lang="cs-CZ" dirty="0" smtClean="0">
                <a:latin typeface="Times New Roman" panose="02020603050405020304" pitchFamily="18" charset="0"/>
                <a:cs typeface="Times New Roman" panose="02020603050405020304" pitchFamily="18" charset="0"/>
              </a:rPr>
              <a:t>„</a:t>
            </a:r>
            <a:r>
              <a:rPr lang="cs-CZ" b="1" dirty="0" smtClean="0">
                <a:latin typeface="Times New Roman" panose="02020603050405020304" pitchFamily="18" charset="0"/>
                <a:cs typeface="Times New Roman" panose="02020603050405020304" pitchFamily="18" charset="0"/>
              </a:rPr>
              <a:t>Není </a:t>
            </a:r>
            <a:r>
              <a:rPr lang="cs-CZ" b="1" dirty="0">
                <a:latin typeface="Times New Roman" panose="02020603050405020304" pitchFamily="18" charset="0"/>
                <a:cs typeface="Times New Roman" panose="02020603050405020304" pitchFamily="18" charset="0"/>
              </a:rPr>
              <a:t>už rozdíl </a:t>
            </a:r>
            <a:r>
              <a:rPr lang="cs-CZ" dirty="0">
                <a:latin typeface="Times New Roman" panose="02020603050405020304" pitchFamily="18" charset="0"/>
                <a:cs typeface="Times New Roman" panose="02020603050405020304" pitchFamily="18" charset="0"/>
              </a:rPr>
              <a:t>mezi židem a pohanem, otrokem a svobodným, mužem a ženou. Vy všichni jste jedno v Kristu Ježíši</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algn="just"/>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692974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1696</Words>
  <Application>Microsoft Office PowerPoint</Application>
  <PresentationFormat>Širokoúhlá obrazovka</PresentationFormat>
  <Paragraphs>64</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Calibri Light</vt:lpstr>
      <vt:lpstr>Times New Roman</vt:lpstr>
      <vt:lpstr>Motiv Office</vt:lpstr>
      <vt:lpstr>„Válka o ženy“</vt:lpstr>
      <vt:lpstr>Ženy na starověkém Blízkém východě </vt:lpstr>
      <vt:lpstr>Chammurapiho zákoník vs. Asyrský zákoník</vt:lpstr>
      <vt:lpstr>Žena ve Starém zákoně</vt:lpstr>
      <vt:lpstr>Sexuální morálka ve Starém zákoně</vt:lpstr>
      <vt:lpstr>Žena v Novém zákoně</vt:lpstr>
      <vt:lpstr>Rozvod v Novém zákoně</vt:lpstr>
      <vt:lpstr>Ženy svědkyně zmrtvýchvstalého</vt:lpstr>
      <vt:lpstr>Pavlovy epištoly</vt:lpstr>
      <vt:lpstr>Žena v raném křesťanství</vt:lpstr>
      <vt:lpstr>Žena v islámu</vt:lpstr>
      <vt:lpstr>Povýšení ženy v islámu?</vt:lpstr>
      <vt:lpstr>Sexuální morálka v islámu</vt:lpstr>
      <vt:lpstr>Přípustnost fyzických útoků?</vt:lpstr>
      <vt:lpstr>Polygamie v islámu</vt:lpstr>
      <vt:lpstr>Tolerovaná polygamie na západě?</vt:lpstr>
      <vt:lpstr>Bild: „Flüchtling spricht über seine zwei Ehefrauen“</vt:lpstr>
      <vt:lpstr>Papež František o polygamii a alternativních svazcích</vt:lpstr>
      <vt:lpstr>Vraždy ze cti</vt:lpstr>
      <vt:lpstr>Rezoluce Rady Evropy k vraždám ze cti</vt:lpstr>
      <vt:lpstr>Vraždy ze cti na západě</vt:lpstr>
      <vt:lpstr>Kwam Anthony Appiah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Ženy v islámu</dc:title>
  <dc:creator>Matějčková, Tereza</dc:creator>
  <cp:lastModifiedBy>Matějčková, Tereza</cp:lastModifiedBy>
  <cp:revision>26</cp:revision>
  <dcterms:created xsi:type="dcterms:W3CDTF">2018-03-10T20:20:54Z</dcterms:created>
  <dcterms:modified xsi:type="dcterms:W3CDTF">2018-03-13T09:24:04Z</dcterms:modified>
</cp:coreProperties>
</file>