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69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B71CC-E095-4886-BAFA-DFAFF32EFCA4}" type="datetimeFigureOut">
              <a:rPr lang="cs-CZ" smtClean="0"/>
              <a:t>29.12.2019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C649FD-41AD-4903-AA92-7F162C13C51E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B71CC-E095-4886-BAFA-DFAFF32EFCA4}" type="datetimeFigureOut">
              <a:rPr lang="cs-CZ" smtClean="0"/>
              <a:t>29.12.2019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C649FD-41AD-4903-AA92-7F162C13C5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B71CC-E095-4886-BAFA-DFAFF32EFCA4}" type="datetimeFigureOut">
              <a:rPr lang="cs-CZ" smtClean="0"/>
              <a:t>29.12.2019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C649FD-41AD-4903-AA92-7F162C13C5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B71CC-E095-4886-BAFA-DFAFF32EFCA4}" type="datetimeFigureOut">
              <a:rPr lang="cs-CZ" smtClean="0"/>
              <a:t>29.12.2019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C649FD-41AD-4903-AA92-7F162C13C5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B71CC-E095-4886-BAFA-DFAFF32EFCA4}" type="datetimeFigureOut">
              <a:rPr lang="cs-CZ" smtClean="0"/>
              <a:t>29.12.2019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C649FD-41AD-4903-AA92-7F162C13C51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B71CC-E095-4886-BAFA-DFAFF32EFCA4}" type="datetimeFigureOut">
              <a:rPr lang="cs-CZ" smtClean="0"/>
              <a:t>29.12.2019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C649FD-41AD-4903-AA92-7F162C13C5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B71CC-E095-4886-BAFA-DFAFF32EFCA4}" type="datetimeFigureOut">
              <a:rPr lang="cs-CZ" smtClean="0"/>
              <a:t>29.12.2019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C649FD-41AD-4903-AA92-7F162C13C51E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B71CC-E095-4886-BAFA-DFAFF32EFCA4}" type="datetimeFigureOut">
              <a:rPr lang="cs-CZ" smtClean="0"/>
              <a:t>29.12.2019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C649FD-41AD-4903-AA92-7F162C13C5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B71CC-E095-4886-BAFA-DFAFF32EFCA4}" type="datetimeFigureOut">
              <a:rPr lang="cs-CZ" smtClean="0"/>
              <a:t>29.12.2019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C649FD-41AD-4903-AA92-7F162C13C5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B71CC-E095-4886-BAFA-DFAFF32EFCA4}" type="datetimeFigureOut">
              <a:rPr lang="cs-CZ" smtClean="0"/>
              <a:t>29.12.2019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C649FD-41AD-4903-AA92-7F162C13C5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nic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nic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nic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0EB71CC-E095-4886-BAFA-DFAFF32EFCA4}" type="datetimeFigureOut">
              <a:rPr lang="cs-CZ" smtClean="0"/>
              <a:t>29.12.2019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8C649FD-41AD-4903-AA92-7F162C13C5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EB71CC-E095-4886-BAFA-DFAFF32EFCA4}" type="datetimeFigureOut">
              <a:rPr lang="cs-CZ" smtClean="0"/>
              <a:t>29.12.2019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8C649FD-41AD-4903-AA92-7F162C13C51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rmTZs1iyX0" TargetMode="External"/><Relationship Id="rId2" Type="http://schemas.openxmlformats.org/officeDocument/2006/relationships/hyperlink" Target="https://www.youtube.com/watch?v=QaN7DR8Zj5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Vliv autority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Radka </a:t>
            </a:r>
            <a:r>
              <a:rPr lang="cs-CZ" dirty="0" err="1" smtClean="0"/>
              <a:t>High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45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1078" y="4060829"/>
            <a:ext cx="19044" cy="1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t="36111" r="52249" b="27778"/>
          <a:stretch/>
        </p:blipFill>
        <p:spPr bwMode="auto">
          <a:xfrm>
            <a:off x="1043608" y="1700808"/>
            <a:ext cx="6987344" cy="448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r>
              <a:rPr lang="cs-CZ" dirty="0" smtClean="0"/>
              <a:t>Běžní </a:t>
            </a:r>
            <a:r>
              <a:rPr lang="cs-CZ" dirty="0"/>
              <a:t>lidé se pravděpodobně budou řídit příkazy danými autoritou, a to dokonce i v </a:t>
            </a:r>
            <a:r>
              <a:rPr lang="cs-CZ" dirty="0" smtClean="0"/>
              <a:t>případě, </a:t>
            </a:r>
            <a:r>
              <a:rPr lang="cs-CZ" dirty="0"/>
              <a:t>kdy </a:t>
            </a:r>
            <a:r>
              <a:rPr lang="cs-CZ" dirty="0" smtClean="0"/>
              <a:t>zabijí </a:t>
            </a:r>
            <a:r>
              <a:rPr lang="cs-CZ" dirty="0"/>
              <a:t>nevinnou lidskou bytost. Poslušnost vůči autoritě je v nás všudypřítomná </a:t>
            </a:r>
            <a:r>
              <a:rPr lang="cs-CZ" dirty="0" smtClean="0"/>
              <a:t>díky tomu, </a:t>
            </a:r>
            <a:r>
              <a:rPr lang="cs-CZ" dirty="0"/>
              <a:t>jak jsme vychováni.</a:t>
            </a:r>
          </a:p>
        </p:txBody>
      </p:sp>
    </p:spTree>
    <p:extLst>
      <p:ext uri="{BB962C8B-B14F-4D97-AF65-F5344CB8AC3E}">
        <p14:creationId xmlns:p14="http://schemas.microsoft.com/office/powerpoint/2010/main" val="196078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Milgramova</a:t>
            </a:r>
            <a:r>
              <a:rPr lang="cs-CZ" dirty="0" smtClean="0"/>
              <a:t> teorie </a:t>
            </a:r>
            <a:r>
              <a:rPr lang="cs-CZ" dirty="0" err="1"/>
              <a:t>a</a:t>
            </a:r>
            <a:r>
              <a:rPr lang="cs-CZ" dirty="0" err="1" smtClean="0"/>
              <a:t>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Autonomní stav</a:t>
            </a:r>
          </a:p>
          <a:p>
            <a:r>
              <a:rPr lang="cs-CZ" dirty="0" err="1" smtClean="0"/>
              <a:t>A</a:t>
            </a:r>
            <a:r>
              <a:rPr lang="cs-CZ" b="1" dirty="0" err="1" smtClean="0"/>
              <a:t>gentický</a:t>
            </a:r>
            <a:r>
              <a:rPr lang="cs-CZ" b="1" dirty="0" smtClean="0"/>
              <a:t> 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6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Variace experimentu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Uniforma</a:t>
            </a:r>
          </a:p>
          <a:p>
            <a:r>
              <a:rPr lang="cs-CZ" dirty="0" smtClean="0"/>
              <a:t>Změna místa</a:t>
            </a:r>
          </a:p>
          <a:p>
            <a:r>
              <a:rPr lang="cs-CZ" dirty="0" smtClean="0"/>
              <a:t>Dva učitelé</a:t>
            </a:r>
          </a:p>
          <a:p>
            <a:r>
              <a:rPr lang="cs-CZ" dirty="0" smtClean="0"/>
              <a:t>Vzdálenost</a:t>
            </a:r>
          </a:p>
          <a:p>
            <a:r>
              <a:rPr lang="cs-CZ" dirty="0" smtClean="0"/>
              <a:t>Podmínka sociální podpory</a:t>
            </a:r>
          </a:p>
          <a:p>
            <a:r>
              <a:rPr lang="cs-CZ" dirty="0" smtClean="0"/>
              <a:t>Absence experimentátora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056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Faktory vedoucí k poslušnosti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dirty="0" smtClean="0"/>
              <a:t>Autorita</a:t>
            </a:r>
          </a:p>
          <a:p>
            <a:pPr lvl="1"/>
            <a:r>
              <a:rPr lang="cs-CZ" altLang="cs-CZ" dirty="0" smtClean="0"/>
              <a:t>Povzbuzoval další proband, ne experimentátor v bílém plášti – 20 % udílí max. šok </a:t>
            </a:r>
          </a:p>
          <a:p>
            <a:r>
              <a:rPr lang="cs-CZ" altLang="cs-CZ" dirty="0" smtClean="0"/>
              <a:t>Oběť</a:t>
            </a:r>
          </a:p>
          <a:p>
            <a:pPr lvl="1"/>
            <a:r>
              <a:rPr lang="cs-CZ" altLang="cs-CZ" dirty="0" smtClean="0"/>
              <a:t>Ve stejné místnosti 40%, </a:t>
            </a:r>
          </a:p>
          <a:p>
            <a:pPr lvl="1"/>
            <a:r>
              <a:rPr lang="cs-CZ" altLang="cs-CZ" dirty="0" smtClean="0"/>
              <a:t>Pokud musel vzít ruku respondenta a dál ji na železnou desku aby dostal šok 20% </a:t>
            </a:r>
          </a:p>
          <a:p>
            <a:r>
              <a:rPr lang="cs-CZ" altLang="cs-CZ" dirty="0" smtClean="0"/>
              <a:t>Situace</a:t>
            </a:r>
          </a:p>
          <a:p>
            <a:pPr lvl="1"/>
            <a:r>
              <a:rPr lang="cs-CZ" altLang="cs-CZ" dirty="0" smtClean="0"/>
              <a:t>U</a:t>
            </a:r>
            <a:r>
              <a:rPr lang="nl-NL" altLang="cs-CZ" dirty="0" smtClean="0"/>
              <a:t>niversita x komerční firma – 48% max. šok </a:t>
            </a:r>
            <a:endParaRPr lang="cs-CZ" altLang="cs-CZ" dirty="0" smtClean="0"/>
          </a:p>
          <a:p>
            <a:pPr>
              <a:buFont typeface="Wingdings" pitchFamily="2" charset="2"/>
              <a:buNone/>
            </a:pPr>
            <a:endParaRPr lang="cs-CZ" altLang="cs-CZ" dirty="0" smtClean="0"/>
          </a:p>
          <a:p>
            <a:r>
              <a:rPr lang="cs-CZ" altLang="cs-CZ" dirty="0" smtClean="0"/>
              <a:t>Gender: ženy pokračovaly více 65%, ale prožívaly větší vnitřní konflikt ( méně, pokud žák byla žena) </a:t>
            </a:r>
          </a:p>
          <a:p>
            <a:endParaRPr lang="nl-NL" altLang="cs-CZ" dirty="0" smtClean="0"/>
          </a:p>
          <a:p>
            <a:endParaRPr lang="cs-CZ" altLang="cs-CZ" dirty="0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489E6C-36C9-47E2-AA67-EFD96982D82A}" type="slidenum">
              <a:rPr lang="cs-CZ" altLang="cs-CZ" smtClean="0">
                <a:solidFill>
                  <a:srgbClr val="3C3C8C"/>
                </a:solidFill>
              </a:rPr>
              <a:pPr/>
              <a:t>14</a:t>
            </a:fld>
            <a:endParaRPr lang="cs-CZ" altLang="cs-CZ" smtClean="0">
              <a:solidFill>
                <a:srgbClr val="3C3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3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Kritické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Gender</a:t>
            </a:r>
          </a:p>
          <a:p>
            <a:endParaRPr lang="cs-CZ" dirty="0" smtClean="0"/>
          </a:p>
          <a:p>
            <a:r>
              <a:rPr lang="cs-CZ" dirty="0" smtClean="0"/>
              <a:t>Výběr vzorku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877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Klamání</a:t>
            </a:r>
          </a:p>
          <a:p>
            <a:r>
              <a:rPr lang="cs-CZ" dirty="0" smtClean="0"/>
              <a:t>Ochrana účastníků</a:t>
            </a:r>
          </a:p>
          <a:p>
            <a:r>
              <a:rPr lang="cs-CZ" dirty="0" smtClean="0"/>
              <a:t>Právo odstoupení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27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Začátek…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87257"/>
            <a:ext cx="3312029" cy="248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44" y="1492834"/>
            <a:ext cx="5687541" cy="289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12" y="4419570"/>
            <a:ext cx="4355976" cy="245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78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Pojďme se podívat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https://www.youtube.com/watch?v=QaN7DR8Zj5o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Byrocracy</a:t>
            </a:r>
            <a:r>
              <a:rPr lang="cs-CZ" dirty="0" smtClean="0"/>
              <a:t> (12:50)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desire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emigration</a:t>
            </a:r>
            <a:endParaRPr lang="cs-CZ" dirty="0" smtClean="0"/>
          </a:p>
          <a:p>
            <a:r>
              <a:rPr lang="cs-CZ" dirty="0" err="1" smtClean="0"/>
              <a:t>Order</a:t>
            </a:r>
            <a:r>
              <a:rPr lang="cs-CZ" dirty="0" smtClean="0"/>
              <a:t> (21:53-29)</a:t>
            </a:r>
          </a:p>
          <a:p>
            <a:r>
              <a:rPr lang="cs-CZ" dirty="0" err="1" smtClean="0"/>
              <a:t>Jews</a:t>
            </a:r>
            <a:r>
              <a:rPr lang="cs-CZ" dirty="0" smtClean="0"/>
              <a:t> in </a:t>
            </a:r>
            <a:r>
              <a:rPr lang="cs-CZ" dirty="0" err="1" smtClean="0"/>
              <a:t>trains</a:t>
            </a:r>
            <a:r>
              <a:rPr lang="cs-CZ" dirty="0" smtClean="0"/>
              <a:t> (31:55-34)</a:t>
            </a:r>
          </a:p>
          <a:p>
            <a:endParaRPr lang="cs-CZ" dirty="0"/>
          </a:p>
          <a:p>
            <a:r>
              <a:rPr lang="cs-CZ" dirty="0" smtClean="0"/>
              <a:t>Pohled zpět</a:t>
            </a:r>
          </a:p>
          <a:p>
            <a:r>
              <a:rPr lang="cs-CZ" dirty="0" smtClean="0">
                <a:hlinkClick r:id="rId3"/>
              </a:rPr>
              <a:t>https://www.youtube.com/watch?v=IrmTZs1iyX0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60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„Mohlo to být tak, </a:t>
            </a:r>
            <a:r>
              <a:rPr lang="cs-CZ" dirty="0"/>
              <a:t>že </a:t>
            </a:r>
            <a:r>
              <a:rPr lang="cs-CZ" dirty="0" err="1"/>
              <a:t>Eichmann</a:t>
            </a:r>
            <a:r>
              <a:rPr lang="cs-CZ" dirty="0"/>
              <a:t> a jeho miliony kompliců v holocaustu </a:t>
            </a:r>
            <a:r>
              <a:rPr lang="cs-CZ" dirty="0" smtClean="0"/>
              <a:t>jen </a:t>
            </a:r>
            <a:r>
              <a:rPr lang="cs-CZ" dirty="0"/>
              <a:t>dodržovali rozkazy? Mohli bychom je </a:t>
            </a:r>
            <a:r>
              <a:rPr lang="cs-CZ" dirty="0" smtClean="0"/>
              <a:t>všechny označit jako spolupachatele?“</a:t>
            </a:r>
            <a:r>
              <a:rPr lang="en-US" sz="2000" dirty="0"/>
              <a:t>(Milgram, 1974).</a:t>
            </a:r>
            <a:endParaRPr lang="cs-CZ" sz="2000" dirty="0"/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92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Milgramův</a:t>
            </a:r>
            <a:r>
              <a:rPr lang="cs-CZ" dirty="0" smtClean="0"/>
              <a:t> e</a:t>
            </a:r>
            <a:r>
              <a:rPr lang="cs-CZ" dirty="0"/>
              <a:t>x</a:t>
            </a:r>
            <a:r>
              <a:rPr lang="cs-CZ" dirty="0" smtClean="0"/>
              <a:t>periment – 1. krok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988840"/>
            <a:ext cx="418332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3568" y="1556792"/>
            <a:ext cx="4038600" cy="452596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cs-CZ" smtClean="0"/>
          </a:p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r>
              <a:rPr lang="cs-CZ" u="sng" dirty="0" smtClean="0"/>
              <a:t>Cíl:</a:t>
            </a:r>
          </a:p>
          <a:p>
            <a:pPr marL="68580" indent="0">
              <a:buNone/>
            </a:pPr>
            <a:r>
              <a:rPr lang="pl-PL" dirty="0" smtClean="0"/>
              <a:t>jak hodně by lidé byli poslušní, kdyby příkazem bylo poškození </a:t>
            </a:r>
            <a:r>
              <a:rPr lang="pl-PL" dirty="0"/>
              <a:t>jiné </a:t>
            </a:r>
            <a:r>
              <a:rPr lang="pl-PL" dirty="0" smtClean="0"/>
              <a:t>osoby.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08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Milgramův</a:t>
            </a:r>
            <a:r>
              <a:rPr lang="cs-CZ" dirty="0"/>
              <a:t> </a:t>
            </a:r>
            <a:r>
              <a:rPr lang="cs-CZ" dirty="0" smtClean="0"/>
              <a:t>experiment: procedura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78" y="1988840"/>
            <a:ext cx="437695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0" y="2629635"/>
            <a:ext cx="3366737" cy="213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92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Milgramův</a:t>
            </a:r>
            <a:r>
              <a:rPr lang="cs-CZ" dirty="0"/>
              <a:t> experiment: procedura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109978"/>
            <a:ext cx="7772400" cy="392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4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Milgramův</a:t>
            </a:r>
            <a:r>
              <a:rPr lang="cs-CZ" dirty="0"/>
              <a:t> </a:t>
            </a:r>
            <a:r>
              <a:rPr lang="cs-CZ" dirty="0" smtClean="0"/>
              <a:t>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</a:t>
            </a:r>
            <a:r>
              <a:rPr lang="cs-CZ" b="1" dirty="0" err="1"/>
              <a:t>ř</a:t>
            </a:r>
            <a:r>
              <a:rPr lang="cs-CZ" b="1" dirty="0" err="1" smtClean="0"/>
              <a:t>íkaz</a:t>
            </a:r>
            <a:r>
              <a:rPr lang="cs-CZ" b="1" dirty="0" smtClean="0"/>
              <a:t> 1</a:t>
            </a:r>
            <a:r>
              <a:rPr lang="en-US" dirty="0" smtClean="0"/>
              <a:t>: </a:t>
            </a:r>
            <a:r>
              <a:rPr lang="cs-CZ" dirty="0" smtClean="0"/>
              <a:t>Prosím pokračujte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dirty="0" smtClean="0"/>
              <a:t>P</a:t>
            </a:r>
            <a:r>
              <a:rPr lang="cs-CZ" b="1" dirty="0" err="1" smtClean="0"/>
              <a:t>říkaz</a:t>
            </a:r>
            <a:r>
              <a:rPr lang="cs-CZ" b="1" dirty="0" smtClean="0"/>
              <a:t> </a:t>
            </a:r>
            <a:r>
              <a:rPr lang="en-US" b="1" dirty="0" smtClean="0"/>
              <a:t>2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cs-CZ" dirty="0"/>
              <a:t>E</a:t>
            </a:r>
            <a:r>
              <a:rPr lang="en-US" dirty="0" err="1" smtClean="0"/>
              <a:t>xperiment</a:t>
            </a:r>
            <a:r>
              <a:rPr lang="en-US" dirty="0" smtClean="0"/>
              <a:t> </a:t>
            </a:r>
            <a:r>
              <a:rPr lang="cs-CZ" dirty="0" smtClean="0"/>
              <a:t>vyžaduje, abyste pokračoval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dirty="0" smtClean="0"/>
              <a:t>P</a:t>
            </a:r>
            <a:r>
              <a:rPr lang="cs-CZ" b="1" dirty="0" err="1" smtClean="0"/>
              <a:t>říkaz</a:t>
            </a:r>
            <a:r>
              <a:rPr lang="cs-CZ" b="1" dirty="0" smtClean="0"/>
              <a:t> </a:t>
            </a:r>
            <a:r>
              <a:rPr lang="en-US" b="1" dirty="0" smtClean="0"/>
              <a:t>3</a:t>
            </a:r>
            <a:r>
              <a:rPr lang="en-US" dirty="0"/>
              <a:t>: </a:t>
            </a:r>
            <a:r>
              <a:rPr lang="cs-CZ" dirty="0" smtClean="0"/>
              <a:t>Je naprosto nezbytné, abyste pokračoval.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dirty="0" smtClean="0"/>
              <a:t>P</a:t>
            </a:r>
            <a:r>
              <a:rPr lang="cs-CZ" b="1" dirty="0" err="1" smtClean="0"/>
              <a:t>říkaz</a:t>
            </a:r>
            <a:r>
              <a:rPr lang="en-US" b="1" dirty="0" smtClean="0"/>
              <a:t> </a:t>
            </a:r>
            <a:r>
              <a:rPr lang="en-US" b="1" dirty="0"/>
              <a:t>4</a:t>
            </a:r>
            <a:r>
              <a:rPr lang="en-US" dirty="0"/>
              <a:t>: </a:t>
            </a:r>
            <a:r>
              <a:rPr lang="cs-CZ" dirty="0" smtClean="0"/>
              <a:t>Nemáte jinou možnost než pokračovat.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6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??? Kolik lidí pokračovalo na 450 V???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489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224</TotalTime>
  <Words>261</Words>
  <Application>Microsoft Office PowerPoint</Application>
  <PresentationFormat>Předvádění na obrazovce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Metro</vt:lpstr>
      <vt:lpstr>Vliv autority</vt:lpstr>
      <vt:lpstr>Začátek…</vt:lpstr>
      <vt:lpstr>Pojďme se podívat</vt:lpstr>
      <vt:lpstr>Prezentace aplikace PowerPoint</vt:lpstr>
      <vt:lpstr>Milgramův experiment – 1. krok</vt:lpstr>
      <vt:lpstr>Milgramův experiment: procedura</vt:lpstr>
      <vt:lpstr>Milgramův experiment: procedura</vt:lpstr>
      <vt:lpstr>Milgramův experiment</vt:lpstr>
      <vt:lpstr>Výsledky</vt:lpstr>
      <vt:lpstr>Výsledky</vt:lpstr>
      <vt:lpstr>Výsledky</vt:lpstr>
      <vt:lpstr>Milgramova teorie agence</vt:lpstr>
      <vt:lpstr>Variace experimentu </vt:lpstr>
      <vt:lpstr>Faktory vedoucí k poslušnosti</vt:lpstr>
      <vt:lpstr>Kritické zhodnocení</vt:lpstr>
      <vt:lpstr>Etika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Obedience study</dc:title>
  <dc:creator>uzivatel</dc:creator>
  <cp:lastModifiedBy>uzivatel</cp:lastModifiedBy>
  <cp:revision>19</cp:revision>
  <dcterms:created xsi:type="dcterms:W3CDTF">2018-04-03T19:57:51Z</dcterms:created>
  <dcterms:modified xsi:type="dcterms:W3CDTF">2019-12-29T20:38:51Z</dcterms:modified>
</cp:coreProperties>
</file>