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  <p:sldId id="276" r:id="rId9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F7F3"/>
    <a:srgbClr val="AB3C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2114" autoAdjust="0"/>
  </p:normalViewPr>
  <p:slideViewPr>
    <p:cSldViewPr snapToGrid="0">
      <p:cViewPr>
        <p:scale>
          <a:sx n="90" d="100"/>
          <a:sy n="90" d="100"/>
        </p:scale>
        <p:origin x="1272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5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D33DD9C2-CB97-41E0-A6E9-B40795573F2C}" type="datetime1">
              <a:rPr lang="cs-CZ" smtClean="0"/>
              <a:pPr algn="r" rtl="0"/>
              <a:t>20.12.2020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73F7AA83-DE31-4E93-AB07-EF7FB05F6670}" type="slidenum">
              <a:rPr lang="cs-CZ" smtClean="0"/>
              <a:pPr algn="r"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1290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ECFB3508-91B3-4AF4-A0EC-7B9C235B003E}" type="datetime1">
              <a:rPr lang="cs-CZ" smtClean="0"/>
              <a:pPr/>
              <a:t>20.12.2020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/>
            <a:fld id="{935E2820-AFE1-45FA-949E-17BDB534E1DC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7997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algn="r" rtl="0"/>
            <a:fld id="{935E2820-AFE1-45FA-949E-17BDB534E1DC}" type="slidenum">
              <a:rPr lang="cs-CZ" smtClean="0"/>
              <a:pPr algn="r" rtl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991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Intelino</a:t>
            </a:r>
            <a:r>
              <a:rPr lang="cs-CZ" dirty="0"/>
              <a:t> kompatibilní s dřevěnými </a:t>
            </a:r>
            <a:r>
              <a:rPr lang="cs-CZ" dirty="0" err="1"/>
              <a:t>vláčkodráhami</a:t>
            </a:r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intelino.com</a:t>
            </a:r>
            <a:r>
              <a:rPr lang="cs-CZ" dirty="0"/>
              <a:t>/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www.makeblock.com</a:t>
            </a:r>
            <a:r>
              <a:rPr lang="cs-CZ" dirty="0"/>
              <a:t>/</a:t>
            </a:r>
            <a:r>
              <a:rPr lang="cs-CZ" dirty="0" err="1"/>
              <a:t>mtiny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/>
            <a:fld id="{935E2820-AFE1-45FA-949E-17BDB534E1DC}" type="slidenum">
              <a:rPr lang="cs-CZ" smtClean="0"/>
              <a:pPr algn="r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8629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Obrázek </a:t>
            </a:r>
            <a:r>
              <a:rPr lang="cs-CZ" dirty="0" err="1"/>
              <a:t>Baltík</a:t>
            </a:r>
            <a:r>
              <a:rPr lang="cs-CZ" dirty="0"/>
              <a:t>: Tvořivá informatika s </a:t>
            </a:r>
            <a:r>
              <a:rPr lang="cs-CZ" dirty="0" err="1"/>
              <a:t>Baltíkem</a:t>
            </a:r>
            <a:r>
              <a:rPr lang="cs-CZ" dirty="0"/>
              <a:t> I, metodické materiály pro výuku programování, Autor: Eva Hlavatá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/>
            <a:fld id="{935E2820-AFE1-45FA-949E-17BDB534E1DC}" type="slidenum">
              <a:rPr lang="cs-CZ" smtClean="0"/>
              <a:pPr algn="r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17367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/>
            <a:fld id="{935E2820-AFE1-45FA-949E-17BDB534E1DC}" type="slidenum">
              <a:rPr lang="cs-CZ" smtClean="0"/>
              <a:pPr algn="r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202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/>
            <a:fld id="{935E2820-AFE1-45FA-949E-17BDB534E1DC}" type="slidenum">
              <a:rPr lang="cs-CZ" smtClean="0"/>
              <a:pPr algn="r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15618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/>
            <a:fld id="{935E2820-AFE1-45FA-949E-17BDB534E1DC}" type="slidenum">
              <a:rPr lang="cs-CZ" smtClean="0"/>
              <a:pPr algn="r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1707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65213" y="304800"/>
            <a:ext cx="7091361" cy="2793906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6600"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065213" y="3108804"/>
            <a:ext cx="7091361" cy="8382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7DB0018-149F-4EB5-AB28-C95E7E723D76}" type="datetime1">
              <a:rPr lang="cs-CZ" smtClean="0"/>
              <a:pPr/>
              <a:t>20.12.2020</a:t>
            </a:fld>
            <a:endParaRPr lang="cs-CZ" dirty="0"/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054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A901616-0329-4558-91CA-A7042F72E820}" type="datetime1">
              <a:rPr lang="cs-CZ" smtClean="0"/>
              <a:pPr/>
              <a:t>20.12.2020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7666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865014" y="304801"/>
            <a:ext cx="1715800" cy="54102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2209800" y="304801"/>
            <a:ext cx="7502814" cy="5410200"/>
          </a:xfrm>
        </p:spPr>
        <p:txBody>
          <a:bodyPr vert="eaVert" rtlCol="0"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2B71848-1D2F-40BB-BD0A-26003A78CD1A}" type="datetime1">
              <a:rPr lang="cs-CZ" smtClean="0"/>
              <a:pPr/>
              <a:t>20.12.2020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9497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 sz="48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CEABFA8-C154-48E5-A385-B88A7402136A}" type="datetime1">
              <a:rPr lang="cs-CZ" smtClean="0"/>
              <a:pPr/>
              <a:t>20.12.2020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9990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80013" y="1600200"/>
            <a:ext cx="6400801" cy="2486025"/>
          </a:xfrm>
        </p:spPr>
        <p:txBody>
          <a:bodyPr rtlCol="0" anchor="b">
            <a:normAutofit/>
          </a:bodyPr>
          <a:lstStyle>
            <a:lvl1pPr algn="l" rtl="0">
              <a:defRPr sz="5200"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5180011" y="4105029"/>
            <a:ext cx="6400801" cy="914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735E3DE-ACF7-4FFB-82AD-7D75E55B1CEF}" type="datetime1">
              <a:rPr lang="cs-CZ" smtClean="0"/>
              <a:pPr/>
              <a:t>20.12.2020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7916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2208213" y="1600200"/>
            <a:ext cx="4572000" cy="4114800"/>
          </a:xfrm>
        </p:spPr>
        <p:txBody>
          <a:bodyPr rtlCol="0"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7008813" y="1600200"/>
            <a:ext cx="4572000" cy="4114800"/>
          </a:xfrm>
        </p:spPr>
        <p:txBody>
          <a:bodyPr rtlCol="0"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70C15E0-505D-499A-819E-E7C36787A8BD}" type="datetime1">
              <a:rPr lang="cs-CZ" smtClean="0"/>
              <a:pPr/>
              <a:t>20.12.2020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7751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2208213" y="1600200"/>
            <a:ext cx="4572000" cy="823912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2208213" y="2505075"/>
            <a:ext cx="4572000" cy="3337560"/>
          </a:xfrm>
        </p:spPr>
        <p:txBody>
          <a:bodyPr rtlCol="0"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7008813" y="1600200"/>
            <a:ext cx="4572000" cy="823912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 hasCustomPrompt="1"/>
          </p:nvPr>
        </p:nvSpPr>
        <p:spPr>
          <a:xfrm>
            <a:off x="7008813" y="2505075"/>
            <a:ext cx="4572000" cy="3337560"/>
          </a:xfrm>
        </p:spPr>
        <p:txBody>
          <a:bodyPr rtlCol="0"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14BD604-D43F-4A48-8757-9D6B3BC4234A}" type="datetime1">
              <a:rPr lang="cs-CZ" smtClean="0"/>
              <a:pPr/>
              <a:t>20.12.2020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3046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020D262-588D-42BF-A67E-C96A92270806}" type="datetime1">
              <a:rPr lang="cs-CZ" smtClean="0"/>
              <a:pPr/>
              <a:t>20.12.2020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8309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bg bwMode="gray">
      <p:bgPr>
        <a:solidFill>
          <a:srgbClr val="CA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8BB8BD7-BFF0-4FE2-A187-FD9B63AD86A2}" type="datetime1">
              <a:rPr lang="cs-CZ" smtClean="0"/>
              <a:pPr/>
              <a:t>20.12.2020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2526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rtlCol="0" anchor="b">
            <a:normAutofit/>
          </a:bodyPr>
          <a:lstStyle>
            <a:lvl1pPr algn="l" rtl="0">
              <a:defRPr sz="2600">
                <a:solidFill>
                  <a:schemeClr val="accent2"/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293813" y="533400"/>
            <a:ext cx="6858000" cy="48006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8837614" y="4583187"/>
            <a:ext cx="2743200" cy="1131813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000"/>
              </a:spcBef>
              <a:buNone/>
              <a:defRPr sz="14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5C739F6-7153-46AE-9F29-5C2DF5DAD2E9}" type="datetime1">
              <a:rPr lang="cs-CZ" smtClean="0"/>
              <a:pPr/>
              <a:t>20.12.2020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7700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rtlCol="0" anchor="b">
            <a:normAutofit/>
          </a:bodyPr>
          <a:lstStyle>
            <a:lvl1pPr algn="l" rtl="0">
              <a:defRPr sz="2600">
                <a:solidFill>
                  <a:schemeClr val="accent2"/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Zaoblený obdélník 7"/>
          <p:cNvSpPr/>
          <p:nvPr/>
        </p:nvSpPr>
        <p:spPr>
          <a:xfrm>
            <a:off x="1293812" y="533400"/>
            <a:ext cx="6858001" cy="4800600"/>
          </a:xfrm>
          <a:prstGeom prst="roundRect">
            <a:avLst>
              <a:gd name="adj" fmla="val 4409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" name="Zástupný symbol obrázku 2" descr="Prázdný zástupný symbol pro přidání obrázku Klikněte na zástupný symbol a vyberte obrázek, který chcete přidat."/>
          <p:cNvSpPr>
            <a:spLocks noGrp="1"/>
          </p:cNvSpPr>
          <p:nvPr>
            <p:ph type="pic" idx="1"/>
          </p:nvPr>
        </p:nvSpPr>
        <p:spPr>
          <a:xfrm>
            <a:off x="1408112" y="647700"/>
            <a:ext cx="6629400" cy="4572000"/>
          </a:xfrm>
          <a:prstGeom prst="roundRect">
            <a:avLst>
              <a:gd name="adj" fmla="val 3725"/>
            </a:avLst>
          </a:prstGeom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8837614" y="4583187"/>
            <a:ext cx="2743200" cy="1131813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000"/>
              </a:spcBef>
              <a:buNone/>
              <a:defRPr sz="14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88CE59C-16C2-405C-8557-9B32B28EAFFF}" type="datetime1">
              <a:rPr lang="cs-CZ" smtClean="0"/>
              <a:pPr/>
              <a:t>20.12.2020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9301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2208213" y="304800"/>
            <a:ext cx="9372600" cy="12004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08213" y="1600200"/>
            <a:ext cx="93726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253576" y="6505078"/>
            <a:ext cx="964036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2"/>
                </a:solidFill>
              </a:defRPr>
            </a:lvl1pPr>
          </a:lstStyle>
          <a:p>
            <a:fld id="{B98B64A2-F415-47FA-83C8-2A2D23407727}" type="datetime1">
              <a:rPr lang="cs-CZ" smtClean="0"/>
              <a:pPr/>
              <a:t>20.12.2020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280159" y="6505078"/>
            <a:ext cx="687641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2"/>
                </a:solidFill>
              </a:defRPr>
            </a:lvl1pPr>
          </a:lstStyle>
          <a:p>
            <a:pPr rtl="0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1580814" y="6280298"/>
            <a:ext cx="533399" cy="349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100" b="1">
                <a:solidFill>
                  <a:srgbClr val="AB3C19"/>
                </a:solidFill>
              </a:defRPr>
            </a:lvl1pPr>
          </a:lstStyle>
          <a:p>
            <a:pPr rtl="0"/>
            <a:fld id="{8FDBFFB2-86D9-4B8F-A59A-553A60B94BBE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0255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microsoft.com/office/2007/relationships/hdphoto" Target="../media/hdphoto1.wdp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21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microsoft.com/office/2007/relationships/hdphoto" Target="../media/hdphoto3.wdp"/><Relationship Id="rId10" Type="http://schemas.openxmlformats.org/officeDocument/2006/relationships/image" Target="../media/image26.jpeg"/><Relationship Id="rId4" Type="http://schemas.openxmlformats.org/officeDocument/2006/relationships/image" Target="../media/image22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9103" y="304800"/>
            <a:ext cx="9485832" cy="2793906"/>
          </a:xfrm>
        </p:spPr>
        <p:txBody>
          <a:bodyPr rtlCol="0"/>
          <a:lstStyle/>
          <a:p>
            <a:pPr rtl="0"/>
            <a:r>
              <a:rPr lang="cs-CZ" dirty="0"/>
              <a:t>Dětské programovací jazyky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99103" y="3429000"/>
            <a:ext cx="7091361" cy="838200"/>
          </a:xfrm>
        </p:spPr>
        <p:txBody>
          <a:bodyPr rtlCol="0"/>
          <a:lstStyle/>
          <a:p>
            <a:pPr rtl="0"/>
            <a:r>
              <a:rPr lang="cs-CZ" dirty="0"/>
              <a:t>Lenka Forstová 2020</a:t>
            </a:r>
          </a:p>
        </p:txBody>
      </p:sp>
    </p:spTree>
    <p:extLst>
      <p:ext uri="{BB962C8B-B14F-4D97-AF65-F5344CB8AC3E}">
        <p14:creationId xmlns:p14="http://schemas.microsoft.com/office/powerpoint/2010/main" val="35784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5E8B0233-C91B-4F38-A5FD-F99748FA8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Proč učit děti programovat?</a:t>
            </a:r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8B6C73B4-F63B-4D70-88B4-27BA363107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nebudou všichni programátoři</a:t>
            </a:r>
          </a:p>
          <a:p>
            <a:r>
              <a:rPr lang="cs-CZ" dirty="0"/>
              <a:t>styl myšlení nezbytný v moderním světě</a:t>
            </a:r>
          </a:p>
          <a:p>
            <a:r>
              <a:rPr lang="cs-CZ" dirty="0"/>
              <a:t>schopnost řešit problémy</a:t>
            </a:r>
          </a:p>
          <a:p>
            <a:r>
              <a:rPr lang="cs-CZ" dirty="0"/>
              <a:t>umět používat moderní technologie, i ty budoucí</a:t>
            </a:r>
          </a:p>
          <a:p>
            <a:r>
              <a:rPr lang="cs-CZ" dirty="0"/>
              <a:t>restrukturalizace pracovního trhu</a:t>
            </a:r>
          </a:p>
          <a:p>
            <a:pPr lvl="1"/>
            <a:r>
              <a:rPr lang="cs-CZ" dirty="0"/>
              <a:t>nevíme přesně jaké to bude, ale s jistotou víme, že to bude</a:t>
            </a:r>
          </a:p>
        </p:txBody>
      </p:sp>
    </p:spTree>
    <p:extLst>
      <p:ext uri="{BB962C8B-B14F-4D97-AF65-F5344CB8AC3E}">
        <p14:creationId xmlns:p14="http://schemas.microsoft.com/office/powerpoint/2010/main" val="1995751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581CBD-F023-4612-8B09-9FDFF995B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Volba prostředků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95F511-8586-4439-B00B-57D5AC60CD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Nechceme učit děti kódovat, ale přemýšlet</a:t>
            </a:r>
          </a:p>
          <a:p>
            <a:r>
              <a:rPr lang="cs-CZ" dirty="0"/>
              <a:t>Prostředky bez zbytečných technických detailů</a:t>
            </a:r>
          </a:p>
          <a:p>
            <a:r>
              <a:rPr lang="cs-CZ" dirty="0"/>
              <a:t>Běžné programovací jazyky jsou méně vhodné</a:t>
            </a:r>
          </a:p>
          <a:p>
            <a:r>
              <a:rPr lang="cs-CZ" dirty="0"/>
              <a:t> Pro zájemce snadný přechod k reálnému programovacímu jazyku</a:t>
            </a:r>
          </a:p>
          <a:p>
            <a:r>
              <a:rPr lang="cs-CZ" dirty="0"/>
              <a:t>Volba prostředků vzhledem k věku i pokročilosti</a:t>
            </a:r>
          </a:p>
          <a:p>
            <a:pPr lvl="1"/>
            <a:r>
              <a:rPr lang="cs-CZ" dirty="0"/>
              <a:t>motivace / demotivace</a:t>
            </a:r>
          </a:p>
          <a:p>
            <a:pPr lvl="1"/>
            <a:r>
              <a:rPr lang="cs-CZ" dirty="0"/>
              <a:t>začít mohou i děti, které neumí číst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591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F8F2B3-E9ED-4CAA-8606-52D6B7DBCD6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19400" y="114299"/>
            <a:ext cx="9372600" cy="733425"/>
          </a:xfrm>
        </p:spPr>
        <p:txBody>
          <a:bodyPr/>
          <a:lstStyle/>
          <a:p>
            <a:r>
              <a:rPr lang="cs-CZ" dirty="0"/>
              <a:t>Předškoláci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DB5021-F17C-448A-AEFE-644E655C9A5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895600" y="1076799"/>
            <a:ext cx="9296400" cy="543782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Kritéria výběru</a:t>
            </a:r>
          </a:p>
          <a:p>
            <a:pPr lvl="1"/>
            <a:r>
              <a:rPr lang="cs-CZ" dirty="0"/>
              <a:t>děti neumí číst</a:t>
            </a:r>
          </a:p>
          <a:p>
            <a:pPr lvl="1"/>
            <a:r>
              <a:rPr lang="cs-CZ" dirty="0"/>
              <a:t>nevydrží se dlouho soustředit</a:t>
            </a:r>
          </a:p>
          <a:p>
            <a:pPr lvl="1"/>
            <a:r>
              <a:rPr lang="cs-CZ" dirty="0"/>
              <a:t>omezené abstraktní myšlení</a:t>
            </a:r>
          </a:p>
          <a:p>
            <a:pPr lvl="1"/>
            <a:r>
              <a:rPr lang="cs-CZ" dirty="0"/>
              <a:t>typická úloha – cesta od </a:t>
            </a:r>
            <a:r>
              <a:rPr lang="cs-CZ" dirty="0" err="1"/>
              <a:t>někud</a:t>
            </a:r>
            <a:r>
              <a:rPr lang="cs-CZ" dirty="0"/>
              <a:t> někam</a:t>
            </a:r>
          </a:p>
          <a:p>
            <a:r>
              <a:rPr lang="cs-CZ" dirty="0"/>
              <a:t>Prostředky</a:t>
            </a:r>
          </a:p>
          <a:p>
            <a:pPr lvl="1"/>
            <a:r>
              <a:rPr lang="cs-CZ" dirty="0"/>
              <a:t>Bee-Bot, Blue-Bot</a:t>
            </a:r>
          </a:p>
          <a:p>
            <a:pPr lvl="2"/>
            <a:r>
              <a:rPr lang="cs-CZ" dirty="0"/>
              <a:t>zapamatuje si posloupnost pohybů (šipky)</a:t>
            </a:r>
          </a:p>
          <a:p>
            <a:pPr lvl="2"/>
            <a:r>
              <a:rPr lang="cs-CZ" dirty="0"/>
              <a:t>různé podložky a bludiště</a:t>
            </a:r>
          </a:p>
          <a:p>
            <a:pPr lvl="1"/>
            <a:r>
              <a:rPr lang="cs-CZ" dirty="0" err="1"/>
              <a:t>Cubetto</a:t>
            </a:r>
            <a:endParaRPr lang="cs-CZ" dirty="0"/>
          </a:p>
          <a:p>
            <a:pPr lvl="2"/>
            <a:r>
              <a:rPr lang="cs-CZ" dirty="0"/>
              <a:t>dřevěná krabička (robot)</a:t>
            </a:r>
          </a:p>
          <a:p>
            <a:pPr lvl="2"/>
            <a:r>
              <a:rPr lang="cs-CZ" dirty="0"/>
              <a:t>dřevěná deska (program)</a:t>
            </a:r>
          </a:p>
          <a:p>
            <a:pPr lvl="1"/>
            <a:r>
              <a:rPr lang="cs-CZ" dirty="0" err="1"/>
              <a:t>mTiny</a:t>
            </a:r>
            <a:r>
              <a:rPr lang="cs-CZ" dirty="0"/>
              <a:t> (</a:t>
            </a:r>
            <a:r>
              <a:rPr lang="cs-CZ" dirty="0" err="1"/>
              <a:t>MakeBlock</a:t>
            </a:r>
            <a:r>
              <a:rPr lang="cs-CZ" dirty="0"/>
              <a:t>)</a:t>
            </a:r>
          </a:p>
          <a:p>
            <a:pPr lvl="1"/>
            <a:r>
              <a:rPr lang="cs-CZ" dirty="0" err="1"/>
              <a:t>Intelino</a:t>
            </a:r>
            <a:r>
              <a:rPr lang="cs-CZ" dirty="0"/>
              <a:t>, Lego </a:t>
            </a:r>
            <a:r>
              <a:rPr lang="cs-CZ" dirty="0" err="1"/>
              <a:t>Coding</a:t>
            </a:r>
            <a:r>
              <a:rPr lang="cs-CZ" dirty="0"/>
              <a:t> Express</a:t>
            </a:r>
          </a:p>
          <a:p>
            <a:pPr lvl="2"/>
            <a:r>
              <a:rPr lang="cs-CZ" dirty="0"/>
              <a:t>příkazy - barevná návěští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DFA7DD0-3EBA-43F1-AFE5-7336E468B9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1243" b="31345"/>
          <a:stretch/>
        </p:blipFill>
        <p:spPr>
          <a:xfrm>
            <a:off x="7234371" y="343375"/>
            <a:ext cx="4913156" cy="183810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FD5ED2B-ED7D-415C-A132-77E9894679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78" b="94667" l="4000" r="9733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14268" y="1838995"/>
            <a:ext cx="1497192" cy="149719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D8A762A6-3999-423A-9A15-1FFC0270E4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7390" y="1204981"/>
            <a:ext cx="2343150" cy="195262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92F80C6E-BA26-4B29-8ADD-AE2F2088E3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226" b="97849" l="4059" r="9889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21789" y="1868084"/>
            <a:ext cx="2581275" cy="1771650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332D7B29-05E3-40A1-8C62-8284EC6D143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90796" y="4098383"/>
            <a:ext cx="2812268" cy="2460734"/>
          </a:xfrm>
          <a:prstGeom prst="rect">
            <a:avLst/>
          </a:prstGeom>
        </p:spPr>
      </p:pic>
      <p:pic>
        <p:nvPicPr>
          <p:cNvPr id="1026" name="Picture 2" descr="intelino Track Extension Pack">
            <a:extLst>
              <a:ext uri="{FF2B5EF4-FFF2-40B4-BE49-F238E27FC236}">
                <a16:creationId xmlns:a16="http://schemas.microsoft.com/office/drawing/2014/main" id="{6A5E433D-C146-4587-A579-3F48BFF2E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126" y="4098383"/>
            <a:ext cx="2460734" cy="246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A32CCE3-6947-4A11-99CE-327BC5732F49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7537" t="8055" r="7103" b="8162"/>
          <a:stretch/>
        </p:blipFill>
        <p:spPr>
          <a:xfrm>
            <a:off x="200340" y="3514862"/>
            <a:ext cx="3077692" cy="212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777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F8F2B3-E9ED-4CAA-8606-52D6B7DBCD6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19400" y="114299"/>
            <a:ext cx="9372600" cy="733425"/>
          </a:xfrm>
        </p:spPr>
        <p:txBody>
          <a:bodyPr/>
          <a:lstStyle/>
          <a:p>
            <a:r>
              <a:rPr lang="cs-CZ" dirty="0"/>
              <a:t>Nejmladší školní věk (1.–2. třída)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DB5021-F17C-448A-AEFE-644E655C9A5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08028" y="976441"/>
            <a:ext cx="5917324" cy="5767260"/>
          </a:xfrm>
        </p:spPr>
        <p:txBody>
          <a:bodyPr>
            <a:normAutofit/>
          </a:bodyPr>
          <a:lstStyle/>
          <a:p>
            <a:pPr marL="365760" lvl="1" indent="0">
              <a:buNone/>
            </a:pPr>
            <a:r>
              <a:rPr lang="cs-CZ" dirty="0"/>
              <a:t>Programování</a:t>
            </a:r>
          </a:p>
          <a:p>
            <a:pPr lvl="1"/>
            <a:r>
              <a:rPr lang="cs-CZ" dirty="0" err="1"/>
              <a:t>Scrach</a:t>
            </a:r>
            <a:r>
              <a:rPr lang="cs-CZ" dirty="0"/>
              <a:t> Junior</a:t>
            </a:r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lvl="1"/>
            <a:r>
              <a:rPr lang="cs-CZ" dirty="0" err="1"/>
              <a:t>Baltík</a:t>
            </a:r>
            <a:endParaRPr lang="cs-CZ" dirty="0"/>
          </a:p>
          <a:p>
            <a:pPr lvl="2"/>
            <a:r>
              <a:rPr lang="cs-CZ" dirty="0"/>
              <a:t>český dětský programovací jazyk</a:t>
            </a:r>
          </a:p>
          <a:p>
            <a:pPr lvl="2"/>
            <a:r>
              <a:rPr lang="cs-CZ" dirty="0"/>
              <a:t>od 90. let 20. století</a:t>
            </a:r>
          </a:p>
          <a:p>
            <a:pPr lvl="1"/>
            <a:endParaRPr lang="cs-CZ" dirty="0"/>
          </a:p>
          <a:p>
            <a:pPr lvl="1"/>
            <a:r>
              <a:rPr lang="cs-CZ" dirty="0" err="1"/>
              <a:t>Kodu</a:t>
            </a:r>
            <a:r>
              <a:rPr lang="cs-CZ" dirty="0"/>
              <a:t> Game </a:t>
            </a:r>
            <a:r>
              <a:rPr lang="cs-CZ" dirty="0" err="1"/>
              <a:t>Lab</a:t>
            </a:r>
            <a:endParaRPr lang="cs-CZ" dirty="0"/>
          </a:p>
          <a:p>
            <a:pPr lvl="2"/>
            <a:r>
              <a:rPr lang="cs-CZ" dirty="0"/>
              <a:t>programovaní her ve 3D</a:t>
            </a:r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lvl="1"/>
            <a:r>
              <a:rPr lang="cs-CZ" dirty="0"/>
              <a:t>Deskové hry</a:t>
            </a:r>
          </a:p>
          <a:p>
            <a:pPr lvl="2"/>
            <a:r>
              <a:rPr lang="cs-CZ" dirty="0" err="1"/>
              <a:t>Scottie</a:t>
            </a:r>
            <a:r>
              <a:rPr lang="cs-CZ" dirty="0"/>
              <a:t> Go!</a:t>
            </a:r>
          </a:p>
          <a:p>
            <a:pPr lvl="2"/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4F07603C-238D-4A80-AD3C-2CA8AC1993BC}"/>
              </a:ext>
            </a:extLst>
          </p:cNvPr>
          <p:cNvSpPr txBox="1">
            <a:spLocks/>
          </p:cNvSpPr>
          <p:nvPr/>
        </p:nvSpPr>
        <p:spPr>
          <a:xfrm>
            <a:off x="562303" y="955931"/>
            <a:ext cx="5917324" cy="134583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lvl="1" indent="0">
              <a:buNone/>
            </a:pPr>
            <a:r>
              <a:rPr lang="cs-CZ" dirty="0"/>
              <a:t>Východiska</a:t>
            </a:r>
          </a:p>
          <a:p>
            <a:pPr lvl="1"/>
            <a:r>
              <a:rPr lang="cs-CZ" dirty="0"/>
              <a:t>čtení ještě není komfortně zvládnuté</a:t>
            </a:r>
          </a:p>
          <a:p>
            <a:pPr lvl="1"/>
            <a:r>
              <a:rPr lang="cs-CZ" dirty="0"/>
              <a:t>programování pomocí obrázkových symbolů</a:t>
            </a:r>
          </a:p>
          <a:p>
            <a:pPr lvl="1"/>
            <a:r>
              <a:rPr lang="cs-CZ" dirty="0"/>
              <a:t>pokud texty, tak omezená množina</a:t>
            </a:r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40932B03-52B9-4CFF-A571-FA87FB2F7B4C}"/>
              </a:ext>
            </a:extLst>
          </p:cNvPr>
          <p:cNvSpPr txBox="1">
            <a:spLocks/>
          </p:cNvSpPr>
          <p:nvPr/>
        </p:nvSpPr>
        <p:spPr>
          <a:xfrm>
            <a:off x="562303" y="2383699"/>
            <a:ext cx="5917324" cy="196190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lvl="1" indent="0">
              <a:buNone/>
            </a:pPr>
            <a:r>
              <a:rPr lang="cs-CZ" dirty="0"/>
              <a:t>Robotické pomůcky</a:t>
            </a:r>
          </a:p>
          <a:p>
            <a:pPr lvl="1"/>
            <a:r>
              <a:rPr lang="cs-CZ" dirty="0"/>
              <a:t>Ozobot</a:t>
            </a:r>
          </a:p>
          <a:p>
            <a:pPr lvl="2"/>
            <a:r>
              <a:rPr lang="cs-CZ" dirty="0"/>
              <a:t>barevné kódy</a:t>
            </a:r>
          </a:p>
          <a:p>
            <a:pPr lvl="2"/>
            <a:r>
              <a:rPr lang="cs-CZ" dirty="0" err="1"/>
              <a:t>OzoBlockly</a:t>
            </a:r>
            <a:r>
              <a:rPr lang="cs-CZ" dirty="0"/>
              <a:t> level 1</a:t>
            </a:r>
          </a:p>
          <a:p>
            <a:pPr lvl="1"/>
            <a:r>
              <a:rPr lang="cs-CZ" dirty="0"/>
              <a:t>SAM </a:t>
            </a:r>
            <a:r>
              <a:rPr lang="cs-CZ" dirty="0" err="1"/>
              <a:t>Labs</a:t>
            </a:r>
            <a:endParaRPr lang="cs-CZ" dirty="0"/>
          </a:p>
          <a:p>
            <a:pPr lvl="2"/>
            <a:r>
              <a:rPr lang="cs-CZ" dirty="0"/>
              <a:t>„drátkové“ programování</a:t>
            </a:r>
          </a:p>
          <a:p>
            <a:pPr lvl="1"/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C0104E7-E05A-45A5-A11D-39C81353D6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0008" y="1031615"/>
            <a:ext cx="4543033" cy="1359854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B16FBCE2-E0DC-455B-892B-5DC9B84C7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3993" y="2575360"/>
            <a:ext cx="222885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C91FD7BE-819E-4DA8-896E-6A5B2EE680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6" t="16674" r="73620" b="53000"/>
          <a:stretch/>
        </p:blipFill>
        <p:spPr bwMode="auto">
          <a:xfrm>
            <a:off x="1166648" y="4427537"/>
            <a:ext cx="2511974" cy="1187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91ACE34-D7F8-4FED-9DA0-A7AFB91904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3841" y="4207542"/>
            <a:ext cx="1678435" cy="132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909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F8F2B3-E9ED-4CAA-8606-52D6B7DBCD6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19400" y="114299"/>
            <a:ext cx="9372600" cy="733425"/>
          </a:xfrm>
        </p:spPr>
        <p:txBody>
          <a:bodyPr/>
          <a:lstStyle/>
          <a:p>
            <a:r>
              <a:rPr lang="cs-CZ" dirty="0"/>
              <a:t>Mladší školní věk (3.–5. třída)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DB5021-F17C-448A-AEFE-644E655C9A5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487918" y="955931"/>
            <a:ext cx="2543504" cy="499432"/>
          </a:xfrm>
        </p:spPr>
        <p:txBody>
          <a:bodyPr>
            <a:normAutofit/>
          </a:bodyPr>
          <a:lstStyle/>
          <a:p>
            <a:pPr marL="365760" lvl="1" indent="0">
              <a:buNone/>
            </a:pPr>
            <a:r>
              <a:rPr lang="cs-CZ" dirty="0"/>
              <a:t>Robotické hračky</a:t>
            </a:r>
          </a:p>
          <a:p>
            <a:pPr lvl="1"/>
            <a:endParaRPr lang="cs-CZ" dirty="0"/>
          </a:p>
          <a:p>
            <a:pPr lvl="2"/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4F07603C-238D-4A80-AD3C-2CA8AC1993BC}"/>
              </a:ext>
            </a:extLst>
          </p:cNvPr>
          <p:cNvSpPr txBox="1">
            <a:spLocks/>
          </p:cNvSpPr>
          <p:nvPr/>
        </p:nvSpPr>
        <p:spPr>
          <a:xfrm>
            <a:off x="562303" y="955930"/>
            <a:ext cx="5917324" cy="13623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lvl="1" indent="0">
              <a:buNone/>
            </a:pPr>
            <a:r>
              <a:rPr lang="cs-CZ" dirty="0"/>
              <a:t>Východiska</a:t>
            </a:r>
          </a:p>
          <a:p>
            <a:pPr lvl="1"/>
            <a:r>
              <a:rPr lang="cs-CZ" dirty="0"/>
              <a:t>blokové programování</a:t>
            </a:r>
          </a:p>
          <a:p>
            <a:pPr lvl="1"/>
            <a:r>
              <a:rPr lang="cs-CZ" dirty="0"/>
              <a:t>výběr z  nabídky příkazů</a:t>
            </a:r>
          </a:p>
          <a:p>
            <a:pPr lvl="1"/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79E3353-D280-4233-99F3-26BD8BB7A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4579" y="1455363"/>
            <a:ext cx="1924279" cy="1441352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BEFC5DA-4E52-42C0-8BC1-AB3173EA795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3" t="4169" r="13829" b="1821"/>
          <a:stretch/>
        </p:blipFill>
        <p:spPr>
          <a:xfrm rot="10800000">
            <a:off x="5911626" y="2193054"/>
            <a:ext cx="2575035" cy="192661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B43B076-B1A5-4784-A706-F01DAF2F70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4716" y="4644152"/>
            <a:ext cx="3585378" cy="2014527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BDA98804-4D3A-4545-92BE-E33BF57C20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07650" y="3504354"/>
            <a:ext cx="1121300" cy="1067575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187D0C7C-850A-4F37-AF63-A5666DAB4A4A}"/>
              </a:ext>
            </a:extLst>
          </p:cNvPr>
          <p:cNvSpPr txBox="1"/>
          <p:nvPr/>
        </p:nvSpPr>
        <p:spPr>
          <a:xfrm>
            <a:off x="7898065" y="1034312"/>
            <a:ext cx="230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Lego </a:t>
            </a:r>
            <a:r>
              <a:rPr lang="cs-CZ" dirty="0" err="1"/>
              <a:t>WeDo</a:t>
            </a:r>
            <a:endParaRPr lang="cs-CZ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6603EE72-9CD8-4D42-ADFA-E7F45F6E4357}"/>
              </a:ext>
            </a:extLst>
          </p:cNvPr>
          <p:cNvSpPr txBox="1"/>
          <p:nvPr/>
        </p:nvSpPr>
        <p:spPr>
          <a:xfrm>
            <a:off x="4751338" y="1746314"/>
            <a:ext cx="2138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 err="1"/>
              <a:t>SamLabs</a:t>
            </a:r>
            <a:endParaRPr lang="cs-CZ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4B84BE4A-826C-4F00-BEF6-825C1C4B7C45}"/>
              </a:ext>
            </a:extLst>
          </p:cNvPr>
          <p:cNvSpPr txBox="1"/>
          <p:nvPr/>
        </p:nvSpPr>
        <p:spPr>
          <a:xfrm>
            <a:off x="4746303" y="4539743"/>
            <a:ext cx="2138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Ozobot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403D3CF6-FF55-40F7-8564-F3D8ED0E6AA4}"/>
              </a:ext>
            </a:extLst>
          </p:cNvPr>
          <p:cNvSpPr txBox="1"/>
          <p:nvPr/>
        </p:nvSpPr>
        <p:spPr>
          <a:xfrm>
            <a:off x="8943840" y="3177442"/>
            <a:ext cx="2138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 err="1"/>
              <a:t>Codey</a:t>
            </a:r>
            <a:endParaRPr lang="cs-CZ" dirty="0"/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317FB75F-4A82-4D09-B568-47EB62927110}"/>
              </a:ext>
            </a:extLst>
          </p:cNvPr>
          <p:cNvSpPr txBox="1"/>
          <p:nvPr/>
        </p:nvSpPr>
        <p:spPr>
          <a:xfrm>
            <a:off x="562303" y="3177442"/>
            <a:ext cx="390010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5760" lvl="1" indent="0">
              <a:buNone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Programování</a:t>
            </a:r>
          </a:p>
          <a:p>
            <a:pPr marL="365760" lvl="1" indent="0">
              <a:buNone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Scratch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Minecraft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Různé hravé kurzy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Code.org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UmimeProgramovat.cz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Želví grafika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Šipkovaná</a:t>
            </a:r>
          </a:p>
        </p:txBody>
      </p:sp>
    </p:spTree>
    <p:extLst>
      <p:ext uri="{BB962C8B-B14F-4D97-AF65-F5344CB8AC3E}">
        <p14:creationId xmlns:p14="http://schemas.microsoft.com/office/powerpoint/2010/main" val="3709994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C0A575D1-C589-4E62-996C-AE276EB72F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31" r="36738" b="19320"/>
          <a:stretch/>
        </p:blipFill>
        <p:spPr bwMode="auto">
          <a:xfrm>
            <a:off x="230117" y="5476662"/>
            <a:ext cx="1904673" cy="984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9F8F2B3-E9ED-4CAA-8606-52D6B7DBCD6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93278"/>
            <a:ext cx="12192000" cy="837676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Starší školní věk </a:t>
            </a:r>
            <a:br>
              <a:rPr lang="cs-CZ" dirty="0"/>
            </a:br>
            <a:r>
              <a:rPr lang="cs-CZ" sz="2200" dirty="0"/>
              <a:t>Druhý stupeň ZŠ, ale i začátečníci na SŠ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DB5021-F17C-448A-AEFE-644E655C9A5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62303" y="3351171"/>
            <a:ext cx="5255172" cy="809808"/>
          </a:xfrm>
        </p:spPr>
        <p:txBody>
          <a:bodyPr>
            <a:normAutofit/>
          </a:bodyPr>
          <a:lstStyle/>
          <a:p>
            <a:pPr marL="365760" lvl="1" indent="0">
              <a:buNone/>
            </a:pPr>
            <a:r>
              <a:rPr lang="cs-CZ" dirty="0"/>
              <a:t>Robotické pomůcky a stavebnice</a:t>
            </a:r>
          </a:p>
          <a:p>
            <a:pPr lvl="1"/>
            <a:r>
              <a:rPr lang="cs-CZ" dirty="0"/>
              <a:t>hračky pro mladší děti použít na vyšší úrovni</a:t>
            </a:r>
          </a:p>
          <a:p>
            <a:pPr lvl="2"/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4F07603C-238D-4A80-AD3C-2CA8AC1993BC}"/>
              </a:ext>
            </a:extLst>
          </p:cNvPr>
          <p:cNvSpPr txBox="1">
            <a:spLocks/>
          </p:cNvSpPr>
          <p:nvPr/>
        </p:nvSpPr>
        <p:spPr>
          <a:xfrm>
            <a:off x="562303" y="955931"/>
            <a:ext cx="3749010" cy="22076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lvl="1" indent="0">
              <a:buNone/>
            </a:pPr>
            <a:r>
              <a:rPr lang="cs-CZ" dirty="0"/>
              <a:t>Programování</a:t>
            </a:r>
          </a:p>
          <a:p>
            <a:pPr lvl="1"/>
            <a:r>
              <a:rPr lang="cs-CZ" dirty="0" err="1"/>
              <a:t>Scratch</a:t>
            </a:r>
            <a:endParaRPr lang="cs-CZ" dirty="0"/>
          </a:p>
          <a:p>
            <a:pPr lvl="1"/>
            <a:r>
              <a:rPr lang="cs-CZ" dirty="0"/>
              <a:t>Kurzy</a:t>
            </a:r>
          </a:p>
          <a:p>
            <a:pPr lvl="2"/>
            <a:r>
              <a:rPr lang="cs-CZ" dirty="0" err="1"/>
              <a:t>Code.org</a:t>
            </a:r>
            <a:endParaRPr lang="cs-CZ" dirty="0"/>
          </a:p>
          <a:p>
            <a:pPr lvl="2"/>
            <a:r>
              <a:rPr lang="cs-CZ" dirty="0" err="1"/>
              <a:t>UmimeProgramovat.cz</a:t>
            </a:r>
            <a:endParaRPr lang="cs-CZ" dirty="0"/>
          </a:p>
          <a:p>
            <a:pPr lvl="3"/>
            <a:r>
              <a:rPr lang="cs-CZ" dirty="0" err="1"/>
              <a:t>Robotanik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EDA60092-DB54-4E16-84F3-0BB90D285B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2300" r="94600">
                        <a14:foregroundMark x1="90800" y1="36100" x2="93100" y2="35400"/>
                        <a14:foregroundMark x1="7600" y1="58600" x2="7000" y2="64300"/>
                        <a14:foregroundMark x1="2700" y1="59700" x2="2300" y2="64500"/>
                        <a14:foregroundMark x1="93300" y1="46900" x2="92200" y2="58400"/>
                        <a14:foregroundMark x1="92200" y1="58400" x2="91200" y2="60900"/>
                        <a14:foregroundMark x1="91400" y1="43700" x2="94600" y2="52400"/>
                        <a14:foregroundMark x1="91000" y1="61600" x2="83300" y2="70700"/>
                        <a14:foregroundMark x1="83300" y1="70700" x2="73800" y2="72200"/>
                        <a14:foregroundMark x1="74200" y1="72000" x2="74400" y2="74300"/>
                        <a14:foregroundMark x1="24900" y1="68200" x2="20800" y2="70700"/>
                        <a14:foregroundMark x1="20800" y1="74300" x2="23400" y2="72800"/>
                        <a14:foregroundMark x1="20800" y1="71300" x2="22300" y2="73300"/>
                        <a14:foregroundMark x1="20600" y1="69900" x2="19300" y2="73300"/>
                        <a14:foregroundMark x1="17800" y1="69600" x2="13800" y2="73900"/>
                        <a14:foregroundMark x1="18300" y1="72800" x2="28400" y2="77700"/>
                        <a14:foregroundMark x1="28400" y1="77700" x2="31000" y2="80100"/>
                        <a14:foregroundMark x1="17800" y1="73900" x2="29600" y2="80600"/>
                        <a14:foregroundMark x1="29600" y1="80600" x2="33400" y2="79600"/>
                        <a14:foregroundMark x1="18100" y1="74500" x2="22900" y2="79200"/>
                        <a14:foregroundMark x1="70600" y1="70900" x2="70600" y2="70900"/>
                        <a14:foregroundMark x1="64600" y1="71600" x2="52800" y2="77900"/>
                        <a14:foregroundMark x1="52800" y1="77900" x2="56700" y2="75600"/>
                        <a14:foregroundMark x1="51900" y1="80100" x2="53800" y2="79000"/>
                        <a14:foregroundMark x1="46800" y1="83700" x2="52700" y2="79600"/>
                        <a14:foregroundMark x1="43400" y1="84900" x2="43400" y2="86000"/>
                        <a14:foregroundMark x1="68900" y1="70300" x2="71600" y2="70100"/>
                        <a14:foregroundMark x1="71000" y1="70700" x2="73300" y2="73000"/>
                        <a14:foregroundMark x1="93500" y1="52000" x2="93300" y2="52800"/>
                        <a14:foregroundMark x1="94200" y1="52600" x2="93700" y2="53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89511" y="5024993"/>
            <a:ext cx="1754152" cy="1754152"/>
          </a:xfrm>
          <a:prstGeom prst="rect">
            <a:avLst/>
          </a:prstGeom>
        </p:spPr>
      </p:pic>
      <p:sp>
        <p:nvSpPr>
          <p:cNvPr id="12" name="Zástupný obsah 2">
            <a:extLst>
              <a:ext uri="{FF2B5EF4-FFF2-40B4-BE49-F238E27FC236}">
                <a16:creationId xmlns:a16="http://schemas.microsoft.com/office/drawing/2014/main" id="{3B6C4FEA-1C46-4C72-9E14-C31350B3C7B8}"/>
              </a:ext>
            </a:extLst>
          </p:cNvPr>
          <p:cNvSpPr txBox="1">
            <a:spLocks/>
          </p:cNvSpPr>
          <p:nvPr/>
        </p:nvSpPr>
        <p:spPr>
          <a:xfrm>
            <a:off x="9150166" y="955931"/>
            <a:ext cx="2632842" cy="4401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cs-CZ" dirty="0" err="1"/>
              <a:t>Vex</a:t>
            </a:r>
            <a:r>
              <a:rPr lang="cs-CZ" dirty="0"/>
              <a:t> </a:t>
            </a:r>
            <a:r>
              <a:rPr lang="cs-CZ" dirty="0" err="1"/>
              <a:t>Robotics</a:t>
            </a:r>
            <a:endParaRPr lang="cs-CZ" dirty="0"/>
          </a:p>
          <a:p>
            <a:pPr lvl="1"/>
            <a:endParaRPr lang="cs-CZ" dirty="0"/>
          </a:p>
          <a:p>
            <a:pPr lvl="2"/>
            <a:endParaRPr lang="cs-CZ" dirty="0"/>
          </a:p>
        </p:txBody>
      </p:sp>
      <p:sp>
        <p:nvSpPr>
          <p:cNvPr id="13" name="Zástupný obsah 2">
            <a:extLst>
              <a:ext uri="{FF2B5EF4-FFF2-40B4-BE49-F238E27FC236}">
                <a16:creationId xmlns:a16="http://schemas.microsoft.com/office/drawing/2014/main" id="{45E6D8FB-AE23-4A38-8D3D-D71153F0580B}"/>
              </a:ext>
            </a:extLst>
          </p:cNvPr>
          <p:cNvSpPr txBox="1">
            <a:spLocks/>
          </p:cNvSpPr>
          <p:nvPr/>
        </p:nvSpPr>
        <p:spPr>
          <a:xfrm>
            <a:off x="7133382" y="3244099"/>
            <a:ext cx="2248302" cy="440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cs-CZ" dirty="0"/>
              <a:t>BBC </a:t>
            </a:r>
            <a:r>
              <a:rPr lang="cs-CZ" dirty="0" err="1"/>
              <a:t>Micro:bit</a:t>
            </a:r>
            <a:endParaRPr lang="cs-CZ" dirty="0"/>
          </a:p>
        </p:txBody>
      </p:sp>
      <p:sp>
        <p:nvSpPr>
          <p:cNvPr id="14" name="Zástupný obsah 2">
            <a:extLst>
              <a:ext uri="{FF2B5EF4-FFF2-40B4-BE49-F238E27FC236}">
                <a16:creationId xmlns:a16="http://schemas.microsoft.com/office/drawing/2014/main" id="{CDE4620F-9906-445A-91BD-9DFBF68EDB1A}"/>
              </a:ext>
            </a:extLst>
          </p:cNvPr>
          <p:cNvSpPr txBox="1">
            <a:spLocks/>
          </p:cNvSpPr>
          <p:nvPr/>
        </p:nvSpPr>
        <p:spPr>
          <a:xfrm>
            <a:off x="7231224" y="5072258"/>
            <a:ext cx="2617075" cy="1290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cs-CZ" dirty="0" err="1"/>
              <a:t>MBot</a:t>
            </a:r>
            <a:endParaRPr lang="cs-CZ" dirty="0"/>
          </a:p>
          <a:p>
            <a:pPr lvl="2"/>
            <a:r>
              <a:rPr lang="cs-CZ" dirty="0"/>
              <a:t>platforma </a:t>
            </a:r>
            <a:r>
              <a:rPr lang="cs-CZ" dirty="0" err="1"/>
              <a:t>Arduino</a:t>
            </a:r>
            <a:endParaRPr lang="cs-CZ" dirty="0"/>
          </a:p>
          <a:p>
            <a:pPr marL="365760" lvl="1" indent="0">
              <a:buFont typeface="Wingdings" panose="05000000000000000000" pitchFamily="2" charset="2"/>
              <a:buNone/>
            </a:pPr>
            <a:endParaRPr lang="cs-CZ" dirty="0"/>
          </a:p>
          <a:p>
            <a:pPr lvl="1"/>
            <a:endParaRPr lang="cs-CZ" dirty="0"/>
          </a:p>
          <a:p>
            <a:pPr lvl="2"/>
            <a:endParaRPr lang="cs-CZ" dirty="0"/>
          </a:p>
        </p:txBody>
      </p:sp>
      <p:sp>
        <p:nvSpPr>
          <p:cNvPr id="15" name="Zástupný obsah 2">
            <a:extLst>
              <a:ext uri="{FF2B5EF4-FFF2-40B4-BE49-F238E27FC236}">
                <a16:creationId xmlns:a16="http://schemas.microsoft.com/office/drawing/2014/main" id="{237BD8A8-E2E7-466C-8DF4-CCAF93359306}"/>
              </a:ext>
            </a:extLst>
          </p:cNvPr>
          <p:cNvSpPr txBox="1">
            <a:spLocks/>
          </p:cNvSpPr>
          <p:nvPr/>
        </p:nvSpPr>
        <p:spPr>
          <a:xfrm>
            <a:off x="562581" y="4451437"/>
            <a:ext cx="3144418" cy="1025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cs-CZ" dirty="0"/>
              <a:t>Lego</a:t>
            </a:r>
          </a:p>
          <a:p>
            <a:pPr lvl="2"/>
            <a:r>
              <a:rPr lang="cs-CZ" dirty="0" err="1"/>
              <a:t>Mindstorms</a:t>
            </a:r>
            <a:endParaRPr lang="cs-CZ" dirty="0"/>
          </a:p>
          <a:p>
            <a:pPr lvl="2"/>
            <a:r>
              <a:rPr lang="cs-CZ" dirty="0" err="1"/>
              <a:t>Spike</a:t>
            </a:r>
            <a:endParaRPr lang="cs-CZ" dirty="0"/>
          </a:p>
        </p:txBody>
      </p:sp>
      <p:grpSp>
        <p:nvGrpSpPr>
          <p:cNvPr id="9" name="Skupina 8">
            <a:extLst>
              <a:ext uri="{FF2B5EF4-FFF2-40B4-BE49-F238E27FC236}">
                <a16:creationId xmlns:a16="http://schemas.microsoft.com/office/drawing/2014/main" id="{FFDEC3E7-AB46-40E4-8066-97DFFEEBB6F9}"/>
              </a:ext>
            </a:extLst>
          </p:cNvPr>
          <p:cNvGrpSpPr/>
          <p:nvPr/>
        </p:nvGrpSpPr>
        <p:grpSpPr>
          <a:xfrm>
            <a:off x="7525965" y="1040498"/>
            <a:ext cx="2371288" cy="2035973"/>
            <a:chOff x="7231224" y="2413548"/>
            <a:chExt cx="2371288" cy="2035973"/>
          </a:xfrm>
        </p:grpSpPr>
        <p:pic>
          <p:nvPicPr>
            <p:cNvPr id="16" name="Obrázek 15">
              <a:extLst>
                <a:ext uri="{FF2B5EF4-FFF2-40B4-BE49-F238E27FC236}">
                  <a16:creationId xmlns:a16="http://schemas.microsoft.com/office/drawing/2014/main" id="{DD4A83AB-213E-4611-8D57-2286B0E4F0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231224" y="2413548"/>
              <a:ext cx="1904673" cy="1841931"/>
            </a:xfrm>
            <a:prstGeom prst="rect">
              <a:avLst/>
            </a:prstGeom>
          </p:spPr>
        </p:pic>
        <p:pic>
          <p:nvPicPr>
            <p:cNvPr id="17" name="Obrázek 16">
              <a:extLst>
                <a:ext uri="{FF2B5EF4-FFF2-40B4-BE49-F238E27FC236}">
                  <a16:creationId xmlns:a16="http://schemas.microsoft.com/office/drawing/2014/main" id="{300B8A55-3EFC-40F1-A6EA-A3563B534D2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875" b="90000" l="2750" r="9825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827833" y="3674842"/>
              <a:ext cx="774679" cy="774679"/>
            </a:xfrm>
            <a:prstGeom prst="rect">
              <a:avLst/>
            </a:prstGeom>
          </p:spPr>
        </p:pic>
      </p:grpSp>
      <p:pic>
        <p:nvPicPr>
          <p:cNvPr id="18" name="Obrázek 17">
            <a:extLst>
              <a:ext uri="{FF2B5EF4-FFF2-40B4-BE49-F238E27FC236}">
                <a16:creationId xmlns:a16="http://schemas.microsoft.com/office/drawing/2014/main" id="{42622DE1-3F6A-4E90-A8B9-616343E4122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495" t="17127" r="6749" b="11826"/>
          <a:stretch/>
        </p:blipFill>
        <p:spPr>
          <a:xfrm>
            <a:off x="2839283" y="4520703"/>
            <a:ext cx="3084850" cy="1842537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3516C42-A334-4337-9A7E-B5B5A9EC9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911" y="3541605"/>
            <a:ext cx="1618274" cy="123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7569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F8F2B3-E9ED-4CAA-8606-52D6B7DBCD6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93278"/>
            <a:ext cx="10802679" cy="837676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Pokročilejší programování</a:t>
            </a:r>
            <a:br>
              <a:rPr lang="cs-CZ" dirty="0"/>
            </a:br>
            <a:r>
              <a:rPr lang="cs-CZ" sz="2200" dirty="0"/>
              <a:t>technická výuka na SŠ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DB5021-F17C-448A-AEFE-644E655C9A5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30467" y="1165398"/>
            <a:ext cx="3536733" cy="2008726"/>
          </a:xfrm>
        </p:spPr>
        <p:txBody>
          <a:bodyPr>
            <a:normAutofit/>
          </a:bodyPr>
          <a:lstStyle/>
          <a:p>
            <a:pPr lvl="1"/>
            <a:r>
              <a:rPr lang="cs-CZ" dirty="0"/>
              <a:t>Reálné problémy</a:t>
            </a:r>
          </a:p>
          <a:p>
            <a:pPr lvl="1"/>
            <a:r>
              <a:rPr lang="cs-CZ" dirty="0"/>
              <a:t>Projekty</a:t>
            </a:r>
          </a:p>
          <a:p>
            <a:pPr lvl="1"/>
            <a:r>
              <a:rPr lang="cs-CZ" dirty="0"/>
              <a:t>Soutěže</a:t>
            </a:r>
          </a:p>
          <a:p>
            <a:pPr lvl="1"/>
            <a:r>
              <a:rPr lang="cs-CZ" dirty="0"/>
              <a:t>Robotický den</a:t>
            </a:r>
          </a:p>
          <a:p>
            <a:pPr lvl="2"/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4F07603C-238D-4A80-AD3C-2CA8AC1993BC}"/>
              </a:ext>
            </a:extLst>
          </p:cNvPr>
          <p:cNvSpPr txBox="1">
            <a:spLocks/>
          </p:cNvSpPr>
          <p:nvPr/>
        </p:nvSpPr>
        <p:spPr>
          <a:xfrm>
            <a:off x="730467" y="3144098"/>
            <a:ext cx="4987159" cy="10795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lvl="1" indent="0">
              <a:buNone/>
            </a:pPr>
            <a:r>
              <a:rPr lang="cs-CZ" dirty="0"/>
              <a:t>Programování</a:t>
            </a:r>
          </a:p>
          <a:p>
            <a:pPr lvl="1"/>
            <a:r>
              <a:rPr lang="cs-CZ" dirty="0"/>
              <a:t>blokové programování s možností přepnout do textového módu</a:t>
            </a:r>
          </a:p>
        </p:txBody>
      </p:sp>
      <p:sp>
        <p:nvSpPr>
          <p:cNvPr id="13" name="Zástupný obsah 2">
            <a:extLst>
              <a:ext uri="{FF2B5EF4-FFF2-40B4-BE49-F238E27FC236}">
                <a16:creationId xmlns:a16="http://schemas.microsoft.com/office/drawing/2014/main" id="{45E6D8FB-AE23-4A38-8D3D-D71153F0580B}"/>
              </a:ext>
            </a:extLst>
          </p:cNvPr>
          <p:cNvSpPr txBox="1">
            <a:spLocks/>
          </p:cNvSpPr>
          <p:nvPr/>
        </p:nvSpPr>
        <p:spPr>
          <a:xfrm>
            <a:off x="5550196" y="1165397"/>
            <a:ext cx="5766996" cy="52714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lvl="1" indent="0">
              <a:buNone/>
            </a:pPr>
            <a:r>
              <a:rPr lang="cs-CZ" dirty="0"/>
              <a:t>Chytrá zařízení a Internet věcí (</a:t>
            </a:r>
            <a:r>
              <a:rPr lang="cs-CZ" dirty="0" err="1"/>
              <a:t>IoT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BBC </a:t>
            </a:r>
            <a:r>
              <a:rPr lang="cs-CZ" dirty="0" err="1"/>
              <a:t>Micro:bit</a:t>
            </a:r>
            <a:endParaRPr lang="cs-CZ" dirty="0"/>
          </a:p>
          <a:p>
            <a:pPr lvl="2"/>
            <a:r>
              <a:rPr lang="cs-CZ" dirty="0"/>
              <a:t>doplňky a čidla</a:t>
            </a:r>
          </a:p>
          <a:p>
            <a:pPr lvl="1"/>
            <a:r>
              <a:rPr lang="cs-CZ" dirty="0" err="1"/>
              <a:t>Arduino</a:t>
            </a:r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lvl="1"/>
            <a:r>
              <a:rPr lang="cs-CZ" dirty="0" err="1"/>
              <a:t>Raspberry</a:t>
            </a:r>
            <a:r>
              <a:rPr lang="cs-CZ" dirty="0"/>
              <a:t> </a:t>
            </a:r>
            <a:r>
              <a:rPr lang="cs-CZ" dirty="0" err="1"/>
              <a:t>PI</a:t>
            </a:r>
            <a:endParaRPr lang="cs-CZ" dirty="0"/>
          </a:p>
          <a:p>
            <a:pPr lvl="1"/>
            <a:r>
              <a:rPr lang="cs-CZ" dirty="0" err="1"/>
              <a:t>Hardwario</a:t>
            </a:r>
            <a:endParaRPr lang="cs-CZ" dirty="0"/>
          </a:p>
          <a:p>
            <a:pPr lvl="2"/>
            <a:r>
              <a:rPr lang="cs-CZ" dirty="0"/>
              <a:t>česká firma</a:t>
            </a:r>
          </a:p>
          <a:p>
            <a:pPr lvl="2"/>
            <a:r>
              <a:rPr lang="cs-CZ" dirty="0"/>
              <a:t>projekty včetně základní metodiky a tutoriálů</a:t>
            </a:r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lvl="1"/>
            <a:r>
              <a:rPr lang="cs-CZ" dirty="0"/>
              <a:t>robot DIY (Do It </a:t>
            </a:r>
            <a:r>
              <a:rPr lang="cs-CZ" dirty="0" err="1"/>
              <a:t>Yourself</a:t>
            </a:r>
            <a:r>
              <a:rPr lang="cs-CZ" dirty="0"/>
              <a:t>)</a:t>
            </a:r>
          </a:p>
          <a:p>
            <a:pPr lvl="2"/>
            <a:r>
              <a:rPr lang="cs-CZ" dirty="0"/>
              <a:t>Otto</a:t>
            </a:r>
          </a:p>
        </p:txBody>
      </p:sp>
      <p:sp>
        <p:nvSpPr>
          <p:cNvPr id="15" name="Zástupný obsah 2">
            <a:extLst>
              <a:ext uri="{FF2B5EF4-FFF2-40B4-BE49-F238E27FC236}">
                <a16:creationId xmlns:a16="http://schemas.microsoft.com/office/drawing/2014/main" id="{237BD8A8-E2E7-466C-8DF4-CCAF93359306}"/>
              </a:ext>
            </a:extLst>
          </p:cNvPr>
          <p:cNvSpPr txBox="1">
            <a:spLocks/>
          </p:cNvSpPr>
          <p:nvPr/>
        </p:nvSpPr>
        <p:spPr>
          <a:xfrm>
            <a:off x="730467" y="4298453"/>
            <a:ext cx="4081099" cy="21383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8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lvl="1" indent="0">
              <a:buNone/>
            </a:pPr>
            <a:r>
              <a:rPr lang="cs-CZ" dirty="0"/>
              <a:t>Robotické stavebnice</a:t>
            </a:r>
          </a:p>
          <a:p>
            <a:pPr lvl="1"/>
            <a:r>
              <a:rPr lang="cs-CZ" dirty="0"/>
              <a:t>Lego </a:t>
            </a:r>
            <a:r>
              <a:rPr lang="cs-CZ" dirty="0" err="1"/>
              <a:t>Mindstorms</a:t>
            </a:r>
            <a:endParaRPr lang="cs-CZ" dirty="0"/>
          </a:p>
          <a:p>
            <a:pPr lvl="2"/>
            <a:r>
              <a:rPr lang="cs-CZ" dirty="0" err="1"/>
              <a:t>Robosoutěž</a:t>
            </a:r>
            <a:r>
              <a:rPr lang="cs-CZ" dirty="0"/>
              <a:t> ČVUT</a:t>
            </a:r>
          </a:p>
          <a:p>
            <a:pPr lvl="2"/>
            <a:r>
              <a:rPr lang="cs-CZ" dirty="0" err="1"/>
              <a:t>First</a:t>
            </a:r>
            <a:r>
              <a:rPr lang="cs-CZ" dirty="0"/>
              <a:t> Lego </a:t>
            </a:r>
            <a:r>
              <a:rPr lang="cs-CZ" dirty="0" err="1"/>
              <a:t>League</a:t>
            </a:r>
            <a:endParaRPr lang="cs-CZ" dirty="0"/>
          </a:p>
          <a:p>
            <a:pPr lvl="1"/>
            <a:r>
              <a:rPr lang="cs-CZ" dirty="0" err="1"/>
              <a:t>Vex</a:t>
            </a:r>
            <a:r>
              <a:rPr lang="cs-CZ" dirty="0"/>
              <a:t> </a:t>
            </a:r>
            <a:r>
              <a:rPr lang="cs-CZ" dirty="0" err="1"/>
              <a:t>Robotics</a:t>
            </a:r>
            <a:endParaRPr lang="cs-CZ" dirty="0"/>
          </a:p>
          <a:p>
            <a:pPr lvl="2"/>
            <a:r>
              <a:rPr lang="cs-CZ" i="0" cap="all" dirty="0" err="1">
                <a:solidFill>
                  <a:srgbClr val="3C3C3C"/>
                </a:solidFill>
                <a:effectLst/>
                <a:latin typeface="proxima_nova"/>
              </a:rPr>
              <a:t>VEX</a:t>
            </a:r>
            <a:r>
              <a:rPr lang="cs-CZ" i="0" cap="all" dirty="0">
                <a:solidFill>
                  <a:srgbClr val="3C3C3C"/>
                </a:solidFill>
                <a:effectLst/>
                <a:latin typeface="proxima_nova"/>
              </a:rPr>
              <a:t> IQ </a:t>
            </a:r>
            <a:r>
              <a:rPr lang="cs-CZ" i="0" cap="all" dirty="0" err="1">
                <a:solidFill>
                  <a:srgbClr val="3C3C3C"/>
                </a:solidFill>
                <a:effectLst/>
                <a:latin typeface="proxima_nova"/>
              </a:rPr>
              <a:t>CHALLENGE</a:t>
            </a:r>
            <a:endParaRPr lang="cs-CZ" i="0" cap="all" dirty="0">
              <a:solidFill>
                <a:srgbClr val="3C3C3C"/>
              </a:solidFill>
              <a:effectLst/>
              <a:latin typeface="proxima_nova"/>
            </a:endParaRPr>
          </a:p>
          <a:p>
            <a:pPr lvl="2"/>
            <a:endParaRPr lang="cs-CZ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704AEF4-1E88-46FA-B77D-C35CD33BD9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250" b="96250" l="51500" r="94625">
                        <a14:foregroundMark x1="73625" y1="48375" x2="66250" y2="50375"/>
                        <a14:foregroundMark x1="90250" y1="79750" x2="94625" y2="75375"/>
                        <a14:foregroundMark x1="71250" y1="94375" x2="66250" y2="94125"/>
                        <a14:foregroundMark x1="54250" y1="59625" x2="54125" y2="62750"/>
                        <a14:foregroundMark x1="52250" y1="62000" x2="52250" y2="62000"/>
                        <a14:foregroundMark x1="75750" y1="51125" x2="75750" y2="51125"/>
                        <a14:foregroundMark x1="76625" y1="53125" x2="76625" y2="53125"/>
                        <a14:foregroundMark x1="79625" y1="58375" x2="79625" y2="58375"/>
                        <a14:foregroundMark x1="79750" y1="58000" x2="79750" y2="58000"/>
                        <a14:foregroundMark x1="80250" y1="57625" x2="80250" y2="57625"/>
                        <a14:foregroundMark x1="79625" y1="57250" x2="78000" y2="54875"/>
                        <a14:foregroundMark x1="87000" y1="73125" x2="88125" y2="75250"/>
                        <a14:foregroundMark x1="86125" y1="70625" x2="88125" y2="75125"/>
                        <a14:foregroundMark x1="62871" y1="94519" x2="65352" y2="95592"/>
                        <a14:foregroundMark x1="62759" y1="94580" x2="63750" y2="95500"/>
                        <a14:foregroundMark x1="62000" y1="93875" x2="62195" y2="94056"/>
                        <a14:foregroundMark x1="66591" y1="94701" x2="75500" y2="95625"/>
                        <a14:foregroundMark x1="63188" y1="94347" x2="65279" y2="94564"/>
                        <a14:foregroundMark x1="76375" y1="82500" x2="75750" y2="95625"/>
                        <a14:foregroundMark x1="65728" y1="85668" x2="65500" y2="85250"/>
                        <a14:foregroundMark x1="64750" y1="85125" x2="61500" y2="94625"/>
                        <a14:foregroundMark x1="63875" y1="87500" x2="62500" y2="92500"/>
                        <a14:foregroundMark x1="51500" y1="61875" x2="64256" y2="82082"/>
                        <a14:foregroundMark x1="51875" y1="61125" x2="55000" y2="57125"/>
                        <a14:foregroundMark x1="55875" y1="56250" x2="73000" y2="48875"/>
                        <a14:foregroundMark x1="55875" y1="56000" x2="72750" y2="47250"/>
                        <a14:foregroundMark x1="74125" y1="47250" x2="81000" y2="59500"/>
                        <a14:foregroundMark x1="84000" y1="66125" x2="89875" y2="75875"/>
                        <a14:backgroundMark x1="66750" y1="96500" x2="66750" y2="96500"/>
                        <a14:backgroundMark x1="67625" y1="96250" x2="65875" y2="96375"/>
                        <a14:backgroundMark x1="75625" y1="96125" x2="76250" y2="95250"/>
                        <a14:backgroundMark x1="61375" y1="94500" x2="61750" y2="95125"/>
                        <a14:backgroundMark x1="65875" y1="83875" x2="65000" y2="83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460" t="45846" r="1524" b="1360"/>
          <a:stretch/>
        </p:blipFill>
        <p:spPr bwMode="auto">
          <a:xfrm>
            <a:off x="4762198" y="5099843"/>
            <a:ext cx="1332364" cy="1461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6D7F5ED8-FDD6-4857-ADC9-B70747FC87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5098" y="2226484"/>
            <a:ext cx="2103661" cy="16592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CCD6212-EB70-46A2-BB89-D5191AC0E1D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882" t="8448" r="8626" b="9279"/>
          <a:stretch/>
        </p:blipFill>
        <p:spPr>
          <a:xfrm>
            <a:off x="9637552" y="4743542"/>
            <a:ext cx="1845246" cy="175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304305"/>
      </p:ext>
    </p:extLst>
  </p:cSld>
  <p:clrMapOvr>
    <a:masterClrMapping/>
  </p:clrMapOvr>
</p:sld>
</file>

<file path=ppt/theme/theme1.xml><?xml version="1.0" encoding="utf-8"?>
<a:theme xmlns:a="http://schemas.openxmlformats.org/drawingml/2006/main" name="Hrající si děti (16:9)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2241_TF03461883_TF03461883.potx" id="{55FD98AC-9FB4-4EDF-A3BE-513EDA89D6C0}" vid="{06EE9C2E-EC35-4529-8A20-A06D8AAFC7ED}"/>
    </a:ext>
  </a:extLst>
</a:theme>
</file>

<file path=ppt/theme/theme2.xml><?xml version="1.0" encoding="utf-8"?>
<a:theme xmlns:a="http://schemas.openxmlformats.org/drawingml/2006/main" name="Motiv Offic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Návrh vzdělávací prezentace s hrajícími si dětmi (kreslený obrázek, širokoúhlý formát)</Template>
  <TotalTime>841</TotalTime>
  <Words>423</Words>
  <Application>Microsoft Office PowerPoint</Application>
  <PresentationFormat>Širokoúhlá obrazovka</PresentationFormat>
  <Paragraphs>132</Paragraphs>
  <Slides>8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4" baseType="lpstr">
      <vt:lpstr>Arial</vt:lpstr>
      <vt:lpstr>Calibri</vt:lpstr>
      <vt:lpstr>Euphemia</vt:lpstr>
      <vt:lpstr>proxima_nova</vt:lpstr>
      <vt:lpstr>Wingdings</vt:lpstr>
      <vt:lpstr>Hrající si děti (16:9)</vt:lpstr>
      <vt:lpstr>Dětské programovací jazyky</vt:lpstr>
      <vt:lpstr>Proč učit děti programovat?</vt:lpstr>
      <vt:lpstr>Volba prostředků</vt:lpstr>
      <vt:lpstr>Předškoláci</vt:lpstr>
      <vt:lpstr>Nejmladší školní věk (1.–2. třída)</vt:lpstr>
      <vt:lpstr>Mladší školní věk (3.–5. třída)</vt:lpstr>
      <vt:lpstr>Starší školní věk  Druhý stupeň ZŠ, ale i začátečníci na SŠ</vt:lpstr>
      <vt:lpstr>Pokročilejší programování technická výuka na SŠ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Dětské programovací jazyky</dc:title>
  <dc:creator>Lenka Forstová</dc:creator>
  <cp:lastModifiedBy>Forstová Lenka</cp:lastModifiedBy>
  <cp:revision>34</cp:revision>
  <dcterms:created xsi:type="dcterms:W3CDTF">2020-11-18T14:00:47Z</dcterms:created>
  <dcterms:modified xsi:type="dcterms:W3CDTF">2020-12-20T20:59:33Z</dcterms:modified>
</cp:coreProperties>
</file>