
<file path=[Content_Types].xml><?xml version="1.0" encoding="utf-8"?>
<Types xmlns="http://schemas.openxmlformats.org/package/2006/content-types">
  <Default Extension="bmp" ContentType="image/bmp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  <p:sldMasterId id="2147483780" r:id="rId2"/>
    <p:sldMasterId id="2147483792" r:id="rId3"/>
  </p:sldMasterIdLst>
  <p:sldIdLst>
    <p:sldId id="256" r:id="rId4"/>
    <p:sldId id="258" r:id="rId5"/>
    <p:sldId id="263" r:id="rId6"/>
    <p:sldId id="257" r:id="rId7"/>
    <p:sldId id="261" r:id="rId8"/>
    <p:sldId id="265" r:id="rId9"/>
    <p:sldId id="266" r:id="rId10"/>
    <p:sldId id="267" r:id="rId11"/>
    <p:sldId id="274" r:id="rId12"/>
    <p:sldId id="270" r:id="rId13"/>
    <p:sldId id="273" r:id="rId14"/>
    <p:sldId id="268" r:id="rId15"/>
    <p:sldId id="272" r:id="rId16"/>
    <p:sldId id="275" r:id="rId17"/>
    <p:sldId id="284" r:id="rId18"/>
    <p:sldId id="278" r:id="rId19"/>
    <p:sldId id="277" r:id="rId20"/>
    <p:sldId id="282" r:id="rId21"/>
    <p:sldId id="279" r:id="rId22"/>
    <p:sldId id="280" r:id="rId23"/>
    <p:sldId id="281" r:id="rId24"/>
    <p:sldId id="283" r:id="rId25"/>
    <p:sldId id="260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11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mp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A76EB9D5-7E1A-4433-8B21-2237CC26FA2C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98A19-B9D6-4696-A74D-9FEF900C8B6A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05100-39B0-4914-BBD6-34F267582565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FCE02C-6EC6-4E09-BC2C-9FDED4DE236E}" type="datetimeFigureOut"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5/11/2020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48806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8F36E1-9596-4E98-8786-4A17C5D29C65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5/11/2020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11469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D1A55-63BC-4BA2-9538-7DDEADA10621}" type="datetimeFigureOut"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5/11/2020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705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D01ABB-8821-4BF5-97A9-E1A66ACAEAA9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5/11/2020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8342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C37B1C-D4A1-4A4F-A470-80868146AFC5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5/11/2020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70677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31D1B9-F39E-471E-80A9-595CAA5664AD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5/11/2020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13124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FCEABC-E2B9-4606-A74F-CB06AF596887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5/11/2020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80599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34693" y="237744"/>
            <a:ext cx="8633081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16" name="Rectangle 15"/>
          <p:cNvSpPr/>
          <p:nvPr/>
        </p:nvSpPr>
        <p:spPr>
          <a:xfrm>
            <a:off x="371856" y="374904"/>
            <a:ext cx="8353044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575" y="704850"/>
            <a:ext cx="7562850" cy="51435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8850A0-01A3-4F4E-AA52-F716A9BFD4EB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5/11/2020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39158" y="6214535"/>
            <a:ext cx="5184648" cy="256032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8984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EF837-FEDB-44F2-8FB5-4F56FC548A33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1"/>
          </a:solidFill>
          <a:ln w="6350" cap="sq">
            <a:solidFill>
              <a:schemeClr val="tx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601076" cy="6382512"/>
          </a:xfrm>
          <a:solidFill>
            <a:srgbClr val="808080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811CCA-BB49-46C7-A0E2-F42339750F9A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5/11/2020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19050" dist="63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19050" dist="63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5537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75A7A-4A9A-410F-B848-AB998ACC9419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5/11/2020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66427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5F3E88-2D66-4D17-B0FA-EA13CB20B2FF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5/11/2020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96218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FCE02C-6EC6-4E09-BC2C-9FDED4DE236E}" type="datetimeFigureOut"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5/11/2020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2278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8F36E1-9596-4E98-8786-4A17C5D29C65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5/11/2020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54541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D1A55-63BC-4BA2-9538-7DDEADA10621}" type="datetimeFigureOut"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5/11/2020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09369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D01ABB-8821-4BF5-97A9-E1A66ACAEAA9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5/11/2020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64754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C37B1C-D4A1-4A4F-A470-80868146AFC5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5/11/2020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28472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31D1B9-F39E-471E-80A9-595CAA5664AD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5/11/2020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45493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FCEABC-E2B9-4606-A74F-CB06AF596887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5/11/2020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7099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1784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EC2AB55-62C0-407E-B706-C907B44B0BFC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34693" y="237744"/>
            <a:ext cx="8633081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16" name="Rectangle 15"/>
          <p:cNvSpPr/>
          <p:nvPr/>
        </p:nvSpPr>
        <p:spPr>
          <a:xfrm>
            <a:off x="371856" y="374904"/>
            <a:ext cx="8353044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575" y="704850"/>
            <a:ext cx="7562850" cy="51435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8850A0-01A3-4F4E-AA52-F716A9BFD4EB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5/11/2020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39158" y="6214535"/>
            <a:ext cx="5184648" cy="256032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898252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1"/>
          </a:solidFill>
          <a:ln w="6350" cap="sq">
            <a:solidFill>
              <a:schemeClr val="tx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601076" cy="6382512"/>
          </a:xfrm>
          <a:solidFill>
            <a:srgbClr val="808080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811CCA-BB49-46C7-A0E2-F42339750F9A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5/11/2020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19050" dist="63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19050" dist="63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33197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075A7A-4A9A-410F-B848-AB998ACC9419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5/11/2020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70900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5F3E88-2D66-4D17-B0FA-EA13CB20B2FF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5/11/2020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E3DED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E3DED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4765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BB33F-FEF5-4E73-A5F9-307689FE77C6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B5FA4-F0B8-4D71-BC92-932E3A1502F8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89F80-C2CE-4D6A-80E4-D3515AD92BC6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4220E-EF40-477E-B84C-637FC7CE78DB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B8D63-E026-4E54-B301-C824E1BD14F3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6C423185-9573-406A-8068-0AB4F2335019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C5516DA-9D86-4E1E-A623-C11F9F74EB59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205CAA-4E5A-4223-BD55-C5D2841AC9EF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5/11/2020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2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46834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/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205CAA-4E5A-4223-BD55-C5D2841AC9EF}" type="datetimeFigureOut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5/11/2020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2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2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AB73BC-B049-4115-A692-8D63A059BFB8}" type="slidenum"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81947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/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dl1.cuni.cz/course/view.php?id=5648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kp.cz/sluzby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www.nkp.cz/aktuality/novinky-titulni-strana/vysokoskolakum-knihy-online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f.cuni.cz/knihovna/oborove-a-prirucni-knihovny/hlavni-budova-ff-uk-nam-jana-palacha-2/knihovna-jana-palacha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Relationship Id="rId5" Type="http://schemas.openxmlformats.org/officeDocument/2006/relationships/hyperlink" Target="https://www.ff.cuni.cz/knihovna/elektronicke-informacni-zdroje/" TargetMode="External"/><Relationship Id="rId4" Type="http://schemas.openxmlformats.org/officeDocument/2006/relationships/hyperlink" Target="https://www.ff.cuni.cz/wp-content/uploads/2019/11/WEB-2018aktualizovano_JEDNOTNAREGISTRACE-1.pd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ujkn.ff.cuni.cz/cs/studium/materialy-ke-studiu/elektronicke-zdroje/" TargetMode="Externa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slideshare.net/syrovar/2014-1023ujkn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4400" b="1" dirty="0"/>
              <a:t>Odborný text </a:t>
            </a:r>
            <a:br>
              <a:rPr lang="cs-CZ" sz="4400" b="1" dirty="0"/>
            </a:br>
            <a:r>
              <a:rPr lang="cs-CZ" sz="4400" b="1" dirty="0"/>
              <a:t>a odborný styl </a:t>
            </a:r>
            <a:br>
              <a:rPr lang="cs-CZ" sz="4400" dirty="0"/>
            </a:br>
            <a:r>
              <a:rPr lang="cs-CZ" sz="4400" dirty="0"/>
              <a:t> </a:t>
            </a:r>
            <a:r>
              <a:rPr lang="cs-CZ" sz="2400" dirty="0"/>
              <a:t>závěrečná prezentace – bilance, vysvětlení, vynechaná témata, slovo k úkolům, otázky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23526" y="4767942"/>
            <a:ext cx="9009421" cy="681135"/>
          </a:xfrm>
        </p:spPr>
        <p:txBody>
          <a:bodyPr>
            <a:normAutofit/>
          </a:bodyPr>
          <a:lstStyle/>
          <a:p>
            <a:r>
              <a:rPr lang="cs-CZ" dirty="0"/>
              <a:t>Čeština v komunikaci neslyšících, Bc.</a:t>
            </a:r>
          </a:p>
          <a:p>
            <a:r>
              <a:rPr lang="cs-CZ" dirty="0"/>
              <a:t>Irena Vaňková (ÚJKN FF UK)</a:t>
            </a:r>
          </a:p>
        </p:txBody>
      </p:sp>
    </p:spTree>
    <p:extLst>
      <p:ext uri="{BB962C8B-B14F-4D97-AF65-F5344CB8AC3E}">
        <p14:creationId xmlns:p14="http://schemas.microsoft.com/office/powerpoint/2010/main" val="3116242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550506"/>
            <a:ext cx="10058400" cy="942392"/>
          </a:xfrm>
        </p:spPr>
        <p:txBody>
          <a:bodyPr/>
          <a:lstStyle/>
          <a:p>
            <a:pPr algn="ctr"/>
            <a:r>
              <a:rPr lang="cs-CZ" dirty="0"/>
              <a:t>II. Myšlenkové mapy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1175" y="1511560"/>
            <a:ext cx="11178073" cy="4739950"/>
          </a:xfrm>
        </p:spPr>
        <p:txBody>
          <a:bodyPr>
            <a:normAutofit fontScale="92500" lnSpcReduction="10000"/>
          </a:bodyPr>
          <a:lstStyle/>
          <a:p>
            <a:pPr>
              <a:buFontTx/>
              <a:buChar char="-"/>
            </a:pPr>
            <a:r>
              <a:rPr lang="cs-CZ" sz="2800" dirty="0"/>
              <a:t>nástroj vizualizace informací (schémata strukturovaných a názorně propojených informací k jednomu tématu)</a:t>
            </a:r>
          </a:p>
          <a:p>
            <a:pPr>
              <a:buFontTx/>
              <a:buChar char="-"/>
            </a:pPr>
            <a:r>
              <a:rPr lang="cs-CZ" sz="2800" dirty="0"/>
              <a:t>pomůcka (technika) při plánování, organizaci, psaní … využitelná v různých oblastech života, zejm. při studiu (seminární práce, bakalářská práce…)</a:t>
            </a:r>
          </a:p>
          <a:p>
            <a:pPr>
              <a:buFontTx/>
              <a:buChar char="-"/>
            </a:pPr>
            <a:r>
              <a:rPr lang="cs-CZ" sz="2800" dirty="0"/>
              <a:t>pedagogické aspekty </a:t>
            </a:r>
          </a:p>
          <a:p>
            <a:pPr>
              <a:buFontTx/>
              <a:buChar char="-"/>
            </a:pPr>
            <a:r>
              <a:rPr lang="cs-CZ" sz="2800" dirty="0"/>
              <a:t>nástroj vytvořený na základě teorií o fungování mozku: na stejném základě jsou podle výzkumů ukládány a propojovány v mysli informace – sítě mentálních reprezentací (</a:t>
            </a:r>
            <a:r>
              <a:rPr lang="cs-CZ" sz="2800" dirty="0" err="1"/>
              <a:t>konekcionismus</a:t>
            </a:r>
            <a:r>
              <a:rPr lang="cs-CZ" sz="2800" dirty="0"/>
              <a:t>)</a:t>
            </a:r>
            <a:endParaRPr lang="cs-CZ" dirty="0"/>
          </a:p>
          <a:p>
            <a:pPr>
              <a:buFontTx/>
              <a:buChar char="-"/>
            </a:pPr>
            <a:r>
              <a:rPr lang="cs-CZ" sz="2800" dirty="0"/>
              <a:t>usnadňují porozumění, učení, paměťové vybavování a sdílení informací; pomáhají nalézt a pochopit různé aspekty jednoho pojmu, souvislosti</a:t>
            </a:r>
          </a:p>
          <a:p>
            <a:pPr>
              <a:buFontTx/>
              <a:buChar char="-"/>
            </a:pPr>
            <a:r>
              <a:rPr lang="cs-CZ" sz="2800" dirty="0"/>
              <a:t>teoretik a popularizátor – Tony </a:t>
            </a:r>
            <a:r>
              <a:rPr lang="cs-CZ" sz="2800" dirty="0" err="1"/>
              <a:t>Buzan</a:t>
            </a:r>
            <a:endParaRPr lang="cs-CZ" sz="2800" dirty="0"/>
          </a:p>
          <a:p>
            <a:pPr>
              <a:buFontTx/>
              <a:buChar char="-"/>
            </a:pPr>
            <a:endParaRPr lang="cs-CZ" sz="2800" dirty="0"/>
          </a:p>
          <a:p>
            <a:pPr>
              <a:buFontTx/>
              <a:buChar char="-"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969815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7788" y="483079"/>
            <a:ext cx="10397412" cy="577970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/>
              <a:t>Anthony „Tony“ Peter </a:t>
            </a:r>
            <a:r>
              <a:rPr lang="cs-CZ" dirty="0" err="1"/>
              <a:t>Buzan</a:t>
            </a:r>
            <a:r>
              <a:rPr lang="cs-CZ" dirty="0"/>
              <a:t> (1942 – 2019)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52091" y="1061049"/>
            <a:ext cx="11251133" cy="4973991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anglický vědec a pedagog, autor knih, v nichž zpopularizoval techniku zvanou „myšlenkové mapy“ (dříve užívanou např.  Leonardem da Vinci a dalšími). </a:t>
            </a:r>
          </a:p>
          <a:p>
            <a:pPr marL="0" indent="0">
              <a:buNone/>
            </a:pPr>
            <a:r>
              <a:rPr lang="cs-CZ" dirty="0"/>
              <a:t>						         https://www.youtube.com/watch?v=7vXfKnTiCoI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160" y="1798622"/>
            <a:ext cx="2624488" cy="377509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7986" y="2374350"/>
            <a:ext cx="2839624" cy="384084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2262" y="2936105"/>
            <a:ext cx="4256917" cy="3189014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24E2C16F-17DF-4EEB-884B-DBE8A94AC4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7336" y="2275841"/>
            <a:ext cx="21336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108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03649" y="642595"/>
            <a:ext cx="9921551" cy="794320"/>
          </a:xfrm>
        </p:spPr>
        <p:txBody>
          <a:bodyPr/>
          <a:lstStyle/>
          <a:p>
            <a:pPr algn="ctr"/>
            <a:r>
              <a:rPr lang="cs-CZ" dirty="0"/>
              <a:t>Myšlenková mapa – příklad: Vánoce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54359" y="1352939"/>
            <a:ext cx="9881119" cy="496388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400" dirty="0"/>
              <a:t>https://www.youtube.com/watch?v=7SCnxje0Hag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220" y="1861458"/>
            <a:ext cx="813435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0415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561055"/>
          </a:xfrm>
        </p:spPr>
        <p:txBody>
          <a:bodyPr>
            <a:normAutofit fontScale="90000"/>
          </a:bodyPr>
          <a:lstStyle/>
          <a:p>
            <a:pPr algn="ctr"/>
            <a:br>
              <a:rPr lang="cs-CZ" dirty="0"/>
            </a:br>
            <a:r>
              <a:rPr lang="cs-CZ" dirty="0"/>
              <a:t>https://www.mind-mapping.org/blog/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79715" y="1312519"/>
            <a:ext cx="10114383" cy="5067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5519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6B5A82-0F85-41ED-BE19-589801A18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490" y="351693"/>
            <a:ext cx="11468279" cy="870617"/>
          </a:xfrm>
        </p:spPr>
        <p:txBody>
          <a:bodyPr>
            <a:normAutofit/>
          </a:bodyPr>
          <a:lstStyle/>
          <a:p>
            <a:pPr algn="ctr"/>
            <a:r>
              <a:rPr lang="cs-CZ" sz="3600" dirty="0"/>
              <a:t>III. Koherence textu („jak a čím drží text pohromadě“) 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ED2C2A8-454C-4064-92D9-992E049FB4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8457" y="1240971"/>
            <a:ext cx="6898668" cy="4982547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9000" dirty="0"/>
              <a:t>Přístup </a:t>
            </a:r>
            <a:r>
              <a:rPr lang="cs-CZ" sz="9000" dirty="0">
                <a:solidFill>
                  <a:srgbClr val="FF0000"/>
                </a:solidFill>
              </a:rPr>
              <a:t>autora</a:t>
            </a:r>
            <a:r>
              <a:rPr lang="cs-CZ" sz="9000" dirty="0"/>
              <a:t> – přístup </a:t>
            </a:r>
            <a:r>
              <a:rPr lang="cs-CZ" sz="9000" dirty="0">
                <a:solidFill>
                  <a:srgbClr val="FF0000"/>
                </a:solidFill>
              </a:rPr>
              <a:t>čtenáře</a:t>
            </a:r>
            <a:endParaRPr lang="cs-CZ" sz="9000" dirty="0"/>
          </a:p>
          <a:p>
            <a:pPr marL="0" indent="0">
              <a:buNone/>
            </a:pPr>
            <a:r>
              <a:rPr lang="cs-CZ" sz="9000" dirty="0"/>
              <a:t>Je potřeba vyjít čtenáři vstříc, aby byl text logicky propojen – aby na sebe jednotlivé výpovědi dobře navazovaly a stylizace celkově usnadňovala recepci a porozumění.</a:t>
            </a:r>
          </a:p>
          <a:p>
            <a:pPr marL="0" indent="0">
              <a:buNone/>
            </a:pPr>
            <a:r>
              <a:rPr lang="cs-CZ" sz="9000" dirty="0"/>
              <a:t>1) vztahy </a:t>
            </a:r>
            <a:r>
              <a:rPr lang="cs-CZ" sz="9000" dirty="0">
                <a:solidFill>
                  <a:srgbClr val="FF0000"/>
                </a:solidFill>
              </a:rPr>
              <a:t>tematicko-</a:t>
            </a:r>
            <a:r>
              <a:rPr lang="cs-CZ" sz="9000" dirty="0" err="1">
                <a:solidFill>
                  <a:srgbClr val="FF0000"/>
                </a:solidFill>
              </a:rPr>
              <a:t>rematické</a:t>
            </a:r>
            <a:r>
              <a:rPr lang="cs-CZ" sz="9000" dirty="0"/>
              <a:t>; tematické návaznosti v rámci textu (např. téma navazuje na réma předchozí věty) - náležitý </a:t>
            </a:r>
            <a:r>
              <a:rPr lang="cs-CZ" sz="9000" dirty="0">
                <a:solidFill>
                  <a:srgbClr val="FF0000"/>
                </a:solidFill>
              </a:rPr>
              <a:t>slovosled</a:t>
            </a:r>
            <a:r>
              <a:rPr lang="cs-CZ" sz="9000" dirty="0"/>
              <a:t> </a:t>
            </a:r>
          </a:p>
          <a:p>
            <a:pPr marL="0" indent="0">
              <a:buNone/>
            </a:pPr>
            <a:r>
              <a:rPr lang="cs-CZ" sz="9000" dirty="0"/>
              <a:t>2) respektování </a:t>
            </a:r>
            <a:r>
              <a:rPr lang="cs-CZ" sz="9000" dirty="0">
                <a:solidFill>
                  <a:srgbClr val="FF0000"/>
                </a:solidFill>
              </a:rPr>
              <a:t>obsahově-logických vztahů </a:t>
            </a:r>
            <a:r>
              <a:rPr lang="cs-CZ" sz="9000" dirty="0"/>
              <a:t>mezi větami a souvětími – např. vhodná volba spojovacích výrazů, explicitní signály vztahů mezi propozicemi a částmi obsahu</a:t>
            </a:r>
          </a:p>
          <a:p>
            <a:pPr marL="0" indent="0">
              <a:buNone/>
            </a:pPr>
            <a:r>
              <a:rPr lang="cs-CZ" sz="9000" dirty="0"/>
              <a:t>3) jasná </a:t>
            </a:r>
            <a:r>
              <a:rPr lang="cs-CZ" sz="9000" dirty="0">
                <a:solidFill>
                  <a:srgbClr val="FF0000"/>
                </a:solidFill>
              </a:rPr>
              <a:t>kompozice</a:t>
            </a:r>
            <a:r>
              <a:rPr lang="cs-CZ" sz="9000" dirty="0"/>
              <a:t> textu – logická výstavba, strukturovanost</a:t>
            </a:r>
          </a:p>
          <a:p>
            <a:pPr marL="0" indent="0">
              <a:buNone/>
            </a:pPr>
            <a:r>
              <a:rPr lang="cs-CZ" sz="9000" dirty="0"/>
              <a:t>4) </a:t>
            </a:r>
            <a:r>
              <a:rPr lang="cs-CZ" sz="9000" dirty="0" err="1">
                <a:solidFill>
                  <a:srgbClr val="FF0000"/>
                </a:solidFill>
              </a:rPr>
              <a:t>koreference</a:t>
            </a:r>
            <a:r>
              <a:rPr lang="cs-CZ" sz="9000" dirty="0"/>
              <a:t> – </a:t>
            </a:r>
            <a:r>
              <a:rPr lang="cs-CZ" sz="9000" dirty="0" err="1"/>
              <a:t>proodkazovávání</a:t>
            </a:r>
            <a:r>
              <a:rPr lang="cs-CZ" sz="9000" dirty="0"/>
              <a:t> textu (explicitnost, jednoznačnost, strukturovanost): průběžné signály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E3964B74-1656-41BA-A159-722FE8BE20F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831414" y="1358602"/>
            <a:ext cx="3490687" cy="478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3730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A4019B-3A4B-4BF3-A899-9F6D14C65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5"/>
            <a:ext cx="10058400" cy="725098"/>
          </a:xfrm>
        </p:spPr>
        <p:txBody>
          <a:bodyPr>
            <a:normAutofit/>
          </a:bodyPr>
          <a:lstStyle/>
          <a:p>
            <a:pPr algn="ctr"/>
            <a:r>
              <a:rPr lang="cs-CZ" sz="3600" dirty="0"/>
              <a:t>Koherence textu - příklady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2922719-2FBF-45BA-BFFE-60EC01010A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1230" y="1664898"/>
            <a:ext cx="5009072" cy="418726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Ú</a:t>
            </a:r>
            <a:r>
              <a:rPr lang="cs-CZ" sz="1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čelem </a:t>
            </a:r>
            <a:r>
              <a:rPr lang="cs-CZ" sz="1800" b="1" u="sng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kondenzace</a:t>
            </a:r>
            <a:r>
              <a:rPr lang="cs-CZ" sz="1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není zvyšovat implicitnost vyjádření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ALE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umísťovat větší množství informačních hodnot do rámce </a:t>
            </a:r>
            <a:r>
              <a:rPr lang="cs-CZ" sz="1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věty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cs-CZ" sz="1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Tam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cs-CZ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TOTIŽ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cs-CZ" sz="1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zhuštěnými informacemi 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operuje lépe než v </a:t>
            </a:r>
            <a:r>
              <a:rPr lang="cs-CZ" sz="1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souvětí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cs-CZ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NAVÍC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souvětné schéma 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uvolňuje pro vyjadřování dalších vztahů, které by bylo </a:t>
            </a:r>
            <a:r>
              <a:rPr lang="cs-CZ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JINAK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třeba podávat formou útvarů </a:t>
            </a:r>
            <a:r>
              <a:rPr lang="cs-CZ" sz="1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nadvětných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 </a:t>
            </a:r>
            <a:r>
              <a:rPr lang="cs-CZ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TAK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soudit, že </a:t>
            </a:r>
            <a:r>
              <a:rPr lang="cs-CZ" sz="1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implicitnost </a:t>
            </a:r>
            <a:r>
              <a:rPr lang="cs-CZ" sz="1800" b="1" u="sng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kondenzačních</a:t>
            </a:r>
            <a:r>
              <a:rPr lang="cs-CZ" sz="1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b="1" u="sng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schémat</a:t>
            </a:r>
            <a:r>
              <a:rPr lang="cs-CZ" sz="1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je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JEN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průvodní jev 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při základním procesu </a:t>
            </a:r>
            <a:r>
              <a:rPr lang="cs-CZ" sz="1800" b="1" u="sng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zhušťování</a:t>
            </a:r>
            <a:r>
              <a:rPr lang="cs-CZ" sz="1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informací ve výpovědích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TEDY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při procesu, který </a:t>
            </a:r>
            <a:r>
              <a:rPr lang="cs-CZ" sz="1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zvyšuje úspornost vyjadřování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E2BBE80-2A83-4C33-AF4E-DAE2FB4FDD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06832" y="1664898"/>
            <a:ext cx="5856082" cy="41872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solidFill>
                  <a:srgbClr val="00B050"/>
                </a:solidFill>
              </a:rPr>
              <a:t>Co je znázorněno zeleně?</a:t>
            </a:r>
          </a:p>
          <a:p>
            <a:pPr marL="0" indent="0">
              <a:buNone/>
            </a:pPr>
            <a:r>
              <a:rPr lang="cs-CZ" b="1" dirty="0">
                <a:solidFill>
                  <a:srgbClr val="FF0000"/>
                </a:solidFill>
              </a:rPr>
              <a:t>Co je znázorněno červeně a VERZÁLKAMI?</a:t>
            </a:r>
          </a:p>
          <a:p>
            <a:pPr marL="0" indent="0">
              <a:buNone/>
            </a:pPr>
            <a:r>
              <a:rPr lang="cs-CZ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 je znázorněno modře?</a:t>
            </a:r>
          </a:p>
          <a:p>
            <a:pPr marL="0" indent="0">
              <a:buNone/>
            </a:pPr>
            <a:r>
              <a:rPr lang="cs-CZ" u="sng" dirty="0"/>
              <a:t>Co je znázorněno podtržením?</a:t>
            </a:r>
          </a:p>
          <a:p>
            <a:pPr marL="0" indent="0">
              <a:buNone/>
            </a:pPr>
            <a:endParaRPr lang="cs-CZ" u="sng" dirty="0"/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</a:t>
            </a:r>
            <a:r>
              <a:rPr lang="cs-CZ" dirty="0"/>
              <a:t>TEMATICKO-REMATICKÉ VZTAHY; SLOVOSLED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VYJADŘOVANÍ OBSAHOVĚ-LOGICKÝCH VZTAHŮ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KOMPOZICE –  ORGANIZACE INFORMACÍ V TEXTU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(lineární výklad problému „od začátku do konce“)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KOREFERENCE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u="sng" dirty="0"/>
          </a:p>
        </p:txBody>
      </p:sp>
    </p:spTree>
    <p:extLst>
      <p:ext uri="{BB962C8B-B14F-4D97-AF65-F5344CB8AC3E}">
        <p14:creationId xmlns:p14="http://schemas.microsoft.com/office/powerpoint/2010/main" val="27736589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F79B7A-035A-484D-AD9A-B1F50BA87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Koherence textu – cvičení (úkol)</a:t>
            </a:r>
            <a:endParaRPr lang="cs-CZ" sz="3600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E7B71B22-53F1-41C2-AF0F-ABE3B6A3008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25417" y="1870788"/>
            <a:ext cx="3255923" cy="3685950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5361355" y="1758462"/>
            <a:ext cx="5978768" cy="4093698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Zkuste státní znak spontánně ústně popsat (sami nebo s někým ve dvojici) a sledujte sami sebe (nebo druhého), jak to děláte:</a:t>
            </a:r>
          </a:p>
          <a:p>
            <a:pPr marL="0" indent="0">
              <a:buNone/>
            </a:pPr>
            <a:r>
              <a:rPr lang="cs-CZ" dirty="0"/>
              <a:t>Kompozice</a:t>
            </a:r>
          </a:p>
          <a:p>
            <a:pPr marL="0" indent="0">
              <a:buNone/>
            </a:pPr>
            <a:r>
              <a:rPr lang="cs-CZ" dirty="0"/>
              <a:t>Slovosled</a:t>
            </a:r>
          </a:p>
          <a:p>
            <a:pPr marL="0" indent="0">
              <a:buNone/>
            </a:pPr>
            <a:r>
              <a:rPr lang="cs-CZ" dirty="0"/>
              <a:t>Odkazování nových informací na předchozí </a:t>
            </a:r>
          </a:p>
          <a:p>
            <a:pPr marL="0" indent="0">
              <a:buNone/>
            </a:pPr>
            <a:r>
              <a:rPr lang="cs-CZ" dirty="0"/>
              <a:t>Atd., atd.</a:t>
            </a:r>
          </a:p>
          <a:p>
            <a:pPr marL="0" indent="0">
              <a:buNone/>
            </a:pPr>
            <a:r>
              <a:rPr lang="cs-CZ" dirty="0"/>
              <a:t>(+ Srovnejte s textem v následujícím úkolu.)</a:t>
            </a:r>
          </a:p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3200" dirty="0"/>
              <a:t>K úkolům </a:t>
            </a:r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0330275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7EC0D7-4A42-42F9-9D67-D180AC6EA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58" y="256580"/>
            <a:ext cx="11241489" cy="583175"/>
          </a:xfrm>
        </p:spPr>
        <p:txBody>
          <a:bodyPr>
            <a:normAutofit fontScale="90000"/>
          </a:bodyPr>
          <a:lstStyle/>
          <a:p>
            <a:pPr marL="270510" marR="704850" algn="ctr">
              <a:spcBef>
                <a:spcPts val="500"/>
              </a:spcBef>
              <a:spcAft>
                <a:spcPts val="500"/>
              </a:spcAft>
            </a:pPr>
            <a:br>
              <a:rPr lang="cs-CZ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cs-CZ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cs-CZ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                            </a:t>
            </a:r>
            <a:br>
              <a:rPr lang="cs-CZ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1) V následujícím úryvku upravte slovosled tak, aby přirozeně respektoval rozčlenění na část tematickou a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rematickou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(tj. </a:t>
            </a:r>
            <a:r>
              <a:rPr lang="cs-CZ" sz="1800" b="1" dirty="0">
                <a:effectLst/>
                <a:highlight>
                  <a:srgbClr val="FF00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vycházel od informace známé, resp. kontextově zapojené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k informaci </a:t>
            </a:r>
            <a:r>
              <a:rPr lang="cs-CZ" sz="1800" b="1" dirty="0">
                <a:effectLst/>
                <a:highlight>
                  <a:srgbClr val="FF00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nové, kontextově nezapojené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a aby byl text koherentní. Určete tematické posloupnosti.</a:t>
            </a:r>
            <a:b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cs-CZ" sz="18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E0FEAB-6B7A-4801-A97F-E4AA8BACC2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7430" y="1511559"/>
            <a:ext cx="11139182" cy="4991878"/>
          </a:xfrm>
        </p:spPr>
        <p:txBody>
          <a:bodyPr>
            <a:normAutofit fontScale="92500" lnSpcReduction="10000"/>
          </a:bodyPr>
          <a:lstStyle/>
          <a:p>
            <a:pPr marL="342900" marR="704850" indent="-342900" algn="just" defTabSz="1254125">
              <a:spcBef>
                <a:spcPts val="500"/>
              </a:spcBef>
              <a:spcAft>
                <a:spcPts val="500"/>
              </a:spcAft>
              <a:buAutoNum type="arabicParenR"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Velký státní znak České republiky je jedním ze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státních symbolů České republiky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marL="0" marR="704850" indent="0" algn="just" defTabSz="1254125">
              <a:spcBef>
                <a:spcPts val="500"/>
              </a:spcBef>
              <a:spcAft>
                <a:spcPts val="500"/>
              </a:spcAft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a) </a:t>
            </a:r>
            <a:r>
              <a:rPr lang="cs-CZ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Pokud text pojednává o státním znaku ČR (a je to jeho první věta), je výpověď členěna správně. </a:t>
            </a:r>
          </a:p>
          <a:p>
            <a:pPr marL="0" marR="704850" indent="0" algn="just" defTabSz="1254125">
              <a:spcBef>
                <a:spcPts val="500"/>
              </a:spcBef>
              <a:spcAft>
                <a:spcPts val="500"/>
              </a:spcAft>
              <a:buNone/>
            </a:pPr>
            <a:r>
              <a:rPr lang="cs-CZ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Velký státní znak České republiky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(první informace – tvořící kontext, téma, východisko)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je jedním </a:t>
            </a:r>
            <a:r>
              <a:rPr lang="cs-CZ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ze </a:t>
            </a:r>
            <a:r>
              <a:rPr lang="cs-CZ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státních symbolů České republiky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(réma, jádro výpovědi, nová informace – na konci).</a:t>
            </a:r>
            <a:r>
              <a:rPr lang="cs-CZ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cs-CZ" i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704850" indent="0" algn="just" defTabSz="1254125">
              <a:spcBef>
                <a:spcPts val="500"/>
              </a:spcBef>
              <a:spcAft>
                <a:spcPts val="500"/>
              </a:spcAft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b) </a:t>
            </a:r>
            <a:r>
              <a:rPr lang="cs-CZ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Pokud však jde o část textu pojednávajícího o jednotlivých státních symbolech – tj. pokud jde o úryvek, kde  předcházelo něco obecnějšího, musí být slovosled jiný:</a:t>
            </a:r>
          </a:p>
          <a:p>
            <a:pPr marL="0" marR="704850" indent="0" algn="just" defTabSz="1254125">
              <a:spcBef>
                <a:spcPts val="500"/>
              </a:spcBef>
              <a:spcAft>
                <a:spcPts val="500"/>
              </a:spcAft>
              <a:buNone/>
            </a:pPr>
            <a:r>
              <a:rPr lang="cs-CZ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</a:t>
            </a:r>
            <a:r>
              <a:rPr lang="cs-CZ" sz="1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edním ze </a:t>
            </a:r>
            <a:r>
              <a:rPr lang="cs-CZ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státních symbolů České republiky 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(informace kontextově zapojená, téma, východisko) </a:t>
            </a:r>
            <a:r>
              <a:rPr lang="cs-CZ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je </a:t>
            </a:r>
            <a:r>
              <a:rPr lang="cs-CZ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cs-CZ" sz="1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elký státní znak České republiky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(réma, jádro výpovědi, nová informace – musí být na konci).</a:t>
            </a:r>
          </a:p>
          <a:p>
            <a:pPr marL="0" marR="704850" indent="0" algn="just" defTabSz="1254125">
              <a:spcBef>
                <a:spcPts val="500"/>
              </a:spcBef>
              <a:spcAft>
                <a:spcPts val="500"/>
              </a:spcAft>
              <a:buNone/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704850" indent="0" algn="just" defTabSz="1254125">
              <a:spcBef>
                <a:spcPts val="500"/>
              </a:spcBef>
              <a:spcAft>
                <a:spcPts val="500"/>
              </a:spcAft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2) Slouží k vnější reprezentaci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státu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 k označení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budov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 kterých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orgány státní správy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státní úřady apod. sídlí. </a:t>
            </a:r>
          </a:p>
          <a:p>
            <a:pPr marL="0" marR="704850" indent="0" algn="just" defTabSz="1254125">
              <a:spcBef>
                <a:spcPts val="500"/>
              </a:spcBef>
              <a:spcAft>
                <a:spcPts val="500"/>
              </a:spcAft>
              <a:buNone/>
            </a:pPr>
            <a:r>
              <a:rPr lang="cs-CZ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Slouží k vnější reprezentaci </a:t>
            </a:r>
            <a:r>
              <a:rPr lang="cs-CZ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státu</a:t>
            </a:r>
            <a:r>
              <a:rPr lang="cs-CZ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 k označení </a:t>
            </a:r>
            <a:r>
              <a:rPr lang="cs-CZ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budov</a:t>
            </a:r>
            <a:r>
              <a:rPr lang="cs-CZ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 kterých sídlí </a:t>
            </a:r>
            <a:r>
              <a:rPr lang="cs-CZ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orgány státní správy</a:t>
            </a:r>
            <a:r>
              <a:rPr lang="cs-CZ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státní úřady apod. </a:t>
            </a:r>
          </a:p>
          <a:p>
            <a:pPr marL="0" marR="704850" indent="0" algn="just" defTabSz="1254125">
              <a:spcBef>
                <a:spcPts val="500"/>
              </a:spcBef>
              <a:spcAft>
                <a:spcPts val="500"/>
              </a:spcAft>
              <a:buNone/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704850" indent="0" algn="just" defTabSz="1254125">
              <a:spcBef>
                <a:spcPts val="500"/>
              </a:spcBef>
              <a:spcAft>
                <a:spcPts val="500"/>
              </a:spcAft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3) Čtvrcený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štít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se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znaky českých zemí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reprezentující spojení všech historických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zemí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státu tvoří ho. </a:t>
            </a:r>
          </a:p>
          <a:p>
            <a:pPr marL="0" marR="704850" indent="0" algn="just" defTabSz="1254125">
              <a:spcBef>
                <a:spcPts val="500"/>
              </a:spcBef>
              <a:spcAft>
                <a:spcPts val="500"/>
              </a:spcAft>
              <a:buNone/>
            </a:pPr>
            <a:r>
              <a:rPr lang="cs-CZ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Tvoří ho čtvrcený </a:t>
            </a:r>
            <a:r>
              <a:rPr lang="cs-CZ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štít</a:t>
            </a:r>
            <a:r>
              <a:rPr lang="cs-CZ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se </a:t>
            </a:r>
            <a:r>
              <a:rPr lang="cs-CZ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znaky českých zemí</a:t>
            </a:r>
            <a:r>
              <a:rPr lang="cs-CZ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reprezentující spojení všech historických </a:t>
            </a:r>
            <a:r>
              <a:rPr lang="cs-CZ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zemí</a:t>
            </a:r>
            <a:r>
              <a:rPr lang="cs-CZ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státu.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704850" indent="0" algn="just" defTabSz="1254125">
              <a:spcBef>
                <a:spcPts val="500"/>
              </a:spcBef>
              <a:spcAft>
                <a:spcPts val="500"/>
              </a:spcAft>
              <a:buNone/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968618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45477" y="414215"/>
            <a:ext cx="11493480" cy="6150709"/>
          </a:xfrm>
        </p:spPr>
        <p:txBody>
          <a:bodyPr>
            <a:normAutofit fontScale="92500" lnSpcReduction="20000"/>
          </a:bodyPr>
          <a:lstStyle/>
          <a:p>
            <a:pPr marL="0" marR="704850" indent="0" algn="just" defTabSz="1254125">
              <a:spcBef>
                <a:spcPts val="500"/>
              </a:spcBef>
              <a:spcAft>
                <a:spcPts val="500"/>
              </a:spcAft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4) Historický znak Čech – stříbrný dvouocasý lev ve skoku se zlatou zbrojí a zlatou korunou na červeném poli – je v prvním a čtvrtém poli. </a:t>
            </a:r>
          </a:p>
          <a:p>
            <a:pPr marL="0" marR="704850" indent="0" algn="just" defTabSz="1254125">
              <a:spcBef>
                <a:spcPts val="500"/>
              </a:spcBef>
              <a:spcAft>
                <a:spcPts val="500"/>
              </a:spcAft>
              <a:buNone/>
            </a:pPr>
            <a:r>
              <a:rPr lang="cs-CZ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 prvním a čtvrtém poli je historický znak Čech – stříbrný dvouocasý lev ve skoku se zlatou zbrojí a zlatou korunou na červeném poli. </a:t>
            </a:r>
          </a:p>
          <a:p>
            <a:pPr marL="0" marR="704850" indent="0" algn="just" defTabSz="1254125">
              <a:spcBef>
                <a:spcPts val="500"/>
              </a:spcBef>
              <a:spcAft>
                <a:spcPts val="500"/>
              </a:spcAft>
              <a:buNone/>
            </a:pPr>
            <a:r>
              <a:rPr lang="cs-CZ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Popis znaku: tam a tam (východisko) je to a to (jádro). </a:t>
            </a:r>
            <a:r>
              <a:rPr lang="cs-CZ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 prvním poli je</a:t>
            </a:r>
            <a:r>
              <a:rPr lang="cs-CZ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lev.</a:t>
            </a:r>
          </a:p>
          <a:p>
            <a:pPr marL="0" marR="704850" indent="0" algn="just" defTabSz="1254125">
              <a:spcBef>
                <a:spcPts val="500"/>
              </a:spcBef>
              <a:spcAft>
                <a:spcPts val="500"/>
              </a:spcAft>
              <a:buNone/>
            </a:pPr>
            <a:r>
              <a:rPr lang="cs-CZ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Vymyslete kontext, kde by byly informace rozmístěny jinak, resp. jádrem by byla jiná část výpovědi</a:t>
            </a:r>
            <a:r>
              <a:rPr lang="cs-CZ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cs-CZ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Lev je </a:t>
            </a:r>
            <a:r>
              <a:rPr lang="cs-CZ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 prvním poli</a:t>
            </a:r>
            <a:r>
              <a:rPr lang="cs-CZ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704850" indent="0" algn="just" defTabSz="1254125">
              <a:spcBef>
                <a:spcPts val="500"/>
              </a:spcBef>
              <a:spcAft>
                <a:spcPts val="500"/>
              </a:spcAft>
              <a:buNone/>
            </a:pP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704850" indent="0" algn="just" defTabSz="1254125">
              <a:spcBef>
                <a:spcPts val="500"/>
              </a:spcBef>
              <a:spcAft>
                <a:spcPts val="500"/>
              </a:spcAft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5) Znak Moravy – orlice stříbrno-červeně šachovaná se zlatou zbrojí a korunou na modrém poli – se nachází ve druhém poli. </a:t>
            </a:r>
          </a:p>
          <a:p>
            <a:pPr marL="0" marR="704850" indent="0" algn="just" defTabSz="1254125">
              <a:spcBef>
                <a:spcPts val="500"/>
              </a:spcBef>
              <a:spcAft>
                <a:spcPts val="500"/>
              </a:spcAft>
              <a:buNone/>
            </a:pPr>
            <a:r>
              <a:rPr lang="cs-CZ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Ve druhém poli se nachází znak Moravy – orlice stříbrno-červeně šachovaná se zlatou zbrojí a korunou na modrém poli.</a:t>
            </a:r>
          </a:p>
          <a:p>
            <a:pPr marL="0" marR="704850" indent="0" algn="just" defTabSz="1254125">
              <a:spcBef>
                <a:spcPts val="500"/>
              </a:spcBef>
              <a:spcAft>
                <a:spcPts val="500"/>
              </a:spcAft>
              <a:buNone/>
            </a:pPr>
            <a:endParaRPr lang="cs-CZ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704850" indent="0" algn="just" defTabSz="1254125">
              <a:spcBef>
                <a:spcPts val="500"/>
              </a:spcBef>
              <a:spcAft>
                <a:spcPts val="500"/>
              </a:spcAft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6) Znak Slezska – černá orlice se stříbrným půlměsícem ukončeným trojlístky, se zlatou korunou a červenou zbrojí na zlatém podkladu – je ve třetím poli. </a:t>
            </a:r>
          </a:p>
          <a:p>
            <a:pPr marL="0" marR="704850" indent="0" algn="just" defTabSz="1254125">
              <a:spcBef>
                <a:spcPts val="500"/>
              </a:spcBef>
              <a:spcAft>
                <a:spcPts val="500"/>
              </a:spcAft>
              <a:buNone/>
            </a:pPr>
            <a:r>
              <a:rPr lang="cs-CZ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Ve třetím poli je znak Slezska – černá orlice se stříbrným půlměsícem ukončeným trojlístky, se zlatou korunou a červenou zbrojí na zlatém podkladu.</a:t>
            </a:r>
          </a:p>
          <a:p>
            <a:pPr marL="0" marR="704850" indent="0" algn="just" defTabSz="1254125">
              <a:spcBef>
                <a:spcPts val="500"/>
              </a:spcBef>
              <a:spcAft>
                <a:spcPts val="500"/>
              </a:spcAft>
              <a:buNone/>
            </a:pPr>
            <a:endParaRPr lang="cs-CZ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704850" indent="0" algn="just" defTabSz="1254125">
              <a:spcBef>
                <a:spcPts val="500"/>
              </a:spcBef>
              <a:spcAft>
                <a:spcPts val="500"/>
              </a:spcAft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7) Heraldik Jiří Louda je autorem návrhu i výtvarného provedení. </a:t>
            </a:r>
          </a:p>
          <a:p>
            <a:pPr marL="0" marR="704850" indent="0" algn="just" defTabSz="1254125">
              <a:spcBef>
                <a:spcPts val="500"/>
              </a:spcBef>
              <a:spcAft>
                <a:spcPts val="500"/>
              </a:spcAft>
              <a:buNone/>
            </a:pPr>
            <a:r>
              <a:rPr lang="cs-CZ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Autorem návrhu i výtvarného provedení je heraldik Jiří Louda.</a:t>
            </a:r>
          </a:p>
          <a:p>
            <a:pPr marL="0" marR="704850" indent="0" algn="just" defTabSz="1254125">
              <a:spcBef>
                <a:spcPts val="500"/>
              </a:spcBef>
              <a:spcAft>
                <a:spcPts val="500"/>
              </a:spcAft>
              <a:buNone/>
            </a:pPr>
            <a:endParaRPr lang="cs-CZ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704850" indent="0" algn="just" defTabSz="1254125">
              <a:spcBef>
                <a:spcPts val="500"/>
              </a:spcBef>
              <a:spcAft>
                <a:spcPts val="500"/>
              </a:spcAft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(srov. opět: </a:t>
            </a:r>
            <a:r>
              <a:rPr lang="cs-CZ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Kdo je autorem návrhu? X Kdo je heraldik Jiří Louda?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82782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1BD6D9-0CD6-4338-8E67-6901BBA52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224" y="363894"/>
            <a:ext cx="11457992" cy="1222310"/>
          </a:xfrm>
        </p:spPr>
        <p:txBody>
          <a:bodyPr>
            <a:normAutofit fontScale="90000"/>
          </a:bodyPr>
          <a:lstStyle/>
          <a:p>
            <a:b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7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 Na prázdná místa doplňte vhodné prostředky (spojky, částice, příslovce) tak, aby byl text smysluplný a soudržný. Vyjádřete se k typům obsahově-logických vztahů.</a:t>
            </a:r>
            <a:b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3500CC-4C58-4D95-B9B6-4EE8261D05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0783" y="1492898"/>
            <a:ext cx="6078294" cy="47225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Pravým účelem kondenzace není zvyšovat implicitnost vyjádření, 1)………umísťovat větší množství informačních hodnot do rámce věty. 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Tam se 2)……… se zhuštěnými informacemi operuje lépe než v souvětí. 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3)………se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souvětné schéma uvolňuje pro vyjadřování dalších vztahů, které by bylo 4)……….. třeba podávat formou útvarů nadvětných. 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5)…………..lze soudit, že implicitnost kondenzačních schémat je 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6)………….. průvodní jev při základním procesu zhušťování informací ve výpovědích, </a:t>
            </a:r>
          </a:p>
          <a:p>
            <a:pPr marL="0" indent="0">
              <a:buNone/>
            </a:pPr>
            <a:endParaRPr lang="cs-CZ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7)……..při procesu, který zvyšuje úspornost vyjadřování.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0976216-6E5E-4238-8749-286BF07CE6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88368" y="1492897"/>
            <a:ext cx="5093557" cy="46421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solidFill>
                  <a:srgbClr val="FF0000"/>
                </a:solidFill>
              </a:rPr>
              <a:t>1) ALE</a:t>
            </a:r>
          </a:p>
          <a:p>
            <a:pPr marL="0" indent="0">
              <a:buNone/>
            </a:pPr>
            <a:endParaRPr lang="cs-CZ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b="1" dirty="0">
                <a:solidFill>
                  <a:srgbClr val="FF0000"/>
                </a:solidFill>
              </a:rPr>
              <a:t>2) TOTIŽ</a:t>
            </a:r>
          </a:p>
          <a:p>
            <a:pPr marL="0" indent="0">
              <a:buNone/>
            </a:pPr>
            <a:endParaRPr lang="cs-CZ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b="1" dirty="0">
                <a:solidFill>
                  <a:srgbClr val="FF0000"/>
                </a:solidFill>
              </a:rPr>
              <a:t>3) NAVÍC, VEDLE TOHO, MIMO TO</a:t>
            </a:r>
          </a:p>
          <a:p>
            <a:pPr marL="0" indent="0">
              <a:buNone/>
            </a:pPr>
            <a:r>
              <a:rPr lang="cs-CZ" b="1" dirty="0">
                <a:solidFill>
                  <a:srgbClr val="FF0000"/>
                </a:solidFill>
              </a:rPr>
              <a:t>4) JINAK / V JINÉM PŘÍPADĚ / ZA JINÝCH OKOLNOSTI</a:t>
            </a:r>
          </a:p>
          <a:p>
            <a:pPr marL="0" indent="0">
              <a:buNone/>
            </a:pPr>
            <a:endParaRPr lang="cs-CZ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b="1" dirty="0">
                <a:solidFill>
                  <a:srgbClr val="FF0000"/>
                </a:solidFill>
              </a:rPr>
              <a:t>5) Z TOHO  / TEDY /TAK </a:t>
            </a:r>
            <a:r>
              <a:rPr lang="cs-CZ" b="1" dirty="0"/>
              <a:t>(Lze tak soudit…)</a:t>
            </a:r>
          </a:p>
          <a:p>
            <a:pPr marL="0" indent="0">
              <a:buNone/>
            </a:pPr>
            <a:r>
              <a:rPr lang="cs-CZ" b="1" dirty="0">
                <a:solidFill>
                  <a:srgbClr val="FF0000"/>
                </a:solidFill>
              </a:rPr>
              <a:t>6) JEN / POUZE</a:t>
            </a:r>
          </a:p>
          <a:p>
            <a:pPr marL="0" indent="0">
              <a:buNone/>
            </a:pPr>
            <a:endParaRPr lang="cs-CZ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b="1" dirty="0">
                <a:solidFill>
                  <a:srgbClr val="FF0000"/>
                </a:solidFill>
              </a:rPr>
              <a:t>7) TEDY / TO ZNAMENÁ / TJ.</a:t>
            </a:r>
          </a:p>
        </p:txBody>
      </p:sp>
    </p:spTree>
    <p:extLst>
      <p:ext uri="{BB962C8B-B14F-4D97-AF65-F5344CB8AC3E}">
        <p14:creationId xmlns:p14="http://schemas.microsoft.com/office/powerpoint/2010/main" val="3606901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B8C951-79BE-49AF-AC2C-A9DB9C67B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934" y="543697"/>
            <a:ext cx="10105053" cy="576649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/>
              <a:t>Sylabus: co (ne)bylo splněno?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F89CE2-F25A-416F-AE6B-C10DA34EEF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363" y="1296956"/>
            <a:ext cx="10856630" cy="500499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dirty="0">
                <a:latin typeface="Bookman Old Style" panose="02050604050505020204" pitchFamily="18" charset="0"/>
              </a:rPr>
              <a:t>● </a:t>
            </a:r>
            <a:r>
              <a:rPr lang="cs-CZ" dirty="0"/>
              <a:t>V semináři se studenti seznámí se základními charakteristikami odborného stylu a odborného textu a se specifiky sféry odborné komunikace.</a:t>
            </a:r>
          </a:p>
          <a:p>
            <a:pPr marL="0" indent="0" algn="just">
              <a:buNone/>
            </a:pPr>
            <a:r>
              <a:rPr lang="cs-CZ" dirty="0">
                <a:latin typeface="Bookman Old Style" panose="02050604050505020204" pitchFamily="18" charset="0"/>
              </a:rPr>
              <a:t>● </a:t>
            </a:r>
            <a:r>
              <a:rPr lang="cs-CZ" dirty="0"/>
              <a:t>Seminář je zaměřen na získání znalostí a praktických dovedností potřebných při  práci s odbornými texty včetně jejich samostatného vytváření. </a:t>
            </a:r>
          </a:p>
          <a:p>
            <a:pPr marL="0" indent="0" algn="just">
              <a:buNone/>
            </a:pPr>
            <a:r>
              <a:rPr lang="cs-CZ" dirty="0">
                <a:latin typeface="Bookman Old Style" panose="02050604050505020204" pitchFamily="18" charset="0"/>
              </a:rPr>
              <a:t>● </a:t>
            </a:r>
            <a:r>
              <a:rPr lang="cs-CZ" dirty="0"/>
              <a:t>Pozornost je při tom věnována různým žánrům vědecké komunikace, jejich struktuře a jazykovým a stylovým zvláštnostem. </a:t>
            </a:r>
          </a:p>
          <a:p>
            <a:pPr marL="0" indent="0" algn="just">
              <a:buNone/>
            </a:pPr>
            <a:r>
              <a:rPr lang="cs-CZ" dirty="0">
                <a:latin typeface="Bookman Old Style" panose="02050604050505020204" pitchFamily="18" charset="0"/>
              </a:rPr>
              <a:t>● </a:t>
            </a:r>
            <a:r>
              <a:rPr lang="cs-CZ" dirty="0"/>
              <a:t>Studenti se seznámí též s vyhledáváním informačních zdrojů, s citačními normami apod. a také se zásadami publikační etiky (citace, parafráze, plagiát). </a:t>
            </a:r>
          </a:p>
          <a:p>
            <a:pPr marL="0" indent="0" algn="just">
              <a:buNone/>
            </a:pPr>
            <a:r>
              <a:rPr lang="cs-CZ" dirty="0">
                <a:latin typeface="Bookman Old Style" panose="02050604050505020204" pitchFamily="18" charset="0"/>
              </a:rPr>
              <a:t>● </a:t>
            </a:r>
            <a:r>
              <a:rPr lang="cs-CZ" dirty="0"/>
              <a:t>Součástí kurzu je exkurze do Národní knihovny a Knihovny Jana Palacha. </a:t>
            </a:r>
          </a:p>
          <a:p>
            <a:pPr marL="0" indent="0" algn="just">
              <a:buNone/>
            </a:pPr>
            <a:r>
              <a:rPr lang="cs-CZ" dirty="0">
                <a:latin typeface="Bookman Old Style" panose="02050604050505020204" pitchFamily="18" charset="0"/>
              </a:rPr>
              <a:t>● </a:t>
            </a:r>
            <a:r>
              <a:rPr lang="cs-CZ" dirty="0"/>
              <a:t>V semináři bude využito e-</a:t>
            </a:r>
            <a:r>
              <a:rPr lang="cs-CZ" dirty="0" err="1"/>
              <a:t>learningového</a:t>
            </a:r>
            <a:r>
              <a:rPr lang="cs-CZ" dirty="0"/>
              <a:t> kurzu Proseminář akademické práce, dostupného v systému </a:t>
            </a:r>
            <a:r>
              <a:rPr lang="cs-CZ" dirty="0" err="1"/>
              <a:t>Moodle</a:t>
            </a:r>
            <a:r>
              <a:rPr lang="cs-CZ" dirty="0"/>
              <a:t>: </a:t>
            </a:r>
            <a:r>
              <a:rPr lang="cs-CZ" dirty="0">
                <a:hlinkClick r:id="rId2"/>
              </a:rPr>
              <a:t>https://dl1.cuni.cz/course/view.php?id=5648</a:t>
            </a:r>
            <a:r>
              <a:rPr lang="cs-CZ" dirty="0"/>
              <a:t> (který může být absolvován i samostatně jako celek – s přidělením kreditu)</a:t>
            </a:r>
          </a:p>
          <a:p>
            <a:pPr marL="0" indent="0" algn="just">
              <a:buNone/>
            </a:pPr>
            <a:r>
              <a:rPr lang="cs-CZ" dirty="0">
                <a:latin typeface="Bookman Old Style" panose="02050604050505020204" pitchFamily="18" charset="0"/>
              </a:rPr>
              <a:t>● </a:t>
            </a:r>
            <a:r>
              <a:rPr lang="cs-CZ" dirty="0"/>
              <a:t>Cílem semináře je položit základy pro další studium (zejm. s ohledem na vytváření seminárních a kvalifikačních prací) i potenciální začlenění budoucích absolventů oboru do vědecké komunity prostřednictvím recepce i produkce odborných textů. </a:t>
            </a:r>
          </a:p>
          <a:p>
            <a:pPr marL="0" indent="0" algn="just">
              <a:buNone/>
            </a:pPr>
            <a:r>
              <a:rPr lang="cs-CZ" dirty="0">
                <a:latin typeface="Bookman Old Style" panose="02050604050505020204" pitchFamily="18" charset="0"/>
              </a:rPr>
              <a:t>● </a:t>
            </a:r>
            <a:r>
              <a:rPr lang="cs-CZ" dirty="0"/>
              <a:t>V praktické rovině kurz zahrnuje jak analýzu odborných projevů (při výuce se analyzují např. dosud obhájené bakalářské práce), tak přípravu na tvorbu vlastních textů, a to v žánrové pestrosti odborného diskurzu (od krátkých parafrází odborných studií přes tvorbu anotace či abstraktu až po reflexi výstavby rozsáhlejších textů, a konečně vytváření vlastní </a:t>
            </a:r>
            <a:r>
              <a:rPr lang="cs-CZ" dirty="0" err="1"/>
              <a:t>power</a:t>
            </a:r>
            <a:r>
              <a:rPr lang="cs-CZ" dirty="0"/>
              <a:t>-pointové prezentace či odborného posteru.). </a:t>
            </a:r>
          </a:p>
          <a:p>
            <a:pPr marL="0" indent="0" algn="just">
              <a:buNone/>
            </a:pPr>
            <a:r>
              <a:rPr lang="cs-CZ" dirty="0">
                <a:latin typeface="Bookman Old Style" panose="02050604050505020204" pitchFamily="18" charset="0"/>
              </a:rPr>
              <a:t>● </a:t>
            </a:r>
            <a:r>
              <a:rPr lang="cs-CZ" dirty="0"/>
              <a:t>Průběžně se věnuje pozornost formulačním a stylizačním cvičením, opravě defektních textů, procvičování interpunkce apod.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46446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0A0816-58D0-4D46-AFEB-974B592C7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135" y="727788"/>
            <a:ext cx="10190846" cy="632088"/>
          </a:xfrm>
        </p:spPr>
        <p:txBody>
          <a:bodyPr>
            <a:normAutofit fontScale="90000"/>
          </a:bodyPr>
          <a:lstStyle/>
          <a:p>
            <a:pPr algn="ctr"/>
            <a:br>
              <a:rPr lang="cs-CZ" sz="31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31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3) a) V textu podtrhněte </a:t>
            </a:r>
            <a:r>
              <a:rPr lang="cs-CZ" sz="31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konektivní</a:t>
            </a:r>
            <a:r>
              <a:rPr lang="cs-CZ" sz="31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prostředky obsahově-logických vztahů a tyto vztahy pojmenujte. </a:t>
            </a:r>
            <a:br>
              <a:rPr lang="cs-CZ" sz="4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1F41CC9-14C3-4B79-8D57-22471B638D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135" y="1449238"/>
            <a:ext cx="5495377" cy="493163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b) Popište kompozici textu (rozdělte text na větší kompoziční části a části pojmenujte, </a:t>
            </a:r>
          </a:p>
          <a:p>
            <a:pPr marL="0" indent="0">
              <a:buNone/>
            </a:pP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popište kompoziční vztahy mezi větami/částmi, je-li to možné). </a:t>
            </a:r>
          </a:p>
          <a:p>
            <a:pPr marL="0" indent="0">
              <a:buNone/>
            </a:pPr>
            <a:r>
              <a:rPr lang="cs-CZ" sz="1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(v textu vyznačeno modře + mezerami a číslováním částí textu)</a:t>
            </a:r>
          </a:p>
          <a:p>
            <a:pPr marL="0" indent="0">
              <a:buNone/>
            </a:pP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c) Určete tematické posloupnosti.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(nelze bohužel v textu jednoduše a jednoznačně vyznačit)</a:t>
            </a:r>
          </a:p>
          <a:p>
            <a:pPr marL="0" indent="0">
              <a:buNone/>
            </a:pP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d)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Koreferenční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konektivní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 logicko-obsahové vztahy – </a:t>
            </a:r>
            <a:r>
              <a:rPr lang="cs-CZ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červeně</a:t>
            </a:r>
          </a:p>
          <a:p>
            <a:pPr marL="0" indent="0">
              <a:buNone/>
            </a:pP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e) Najděte co nejvíce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koreferenčních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řetězců/různých pojmenování téhož předmětu řeči.</a:t>
            </a: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Např.: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b="1" dirty="0">
                <a:solidFill>
                  <a:srgbClr val="FF0000"/>
                </a:solidFill>
              </a:rPr>
              <a:t>Výraz </a:t>
            </a:r>
            <a:r>
              <a:rPr lang="cs-CZ" sz="2000" b="1" i="1" dirty="0" err="1">
                <a:solidFill>
                  <a:srgbClr val="FF0000"/>
                </a:solidFill>
              </a:rPr>
              <a:t>nepropro</a:t>
            </a:r>
            <a:r>
              <a:rPr lang="cs-CZ" sz="2000" b="1" i="1" dirty="0">
                <a:solidFill>
                  <a:srgbClr val="FF0000"/>
                </a:solidFill>
              </a:rPr>
              <a:t>;</a:t>
            </a:r>
            <a:r>
              <a:rPr lang="cs-CZ" sz="2000" b="1" dirty="0">
                <a:solidFill>
                  <a:srgbClr val="FF0000"/>
                </a:solidFill>
              </a:rPr>
              <a:t> </a:t>
            </a:r>
            <a:r>
              <a:rPr lang="cs-CZ" sz="2000" b="1" i="1" dirty="0" err="1">
                <a:solidFill>
                  <a:srgbClr val="FF0000"/>
                </a:solidFill>
              </a:rPr>
              <a:t>nepropro</a:t>
            </a:r>
            <a:r>
              <a:rPr lang="cs-CZ" sz="2000" b="1" i="1" dirty="0">
                <a:solidFill>
                  <a:srgbClr val="FF0000"/>
                </a:solidFill>
              </a:rPr>
              <a:t>;</a:t>
            </a:r>
            <a:r>
              <a:rPr lang="cs-CZ" sz="2000" b="1" dirty="0">
                <a:solidFill>
                  <a:srgbClr val="FF0000"/>
                </a:solidFill>
              </a:rPr>
              <a:t> (tento) výraz; zkratka; (toto) slovo; název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704F263-DBFC-40FE-B915-492A538591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8657" y="1578634"/>
            <a:ext cx="5085359" cy="446114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Ad text Kamila Smejkalová: Do přírody jedině v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nepropro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obleku. </a:t>
            </a: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Naše řeč, ročník 86 (2003), číslo 5</a:t>
            </a:r>
          </a:p>
          <a:p>
            <a:pPr marL="0" indent="0">
              <a:buNone/>
            </a:pPr>
            <a:endParaRPr lang="cs-CZ" sz="16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4000" dirty="0">
                <a:latin typeface="Times New Roman" panose="02020603050405020304" pitchFamily="18" charset="0"/>
              </a:rPr>
              <a:t>(Viz dále)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7597440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C9A96DF5-4E1D-4BC4-987C-116E9266B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999" y="527538"/>
            <a:ext cx="10670073" cy="834731"/>
          </a:xfrm>
        </p:spPr>
        <p:txBody>
          <a:bodyPr>
            <a:normAutofit fontScale="90000"/>
          </a:bodyPr>
          <a:lstStyle/>
          <a:p>
            <a:pPr algn="ctr"/>
            <a:br>
              <a:rPr lang="cs-CZ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cs-CZ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cs-CZ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cs-CZ" sz="2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27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Kamila Smejkalová: Do přírody jedině v </a:t>
            </a:r>
            <a:r>
              <a:rPr lang="cs-CZ" sz="27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nepropro</a:t>
            </a:r>
            <a:r>
              <a:rPr lang="cs-CZ" sz="27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obleku</a:t>
            </a:r>
            <a:br>
              <a:rPr lang="cs-CZ" sz="27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Naše řeč, ročník 86 (2003), číslo 5</a:t>
            </a:r>
            <a:br>
              <a:rPr lang="cs-CZ" sz="4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cs-CZ" sz="4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cs-CZ" dirty="0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C489800-4539-4FDD-BC98-00D829158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804" y="1408922"/>
            <a:ext cx="10851502" cy="4921540"/>
          </a:xfrm>
        </p:spPr>
        <p:txBody>
          <a:bodyPr>
            <a:normAutofit fontScale="92500" lnSpcReduction="10000"/>
          </a:bodyPr>
          <a:lstStyle/>
          <a:p>
            <a:pPr marL="87630" marR="704850" indent="0" algn="just">
              <a:spcAft>
                <a:spcPts val="0"/>
              </a:spcAft>
              <a:buNone/>
            </a:pPr>
            <a:r>
              <a:rPr lang="cs-CZ" sz="1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I. (Úvod – uvedení do kontextu, příklady užití výrazu)</a:t>
            </a:r>
          </a:p>
          <a:p>
            <a:pPr marL="87630" marR="704850" indent="0" algn="just">
              <a:spcAft>
                <a:spcPts val="0"/>
              </a:spcAft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 poslední době se lze setkat v reklamách a textech o sportovním oblečení s poněkud zvláštním výrazem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nepropro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Můžeme se </a:t>
            </a:r>
            <a:r>
              <a:rPr lang="cs-CZ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například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dočíst, že se doporučuje vyrazit na hory jedině v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nepropro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oblečení, </a:t>
            </a:r>
            <a:r>
              <a:rPr lang="cs-CZ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protože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jen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nepropro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materiál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cs-CZ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např.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nepropro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bunda </a:t>
            </a:r>
            <a:r>
              <a:rPr lang="cs-CZ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či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nepropro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kalhoty)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vám zaručí skutečný zážitek ze sportu </a:t>
            </a:r>
            <a:r>
              <a:rPr lang="cs-CZ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 rozdíl od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ostatních obyčejných materiálů,</a:t>
            </a:r>
            <a:r>
              <a:rPr lang="cs-CZ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které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nepropro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funkci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neplní. </a:t>
            </a:r>
          </a:p>
          <a:p>
            <a:pPr marL="87630" marR="704850" indent="0" algn="just">
              <a:spcAft>
                <a:spcPts val="0"/>
              </a:spcAft>
              <a:buNone/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7630" marR="704850" indent="0" algn="just">
              <a:buNone/>
            </a:pPr>
            <a:r>
              <a:rPr lang="cs-CZ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II. (Vysvětlení a jednotlivé aspekty tématu – 1) význam, 2) vznik, slovotvorba, 3) slovnědruhové a syntaktické aspekty, 4) užití uvozovek, 5) výskyt v korpusu, frekvence, 6) varianta)</a:t>
            </a:r>
          </a:p>
          <a:p>
            <a:pPr marL="87630" marR="704850" indent="0" algn="just">
              <a:spcAft>
                <a:spcPts val="0"/>
              </a:spcAft>
              <a:buNone/>
            </a:pPr>
            <a:r>
              <a:rPr lang="cs-CZ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1) </a:t>
            </a:r>
            <a:r>
              <a:rPr lang="cs-CZ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Jedná se o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neobvyklou,</a:t>
            </a:r>
            <a:r>
              <a:rPr lang="cs-CZ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zato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důmyslnou zkratku, označující materiál, </a:t>
            </a:r>
            <a:r>
              <a:rPr lang="cs-CZ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který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je nepromokavý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nepro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-) </a:t>
            </a:r>
            <a:r>
              <a:rPr lang="cs-CZ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zároveň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prodyšný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(-pro). </a:t>
            </a:r>
          </a:p>
          <a:p>
            <a:pPr marL="87630" marR="704850" indent="0" algn="just">
              <a:spcAft>
                <a:spcPts val="0"/>
              </a:spcAft>
              <a:buNone/>
            </a:pPr>
            <a:endParaRPr lang="cs-CZ" sz="1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7630" marR="704850" indent="0" algn="just">
              <a:spcAft>
                <a:spcPts val="0"/>
              </a:spcAft>
              <a:buNone/>
            </a:pPr>
            <a:r>
              <a:rPr lang="cs-CZ" dirty="0">
                <a:solidFill>
                  <a:srgbClr val="0070C0"/>
                </a:solidFill>
                <a:latin typeface="Times New Roman" panose="02020603050405020304" pitchFamily="18" charset="0"/>
              </a:rPr>
              <a:t>2)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Slovo vzniklo zřejmě z potřeby výrobců a prodejců pojmenovat vlastnosti výrobku co nejjednodušeji a nejvýrazněji. Neobvyklý tvar </a:t>
            </a:r>
            <a:r>
              <a:rPr lang="cs-CZ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tohoto typu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názvu je výhodný pro reklamní účely, </a:t>
            </a:r>
            <a:r>
              <a:rPr lang="cs-CZ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protože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kupujícího upoutá </a:t>
            </a:r>
            <a:r>
              <a:rPr lang="cs-CZ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je snadno zapamatovatelný. </a:t>
            </a:r>
            <a:r>
              <a:rPr lang="cs-CZ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Tohoto účinku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tvůrci dosahují spojením dvou slov v jedno </a:t>
            </a:r>
            <a:r>
              <a:rPr lang="cs-CZ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zejména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opakováním hláskové skupiny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pro, </a:t>
            </a:r>
            <a:r>
              <a:rPr lang="cs-CZ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která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je coby předpona součástí obou výchozích slov. Akademická mluvnice češtiny I (Praha 1986) uvádí </a:t>
            </a:r>
            <a:r>
              <a:rPr lang="cs-CZ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některé podobné příklady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zkrácenin, tzv. „useknutých slov“,</a:t>
            </a:r>
            <a:r>
              <a:rPr lang="cs-CZ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která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vznikla prostým odpojením koncových nebo počátečních slabik slova: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nashle(danou), bezva(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dný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pade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(sát), (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ciga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retka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apod. </a:t>
            </a:r>
          </a:p>
        </p:txBody>
      </p:sp>
    </p:spTree>
    <p:extLst>
      <p:ext uri="{BB962C8B-B14F-4D97-AF65-F5344CB8AC3E}">
        <p14:creationId xmlns:p14="http://schemas.microsoft.com/office/powerpoint/2010/main" val="20113343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3184" y="522515"/>
            <a:ext cx="11457992" cy="5952930"/>
          </a:xfrm>
        </p:spPr>
        <p:txBody>
          <a:bodyPr>
            <a:normAutofit/>
          </a:bodyPr>
          <a:lstStyle/>
          <a:p>
            <a:pPr marL="87630" marR="704850" indent="0" algn="just">
              <a:buNone/>
            </a:pPr>
            <a:r>
              <a:rPr lang="cs-CZ" sz="1700" dirty="0">
                <a:solidFill>
                  <a:srgbClr val="0070C0"/>
                </a:solidFill>
                <a:latin typeface="Times New Roman" panose="02020603050405020304" pitchFamily="18" charset="0"/>
              </a:rPr>
              <a:t>3) </a:t>
            </a:r>
            <a:r>
              <a:rPr lang="cs-CZ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Nepropro</a:t>
            </a:r>
            <a:r>
              <a:rPr lang="cs-CZ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 v textech užívá ve funkci nesklonného adjektiva </a:t>
            </a:r>
            <a:r>
              <a:rPr lang="cs-CZ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cs-CZ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nepropro</a:t>
            </a:r>
            <a:r>
              <a:rPr lang="cs-CZ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materiál, </a:t>
            </a:r>
            <a:r>
              <a:rPr lang="cs-CZ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nepropro</a:t>
            </a:r>
            <a:r>
              <a:rPr lang="cs-CZ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oblečení, </a:t>
            </a:r>
            <a:r>
              <a:rPr lang="cs-CZ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nepropro</a:t>
            </a:r>
            <a:r>
              <a:rPr lang="cs-CZ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látka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apod.). Samostatně jako substantivum se nevyskytuje, </a:t>
            </a:r>
            <a:r>
              <a:rPr lang="cs-CZ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jakkoli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by</a:t>
            </a:r>
            <a:r>
              <a:rPr lang="cs-CZ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k tomu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mohlo navádět </a:t>
            </a:r>
            <a:r>
              <a:rPr lang="cs-CZ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jeho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zakončení na </a:t>
            </a:r>
            <a:r>
              <a:rPr lang="cs-CZ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-o, </a:t>
            </a:r>
            <a:r>
              <a:rPr lang="cs-CZ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které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by </a:t>
            </a:r>
            <a:r>
              <a:rPr lang="cs-CZ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rovněž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umožnilo pravidelné skloňování podle vzoru „město“. </a:t>
            </a:r>
            <a:r>
              <a:rPr lang="cs-CZ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Důvodem je, že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obě základová slova jsou adjektiva a pisatelé patrně stejně vnímají </a:t>
            </a:r>
            <a:r>
              <a:rPr lang="cs-CZ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nově utvořenou složeninu. To </a:t>
            </a:r>
            <a:r>
              <a:rPr lang="cs-CZ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ovšem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nevylučuje pozdější možný slovnědruhový posun do kategorie substantiv. </a:t>
            </a:r>
          </a:p>
          <a:p>
            <a:pPr marL="87630" marR="704850" indent="0" algn="just">
              <a:buNone/>
            </a:pPr>
            <a:r>
              <a:rPr lang="cs-CZ" sz="1700" dirty="0">
                <a:solidFill>
                  <a:srgbClr val="0070C0"/>
                </a:solidFill>
                <a:latin typeface="Times New Roman" panose="02020603050405020304" pitchFamily="18" charset="0"/>
              </a:rPr>
              <a:t>4)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Obvykle je toto slovo vloženo do uvozovek,</a:t>
            </a:r>
            <a:r>
              <a:rPr lang="cs-CZ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čímž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autoři dávají najevo, že jsou si vědomi jeho neobvyklosti a novosti. </a:t>
            </a:r>
          </a:p>
          <a:p>
            <a:pPr marL="87630" marR="704850" indent="0" algn="just">
              <a:buNone/>
            </a:pPr>
            <a:r>
              <a:rPr lang="cs-CZ" sz="1700" dirty="0">
                <a:solidFill>
                  <a:srgbClr val="0070C0"/>
                </a:solidFill>
                <a:latin typeface="Times New Roman" panose="02020603050405020304" pitchFamily="18" charset="0"/>
              </a:rPr>
              <a:t>5)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V Českém národním korpusu není doložen ani jeden výskyt </a:t>
            </a:r>
            <a:r>
              <a:rPr lang="cs-CZ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nepropro</a:t>
            </a:r>
            <a:r>
              <a:rPr lang="cs-CZ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Lze se </a:t>
            </a:r>
            <a:r>
              <a:rPr lang="cs-CZ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 ním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setkat spíše v tištěných reklamách, </a:t>
            </a:r>
            <a:r>
              <a:rPr lang="cs-CZ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 zejména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na internetových stránkách věnovaných turistice a sportu obecně. </a:t>
            </a:r>
          </a:p>
          <a:p>
            <a:pPr marL="87630" marR="704850" indent="0" algn="just">
              <a:buNone/>
            </a:pPr>
            <a:r>
              <a:rPr lang="cs-CZ" sz="1700" dirty="0">
                <a:solidFill>
                  <a:srgbClr val="0070C0"/>
                </a:solidFill>
                <a:latin typeface="Times New Roman" panose="02020603050405020304" pitchFamily="18" charset="0"/>
              </a:rPr>
              <a:t>6) </a:t>
            </a:r>
            <a:r>
              <a:rPr lang="cs-CZ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Dokonce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se v jednom článku vyskytla </a:t>
            </a:r>
            <a:r>
              <a:rPr lang="cs-CZ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další varianta </a:t>
            </a:r>
            <a:r>
              <a:rPr lang="cs-CZ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tohoto výrazu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utvořená na základě analogie s </a:t>
            </a:r>
            <a:r>
              <a:rPr lang="cs-CZ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nepropro</a:t>
            </a:r>
            <a:r>
              <a:rPr lang="cs-CZ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cs-CZ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tropropro</a:t>
            </a:r>
            <a:r>
              <a:rPr lang="cs-CZ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tedy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materiál trochu promokavý a trochu prodyšný. Slovo </a:t>
            </a:r>
            <a:r>
              <a:rPr lang="cs-CZ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ovšem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autor uvedl s otazníkem, jedná se </a:t>
            </a:r>
            <a:r>
              <a:rPr lang="cs-CZ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tedy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spíše o osamocený pokus podobně pojmenovat</a:t>
            </a:r>
            <a:r>
              <a:rPr lang="cs-CZ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i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další typy materiálu. </a:t>
            </a:r>
          </a:p>
          <a:p>
            <a:pPr marL="87630" marR="704850" indent="0" algn="just">
              <a:buNone/>
            </a:pPr>
            <a:endParaRPr lang="cs-CZ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7630" marR="704850" indent="0" algn="just">
              <a:buNone/>
            </a:pPr>
            <a:r>
              <a:rPr lang="cs-CZ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III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cs-CZ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Závěr (výhledy, prognózy)</a:t>
            </a:r>
            <a:endParaRPr lang="cs-CZ" sz="1700" b="1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7630" marR="704850" indent="0" algn="just">
              <a:buNone/>
            </a:pPr>
            <a:r>
              <a:rPr lang="cs-CZ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Vzhledem ke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své výstižnosti a jednoduchosti je pravděpodobné, že se </a:t>
            </a:r>
            <a:r>
              <a:rPr lang="cs-CZ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nepropro</a:t>
            </a:r>
            <a:r>
              <a:rPr lang="cs-CZ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dříve či později rozšíří z reklamních textů a internetových stránek do širšího povědomí </a:t>
            </a:r>
            <a:r>
              <a:rPr lang="cs-CZ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stane se běžným pojmenováním. </a:t>
            </a:r>
            <a:r>
              <a:rPr lang="cs-CZ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Ovšem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jen stěží by mohlo proniknout do spisovné slovní zásoby, jako např. </a:t>
            </a:r>
            <a:r>
              <a:rPr lang="cs-CZ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větrovka.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89355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9354" y="578340"/>
            <a:ext cx="10335846" cy="476738"/>
          </a:xfrm>
        </p:spPr>
        <p:txBody>
          <a:bodyPr>
            <a:noAutofit/>
          </a:bodyPr>
          <a:lstStyle/>
          <a:p>
            <a:pPr algn="ctr"/>
            <a:r>
              <a:rPr lang="cs-CZ" sz="2400" dirty="0"/>
              <a:t>Poslední úkol – zodpovězení otázek k semináři (jen pro sebe, není třeba posílat)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9938" y="1141046"/>
            <a:ext cx="11036281" cy="5138615"/>
          </a:xfrm>
        </p:spPr>
        <p:txBody>
          <a:bodyPr>
            <a:normAutofit fontScale="92500" lnSpcReduction="20000"/>
          </a:bodyPr>
          <a:lstStyle/>
          <a:p>
            <a:pPr marL="342900" indent="-342900" algn="ctr">
              <a:buAutoNum type="arabicParenR"/>
            </a:pPr>
            <a:endParaRPr lang="cs-CZ" dirty="0"/>
          </a:p>
          <a:p>
            <a:pPr marL="342900" indent="-342900" algn="ctr">
              <a:buAutoNum type="arabicParenR"/>
            </a:pPr>
            <a:r>
              <a:rPr lang="cs-CZ" dirty="0"/>
              <a:t>Co konkrétního jsem se v rámci tohoto předmětu naučil(a)? (Znalosti – dovednosti.)</a:t>
            </a:r>
          </a:p>
          <a:p>
            <a:pPr marL="342900" indent="-342900" algn="ctr">
              <a:buAutoNum type="arabicParenR"/>
            </a:pPr>
            <a:r>
              <a:rPr lang="cs-CZ" dirty="0"/>
              <a:t>Co z toho zřejmě využiju ve svém dalším studiu a práci?</a:t>
            </a:r>
          </a:p>
          <a:p>
            <a:pPr marL="0" indent="0" algn="ctr">
              <a:buNone/>
            </a:pPr>
            <a:r>
              <a:rPr lang="cs-CZ" dirty="0"/>
              <a:t>3) Proč byly v rámci semináře zadány tyto dva hlavní úkoly - a) referát o článku s handoutem + b) prezentace BP / DP? </a:t>
            </a:r>
          </a:p>
          <a:p>
            <a:pPr marL="0" indent="0" algn="ctr">
              <a:buNone/>
            </a:pPr>
            <a:r>
              <a:rPr lang="cs-CZ" dirty="0"/>
              <a:t>(Důvodů je více.)</a:t>
            </a:r>
          </a:p>
          <a:p>
            <a:pPr marL="0" indent="0" algn="ctr">
              <a:buNone/>
            </a:pPr>
            <a:r>
              <a:rPr lang="cs-CZ" dirty="0"/>
              <a:t>4) Proč jsme pracovali ve dvojicích? (Výhody – nevýhody.) </a:t>
            </a:r>
          </a:p>
          <a:p>
            <a:pPr marL="0" indent="0" algn="ctr">
              <a:buNone/>
            </a:pPr>
            <a:r>
              <a:rPr lang="cs-CZ" dirty="0"/>
              <a:t>4) Věnoval(a) jsem pozornost tomu, co vytvořili v rámci referátů a prezentací ostatní spolužáci? (Lze napravit - viz </a:t>
            </a:r>
            <a:r>
              <a:rPr lang="cs-CZ" dirty="0" err="1"/>
              <a:t>Moodle</a:t>
            </a:r>
            <a:r>
              <a:rPr lang="cs-CZ" dirty="0"/>
              <a:t>.)</a:t>
            </a:r>
          </a:p>
          <a:p>
            <a:pPr marL="0" indent="0" algn="ctr">
              <a:buNone/>
            </a:pPr>
            <a:r>
              <a:rPr lang="cs-CZ" dirty="0"/>
              <a:t>5) Proč byly zřejmě voleny právě takové úkoly? (Co tím bylo sledováno?)</a:t>
            </a:r>
          </a:p>
          <a:p>
            <a:pPr marL="0" indent="0" algn="ctr">
              <a:buNone/>
            </a:pPr>
            <a:r>
              <a:rPr lang="cs-CZ" dirty="0"/>
              <a:t>6) Kterým tématům z okruhu „odborný text a odborný styl“ pozornost věnována nebyla (a je to škoda)?</a:t>
            </a:r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Díky za pozornost i práci v semináři</a:t>
            </a:r>
            <a:r>
              <a:rPr lang="cs-CZ" sz="2800" dirty="0"/>
              <a:t>!</a:t>
            </a:r>
          </a:p>
          <a:p>
            <a:pPr marL="0" indent="0" algn="ctr">
              <a:buNone/>
            </a:pPr>
            <a:endParaRPr lang="cs-CZ" sz="3600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6F30BA5-0FA6-4B1B-9EFF-65B6C439F2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9845" y="4870561"/>
            <a:ext cx="1963127" cy="1301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130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80188" y="549288"/>
            <a:ext cx="10058400" cy="794320"/>
          </a:xfrm>
        </p:spPr>
        <p:txBody>
          <a:bodyPr/>
          <a:lstStyle/>
          <a:p>
            <a:pPr algn="ctr"/>
            <a:r>
              <a:rPr lang="cs-CZ" dirty="0"/>
              <a:t>Témata, k nimž je třeba něco dodat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19015" y="1438030"/>
            <a:ext cx="10406185" cy="4597009"/>
          </a:xfrm>
        </p:spPr>
        <p:txBody>
          <a:bodyPr>
            <a:normAutofit lnSpcReduction="10000"/>
          </a:bodyPr>
          <a:lstStyle/>
          <a:p>
            <a:r>
              <a:rPr lang="cs-CZ" sz="2800" dirty="0"/>
              <a:t>Co zůstalo nerealizováno – exkurze </a:t>
            </a:r>
          </a:p>
          <a:p>
            <a:r>
              <a:rPr lang="cs-CZ" sz="2800" dirty="0"/>
              <a:t>Informační zdroje</a:t>
            </a:r>
          </a:p>
          <a:p>
            <a:r>
              <a:rPr lang="cs-CZ" sz="2800" dirty="0"/>
              <a:t>Myšlenkové mapy</a:t>
            </a:r>
          </a:p>
          <a:p>
            <a:r>
              <a:rPr lang="cs-CZ" sz="2800" dirty="0"/>
              <a:t>Mluvený projev – zvláštní prezentace (</a:t>
            </a:r>
            <a:r>
              <a:rPr lang="cs-CZ" sz="2800" dirty="0" err="1"/>
              <a:t>Moodle</a:t>
            </a:r>
            <a:r>
              <a:rPr lang="cs-CZ" sz="2800" dirty="0"/>
              <a:t>)</a:t>
            </a:r>
          </a:p>
          <a:p>
            <a:pPr marL="0" indent="0">
              <a:buNone/>
            </a:pPr>
            <a:endParaRPr lang="cs-CZ" sz="2800" dirty="0"/>
          </a:p>
          <a:p>
            <a:r>
              <a:rPr lang="cs-CZ" sz="2800" dirty="0"/>
              <a:t>Stylizace odborného textu: </a:t>
            </a:r>
          </a:p>
          <a:p>
            <a:pPr>
              <a:buFontTx/>
              <a:buChar char="-"/>
            </a:pPr>
            <a:r>
              <a:rPr lang="cs-CZ" sz="2800" dirty="0"/>
              <a:t>hledisko </a:t>
            </a:r>
            <a:r>
              <a:rPr lang="cs-CZ" sz="2800" dirty="0" err="1"/>
              <a:t>produktora</a:t>
            </a:r>
            <a:r>
              <a:rPr lang="cs-CZ" sz="2800" dirty="0"/>
              <a:t> a hledisko recipienta (</a:t>
            </a:r>
            <a:r>
              <a:rPr lang="cs-CZ" sz="2800" dirty="0" err="1"/>
              <a:t>Čmejrková</a:t>
            </a:r>
            <a:r>
              <a:rPr lang="cs-CZ" sz="2800" dirty="0"/>
              <a:t>)</a:t>
            </a:r>
          </a:p>
          <a:p>
            <a:pPr marL="0" indent="0">
              <a:buNone/>
            </a:pPr>
            <a:r>
              <a:rPr lang="cs-CZ" sz="2800" dirty="0"/>
              <a:t>- koherence textu – návrat k úkolu</a:t>
            </a:r>
          </a:p>
          <a:p>
            <a:pPr marL="0" indent="0">
              <a:buNone/>
            </a:pPr>
            <a:r>
              <a:rPr lang="cs-CZ" sz="2800" dirty="0"/>
              <a:t>- další problémy</a:t>
            </a:r>
          </a:p>
          <a:p>
            <a:endParaRPr lang="cs-CZ" sz="28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C7C4C78-4FBF-4B8E-B359-B7F8A80AC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7683" y="1438030"/>
            <a:ext cx="1885950" cy="241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610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92038" y="609600"/>
            <a:ext cx="10437962" cy="831011"/>
          </a:xfrm>
        </p:spPr>
        <p:txBody>
          <a:bodyPr/>
          <a:lstStyle/>
          <a:p>
            <a:pPr algn="ctr"/>
            <a:r>
              <a:rPr lang="cs-CZ" dirty="0"/>
              <a:t>I. Práce s informačními zdroji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05774" y="1664898"/>
            <a:ext cx="10524226" cy="43701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„Součástí kurzu je exkurze do Národní knihovny a Knihovny Jana Palacha.“ </a:t>
            </a:r>
          </a:p>
          <a:p>
            <a:pPr marL="0" indent="0">
              <a:buNone/>
            </a:pPr>
            <a:r>
              <a:rPr lang="cs-CZ" sz="2400" dirty="0"/>
              <a:t>„Studenti se seznámí též s vyhledáváním informačních zdrojů (…).“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Bude prostupovat celým dalším studiem (a životem) – důležitá je postupně získávaná vlastní zkušenost.</a:t>
            </a:r>
          </a:p>
          <a:p>
            <a:pPr marL="0" indent="0">
              <a:buNone/>
            </a:pPr>
            <a:endParaRPr lang="cs-CZ" sz="24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45C727D-4392-4354-8A5B-C3BD498FE4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0326" y="4341893"/>
            <a:ext cx="2962275" cy="154305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CD0735FC-75EC-4975-8916-9DDFB0558B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3689" y="4341893"/>
            <a:ext cx="2391995" cy="159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936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8339" y="561569"/>
            <a:ext cx="10546702" cy="610739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/>
              <a:t>Informační zdroje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64307" y="1328616"/>
            <a:ext cx="10765693" cy="4885572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cs-CZ" sz="11200" dirty="0"/>
              <a:t>Informační zdroj (informační pramen, zdroj informací) – </a:t>
            </a:r>
          </a:p>
          <a:p>
            <a:pPr marL="0" indent="0" algn="just">
              <a:buNone/>
            </a:pPr>
            <a:r>
              <a:rPr lang="cs-CZ" sz="11200" dirty="0"/>
              <a:t>„prostředek společenské komunikace tvořený množinou informací a sloužící k jejich záznamu nebo přenosu v čase a prostoru“ </a:t>
            </a:r>
          </a:p>
          <a:p>
            <a:pPr marL="0" indent="0" algn="just">
              <a:buNone/>
            </a:pPr>
            <a:endParaRPr lang="cs-CZ" sz="11200" dirty="0"/>
          </a:p>
          <a:p>
            <a:pPr marL="0" indent="0" algn="just">
              <a:buNone/>
            </a:pPr>
            <a:r>
              <a:rPr lang="cs-CZ" sz="11200" dirty="0"/>
              <a:t>a) hmotné, „papírové“ – knihy, časopisy apod.</a:t>
            </a:r>
          </a:p>
          <a:p>
            <a:pPr marL="0" indent="0" algn="just">
              <a:buNone/>
            </a:pPr>
            <a:r>
              <a:rPr lang="cs-CZ" sz="11200" dirty="0"/>
              <a:t>b) elektronicky dostupné </a:t>
            </a:r>
          </a:p>
          <a:p>
            <a:pPr marL="0" indent="0" algn="just">
              <a:buNone/>
            </a:pPr>
            <a:endParaRPr lang="cs-CZ" sz="12800" b="1" dirty="0"/>
          </a:p>
          <a:p>
            <a:pPr marL="0" indent="0" algn="just">
              <a:buNone/>
            </a:pPr>
            <a:r>
              <a:rPr lang="cs-CZ" sz="9600" dirty="0"/>
              <a:t>Elektronický informační zdroj – „informační zdroj, který je uchováván v elektronické podobě a je dostupný v prostředí počítačových sítí nebo prostřednictvím jiných technologií distribuce digitálních dat“</a:t>
            </a:r>
          </a:p>
          <a:p>
            <a:pPr marL="0" indent="0" algn="just">
              <a:buNone/>
            </a:pPr>
            <a:endParaRPr lang="cs-CZ" sz="9600" dirty="0"/>
          </a:p>
          <a:p>
            <a:pPr marL="0" indent="0" algn="just">
              <a:buNone/>
            </a:pPr>
            <a:r>
              <a:rPr lang="cs-CZ" sz="9600" dirty="0"/>
              <a:t>https://cs.wikipedia.org/wiki/Informa%C4%8Dn%C3%AD_zdroj</a:t>
            </a:r>
          </a:p>
          <a:p>
            <a:pPr marL="0" indent="0" algn="just">
              <a:buNone/>
            </a:pPr>
            <a:endParaRPr lang="cs-CZ" sz="12800" dirty="0"/>
          </a:p>
          <a:p>
            <a:pPr marL="0" indent="0" algn="just">
              <a:buNone/>
            </a:pPr>
            <a:endParaRPr lang="cs-CZ" sz="12800" dirty="0"/>
          </a:p>
        </p:txBody>
      </p:sp>
    </p:spTree>
    <p:extLst>
      <p:ext uri="{BB962C8B-B14F-4D97-AF65-F5344CB8AC3E}">
        <p14:creationId xmlns:p14="http://schemas.microsoft.com/office/powerpoint/2010/main" val="1101527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2203" y="642594"/>
            <a:ext cx="10452997" cy="709468"/>
          </a:xfrm>
        </p:spPr>
        <p:txBody>
          <a:bodyPr>
            <a:normAutofit fontScale="90000"/>
          </a:bodyPr>
          <a:lstStyle/>
          <a:p>
            <a:r>
              <a:rPr lang="cs-CZ" dirty="0"/>
              <a:t>Národní knihovna ČR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99521" y="445077"/>
            <a:ext cx="4009133" cy="964764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765111" y="5215811"/>
            <a:ext cx="68766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https://www.nkp.cz/sluzby/instruktaze</a:t>
            </a:r>
          </a:p>
        </p:txBody>
      </p:sp>
      <p:sp>
        <p:nvSpPr>
          <p:cNvPr id="7" name="Obdélník 6"/>
          <p:cNvSpPr/>
          <p:nvPr/>
        </p:nvSpPr>
        <p:spPr>
          <a:xfrm>
            <a:off x="531446" y="1352062"/>
            <a:ext cx="11199367" cy="7557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–  </a:t>
            </a:r>
            <a:r>
              <a:rPr kumimoji="0" lang="cs-CZ" sz="3200" b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in</a:t>
            </a:r>
            <a:r>
              <a:rPr kumimoji="0" lang="cs-CZ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struktáže pro uživatele – práce s katalogy, elektronické zdroje 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cs-CZ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- procházka knihovnou, seznámení se studovnami: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cs-CZ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3200" dirty="0">
                <a:solidFill>
                  <a:prstClr val="white"/>
                </a:solidFill>
                <a:latin typeface="Century Gothic" panose="020B0502020202020204"/>
                <a:hlinkClick r:id="rId3"/>
              </a:rPr>
              <a:t>https://www.nkp.cz/sluzby</a:t>
            </a:r>
            <a:endParaRPr lang="cs-CZ" sz="3200" dirty="0">
              <a:solidFill>
                <a:prstClr val="white"/>
              </a:solidFill>
              <a:latin typeface="Century Gothic" panose="020B0502020202020204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cs-CZ" sz="3200" dirty="0">
              <a:solidFill>
                <a:prstClr val="white"/>
              </a:solidFill>
              <a:latin typeface="Century Gothic" panose="020B0502020202020204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3200" b="1" dirty="0">
                <a:solidFill>
                  <a:prstClr val="white"/>
                </a:solidFill>
                <a:latin typeface="Century Gothic" panose="020B0502020202020204"/>
              </a:rPr>
              <a:t>K dnešní situaci – zpřístupnění elektronických zdrojů vysokoškolákům: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3200" b="1" dirty="0">
                <a:solidFill>
                  <a:schemeClr val="bg1"/>
                </a:solidFill>
                <a:highlight>
                  <a:srgbClr val="FF0000"/>
                </a:highlight>
                <a:latin typeface="Century Gothic" panose="020B0502020202020204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https://www.nkp.cz/aktuality/novinky-titulni-strana/vysokoskolakum-knihy-online</a:t>
            </a:r>
            <a:endParaRPr lang="cs-CZ" sz="3200" b="1" dirty="0">
              <a:solidFill>
                <a:schemeClr val="bg1"/>
              </a:solidFill>
              <a:highlight>
                <a:srgbClr val="FF0000"/>
              </a:highlight>
              <a:latin typeface="Century Gothic" panose="020B0502020202020204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cs-CZ" sz="3200" dirty="0">
              <a:solidFill>
                <a:prstClr val="white"/>
              </a:solidFill>
              <a:latin typeface="Century Gothic" panose="020B0502020202020204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cs-CZ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cs-CZ" sz="3200" dirty="0">
              <a:solidFill>
                <a:prstClr val="white"/>
              </a:solidFill>
              <a:latin typeface="Century Gothic" panose="020B0502020202020204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cs-CZ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cs-CZ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8285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3771" y="642594"/>
            <a:ext cx="10341429" cy="1371600"/>
          </a:xfrm>
        </p:spPr>
        <p:txBody>
          <a:bodyPr/>
          <a:lstStyle/>
          <a:p>
            <a:r>
              <a:rPr lang="cs-CZ" dirty="0"/>
              <a:t>Knihovna Jana Palacha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93480" y="804519"/>
            <a:ext cx="3257550" cy="104775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783771" y="1846053"/>
            <a:ext cx="1037564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  <a:hlinkClick r:id="rId3"/>
              </a:rPr>
              <a:t>https://www.ff.cuni.cz/knihovna/oborove-a-prirucni-knihovny/hlavni-budova-ff-uk-nam-jana-palacha-2/knihovna-jana-palacha/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Návod k použití knihovny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  <a:hlinkClick r:id="rId4"/>
              </a:rPr>
              <a:t>https://www.ff.cuni.cz/wp-content/uploads/2019/11/WEB-2018aktualizovano_JEDNOTNAREGISTRACE-1.pdf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Elektronické informační zdroje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  <a:hlinkClick r:id="rId5"/>
              </a:rPr>
              <a:t>https://www.ff.cuni.cz/knihovna/elektronicke-informacni-zdroje/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V současné době platí: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FF0000"/>
                </a:highlight>
                <a:uLnTx/>
                <a:uFillTx/>
                <a:latin typeface="Century Gothic" panose="020B0502020202020204"/>
                <a:ea typeface="+mn-ea"/>
                <a:cs typeface="+mn-cs"/>
              </a:rPr>
              <a:t>https://www.ff.cuni.cz/2020/04/uzitecne-odkazy-dobe-uzavirky-knihoven/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8130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55" y="605272"/>
            <a:ext cx="10490718" cy="1371600"/>
          </a:xfrm>
        </p:spPr>
        <p:txBody>
          <a:bodyPr>
            <a:normAutofit fontScale="90000"/>
          </a:bodyPr>
          <a:lstStyle/>
          <a:p>
            <a:r>
              <a:rPr lang="cs-CZ" dirty="0"/>
              <a:t>Ústav jazyků a komunikace neslyšících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7119" y="1735494"/>
            <a:ext cx="10608906" cy="4299546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>
                <a:solidFill>
                  <a:schemeClr val="bg1"/>
                </a:solidFill>
                <a:highlight>
                  <a:srgbClr val="FF0000"/>
                </a:highlight>
                <a:latin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https://ujkn.ff.cuni.cz/cs/studium/materialy-ke-studiu/elektronicke-zdroje/</a:t>
            </a:r>
            <a:endParaRPr lang="cs-CZ" sz="3200" b="1" dirty="0">
              <a:solidFill>
                <a:schemeClr val="bg1"/>
              </a:solidFill>
              <a:highlight>
                <a:srgbClr val="FF0000"/>
              </a:highlight>
              <a:latin typeface="+mj-lt"/>
            </a:endParaRPr>
          </a:p>
          <a:p>
            <a:pPr marL="0" indent="0">
              <a:buNone/>
            </a:pPr>
            <a:endParaRPr lang="cs-CZ" sz="3200" dirty="0">
              <a:latin typeface="+mj-lt"/>
            </a:endParaRPr>
          </a:p>
          <a:p>
            <a:pPr marL="0" indent="0">
              <a:buNone/>
            </a:pPr>
            <a:endParaRPr lang="cs-CZ" sz="3200" dirty="0">
              <a:latin typeface="+mj-lt"/>
            </a:endParaRP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221ED63-D839-4914-BED6-EBE7658C76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5258" y="3550383"/>
            <a:ext cx="2695575" cy="169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407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7E3FF4-0B6E-4866-90D5-A769AC359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928" y="642594"/>
            <a:ext cx="10038272" cy="841149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/>
              <a:t>Elektronické informační zdroje pro ÚJKN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FC6A71-B914-40A1-B4F7-2D30380BB4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3385" y="1661729"/>
            <a:ext cx="10421815" cy="4721817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Prezentace připravená Knihovnou Jana Palacha (KJP)</a:t>
            </a:r>
          </a:p>
          <a:p>
            <a:pPr marL="0" indent="0">
              <a:buNone/>
            </a:pPr>
            <a:r>
              <a:rPr lang="cs-CZ" dirty="0"/>
              <a:t>– viz: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  <a:highlight>
                  <a:srgbClr val="FF0000"/>
                </a:highligh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https://www.slideshare.net/syrovar/2014-1023ujkn</a:t>
            </a:r>
            <a:endParaRPr lang="cs-CZ" dirty="0">
              <a:solidFill>
                <a:schemeClr val="bg1"/>
              </a:solidFill>
              <a:highlight>
                <a:srgbClr val="FF0000"/>
              </a:highlight>
            </a:endParaRP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 normálním studijním režimu k ní měla zaznít přednáška </a:t>
            </a:r>
          </a:p>
          <a:p>
            <a:pPr marL="0" indent="0">
              <a:buNone/>
            </a:pPr>
            <a:r>
              <a:rPr lang="cs-CZ" dirty="0"/>
              <a:t>na našem semináři, </a:t>
            </a:r>
          </a:p>
          <a:p>
            <a:pPr marL="0" indent="0">
              <a:buNone/>
            </a:pPr>
            <a:r>
              <a:rPr lang="cs-CZ" dirty="0"/>
              <a:t>kam bychom byli pracovníka / pracovnici Knihovny Jana Palacha</a:t>
            </a:r>
          </a:p>
          <a:p>
            <a:pPr marL="0" indent="0">
              <a:buNone/>
            </a:pPr>
            <a:r>
              <a:rPr lang="cs-CZ" dirty="0"/>
              <a:t>pozvali.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8AEC0E7-82CF-4E7B-955D-1E5DDA215A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3094" y="2103120"/>
            <a:ext cx="4605521" cy="345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8580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736059"/>
      </a:dk2>
      <a:lt2>
        <a:srgbClr val="E7E0C7"/>
      </a:lt2>
      <a:accent1>
        <a:srgbClr val="92B0C8"/>
      </a:accent1>
      <a:accent2>
        <a:srgbClr val="E37C3D"/>
      </a:accent2>
      <a:accent3>
        <a:srgbClr val="A5AB81"/>
      </a:accent3>
      <a:accent4>
        <a:srgbClr val="E9B635"/>
      </a:accent4>
      <a:accent5>
        <a:srgbClr val="7BA79D"/>
      </a:accent5>
      <a:accent6>
        <a:srgbClr val="968C8C"/>
      </a:accent6>
      <a:hlink>
        <a:srgbClr val="F7A115"/>
      </a:hlink>
      <a:folHlink>
        <a:srgbClr val="969696"/>
      </a:folHlink>
    </a:clrScheme>
    <a:fontScheme name="Savon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3F20CFC1-E34F-405B-AA49-5BE0E194F1B3}"/>
    </a:ext>
  </a:extLst>
</a:theme>
</file>

<file path=ppt/theme/theme2.xml><?xml version="1.0" encoding="utf-8"?>
<a:theme xmlns:a="http://schemas.openxmlformats.org/drawingml/2006/main" name="1_Savon">
  <a:themeElements>
    <a:clrScheme name="Savo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26B02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6728D11B-929E-4324-91B0-4A4DA4CAC3DD}"/>
    </a:ext>
  </a:extLst>
</a:theme>
</file>

<file path=ppt/theme/theme3.xml><?xml version="1.0" encoding="utf-8"?>
<a:theme xmlns:a="http://schemas.openxmlformats.org/drawingml/2006/main" name="2_Savon">
  <a:themeElements>
    <a:clrScheme name="Savo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26B02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6728D11B-929E-4324-91B0-4A4DA4CAC3D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1134</TotalTime>
  <Words>2733</Words>
  <Application>Microsoft Office PowerPoint</Application>
  <PresentationFormat>Širokoúhlá obrazovka</PresentationFormat>
  <Paragraphs>212</Paragraphs>
  <Slides>23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23</vt:i4>
      </vt:variant>
    </vt:vector>
  </HeadingPairs>
  <TitlesOfParts>
    <vt:vector size="32" baseType="lpstr">
      <vt:lpstr>Arial</vt:lpstr>
      <vt:lpstr>Bookman Old Style</vt:lpstr>
      <vt:lpstr>Calibri</vt:lpstr>
      <vt:lpstr>Century Gothic</vt:lpstr>
      <vt:lpstr>Garamond</vt:lpstr>
      <vt:lpstr>Times New Roman</vt:lpstr>
      <vt:lpstr>Savon</vt:lpstr>
      <vt:lpstr>1_Savon</vt:lpstr>
      <vt:lpstr>2_Savon</vt:lpstr>
      <vt:lpstr>Odborný text  a odborný styl   závěrečná prezentace – bilance, vysvětlení, vynechaná témata, slovo k úkolům, otázky</vt:lpstr>
      <vt:lpstr>Sylabus: co (ne)bylo splněno?</vt:lpstr>
      <vt:lpstr>Témata, k nimž je třeba něco dodat</vt:lpstr>
      <vt:lpstr>I. Práce s informačními zdroji</vt:lpstr>
      <vt:lpstr>Informační zdroje</vt:lpstr>
      <vt:lpstr>Národní knihovna ČR</vt:lpstr>
      <vt:lpstr>Knihovna Jana Palacha</vt:lpstr>
      <vt:lpstr>Ústav jazyků a komunikace neslyšících</vt:lpstr>
      <vt:lpstr>Elektronické informační zdroje pro ÚJKN</vt:lpstr>
      <vt:lpstr>II. Myšlenkové mapy</vt:lpstr>
      <vt:lpstr>Anthony „Tony“ Peter Buzan (1942 – 2019)</vt:lpstr>
      <vt:lpstr>Myšlenková mapa – příklad: Vánoce</vt:lpstr>
      <vt:lpstr> https://www.mind-mapping.org/blog/ </vt:lpstr>
      <vt:lpstr>III. Koherence textu („jak a čím drží text pohromadě“)  </vt:lpstr>
      <vt:lpstr>Koherence textu - příklady</vt:lpstr>
      <vt:lpstr>Koherence textu – cvičení (úkol)</vt:lpstr>
      <vt:lpstr>                                                                                                   1) V následujícím úryvku upravte slovosled tak, aby přirozeně respektoval rozčlenění na část tematickou a rematickou (tj. vycházel od informace známé, resp. kontextově zapojené, k informaci nové, kontextově nezapojené) a aby byl text koherentní. Určete tematické posloupnosti. </vt:lpstr>
      <vt:lpstr>Prezentace aplikace PowerPoint</vt:lpstr>
      <vt:lpstr> 2) Na prázdná místa doplňte vhodné prostředky (spojky, částice, příslovce) tak, aby byl text smysluplný a soudržný. Vyjádřete se k typům obsahově-logických vztahů. </vt:lpstr>
      <vt:lpstr> 3) a) V textu podtrhněte konektivní prostředky obsahově-logických vztahů a tyto vztahy pojmenujte.  </vt:lpstr>
      <vt:lpstr>    Kamila Smejkalová: Do přírody jedině v nepropro obleku Naše řeč, ročník 86 (2003), číslo 5  </vt:lpstr>
      <vt:lpstr>Prezentace aplikace PowerPoint</vt:lpstr>
      <vt:lpstr>Poslední úkol – zodpovězení otázek k semináři (jen pro sebe, není třeba posílat)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Odborný text  a odborný styl   závěrečná prezentace – bilance, vysvětlení, doporučení</dc:title>
  <dc:creator>Irena Vaňková</dc:creator>
  <cp:lastModifiedBy>Lenovo Allinone</cp:lastModifiedBy>
  <cp:revision>24</cp:revision>
  <dcterms:created xsi:type="dcterms:W3CDTF">2020-05-08T12:00:47Z</dcterms:created>
  <dcterms:modified xsi:type="dcterms:W3CDTF">2020-05-11T13:51:00Z</dcterms:modified>
</cp:coreProperties>
</file>