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94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8" r:id="rId10"/>
    <p:sldId id="272" r:id="rId11"/>
    <p:sldId id="264" r:id="rId12"/>
    <p:sldId id="273" r:id="rId13"/>
    <p:sldId id="269" r:id="rId14"/>
    <p:sldId id="274" r:id="rId15"/>
    <p:sldId id="266" r:id="rId16"/>
    <p:sldId id="275" r:id="rId17"/>
    <p:sldId id="270" r:id="rId18"/>
    <p:sldId id="276" r:id="rId19"/>
    <p:sldId id="267" r:id="rId20"/>
    <p:sldId id="277" r:id="rId21"/>
    <p:sldId id="271" r:id="rId22"/>
    <p:sldId id="265" r:id="rId23"/>
    <p:sldId id="279" r:id="rId24"/>
    <p:sldId id="278" r:id="rId2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 autoAdjust="0"/>
    <p:restoredTop sz="95324" autoAdjust="0"/>
  </p:normalViewPr>
  <p:slideViewPr>
    <p:cSldViewPr snapToGrid="0" snapToObjects="1">
      <p:cViewPr varScale="1">
        <p:scale>
          <a:sx n="156" d="100"/>
          <a:sy n="156" d="100"/>
        </p:scale>
        <p:origin x="1944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3D6E3F09-7D53-5546-95B9-038378ECBD5D}" type="datetime1">
              <a:rPr lang="en-US"/>
              <a:pPr>
                <a:defRPr/>
              </a:pPr>
              <a:t>13-Nov-17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5BE501C0-4EA8-644C-AFDC-6886270AA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964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E9E00457-5374-E14A-BCD1-94DAB29AFC04}" type="datetime1">
              <a:rPr lang="en-US"/>
              <a:pPr>
                <a:defRPr/>
              </a:pPr>
              <a:t>13-Nov-17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noProof="0"/>
              <a:t>Click to edit Master text styles</a:t>
            </a:r>
          </a:p>
          <a:p>
            <a:pPr lvl="1"/>
            <a:r>
              <a:rPr lang="cs-CZ" noProof="0"/>
              <a:t>Second level</a:t>
            </a:r>
          </a:p>
          <a:p>
            <a:pPr lvl="2"/>
            <a:r>
              <a:rPr lang="cs-CZ" noProof="0"/>
              <a:t>Third level</a:t>
            </a:r>
          </a:p>
          <a:p>
            <a:pPr lvl="3"/>
            <a:r>
              <a:rPr lang="cs-CZ" noProof="0"/>
              <a:t>Fourth level</a:t>
            </a:r>
          </a:p>
          <a:p>
            <a:pPr lvl="4"/>
            <a:r>
              <a:rPr lang="cs-CZ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E8577F40-97DA-4043-AF9D-1FC2F5D51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32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AA7E7E-C6EC-FD44-9ACA-2648BFA1FADD}" type="datetime1">
              <a:rPr lang="cs-CZ"/>
              <a:pPr>
                <a:defRPr/>
              </a:pPr>
              <a:t>13.11.2017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01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F4E741-BC94-7B41-95DE-F64A5ACA48C6}" type="datetime1">
              <a:rPr lang="cs-CZ"/>
              <a:pPr>
                <a:defRPr/>
              </a:pPr>
              <a:t>13.11.2017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86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BB64C6-4739-DE43-8950-06A3245198B9}" type="datetime1">
              <a:rPr lang="cs-CZ"/>
              <a:pPr>
                <a:defRPr/>
              </a:pPr>
              <a:t>13.11.2017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8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F51BC5-76B8-C041-81D8-DEF608751A52}" type="datetime1">
              <a:rPr lang="cs-CZ"/>
              <a:pPr>
                <a:defRPr/>
              </a:pPr>
              <a:t>13.11.2017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2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2D3014-B99E-5D4B-8E1D-DA3BE7558E99}" type="datetime1">
              <a:rPr lang="cs-CZ"/>
              <a:pPr>
                <a:defRPr/>
              </a:pPr>
              <a:t>13.11.2017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65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7CCDC6-B6A4-4845-929F-B26B6E19752A}" type="datetime1">
              <a:rPr lang="cs-CZ"/>
              <a:pPr>
                <a:defRPr/>
              </a:pPr>
              <a:t>13.11.2017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18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5335DA-5B04-584D-8811-FE73152CD09A}" type="datetime1">
              <a:rPr lang="cs-CZ"/>
              <a:pPr>
                <a:defRPr/>
              </a:pPr>
              <a:t>13.11.2017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6CB484-F1D4-264E-B3F1-C63C4A97C75C}" type="datetime1">
              <a:rPr lang="cs-CZ"/>
              <a:pPr>
                <a:defRPr/>
              </a:pPr>
              <a:t>13.11.2017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5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EBE9BE-43AC-014D-A39D-166221E06590}" type="datetime1">
              <a:rPr lang="cs-CZ"/>
              <a:pPr>
                <a:defRPr/>
              </a:pPr>
              <a:t>13.11.2017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00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D8E960-F416-D541-B598-BE0E7FEA1B49}" type="datetime1">
              <a:rPr lang="cs-CZ"/>
              <a:pPr>
                <a:defRPr/>
              </a:pPr>
              <a:t>13.11.2017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09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2011D0-9154-584C-962C-9F1E5A9691FB}" type="datetime1">
              <a:rPr lang="cs-CZ"/>
              <a:pPr>
                <a:defRPr/>
              </a:pPr>
              <a:t>13.11.2017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89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9F69E0-E31B-2E47-AF61-0A203F2A4FE3}" type="datetime1">
              <a:rPr lang="cs-CZ"/>
              <a:pPr>
                <a:defRPr/>
              </a:pPr>
              <a:t>13.11.2017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9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geert-hofstede.com/czech-republic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7" y="0"/>
            <a:ext cx="3736585" cy="1440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685800" y="1739608"/>
            <a:ext cx="7772400" cy="215741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J</a:t>
            </a:r>
            <a:r>
              <a:rPr lang="cs-CZ" dirty="0">
                <a:latin typeface="Calibri" charset="0"/>
                <a:ea typeface="ＭＳ Ｐゴシック" charset="0"/>
                <a:cs typeface="ＭＳ Ｐゴシック" charset="0"/>
              </a:rPr>
              <a:t>J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B2</a:t>
            </a:r>
            <a:r>
              <a:rPr lang="cs-CZ" dirty="0">
                <a:latin typeface="Calibri" charset="0"/>
                <a:ea typeface="ＭＳ Ｐゴシック" charset="0"/>
                <a:cs typeface="ＭＳ Ｐゴシック" charset="0"/>
              </a:rPr>
              <a:t>69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br>
              <a:rPr lang="cs-CZ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b="1" dirty="0">
                <a:latin typeface="Calibri" charset="0"/>
                <a:ea typeface="ＭＳ Ｐゴシック" charset="0"/>
                <a:cs typeface="ＭＳ Ｐゴシック" charset="0"/>
              </a:rPr>
              <a:t>Sociální kontext</a:t>
            </a: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dirty="0" err="1">
                <a:latin typeface="Calibri" charset="0"/>
                <a:ea typeface="ＭＳ Ｐゴシック" charset="0"/>
                <a:cs typeface="ＭＳ Ｐゴシック" charset="0"/>
              </a:rPr>
              <a:t>komunikace</a:t>
            </a:r>
            <a:b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</a:br>
            <a:b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sz="1600" dirty="0">
                <a:latin typeface="Calibri" charset="0"/>
                <a:ea typeface="ＭＳ Ｐゴシック" charset="0"/>
                <a:cs typeface="ＭＳ Ｐゴシック" charset="0"/>
              </a:rPr>
              <a:t>Přednášející:</a:t>
            </a:r>
            <a:br>
              <a:rPr lang="cs-CZ" sz="28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sz="3100" b="1" dirty="0">
                <a:latin typeface="Calibri" charset="0"/>
                <a:ea typeface="ＭＳ Ｐゴシック" charset="0"/>
                <a:cs typeface="ＭＳ Ｐゴシック" charset="0"/>
              </a:rPr>
              <a:t>Ing. Mgr. Marek Vranka</a:t>
            </a:r>
            <a:br>
              <a:rPr lang="cs-CZ" sz="3100" b="1" dirty="0">
                <a:latin typeface="Calibri" charset="0"/>
                <a:ea typeface="ＭＳ Ｐゴシック" charset="0"/>
                <a:cs typeface="ＭＳ Ｐゴシック" charset="0"/>
              </a:rPr>
            </a:br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90364"/>
            <a:ext cx="6400800" cy="171467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2800" b="1" dirty="0">
                <a:solidFill>
                  <a:schemeClr val="tx1"/>
                </a:solidFill>
              </a:rPr>
              <a:t>6. Kulturní kontext komunikace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Individualismus / kolektivismus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/>
          <a:lstStyle/>
          <a:p>
            <a:r>
              <a:rPr lang="cs-CZ" dirty="0"/>
              <a:t>moc, úspěch, hédonismus</a:t>
            </a:r>
          </a:p>
          <a:p>
            <a:pPr>
              <a:buNone/>
            </a:pPr>
            <a:r>
              <a:rPr lang="cs-CZ" dirty="0"/>
              <a:t>vs.</a:t>
            </a:r>
          </a:p>
          <a:p>
            <a:r>
              <a:rPr lang="cs-CZ" dirty="0"/>
              <a:t>konformita, tradice, mírnost</a:t>
            </a:r>
          </a:p>
          <a:p>
            <a:endParaRPr lang="cs-CZ" dirty="0"/>
          </a:p>
          <a:p>
            <a:r>
              <a:rPr lang="cs-CZ" dirty="0"/>
              <a:t>odlišné dominantní motivace a cíle</a:t>
            </a:r>
          </a:p>
          <a:p>
            <a:pPr lvl="1"/>
            <a:r>
              <a:rPr lang="cs-CZ" dirty="0"/>
              <a:t>vlastní úspěch vs. úspěch skupiny (rodiny, firmy, státu)</a:t>
            </a:r>
          </a:p>
          <a:p>
            <a:r>
              <a:rPr lang="cs-CZ" dirty="0"/>
              <a:t>úzký vztah s universalismem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8276"/>
            <a:ext cx="8229600" cy="59331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3. If I were a manager, I would likely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en-US" dirty="0"/>
              <a:t>a. reprimand a worker in public if the occasion warranted.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en-US" dirty="0"/>
              <a:t>b. always reprimand in private regardless of the situation.</a:t>
            </a:r>
          </a:p>
          <a:p>
            <a:pPr>
              <a:buNone/>
            </a:pPr>
            <a:r>
              <a:rPr lang="en-US" b="1" dirty="0"/>
              <a:t>4. In communicating, it’s generally more important to be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en-US" dirty="0"/>
              <a:t>a. polite rather than accurate or direct.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en-US" dirty="0"/>
              <a:t>b. accurate and direct rather than polite.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Vysoká / nízká důležitost kontextu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míra explicitního sdělování informací</a:t>
            </a:r>
          </a:p>
          <a:p>
            <a:r>
              <a:rPr lang="cs-CZ" dirty="0"/>
              <a:t>vysoký význam kontextu – důraz na osobní vztah, ústní dohody, zachovávání tváře</a:t>
            </a:r>
          </a:p>
          <a:p>
            <a:r>
              <a:rPr lang="cs-CZ" dirty="0"/>
              <a:t>nízký význam kontextu – vztahy formální, explicitní komunikace, písemné smlouvy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2642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5. As a student (and if I feel well informed), I feel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en-US" dirty="0"/>
              <a:t>a. comfortable challenging a professor.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en-US" dirty="0"/>
              <a:t>b. uncomfortable challenging a professor.</a:t>
            </a:r>
            <a:endParaRPr lang="cs-CZ" dirty="0"/>
          </a:p>
          <a:p>
            <a:pPr>
              <a:buNone/>
            </a:pPr>
            <a:r>
              <a:rPr lang="en-US" b="1" dirty="0"/>
              <a:t>6. In choosing a life partner or even close friends, I feel more comfortable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en-US" dirty="0"/>
              <a:t>a. with just about anyone, not necessarily one </a:t>
            </a:r>
            <a:r>
              <a:rPr lang="cs-CZ" dirty="0"/>
              <a:t>f</a:t>
            </a:r>
            <a:r>
              <a:rPr lang="en-US" dirty="0" err="1"/>
              <a:t>rom</a:t>
            </a:r>
            <a:r>
              <a:rPr lang="en-US" dirty="0"/>
              <a:t> my own culture and class.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en-US" dirty="0"/>
              <a:t>b. with those from my own culture and class.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Rozpětí moci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míra přijetí společenské nerovnosti a hierarchie</a:t>
            </a:r>
          </a:p>
          <a:p>
            <a:r>
              <a:rPr lang="cs-CZ" dirty="0"/>
              <a:t>ovlivňuje očekávanou a akceptovanou míru asertivity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2642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7. In a conflict situation, I’d be more likely to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en-US" dirty="0"/>
              <a:t>a. confront conflicts directly and seek to win.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en-US" dirty="0"/>
              <a:t>b. confront conflicts with the aim of compromise.</a:t>
            </a:r>
          </a:p>
          <a:p>
            <a:pPr>
              <a:buNone/>
            </a:pPr>
            <a:r>
              <a:rPr lang="en-US" b="1" dirty="0"/>
              <a:t>8. If I were a manager of an organization I would stress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en-US" dirty="0"/>
              <a:t>a. competition and aggressiveness.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en-US" dirty="0"/>
              <a:t>b. worker satisfaction.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Maskulinita / feminita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mírný terminologický zmatek</a:t>
            </a:r>
          </a:p>
          <a:p>
            <a:r>
              <a:rPr lang="cs-CZ" dirty="0"/>
              <a:t>vhodnější – orientace na podávání výkonu / na podporu druhých</a:t>
            </a:r>
          </a:p>
          <a:p>
            <a:endParaRPr lang="cs-CZ" dirty="0"/>
          </a:p>
          <a:p>
            <a:r>
              <a:rPr lang="cs-CZ" dirty="0"/>
              <a:t>preference </a:t>
            </a:r>
            <a:r>
              <a:rPr lang="cs-CZ" dirty="0" err="1"/>
              <a:t>win</a:t>
            </a:r>
            <a:r>
              <a:rPr lang="cs-CZ" dirty="0"/>
              <a:t>-lose strategií vs. preference </a:t>
            </a:r>
            <a:r>
              <a:rPr lang="cs-CZ" dirty="0" err="1"/>
              <a:t>win</a:t>
            </a:r>
            <a:r>
              <a:rPr lang="cs-CZ" dirty="0"/>
              <a:t>-</a:t>
            </a:r>
            <a:r>
              <a:rPr lang="cs-CZ" dirty="0" err="1"/>
              <a:t>win</a:t>
            </a:r>
            <a:r>
              <a:rPr lang="cs-CZ" dirty="0"/>
              <a:t> strategií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2642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9. As a student, I’m more comfortable with assignments in which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en-US" dirty="0"/>
              <a:t>a. there is freedom for interpretation.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en-US" dirty="0"/>
              <a:t>b. there are clearly defined instructions.</a:t>
            </a:r>
          </a:p>
          <a:p>
            <a:pPr>
              <a:buNone/>
            </a:pPr>
            <a:r>
              <a:rPr lang="en-US" b="1" dirty="0"/>
              <a:t>10. Generally, when approaching an undertaking with which I’ve had no experience, I feel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en-US" dirty="0"/>
              <a:t>a. comfortable.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en-US" dirty="0"/>
              <a:t>b. uncomfortable.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Tolerance vůči nejistotě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nejistotu vnímají jako méně stresující a ohrožující</a:t>
            </a:r>
          </a:p>
          <a:p>
            <a:r>
              <a:rPr lang="cs-CZ" dirty="0"/>
              <a:t>lépe snášejí svobodu volby nebo kontakt s lidmi z jiných kultur nebo sociálních skupin</a:t>
            </a:r>
          </a:p>
          <a:p>
            <a:endParaRPr lang="cs-CZ" dirty="0"/>
          </a:p>
          <a:p>
            <a:r>
              <a:rPr lang="cs-CZ" dirty="0"/>
              <a:t>naopak: potřeba vysoce strukturovaných instrukcí, pravidel a pod.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6740"/>
            <a:ext cx="8229600" cy="58070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11. Generally,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en-US" dirty="0"/>
              <a:t>a. I save money for the future.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en-US" dirty="0"/>
              <a:t>b. I spend what I have.</a:t>
            </a:r>
          </a:p>
          <a:p>
            <a:pPr>
              <a:buNone/>
            </a:pPr>
            <a:r>
              <a:rPr lang="en-US" b="1" dirty="0"/>
              <a:t>12. My general belief about child-rearing is that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en-US" dirty="0"/>
              <a:t>a.  children should be cared for by their mothers.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en-US" dirty="0"/>
              <a:t>b. children can be cared for by others.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kultura?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>
              <a:buNone/>
            </a:pPr>
            <a:r>
              <a:rPr lang="cs-CZ" dirty="0"/>
              <a:t>možné definice?</a:t>
            </a:r>
          </a:p>
          <a:p>
            <a:r>
              <a:rPr lang="cs-CZ" dirty="0"/>
              <a:t>specifický způsob rozumění světu</a:t>
            </a:r>
          </a:p>
          <a:p>
            <a:pPr lvl="1"/>
            <a:r>
              <a:rPr lang="cs-CZ" dirty="0"/>
              <a:t>hodnoty, postoje, přesvědčení, normy, zvyky, jazyk, umění, artefakty...</a:t>
            </a:r>
          </a:p>
          <a:p>
            <a:r>
              <a:rPr lang="cs-CZ" dirty="0"/>
              <a:t>je předáván komunikací, z generace na generaci</a:t>
            </a:r>
          </a:p>
          <a:p>
            <a:r>
              <a:rPr lang="cs-CZ" dirty="0"/>
              <a:t>kulturní relativismus vs. kulturní evoluce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Orientace na budoucnost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tendence dělat dlouhodobé plány </a:t>
            </a:r>
            <a:r>
              <a:rPr lang="cs-CZ"/>
              <a:t>do budoucnosti</a:t>
            </a:r>
            <a:endParaRPr lang="cs-CZ" dirty="0"/>
          </a:p>
          <a:p>
            <a:r>
              <a:rPr lang="cs-CZ" dirty="0"/>
              <a:t>různý přístup ke spoření, podnikání a pod.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96" y="3594526"/>
            <a:ext cx="9087896" cy="2732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6740"/>
            <a:ext cx="8229600" cy="58070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13. For the most part,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en-US" dirty="0"/>
              <a:t>a. I believe I’m in control of my own life.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en-US" dirty="0"/>
              <a:t>b. I believe my life is largely determined by forces out of my control.</a:t>
            </a:r>
          </a:p>
          <a:p>
            <a:pPr>
              <a:buNone/>
            </a:pPr>
            <a:r>
              <a:rPr lang="en-US" b="1" dirty="0"/>
              <a:t>14. In general,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en-US" dirty="0"/>
              <a:t>a. I have leisure time to do what I find fun.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en-US" dirty="0"/>
              <a:t>b. I have little leisure time.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Bezuzdnost / sebekontrola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uspokojování tužeb, užívání si života</a:t>
            </a:r>
          </a:p>
          <a:p>
            <a:r>
              <a:rPr lang="cs-CZ" dirty="0"/>
              <a:t>regulace potěšení systémem sociálních norem</a:t>
            </a:r>
          </a:p>
          <a:p>
            <a:endParaRPr lang="cs-CZ" dirty="0"/>
          </a:p>
          <a:p>
            <a:r>
              <a:rPr lang="cs-CZ" dirty="0"/>
              <a:t>může mít ale objektivní příčiny – těžší životní podmínky např. v důsledku podnebí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Hofstede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Individualismus / kolektivismus</a:t>
            </a:r>
          </a:p>
          <a:p>
            <a:r>
              <a:rPr lang="cs-CZ" dirty="0"/>
              <a:t>Vysoká / nízká důležitost kontextu</a:t>
            </a:r>
          </a:p>
          <a:p>
            <a:pPr lvl="1"/>
            <a:r>
              <a:rPr lang="cs-CZ" dirty="0"/>
              <a:t>Tato dimenze je v novější metodice vypuštěna</a:t>
            </a:r>
          </a:p>
          <a:p>
            <a:r>
              <a:rPr lang="cs-CZ" dirty="0"/>
              <a:t>Rozpětí moci</a:t>
            </a:r>
          </a:p>
          <a:p>
            <a:r>
              <a:rPr lang="cs-CZ" dirty="0"/>
              <a:t>Maskulinita / feminita</a:t>
            </a:r>
          </a:p>
          <a:p>
            <a:r>
              <a:rPr lang="cs-CZ" b="1" dirty="0"/>
              <a:t>Tolerance vůči nejistotě</a:t>
            </a:r>
          </a:p>
          <a:p>
            <a:r>
              <a:rPr lang="cs-CZ" dirty="0"/>
              <a:t>Dlouhodobá a krátkodobá orientace</a:t>
            </a:r>
          </a:p>
          <a:p>
            <a:r>
              <a:rPr lang="cs-CZ" dirty="0"/>
              <a:t>Bezuzdnost / sebekontrola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Tipy pro interkulturní komunikaci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teoretická příprava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omezení </a:t>
            </a:r>
            <a:r>
              <a:rPr lang="cs-CZ" dirty="0" err="1"/>
              <a:t>etnocentrismu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reflexe vlastních stereotypů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zvýšená pozornost během komunikace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pozor na přehnané </a:t>
            </a:r>
            <a:r>
              <a:rPr lang="cs-CZ" dirty="0" err="1"/>
              <a:t>atribuce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identifikace rozdílů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přizpůsobování komunikace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Ilustrativní příklad: pohlaví vs. </a:t>
            </a:r>
            <a:r>
              <a:rPr lang="cs-CZ" dirty="0" err="1"/>
              <a:t>gender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pohlaví – dáno geneticky</a:t>
            </a:r>
          </a:p>
          <a:p>
            <a:r>
              <a:rPr lang="cs-CZ" dirty="0" err="1"/>
              <a:t>gender</a:t>
            </a:r>
            <a:r>
              <a:rPr lang="cs-CZ" dirty="0"/>
              <a:t> – hodnoty, přesvědčení a normy spojené v určitém prostředí s pohlavím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Přenos kultury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enkulturace</a:t>
            </a:r>
            <a:r>
              <a:rPr lang="cs-CZ" dirty="0"/>
              <a:t> – osvojování si kultury během vývoje (výchovou a pod.)</a:t>
            </a:r>
          </a:p>
          <a:p>
            <a:pPr lvl="1"/>
            <a:r>
              <a:rPr lang="cs-CZ" dirty="0"/>
              <a:t>srov. socializace</a:t>
            </a:r>
          </a:p>
          <a:p>
            <a:r>
              <a:rPr lang="cs-CZ" dirty="0"/>
              <a:t>akulturace – osvojování si cizí kultury později v životě</a:t>
            </a:r>
          </a:p>
          <a:p>
            <a:pPr lvl="1"/>
            <a:r>
              <a:rPr lang="cs-CZ" dirty="0"/>
              <a:t>asimilace – nahrazení původní kultury</a:t>
            </a:r>
          </a:p>
          <a:p>
            <a:pPr lvl="1"/>
            <a:r>
              <a:rPr lang="cs-CZ" dirty="0"/>
              <a:t>co pozitivně ovlivňuje šanci na úspěšné začlenění se do nové kultury?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Proč je důležité studovat kulturu v kontextu komunikace?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ekonomická provázanost</a:t>
            </a:r>
          </a:p>
          <a:p>
            <a:r>
              <a:rPr lang="cs-CZ" dirty="0"/>
              <a:t>demografické změny</a:t>
            </a:r>
          </a:p>
          <a:p>
            <a:r>
              <a:rPr lang="cs-CZ" dirty="0"/>
              <a:t>rozvoj komunikačních technologií</a:t>
            </a:r>
          </a:p>
          <a:p>
            <a:r>
              <a:rPr lang="cs-CZ" dirty="0"/>
              <a:t>kulturní senzitivita</a:t>
            </a:r>
          </a:p>
          <a:p>
            <a:r>
              <a:rPr lang="cs-CZ" dirty="0"/>
              <a:t>snaha o slušnost</a:t>
            </a:r>
          </a:p>
          <a:p>
            <a:r>
              <a:rPr lang="cs-CZ" dirty="0"/>
              <a:t>zlepšení komunikačních kompetencí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Kulturní imperialismus vs. soft </a:t>
            </a:r>
            <a:r>
              <a:rPr lang="cs-CZ" dirty="0" err="1"/>
              <a:t>power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jaké jsou důsledky globalizace pro kulturu v méně rozvinutých částech světa?</a:t>
            </a:r>
          </a:p>
          <a:p>
            <a:pPr lvl="1"/>
            <a:r>
              <a:rPr lang="cs-CZ" dirty="0"/>
              <a:t>„</a:t>
            </a:r>
            <a:r>
              <a:rPr lang="cs-CZ" b="1" dirty="0"/>
              <a:t>Globalizace</a:t>
            </a:r>
            <a:r>
              <a:rPr lang="cs-CZ" dirty="0"/>
              <a:t> se týká skutečnosti, že svět v němž žijeme, je stále více jeden, a že se tedy jedinci, skupiny i národy na sobě stávají více vzájemně závislými.“ (</a:t>
            </a:r>
            <a:r>
              <a:rPr lang="cs-CZ" dirty="0" err="1"/>
              <a:t>Giddens</a:t>
            </a:r>
            <a:r>
              <a:rPr lang="cs-CZ" dirty="0"/>
              <a:t>, 2013)</a:t>
            </a:r>
          </a:p>
          <a:p>
            <a:r>
              <a:rPr lang="cs-CZ" dirty="0"/>
              <a:t>jaké jsou negativa a pozitiva?</a:t>
            </a:r>
          </a:p>
          <a:p>
            <a:pPr lvl="1"/>
            <a:r>
              <a:rPr lang="cs-CZ" dirty="0"/>
              <a:t>mediální imperialismus</a:t>
            </a:r>
          </a:p>
          <a:p>
            <a:endParaRPr lang="cs-CZ" dirty="0"/>
          </a:p>
          <a:p>
            <a:r>
              <a:rPr lang="cs-CZ" dirty="0"/>
              <a:t>jak mohou státy využívat soft </a:t>
            </a:r>
            <a:r>
              <a:rPr lang="cs-CZ" dirty="0" err="1"/>
              <a:t>power</a:t>
            </a:r>
            <a:r>
              <a:rPr lang="cs-CZ" dirty="0"/>
              <a:t>?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Schwartzův</a:t>
            </a:r>
            <a:r>
              <a:rPr lang="cs-CZ" dirty="0"/>
              <a:t> systém hodnot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1026" name="Picture 2" descr="http://www.yourmorals.org/schwartz_grap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3514" y="1496468"/>
            <a:ext cx="7600190" cy="53038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Zkoumání kultur a hodnot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/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dirty="0" err="1"/>
              <a:t>Hofstede</a:t>
            </a:r>
            <a:r>
              <a:rPr lang="cs-CZ" dirty="0"/>
              <a:t> </a:t>
            </a:r>
          </a:p>
          <a:p>
            <a:pPr lvl="1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dirty="0"/>
              <a:t>průzkum v IBM (70. léta)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dirty="0">
                <a:hlinkClick r:id="rId2"/>
              </a:rPr>
              <a:t>https://geert-hofstede.com/czech-republic.html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8276"/>
            <a:ext cx="8229600" cy="59331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1. Success, to my way of thinking, is better measured by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en-US" dirty="0"/>
              <a:t>a. the extent to which I surpass others.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en-US" dirty="0"/>
              <a:t>b. my contribution to the group effort.</a:t>
            </a:r>
          </a:p>
          <a:p>
            <a:pPr>
              <a:buNone/>
            </a:pPr>
            <a:r>
              <a:rPr lang="en-US" b="1" dirty="0"/>
              <a:t>2. My heroes are generally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en-US" dirty="0"/>
              <a:t>a. people who stand out from the crowd.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en-US" dirty="0"/>
              <a:t>b. team players.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17319</TotalTime>
  <Words>581</Words>
  <Application>Microsoft Office PowerPoint</Application>
  <PresentationFormat>Předvádění na obrazovce (4:3)</PresentationFormat>
  <Paragraphs>152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ＭＳ Ｐゴシック</vt:lpstr>
      <vt:lpstr>Arial</vt:lpstr>
      <vt:lpstr>Calibri</vt:lpstr>
      <vt:lpstr>Motiv systému Office</vt:lpstr>
      <vt:lpstr>JJB269  Sociální kontext komunikace  Přednášející: Ing. Mgr. Marek Vranka </vt:lpstr>
      <vt:lpstr>Co je kultura?</vt:lpstr>
      <vt:lpstr>Ilustrativní příklad: pohlaví vs. gender</vt:lpstr>
      <vt:lpstr>Přenos kultury</vt:lpstr>
      <vt:lpstr>Proč je důležité studovat kulturu v kontextu komunikace?</vt:lpstr>
      <vt:lpstr>Kulturní imperialismus vs. soft power</vt:lpstr>
      <vt:lpstr>Schwartzův systém hodnot</vt:lpstr>
      <vt:lpstr>Zkoumání kultur a hodnot</vt:lpstr>
      <vt:lpstr>Prezentace aplikace PowerPoint</vt:lpstr>
      <vt:lpstr>Individualismus / kolektivismus</vt:lpstr>
      <vt:lpstr>Prezentace aplikace PowerPoint</vt:lpstr>
      <vt:lpstr>Vysoká / nízká důležitost kontextu</vt:lpstr>
      <vt:lpstr>Prezentace aplikace PowerPoint</vt:lpstr>
      <vt:lpstr>Rozpětí moci</vt:lpstr>
      <vt:lpstr>Prezentace aplikace PowerPoint</vt:lpstr>
      <vt:lpstr>Maskulinita / feminita</vt:lpstr>
      <vt:lpstr>Prezentace aplikace PowerPoint</vt:lpstr>
      <vt:lpstr>Tolerance vůči nejistotě</vt:lpstr>
      <vt:lpstr>Prezentace aplikace PowerPoint</vt:lpstr>
      <vt:lpstr>Orientace na budoucnost</vt:lpstr>
      <vt:lpstr>Prezentace aplikace PowerPoint</vt:lpstr>
      <vt:lpstr>Bezuzdnost / sebekontrola</vt:lpstr>
      <vt:lpstr>Hofstede</vt:lpstr>
      <vt:lpstr>Tipy pro interkulturní komunikaci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z neuroekonomie</dc:title>
  <dc:creator>Petr Houdek</dc:creator>
  <cp:lastModifiedBy>mV</cp:lastModifiedBy>
  <cp:revision>606</cp:revision>
  <dcterms:created xsi:type="dcterms:W3CDTF">2010-04-13T10:47:41Z</dcterms:created>
  <dcterms:modified xsi:type="dcterms:W3CDTF">2017-11-13T19:34:12Z</dcterms:modified>
</cp:coreProperties>
</file>