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C9D3E-CD76-4E9C-98FF-4BFE202945CD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CB7F88-13BC-464B-96C9-B47EB2725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794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C9D3E-CD76-4E9C-98FF-4BFE202945CD}" type="datetimeFigureOut">
              <a:rPr lang="cs-CZ" smtClean="0"/>
              <a:t>04.04.2017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B7F88-13BC-464B-96C9-B47EB2725E2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280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4. hodina</a:t>
            </a:r>
            <a:br>
              <a:rPr lang="cs-CZ" altLang="cs-CZ" b="1"/>
            </a:br>
            <a:r>
              <a:rPr lang="cs-CZ" altLang="cs-CZ" sz="3200" b="1"/>
              <a:t>(13. 3. 2017)</a:t>
            </a:r>
            <a:endParaRPr lang="cs-CZ" altLang="cs-CZ" sz="320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7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500" b="1"/>
              <a:t>chybné členění:</a:t>
            </a:r>
            <a:r>
              <a:rPr lang="cs-CZ" altLang="cs-CZ" sz="2500"/>
              <a:t> někdy je to jen projev neohrabanosti, ztěžující porozumění </a:t>
            </a:r>
            <a:r>
              <a:rPr lang="cs-CZ" altLang="cs-CZ" sz="1600"/>
              <a:t>(příklady jsou z psaného textu)</a:t>
            </a:r>
            <a:r>
              <a:rPr lang="cs-CZ" altLang="cs-CZ" sz="2500"/>
              <a:t> </a:t>
            </a:r>
            <a:br>
              <a:rPr lang="cs-CZ" altLang="cs-CZ" sz="2500"/>
            </a:br>
            <a:r>
              <a:rPr lang="cs-CZ" altLang="cs-CZ" sz="3000"/>
              <a:t> </a:t>
            </a:r>
            <a:r>
              <a:rPr lang="cs-CZ" altLang="cs-CZ" sz="2000" b="1">
                <a:solidFill>
                  <a:srgbClr val="FF0000"/>
                </a:solidFill>
              </a:rPr>
              <a:t>chybně</a:t>
            </a:r>
            <a:r>
              <a:rPr lang="cs-CZ" altLang="cs-CZ" sz="2000" b="1">
                <a:solidFill>
                  <a:srgbClr val="0000FF"/>
                </a:solidFill>
              </a:rPr>
              <a:t>			          </a:t>
            </a:r>
            <a:r>
              <a:rPr lang="cs-CZ" altLang="cs-CZ" sz="2000" b="1">
                <a:solidFill>
                  <a:schemeClr val="tx1"/>
                </a:solidFill>
              </a:rPr>
              <a:t>OK:</a:t>
            </a:r>
            <a:r>
              <a:rPr lang="cs-CZ" altLang="cs-CZ" sz="2000" b="1">
                <a:solidFill>
                  <a:srgbClr val="0000FF"/>
                </a:solidFill>
              </a:rPr>
              <a:t>	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548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3300">
                <a:solidFill>
                  <a:srgbClr val="FF0000"/>
                </a:solidFill>
              </a:rPr>
              <a:t>chybně:</a:t>
            </a:r>
            <a:r>
              <a:rPr lang="cs-CZ" altLang="cs-CZ" sz="3300">
                <a:solidFill>
                  <a:schemeClr val="tx1"/>
                </a:solidFill>
              </a:rPr>
              <a:t> </a:t>
            </a:r>
            <a:r>
              <a:rPr lang="cs-CZ" altLang="cs-CZ" sz="3300">
                <a:solidFill>
                  <a:srgbClr val="FF0000"/>
                </a:solidFill>
              </a:rPr>
              <a:t>deska zničená // Němci obnovena</a:t>
            </a:r>
            <a:r>
              <a:rPr lang="cs-CZ" altLang="cs-CZ" sz="3300">
                <a:solidFill>
                  <a:schemeClr val="tx1"/>
                </a:solidFill>
              </a:rPr>
              <a:t> </a:t>
            </a:r>
            <a:br>
              <a:rPr lang="cs-CZ" altLang="cs-CZ" sz="3300">
                <a:solidFill>
                  <a:schemeClr val="tx1"/>
                </a:solidFill>
              </a:rPr>
            </a:br>
            <a:r>
              <a:rPr lang="cs-CZ" altLang="cs-CZ" sz="3300">
                <a:solidFill>
                  <a:schemeClr val="tx1"/>
                </a:solidFill>
              </a:rPr>
              <a:t>OK: 	deska // zničená Němci // obnovena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24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/>
              <a:t>...někdy však hrozí přímo nedorozumění: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68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/>
              <a:t>čínský příklad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95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/>
              <a:t>Zvukové prostředky k vyjádření předělu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114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 b="1"/>
              <a:t>Úsekový předěl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3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Připomeňme, co je úsek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21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300"/>
              <a:t>Dva typy větného úseku: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9562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600" b="1"/>
              <a:t>1) Úsekový předěl </a:t>
            </a:r>
            <a:r>
              <a:rPr lang="cs-CZ" altLang="cs-CZ" sz="3600" b="1" u="sng"/>
              <a:t>na konci</a:t>
            </a:r>
            <a:r>
              <a:rPr lang="cs-CZ" altLang="cs-CZ" sz="3600" b="1"/>
              <a:t> věty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60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500" b="1"/>
              <a:t>2) </a:t>
            </a:r>
            <a:r>
              <a:rPr lang="cs-CZ" altLang="cs-CZ" sz="3600" b="1"/>
              <a:t>Úsekový předěl </a:t>
            </a:r>
            <a:r>
              <a:rPr lang="cs-CZ" altLang="cs-CZ" sz="3500" b="1" u="sng"/>
              <a:t>uvnitř</a:t>
            </a:r>
            <a:r>
              <a:rPr lang="cs-CZ" altLang="cs-CZ" sz="3500" b="1"/>
              <a:t> věty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70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400" b="1"/>
              <a:t>RYTMUS: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6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>
                <a:solidFill>
                  <a:srgbClr val="0000FF"/>
                </a:solidFill>
              </a:rPr>
              <a:t>KDY</a:t>
            </a:r>
            <a:r>
              <a:rPr lang="cs-CZ" altLang="cs-CZ" sz="2800" b="1"/>
              <a:t> </a:t>
            </a:r>
            <a:r>
              <a:rPr lang="cs-CZ" altLang="cs-CZ" sz="2800" b="1">
                <a:solidFill>
                  <a:srgbClr val="0000FF"/>
                </a:solidFill>
              </a:rPr>
              <a:t>se uvnitř věty objevuje úsekový předěl?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9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000"/>
              <a:t>pokračování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664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b="1"/>
              <a:t>Rada závěrem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746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900"/>
              <a:t>Proč máme rádi rytmus?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70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cs-CZ" sz="2500" b="1"/>
              <a:t>Telefonní číslo </a:t>
            </a:r>
            <a:r>
              <a:rPr lang="cs-CZ" altLang="cs-CZ" sz="2500"/>
              <a:t>lze zapsat	buď takto: 	</a:t>
            </a:r>
            <a:r>
              <a:rPr lang="cs-CZ" altLang="cs-CZ" sz="2500" b="1">
                <a:solidFill>
                  <a:srgbClr val="0000FF"/>
                </a:solidFill>
              </a:rPr>
              <a:t>263538517</a:t>
            </a:r>
            <a:r>
              <a:rPr lang="cs-CZ" altLang="cs-CZ" sz="2500"/>
              <a:t> </a:t>
            </a:r>
            <a:br>
              <a:rPr lang="cs-CZ" altLang="cs-CZ" sz="2500"/>
            </a:br>
            <a:r>
              <a:rPr lang="cs-CZ" altLang="cs-CZ" sz="2500"/>
              <a:t>					nebo takto: 	</a:t>
            </a:r>
            <a:r>
              <a:rPr lang="cs-CZ" altLang="cs-CZ" sz="2500" b="1">
                <a:solidFill>
                  <a:srgbClr val="0000FF"/>
                </a:solidFill>
              </a:rPr>
              <a:t>263 538 517</a:t>
            </a:r>
            <a:r>
              <a:rPr lang="cs-CZ" altLang="cs-CZ" sz="2500" i="1">
                <a:solidFill>
                  <a:srgbClr val="0000FF"/>
                </a:solidFill>
              </a:rPr>
              <a:t> </a:t>
            </a:r>
            <a:br>
              <a:rPr lang="cs-CZ" altLang="cs-CZ" sz="2500" i="1">
                <a:solidFill>
                  <a:srgbClr val="0000FF"/>
                </a:solidFill>
              </a:rPr>
            </a:br>
            <a:r>
              <a:rPr lang="cs-CZ" altLang="cs-CZ" sz="2500" b="1"/>
              <a:t>Která podoba se vám lépe vnímá? </a:t>
            </a:r>
            <a:r>
              <a:rPr lang="cs-CZ" altLang="cs-CZ" sz="2500"/>
              <a:t>(určitě ta druhá)</a:t>
            </a:r>
            <a:r>
              <a:rPr lang="cs-CZ" altLang="cs-CZ" sz="2500" b="1"/>
              <a:t> </a:t>
            </a:r>
            <a:br>
              <a:rPr lang="cs-CZ" altLang="cs-CZ" sz="2500" b="1"/>
            </a:br>
            <a:r>
              <a:rPr lang="cs-CZ" altLang="cs-CZ" sz="2500" b="1"/>
              <a:t>			</a:t>
            </a:r>
            <a:br>
              <a:rPr lang="cs-CZ" altLang="cs-CZ" sz="2500" b="1"/>
            </a:br>
            <a:r>
              <a:rPr lang="cs-CZ" altLang="cs-CZ" sz="2500" b="1"/>
              <a:t>Hudba, tanec, poezie </a:t>
            </a:r>
            <a:r>
              <a:rPr lang="cs-CZ" altLang="cs-CZ" sz="2500"/>
              <a:t>(lidské výtvory) </a:t>
            </a:r>
            <a:br>
              <a:rPr lang="cs-CZ" altLang="cs-CZ" sz="2500"/>
            </a:br>
            <a:r>
              <a:rPr lang="cs-CZ" altLang="cs-CZ" sz="2500"/>
              <a:t>jsou podřízené rytmickým schématům</a:t>
            </a:r>
            <a:r>
              <a:rPr lang="cs-CZ" altLang="cs-CZ" sz="2000"/>
              <a:t>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89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/>
              <a:t>Rytmus řeči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506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 b="1"/>
              <a:t>Rytmus řeči: hlavní zvukové prostředky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691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cs-CZ" altLang="cs-CZ" sz="3300" b="1">
                <a:solidFill>
                  <a:srgbClr val="0000FF"/>
                </a:solidFill>
              </a:rPr>
              <a:t>ad 1. Členění řeči pomocí předělů</a:t>
            </a:r>
            <a:br>
              <a:rPr lang="cs-CZ" altLang="cs-CZ" sz="3300" b="1">
                <a:solidFill>
                  <a:srgbClr val="0000FF"/>
                </a:solidFill>
              </a:rPr>
            </a:br>
            <a:r>
              <a:rPr lang="cs-CZ" altLang="cs-CZ" sz="3300" b="1">
                <a:solidFill>
                  <a:srgbClr val="0000FF"/>
                </a:solidFill>
              </a:rPr>
              <a:t>neboli „frázování“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030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u="sng"/>
              <a:t>Mluvčí</a:t>
            </a:r>
            <a:r>
              <a:rPr lang="cs-CZ" altLang="cs-CZ" sz="2800" b="1"/>
              <a:t>: kam klade předěly?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036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cs-CZ" altLang="cs-CZ" sz="2800" b="1" u="sng"/>
              <a:t>Posluchač</a:t>
            </a:r>
            <a:r>
              <a:rPr lang="cs-CZ" altLang="cs-CZ" sz="2800" b="1"/>
              <a:t>: k čemu potřebuje předěly? </a:t>
            </a:r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07236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</Words>
  <Application>Microsoft Office PowerPoint</Application>
  <PresentationFormat>Předvádění na obrazovce (4:3)</PresentationFormat>
  <Paragraphs>22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Motiv Office</vt:lpstr>
      <vt:lpstr>4. hodina (13. 3. 2017)</vt:lpstr>
      <vt:lpstr>RYTMUS:</vt:lpstr>
      <vt:lpstr>Proč máme rádi rytmus?</vt:lpstr>
      <vt:lpstr>Telefonní číslo lze zapsat buď takto:  263538517       nebo takto:  263 538 517  Která podoba se vám lépe vnímá? (určitě ta druhá)      Hudba, tanec, poezie (lidské výtvory)  jsou podřízené rytmickým schématům </vt:lpstr>
      <vt:lpstr>Rytmus řeči</vt:lpstr>
      <vt:lpstr>Rytmus řeči: hlavní zvukové prostředky</vt:lpstr>
      <vt:lpstr>ad 1. Členění řeči pomocí předělů neboli „frázování“</vt:lpstr>
      <vt:lpstr>Mluvčí: kam klade předěly?</vt:lpstr>
      <vt:lpstr>Posluchač: k čemu potřebuje předěly? </vt:lpstr>
      <vt:lpstr>chybné členění: někdy je to jen projev neohrabanosti, ztěžující porozumění (příklady jsou z psaného textu)   chybně             OK: </vt:lpstr>
      <vt:lpstr>chybně: deska zničená // Němci obnovena  OK:  deska // zničená Němci // obnovena</vt:lpstr>
      <vt:lpstr>...někdy však hrozí přímo nedorozumění:</vt:lpstr>
      <vt:lpstr>čínský příklad</vt:lpstr>
      <vt:lpstr>Zvukové prostředky k vyjádření předělu</vt:lpstr>
      <vt:lpstr>Úsekový předěl</vt:lpstr>
      <vt:lpstr>Připomeňme, co je úsek</vt:lpstr>
      <vt:lpstr>Dva typy větného úseku:</vt:lpstr>
      <vt:lpstr>1) Úsekový předěl na konci věty</vt:lpstr>
      <vt:lpstr>2) Úsekový předěl uvnitř věty</vt:lpstr>
      <vt:lpstr>KDY se uvnitř věty objevuje úsekový předěl?</vt:lpstr>
      <vt:lpstr>pokračování</vt:lpstr>
      <vt:lpstr>Rada závěrem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hodina (13. 3. 2017)</dc:title>
  <dc:creator>Vláďa Liščák</dc:creator>
  <cp:lastModifiedBy>Vláďa Liščák</cp:lastModifiedBy>
  <cp:revision>1</cp:revision>
  <dcterms:created xsi:type="dcterms:W3CDTF">2017-04-04T10:09:52Z</dcterms:created>
  <dcterms:modified xsi:type="dcterms:W3CDTF">2017-04-04T10:09:52Z</dcterms:modified>
</cp:coreProperties>
</file>