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30"/>
  </p:notesMasterIdLst>
  <p:sldIdLst>
    <p:sldId id="636" r:id="rId2"/>
    <p:sldId id="637" r:id="rId3"/>
    <p:sldId id="638" r:id="rId4"/>
    <p:sldId id="639" r:id="rId5"/>
    <p:sldId id="640" r:id="rId6"/>
    <p:sldId id="641" r:id="rId7"/>
    <p:sldId id="642" r:id="rId8"/>
    <p:sldId id="643" r:id="rId9"/>
    <p:sldId id="905" r:id="rId10"/>
    <p:sldId id="906" r:id="rId11"/>
    <p:sldId id="755" r:id="rId12"/>
    <p:sldId id="907" r:id="rId13"/>
    <p:sldId id="754" r:id="rId14"/>
    <p:sldId id="908" r:id="rId15"/>
    <p:sldId id="966" r:id="rId16"/>
    <p:sldId id="757" r:id="rId17"/>
    <p:sldId id="967" r:id="rId18"/>
    <p:sldId id="644" r:id="rId19"/>
    <p:sldId id="645" r:id="rId20"/>
    <p:sldId id="968" r:id="rId21"/>
    <p:sldId id="597" r:id="rId22"/>
    <p:sldId id="598" r:id="rId23"/>
    <p:sldId id="258" r:id="rId24"/>
    <p:sldId id="259" r:id="rId25"/>
    <p:sldId id="599" r:id="rId26"/>
    <p:sldId id="600" r:id="rId27"/>
    <p:sldId id="570" r:id="rId28"/>
    <p:sldId id="969"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3931" autoAdjust="0"/>
  </p:normalViewPr>
  <p:slideViewPr>
    <p:cSldViewPr snapToGrid="0">
      <p:cViewPr varScale="1">
        <p:scale>
          <a:sx n="79" d="100"/>
          <a:sy n="79" d="100"/>
        </p:scale>
        <p:origin x="542" y="72"/>
      </p:cViewPr>
      <p:guideLst/>
    </p:cSldViewPr>
  </p:slideViewPr>
  <p:outlineViewPr>
    <p:cViewPr>
      <p:scale>
        <a:sx n="33" d="100"/>
        <a:sy n="33" d="100"/>
      </p:scale>
      <p:origin x="0" y="-227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76A2-5B9F-4714-BE59-480B9C86B454}" type="datetimeFigureOut">
              <a:rPr lang="cs-CZ" smtClean="0"/>
              <a:t>18.03.2024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B1F47-7B68-47F2-9885-4930072E1ECA}" type="slidenum">
              <a:rPr lang="cs-CZ" smtClean="0"/>
              <a:t>‹#›</a:t>
            </a:fld>
            <a:endParaRPr lang="cs-CZ"/>
          </a:p>
        </p:txBody>
      </p:sp>
    </p:spTree>
    <p:extLst>
      <p:ext uri="{BB962C8B-B14F-4D97-AF65-F5344CB8AC3E}">
        <p14:creationId xmlns:p14="http://schemas.microsoft.com/office/powerpoint/2010/main" val="12233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8C4C5B-9C86-440F-9BC1-A3A017C6168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6750DEF-4663-4749-8B2B-D056115B3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2BE26A1-D850-4B34-B37D-9AAE294F311F}"/>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D50F37A4-8D43-4A21-8021-7E24699FE584}"/>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F246FA62-519F-404C-B423-F624396A9BF5}"/>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189825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EC5EED-F3A4-4C0B-BA06-048236EB4FE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E031476-A54D-4AC8-832C-8323456F655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90F454E-F80A-46D8-83A6-4AFB4CFBC4A2}"/>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37BCF537-8F98-427C-B6F4-6A4D56F4C128}"/>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4A61B0D2-8670-467D-96A9-0D968F4DA3AF}"/>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219630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3314B38-0A67-4852-BD08-0C230BF6D8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32DAF71-3C24-4474-801C-DF28BFD97D8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696B78-0236-4BA5-97B3-B0EDF5D418F3}"/>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8DEF86E3-5C5A-4B98-A0FC-6EC00902186F}"/>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04A2FBED-9806-43D9-AD38-E8023398EFB2}"/>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63937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44783C-D30F-4BFE-9137-D2329093E48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665DD40-0F2F-4958-8142-056FC5E1CF1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935D6B7-FA8F-4243-B607-577290B061D9}"/>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607D5A9A-AC80-425C-96B7-A0E7C0412320}"/>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AE7AB17C-E582-4109-BF05-B675C85D6A31}"/>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516039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6266F8-9269-4888-8CF9-9E4FCA58196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893BBB8-EE48-4461-BDC6-60CBF42AC5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C5AFF69-FDFB-48B1-A1D0-C89874C6E82D}"/>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C73D6410-8E47-463B-8496-454E97CB20AA}"/>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DCFDCE4D-DD72-40AF-A86B-0EB51AEE87FF}"/>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53238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37431-0AD8-492C-8EFB-ECF35DD4AD1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56A52BF-7EB3-4633-A690-FF891B271F8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C46C936-0C7F-4619-869A-B079061C236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C9AB69C-3F81-452E-B8A8-143DD28FBF72}"/>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6" name="Zástupný symbol pro zápatí 5">
            <a:extLst>
              <a:ext uri="{FF2B5EF4-FFF2-40B4-BE49-F238E27FC236}">
                <a16:creationId xmlns:a16="http://schemas.microsoft.com/office/drawing/2014/main" id="{ED7A1ACA-E426-4259-B2A6-FF78CA751784}"/>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7052990C-F681-4ED3-A672-256157F4C160}"/>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13761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BCD55-18DE-476D-AADA-91608FF29CD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F093231-9E71-4736-B882-80852DD923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CD672FD-C1FE-4119-A650-820562E8F7C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BCEAC71-7490-4E6B-A254-22AB7FD472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35B21DC-439A-41F5-802C-40F8B34DA8D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16A3E7F-97C2-409F-A35E-E66FE88D3BDF}"/>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8" name="Zástupný symbol pro zápatí 7">
            <a:extLst>
              <a:ext uri="{FF2B5EF4-FFF2-40B4-BE49-F238E27FC236}">
                <a16:creationId xmlns:a16="http://schemas.microsoft.com/office/drawing/2014/main" id="{D692968B-9AA2-41E2-B40C-5B75BCCAF57C}"/>
              </a:ext>
            </a:extLst>
          </p:cNvPr>
          <p:cNvSpPr>
            <a:spLocks noGrp="1"/>
          </p:cNvSpPr>
          <p:nvPr>
            <p:ph type="ftr" sz="quarter" idx="11"/>
          </p:nvPr>
        </p:nvSpPr>
        <p:spPr/>
        <p:txBody>
          <a:bodyPr/>
          <a:lstStyle/>
          <a:p>
            <a:endParaRPr lang="en-GB"/>
          </a:p>
        </p:txBody>
      </p:sp>
      <p:sp>
        <p:nvSpPr>
          <p:cNvPr id="9" name="Zástupný symbol pro číslo snímku 8">
            <a:extLst>
              <a:ext uri="{FF2B5EF4-FFF2-40B4-BE49-F238E27FC236}">
                <a16:creationId xmlns:a16="http://schemas.microsoft.com/office/drawing/2014/main" id="{791B4863-ED57-45FD-959D-2855B53A86EB}"/>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81741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017D39-1315-4FCE-8A37-8B835C0211B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C66EB5F-2B0B-4722-A21A-DE6F58139FB9}"/>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4" name="Zástupný symbol pro zápatí 3">
            <a:extLst>
              <a:ext uri="{FF2B5EF4-FFF2-40B4-BE49-F238E27FC236}">
                <a16:creationId xmlns:a16="http://schemas.microsoft.com/office/drawing/2014/main" id="{6AB29E45-2D2F-433D-A530-84AB002634ED}"/>
              </a:ext>
            </a:extLst>
          </p:cNvPr>
          <p:cNvSpPr>
            <a:spLocks noGrp="1"/>
          </p:cNvSpPr>
          <p:nvPr>
            <p:ph type="ftr" sz="quarter" idx="11"/>
          </p:nvPr>
        </p:nvSpPr>
        <p:spPr/>
        <p:txBody>
          <a:bodyPr/>
          <a:lstStyle/>
          <a:p>
            <a:endParaRPr lang="en-GB"/>
          </a:p>
        </p:txBody>
      </p:sp>
      <p:sp>
        <p:nvSpPr>
          <p:cNvPr id="5" name="Zástupný symbol pro číslo snímku 4">
            <a:extLst>
              <a:ext uri="{FF2B5EF4-FFF2-40B4-BE49-F238E27FC236}">
                <a16:creationId xmlns:a16="http://schemas.microsoft.com/office/drawing/2014/main" id="{90D1F965-FF51-4235-BAD3-D5E894DD5A2D}"/>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1946459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3096F6F-C47B-4B4E-8BC1-9F90FCD1A543}"/>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3" name="Zástupný symbol pro zápatí 2">
            <a:extLst>
              <a:ext uri="{FF2B5EF4-FFF2-40B4-BE49-F238E27FC236}">
                <a16:creationId xmlns:a16="http://schemas.microsoft.com/office/drawing/2014/main" id="{A02A3DC5-CC7F-4537-9C0C-F96563B15110}"/>
              </a:ext>
            </a:extLst>
          </p:cNvPr>
          <p:cNvSpPr>
            <a:spLocks noGrp="1"/>
          </p:cNvSpPr>
          <p:nvPr>
            <p:ph type="ftr" sz="quarter" idx="11"/>
          </p:nvPr>
        </p:nvSpPr>
        <p:spPr/>
        <p:txBody>
          <a:bodyPr/>
          <a:lstStyle/>
          <a:p>
            <a:endParaRPr lang="en-GB"/>
          </a:p>
        </p:txBody>
      </p:sp>
      <p:sp>
        <p:nvSpPr>
          <p:cNvPr id="4" name="Zástupný symbol pro číslo snímku 3">
            <a:extLst>
              <a:ext uri="{FF2B5EF4-FFF2-40B4-BE49-F238E27FC236}">
                <a16:creationId xmlns:a16="http://schemas.microsoft.com/office/drawing/2014/main" id="{7FF45482-E70F-4674-8EE0-A2BF85662554}"/>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29740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2EFAC6-47C6-4385-9556-7372890CC24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2AF77A1-681C-4D93-924C-CE0D354977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E9F7F6EE-39AC-4A0B-B9E0-9098FFAB1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61BFEB7-DCE9-4B87-AC56-538B8F16393A}"/>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6" name="Zástupný symbol pro zápatí 5">
            <a:extLst>
              <a:ext uri="{FF2B5EF4-FFF2-40B4-BE49-F238E27FC236}">
                <a16:creationId xmlns:a16="http://schemas.microsoft.com/office/drawing/2014/main" id="{E7FFE952-2297-45B1-B84D-A7818D0DE552}"/>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C61D3CF9-6A5D-419E-A6EB-7C56E99DEE38}"/>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61124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E4468-0FCD-47FC-9D69-7B9A8838650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F5DDAF1-DF25-4241-A129-C59CD25829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079070D-868B-4F86-9CDC-225B231B7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1B1B6AC-2CDB-4FBB-9F13-1E1F743F768D}"/>
              </a:ext>
            </a:extLst>
          </p:cNvPr>
          <p:cNvSpPr>
            <a:spLocks noGrp="1"/>
          </p:cNvSpPr>
          <p:nvPr>
            <p:ph type="dt" sz="half" idx="10"/>
          </p:nvPr>
        </p:nvSpPr>
        <p:spPr/>
        <p:txBody>
          <a:bodyPr/>
          <a:lstStyle/>
          <a:p>
            <a:fld id="{6868B32E-9256-4434-A2E6-120418FDE436}" type="datetimeFigureOut">
              <a:rPr lang="en-GB" smtClean="0"/>
              <a:t>18/03/2024</a:t>
            </a:fld>
            <a:endParaRPr lang="en-GB"/>
          </a:p>
        </p:txBody>
      </p:sp>
      <p:sp>
        <p:nvSpPr>
          <p:cNvPr id="6" name="Zástupný symbol pro zápatí 5">
            <a:extLst>
              <a:ext uri="{FF2B5EF4-FFF2-40B4-BE49-F238E27FC236}">
                <a16:creationId xmlns:a16="http://schemas.microsoft.com/office/drawing/2014/main" id="{D793CF6F-ECB7-4D93-AF6C-C19945EC5141}"/>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BD67BB8E-2086-4386-9A38-09555C897649}"/>
              </a:ext>
            </a:extLst>
          </p:cNvPr>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286381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19F3770-B8DE-4B15-9377-47D77F987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6C53F32-C519-4599-AB48-DC3377BFCC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05556F-C19C-4D72-9EC9-21A26869E2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8B32E-9256-4434-A2E6-120418FDE436}" type="datetimeFigureOut">
              <a:rPr lang="en-GB" smtClean="0"/>
              <a:t>18/03/2024</a:t>
            </a:fld>
            <a:endParaRPr lang="en-GB"/>
          </a:p>
        </p:txBody>
      </p:sp>
      <p:sp>
        <p:nvSpPr>
          <p:cNvPr id="5" name="Zástupný symbol pro zápatí 4">
            <a:extLst>
              <a:ext uri="{FF2B5EF4-FFF2-40B4-BE49-F238E27FC236}">
                <a16:creationId xmlns:a16="http://schemas.microsoft.com/office/drawing/2014/main" id="{0D929E4D-05E9-4A29-A95D-AB6A727A50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a:extLst>
              <a:ext uri="{FF2B5EF4-FFF2-40B4-BE49-F238E27FC236}">
                <a16:creationId xmlns:a16="http://schemas.microsoft.com/office/drawing/2014/main" id="{E5F7A35E-E6E8-43C8-8588-3B1AA07B8D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D7419-485E-42C3-A909-099A2AFC010B}" type="slidenum">
              <a:rPr lang="en-GB" smtClean="0"/>
              <a:t>‹#›</a:t>
            </a:fld>
            <a:endParaRPr lang="en-GB"/>
          </a:p>
        </p:txBody>
      </p:sp>
    </p:spTree>
    <p:extLst>
      <p:ext uri="{BB962C8B-B14F-4D97-AF65-F5344CB8AC3E}">
        <p14:creationId xmlns:p14="http://schemas.microsoft.com/office/powerpoint/2010/main" val="3652267923"/>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catalog.loc.gov/cgi-bin/Pwebrecon.cgi?SC=Author&amp;SEQ=20120307014140&amp;PID=m45YCJL0ckhiPYNi3ef9wDLFo1q&amp;SA=Barth,+Fredrik,+192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catalog.loc.gov/cgi-bin/Pwebrecon.cgi?SC=Author&amp;SEQ=20120307014345&amp;PID=6OaKMnVc06RqmsT2-OxHjuE0Cv&amp;SA=Barth,+Fredrik,+1928-" TargetMode="External"/><Relationship Id="rId2" Type="http://schemas.openxmlformats.org/officeDocument/2006/relationships/hyperlink" Target="http://catalog.loc.gov/cgi-bin/Pwebrecon.cgi?SC=Author&amp;SEQ=20120307014140&amp;PID=m45YCJL0ckhiPYNi3ef9wDLFo1q&amp;SA=Barth,+Fredrik,+1928-" TargetMode="External"/><Relationship Id="rId1" Type="http://schemas.openxmlformats.org/officeDocument/2006/relationships/slideLayout" Target="../slideLayouts/slideLayout2.xml"/><Relationship Id="rId4" Type="http://schemas.openxmlformats.org/officeDocument/2006/relationships/hyperlink" Target="http://catalog.loc.gov/cgi-bin/Pwebrecon.cgi?SC=Author&amp;SEQ=20120307014517&amp;PID=woOEVsxWaK9cTtmIUPNGpv1aAu&amp;SA=Barth,+Fredrik,+1928-"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2D3D81-B86F-1142-FB87-A454F94C7217}"/>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CC5A87C9-8659-CF39-46F9-650033778341}"/>
              </a:ext>
            </a:extLst>
          </p:cNvPr>
          <p:cNvSpPr>
            <a:spLocks noGrp="1"/>
          </p:cNvSpPr>
          <p:nvPr>
            <p:ph idx="1"/>
          </p:nvPr>
        </p:nvSpPr>
        <p:spPr/>
        <p:txBody>
          <a:bodyPr/>
          <a:lstStyle/>
          <a:p>
            <a:endParaRPr lang="cs-CZ" dirty="0"/>
          </a:p>
          <a:p>
            <a:endParaRPr lang="cs-CZ" dirty="0"/>
          </a:p>
          <a:p>
            <a:endParaRPr lang="cs-CZ" dirty="0"/>
          </a:p>
          <a:p>
            <a:pPr marL="0" indent="0" algn="ctr">
              <a:buNone/>
            </a:pPr>
            <a:r>
              <a:rPr lang="cs-CZ" sz="4000" b="1" dirty="0" err="1"/>
              <a:t>Nationalism</a:t>
            </a:r>
            <a:r>
              <a:rPr lang="cs-CZ" sz="4000" b="1" dirty="0"/>
              <a:t> and </a:t>
            </a:r>
            <a:r>
              <a:rPr lang="cs-CZ" sz="4000" b="1" dirty="0" err="1"/>
              <a:t>the</a:t>
            </a:r>
            <a:r>
              <a:rPr lang="cs-CZ" sz="4000" b="1" dirty="0"/>
              <a:t> </a:t>
            </a:r>
            <a:r>
              <a:rPr lang="cs-CZ" sz="4000" b="1" dirty="0" err="1"/>
              <a:t>Cold</a:t>
            </a:r>
            <a:r>
              <a:rPr lang="cs-CZ" sz="4000" b="1" dirty="0"/>
              <a:t> </a:t>
            </a:r>
            <a:r>
              <a:rPr lang="cs-CZ" sz="4000" b="1" dirty="0" err="1"/>
              <a:t>War</a:t>
            </a:r>
            <a:endParaRPr lang="en-GB" sz="4000" b="1" dirty="0"/>
          </a:p>
        </p:txBody>
      </p:sp>
    </p:spTree>
    <p:extLst>
      <p:ext uri="{BB962C8B-B14F-4D97-AF65-F5344CB8AC3E}">
        <p14:creationId xmlns:p14="http://schemas.microsoft.com/office/powerpoint/2010/main" val="998906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Nadpis 1">
            <a:extLst>
              <a:ext uri="{FF2B5EF4-FFF2-40B4-BE49-F238E27FC236}">
                <a16:creationId xmlns:a16="http://schemas.microsoft.com/office/drawing/2014/main" id="{B4C1CD86-599A-370C-23E4-91D315560B88}"/>
              </a:ext>
            </a:extLst>
          </p:cNvPr>
          <p:cNvSpPr>
            <a:spLocks noGrp="1"/>
          </p:cNvSpPr>
          <p:nvPr>
            <p:ph type="title"/>
          </p:nvPr>
        </p:nvSpPr>
        <p:spPr/>
        <p:txBody>
          <a:bodyPr/>
          <a:lstStyle/>
          <a:p>
            <a:endParaRPr lang="cs-CZ" altLang="cs-CZ"/>
          </a:p>
        </p:txBody>
      </p:sp>
      <p:sp>
        <p:nvSpPr>
          <p:cNvPr id="145411" name="Zástupný obsah 2">
            <a:extLst>
              <a:ext uri="{FF2B5EF4-FFF2-40B4-BE49-F238E27FC236}">
                <a16:creationId xmlns:a16="http://schemas.microsoft.com/office/drawing/2014/main" id="{0B99A7FA-A6AC-D5CB-5134-24C0AD8CBD51}"/>
              </a:ext>
            </a:extLst>
          </p:cNvPr>
          <p:cNvSpPr>
            <a:spLocks noGrp="1"/>
          </p:cNvSpPr>
          <p:nvPr>
            <p:ph idx="1"/>
          </p:nvPr>
        </p:nvSpPr>
        <p:spPr/>
        <p:txBody>
          <a:bodyPr/>
          <a:lstStyle/>
          <a:p>
            <a:pPr>
              <a:buFontTx/>
              <a:buChar char="-"/>
            </a:pPr>
            <a:r>
              <a:rPr lang="en-US" altLang="cs-CZ"/>
              <a:t>The possibility of investment by Germans in France and French in Germany through the stock market.</a:t>
            </a:r>
            <a:endParaRPr lang="cs-CZ" altLang="cs-CZ"/>
          </a:p>
          <a:p>
            <a:pPr>
              <a:buFontTx/>
              <a:buChar char="-"/>
            </a:pPr>
            <a:endParaRPr lang="cs-CZ" altLang="cs-CZ"/>
          </a:p>
          <a:p>
            <a:pPr>
              <a:buFontTx/>
              <a:buChar char="-"/>
            </a:pPr>
            <a:r>
              <a:rPr lang="en-US" altLang="cs-CZ"/>
              <a:t>Common production control measures. Especially in the area of the then key materials: coal and steel.</a:t>
            </a:r>
            <a:endParaRPr lang="cs-CZ" alt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Nadpis 1">
            <a:extLst>
              <a:ext uri="{FF2B5EF4-FFF2-40B4-BE49-F238E27FC236}">
                <a16:creationId xmlns:a16="http://schemas.microsoft.com/office/drawing/2014/main" id="{2D686C50-5E8C-C2DA-2BB1-03C6ABD728B8}"/>
              </a:ext>
            </a:extLst>
          </p:cNvPr>
          <p:cNvSpPr>
            <a:spLocks noGrp="1"/>
          </p:cNvSpPr>
          <p:nvPr>
            <p:ph type="title"/>
          </p:nvPr>
        </p:nvSpPr>
        <p:spPr/>
        <p:txBody>
          <a:bodyPr/>
          <a:lstStyle/>
          <a:p>
            <a:endParaRPr lang="en-GB" altLang="cs-CZ"/>
          </a:p>
        </p:txBody>
      </p:sp>
      <p:sp>
        <p:nvSpPr>
          <p:cNvPr id="3" name="Zástupný symbol pro obsah 2">
            <a:extLst>
              <a:ext uri="{FF2B5EF4-FFF2-40B4-BE49-F238E27FC236}">
                <a16:creationId xmlns:a16="http://schemas.microsoft.com/office/drawing/2014/main" id="{4504DEDC-3B67-060D-8301-862A29D96F5D}"/>
              </a:ext>
            </a:extLst>
          </p:cNvPr>
          <p:cNvSpPr>
            <a:spLocks noGrp="1"/>
          </p:cNvSpPr>
          <p:nvPr>
            <p:ph idx="1"/>
          </p:nvPr>
        </p:nvSpPr>
        <p:spPr/>
        <p:txBody>
          <a:bodyPr/>
          <a:lstStyle/>
          <a:p>
            <a:pPr>
              <a:defRPr/>
            </a:pPr>
            <a:r>
              <a:rPr lang="cs-CZ" dirty="0" err="1"/>
              <a:t>Economic</a:t>
            </a:r>
            <a:r>
              <a:rPr lang="cs-CZ" dirty="0"/>
              <a:t> </a:t>
            </a:r>
            <a:r>
              <a:rPr lang="cs-CZ" dirty="0" err="1"/>
              <a:t>prevention</a:t>
            </a:r>
            <a:endParaRPr lang="cs-CZ" dirty="0"/>
          </a:p>
          <a:p>
            <a:pPr marL="0" indent="0">
              <a:buNone/>
              <a:defRPr/>
            </a:pPr>
            <a:r>
              <a:rPr lang="cs-CZ" dirty="0"/>
              <a:t>1951 European </a:t>
            </a:r>
            <a:r>
              <a:rPr lang="cs-CZ" dirty="0" err="1"/>
              <a:t>Coal</a:t>
            </a:r>
            <a:r>
              <a:rPr lang="cs-CZ" dirty="0"/>
              <a:t> and Steel </a:t>
            </a:r>
            <a:r>
              <a:rPr lang="cs-CZ" dirty="0" err="1"/>
              <a:t>Community</a:t>
            </a:r>
            <a:endParaRPr lang="cs-CZ" dirty="0"/>
          </a:p>
          <a:p>
            <a:pPr marL="0" indent="0">
              <a:buNone/>
              <a:defRPr/>
            </a:pPr>
            <a:r>
              <a:rPr lang="cs-CZ" dirty="0" err="1"/>
              <a:t>Alcide</a:t>
            </a:r>
            <a:r>
              <a:rPr lang="cs-CZ" dirty="0"/>
              <a:t> De </a:t>
            </a:r>
            <a:r>
              <a:rPr lang="cs-CZ" dirty="0" err="1"/>
              <a:t>Gasperi</a:t>
            </a:r>
            <a:r>
              <a:rPr lang="cs-CZ" dirty="0"/>
              <a:t> – Italy, Jean </a:t>
            </a:r>
            <a:r>
              <a:rPr lang="cs-CZ" dirty="0" err="1"/>
              <a:t>Monnet</a:t>
            </a:r>
            <a:r>
              <a:rPr lang="cs-CZ" dirty="0"/>
              <a:t> and Robert </a:t>
            </a:r>
            <a:r>
              <a:rPr lang="cs-CZ" dirty="0" err="1"/>
              <a:t>Schuman</a:t>
            </a:r>
            <a:r>
              <a:rPr lang="cs-CZ" dirty="0"/>
              <a:t> (France) Paul-</a:t>
            </a:r>
            <a:r>
              <a:rPr lang="cs-CZ" dirty="0" err="1"/>
              <a:t>Henri</a:t>
            </a:r>
            <a:r>
              <a:rPr lang="cs-CZ" dirty="0"/>
              <a:t> </a:t>
            </a:r>
            <a:r>
              <a:rPr lang="cs-CZ" dirty="0" err="1"/>
              <a:t>Spaak</a:t>
            </a:r>
            <a:r>
              <a:rPr lang="cs-CZ" dirty="0"/>
              <a:t> (</a:t>
            </a:r>
            <a:r>
              <a:rPr lang="cs-CZ" dirty="0" err="1"/>
              <a:t>Belgium</a:t>
            </a:r>
            <a:r>
              <a:rPr lang="cs-CZ" dirty="0"/>
              <a:t>).</a:t>
            </a:r>
          </a:p>
          <a:p>
            <a:pPr marL="0" indent="0">
              <a:buNone/>
              <a:defRPr/>
            </a:pPr>
            <a:r>
              <a:rPr lang="en-GB" dirty="0"/>
              <a:t>In 1957, Belgium, France, Italy, Luxembourg, the Netherlands, and West Germany signed the</a:t>
            </a:r>
            <a:r>
              <a:rPr lang="cs-CZ" dirty="0"/>
              <a:t> </a:t>
            </a:r>
            <a:r>
              <a:rPr lang="cs-CZ" dirty="0" err="1"/>
              <a:t>Treaty</a:t>
            </a:r>
            <a:r>
              <a:rPr lang="cs-CZ" dirty="0"/>
              <a:t> of Rome – </a:t>
            </a:r>
            <a:r>
              <a:rPr lang="cs-CZ" dirty="0" err="1"/>
              <a:t>European</a:t>
            </a:r>
            <a:r>
              <a:rPr lang="cs-CZ" dirty="0"/>
              <a:t> </a:t>
            </a:r>
            <a:r>
              <a:rPr lang="cs-CZ" dirty="0" err="1"/>
              <a:t>Economic</a:t>
            </a:r>
            <a:r>
              <a:rPr lang="cs-CZ" dirty="0"/>
              <a:t> </a:t>
            </a:r>
            <a:r>
              <a:rPr lang="cs-CZ" dirty="0" err="1"/>
              <a:t>Community</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Nadpis 1">
            <a:extLst>
              <a:ext uri="{FF2B5EF4-FFF2-40B4-BE49-F238E27FC236}">
                <a16:creationId xmlns:a16="http://schemas.microsoft.com/office/drawing/2014/main" id="{8ABFADB5-DEBF-6E47-FE03-897D564705B2}"/>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507284F2-7E57-2D7F-4780-4C1B4DB6A7FB}"/>
              </a:ext>
            </a:extLst>
          </p:cNvPr>
          <p:cNvSpPr>
            <a:spLocks noGrp="1"/>
          </p:cNvSpPr>
          <p:nvPr>
            <p:ph idx="1"/>
          </p:nvPr>
        </p:nvSpPr>
        <p:spPr/>
        <p:txBody>
          <a:bodyPr/>
          <a:lstStyle/>
          <a:p>
            <a:pPr>
              <a:defRPr/>
            </a:pPr>
            <a:r>
              <a:rPr lang="cs-CZ" dirty="0" err="1"/>
              <a:t>Economic</a:t>
            </a:r>
            <a:r>
              <a:rPr lang="cs-CZ" dirty="0"/>
              <a:t> </a:t>
            </a:r>
            <a:r>
              <a:rPr lang="cs-CZ" dirty="0" err="1"/>
              <a:t>integration</a:t>
            </a:r>
            <a:endParaRPr lang="cs-CZ" dirty="0"/>
          </a:p>
          <a:p>
            <a:pPr marL="0" indent="0">
              <a:buNone/>
              <a:defRPr/>
            </a:pPr>
            <a:endParaRPr lang="cs-CZ" dirty="0"/>
          </a:p>
          <a:p>
            <a:pPr marL="0" indent="0">
              <a:buNone/>
              <a:defRPr/>
            </a:pPr>
            <a:r>
              <a:rPr lang="cs-CZ" dirty="0"/>
              <a:t>- </a:t>
            </a:r>
            <a:r>
              <a:rPr lang="en-GB" dirty="0"/>
              <a:t>The Treaty of Paris to form an area of free trade for several key resources including co</a:t>
            </a:r>
            <a:r>
              <a:rPr lang="cs-CZ" dirty="0"/>
              <a:t>al,</a:t>
            </a:r>
            <a:r>
              <a:rPr lang="en-GB" dirty="0"/>
              <a:t> steel and iron ore, chosen for their key role in industry and the military. This body was called the European Coal and Steel Community and involved Germany, Belgium, France, Holland, Italy, and Luxembourg. It began on 23 July 1952 and ended on 23 July 2002,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Nadpis 1">
            <a:extLst>
              <a:ext uri="{FF2B5EF4-FFF2-40B4-BE49-F238E27FC236}">
                <a16:creationId xmlns:a16="http://schemas.microsoft.com/office/drawing/2014/main" id="{4545C02A-598E-EBFE-22FC-633F5C414486}"/>
              </a:ext>
            </a:extLst>
          </p:cNvPr>
          <p:cNvSpPr>
            <a:spLocks noGrp="1"/>
          </p:cNvSpPr>
          <p:nvPr>
            <p:ph type="title"/>
          </p:nvPr>
        </p:nvSpPr>
        <p:spPr/>
        <p:txBody>
          <a:bodyPr/>
          <a:lstStyle/>
          <a:p>
            <a:endParaRPr lang="en-GB" altLang="cs-CZ"/>
          </a:p>
        </p:txBody>
      </p:sp>
      <p:sp>
        <p:nvSpPr>
          <p:cNvPr id="3" name="Zástupný symbol pro obsah 2">
            <a:extLst>
              <a:ext uri="{FF2B5EF4-FFF2-40B4-BE49-F238E27FC236}">
                <a16:creationId xmlns:a16="http://schemas.microsoft.com/office/drawing/2014/main" id="{1072F83A-CE9F-A1A1-FED2-1D7C204A8C03}"/>
              </a:ext>
            </a:extLst>
          </p:cNvPr>
          <p:cNvSpPr>
            <a:spLocks noGrp="1"/>
          </p:cNvSpPr>
          <p:nvPr>
            <p:ph idx="1"/>
          </p:nvPr>
        </p:nvSpPr>
        <p:spPr/>
        <p:txBody>
          <a:bodyPr/>
          <a:lstStyle/>
          <a:p>
            <a:pPr>
              <a:defRPr/>
            </a:pPr>
            <a:r>
              <a:rPr lang="cs-CZ" dirty="0" err="1"/>
              <a:t>Political</a:t>
            </a:r>
            <a:r>
              <a:rPr lang="cs-CZ" dirty="0"/>
              <a:t> </a:t>
            </a:r>
            <a:r>
              <a:rPr lang="cs-CZ" dirty="0" err="1"/>
              <a:t>prevention</a:t>
            </a:r>
            <a:r>
              <a:rPr lang="cs-CZ" dirty="0"/>
              <a:t> of </a:t>
            </a:r>
            <a:r>
              <a:rPr lang="cs-CZ" dirty="0" err="1"/>
              <a:t>war</a:t>
            </a:r>
            <a:r>
              <a:rPr lang="cs-CZ" dirty="0"/>
              <a:t>:</a:t>
            </a:r>
          </a:p>
          <a:p>
            <a:pPr marL="0" indent="0">
              <a:buNone/>
              <a:defRPr/>
            </a:pPr>
            <a:r>
              <a:rPr lang="cs-CZ" dirty="0" err="1"/>
              <a:t>Political</a:t>
            </a:r>
            <a:r>
              <a:rPr lang="cs-CZ" dirty="0"/>
              <a:t> </a:t>
            </a:r>
            <a:r>
              <a:rPr lang="cs-CZ" dirty="0" err="1"/>
              <a:t>Unification</a:t>
            </a:r>
            <a:r>
              <a:rPr lang="cs-CZ" dirty="0"/>
              <a:t>: </a:t>
            </a:r>
          </a:p>
          <a:p>
            <a:pPr marL="0" indent="0">
              <a:buNone/>
              <a:defRPr/>
            </a:pPr>
            <a:r>
              <a:rPr lang="cs-CZ" dirty="0"/>
              <a:t>1946 Winston </a:t>
            </a:r>
            <a:r>
              <a:rPr lang="cs-CZ" dirty="0" err="1"/>
              <a:t>Churchil</a:t>
            </a:r>
            <a:r>
              <a:rPr lang="cs-CZ" dirty="0"/>
              <a:t> – University of </a:t>
            </a:r>
            <a:r>
              <a:rPr lang="cs-CZ" dirty="0" err="1"/>
              <a:t>Zurich</a:t>
            </a:r>
            <a:r>
              <a:rPr lang="cs-CZ" dirty="0"/>
              <a:t> – United </a:t>
            </a:r>
            <a:r>
              <a:rPr lang="cs-CZ" dirty="0" err="1"/>
              <a:t>States</a:t>
            </a:r>
            <a:r>
              <a:rPr lang="cs-CZ" dirty="0"/>
              <a:t> of </a:t>
            </a:r>
            <a:r>
              <a:rPr lang="cs-CZ" dirty="0" err="1"/>
              <a:t>Europe</a:t>
            </a:r>
            <a:endParaRPr lang="cs-CZ" dirty="0"/>
          </a:p>
          <a:p>
            <a:pPr marL="0" indent="0">
              <a:buNone/>
              <a:defRPr/>
            </a:pPr>
            <a:r>
              <a:rPr lang="cs-CZ" dirty="0"/>
              <a:t>1948 – </a:t>
            </a:r>
            <a:r>
              <a:rPr lang="cs-CZ" dirty="0" err="1"/>
              <a:t>establishing</a:t>
            </a:r>
            <a:r>
              <a:rPr lang="cs-CZ" dirty="0"/>
              <a:t> </a:t>
            </a:r>
            <a:r>
              <a:rPr lang="cs-CZ" dirty="0" err="1"/>
              <a:t>European</a:t>
            </a:r>
            <a:r>
              <a:rPr lang="cs-CZ" dirty="0"/>
              <a:t> </a:t>
            </a:r>
            <a:r>
              <a:rPr lang="cs-CZ" dirty="0" err="1"/>
              <a:t>Movement</a:t>
            </a:r>
            <a:r>
              <a:rPr lang="cs-CZ" dirty="0"/>
              <a:t> International; </a:t>
            </a:r>
            <a:r>
              <a:rPr lang="cs-CZ" dirty="0" err="1"/>
              <a:t>College</a:t>
            </a:r>
            <a:r>
              <a:rPr lang="cs-CZ" dirty="0"/>
              <a:t> of </a:t>
            </a:r>
            <a:r>
              <a:rPr lang="cs-CZ" dirty="0" err="1"/>
              <a:t>Europe</a:t>
            </a:r>
            <a:endParaRPr lang="cs-CZ" dirty="0"/>
          </a:p>
          <a:p>
            <a:pPr marL="0" indent="0">
              <a:buNone/>
              <a:defRPr/>
            </a:pPr>
            <a:r>
              <a:rPr lang="cs-CZ" dirty="0"/>
              <a:t>1949 – </a:t>
            </a:r>
            <a:r>
              <a:rPr lang="cs-CZ" dirty="0" err="1"/>
              <a:t>Council</a:t>
            </a:r>
            <a:r>
              <a:rPr lang="cs-CZ" dirty="0"/>
              <a:t> of </a:t>
            </a:r>
            <a:r>
              <a:rPr lang="cs-CZ" dirty="0" err="1"/>
              <a:t>Europe</a:t>
            </a:r>
            <a:endParaRPr lang="cs-CZ" dirty="0"/>
          </a:p>
          <a:p>
            <a:pPr>
              <a:defRPr/>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Nadpis 1">
            <a:extLst>
              <a:ext uri="{FF2B5EF4-FFF2-40B4-BE49-F238E27FC236}">
                <a16:creationId xmlns:a16="http://schemas.microsoft.com/office/drawing/2014/main" id="{3CF36C64-3EF4-05D6-977B-0323C1C3911D}"/>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7FF5AEA9-B2F8-1968-27E3-8C25BE2EC531}"/>
              </a:ext>
            </a:extLst>
          </p:cNvPr>
          <p:cNvSpPr>
            <a:spLocks noGrp="1"/>
          </p:cNvSpPr>
          <p:nvPr>
            <p:ph idx="1"/>
          </p:nvPr>
        </p:nvSpPr>
        <p:spPr/>
        <p:txBody>
          <a:bodyPr/>
          <a:lstStyle/>
          <a:p>
            <a:pPr>
              <a:defRPr/>
            </a:pPr>
            <a:r>
              <a:rPr lang="cs-CZ" dirty="0" err="1"/>
              <a:t>European</a:t>
            </a:r>
            <a:r>
              <a:rPr lang="cs-CZ" dirty="0"/>
              <a:t> Union as a </a:t>
            </a:r>
            <a:r>
              <a:rPr lang="cs-CZ" dirty="0" err="1"/>
              <a:t>political</a:t>
            </a:r>
            <a:r>
              <a:rPr lang="cs-CZ" dirty="0"/>
              <a:t> </a:t>
            </a:r>
            <a:r>
              <a:rPr lang="cs-CZ" dirty="0" err="1"/>
              <a:t>project</a:t>
            </a:r>
            <a:endParaRPr lang="cs-CZ" dirty="0"/>
          </a:p>
          <a:p>
            <a:pPr marL="0" indent="0">
              <a:buNone/>
              <a:defRPr/>
            </a:pPr>
            <a:r>
              <a:rPr lang="cs-CZ" dirty="0" err="1"/>
              <a:t>Prevention</a:t>
            </a:r>
            <a:r>
              <a:rPr lang="cs-CZ" dirty="0"/>
              <a:t> of </a:t>
            </a:r>
            <a:r>
              <a:rPr lang="cs-CZ" dirty="0" err="1"/>
              <a:t>armed</a:t>
            </a:r>
            <a:r>
              <a:rPr lang="cs-CZ" dirty="0"/>
              <a:t> </a:t>
            </a:r>
            <a:r>
              <a:rPr lang="cs-CZ" dirty="0" err="1"/>
              <a:t>conflicts</a:t>
            </a:r>
            <a:r>
              <a:rPr lang="cs-CZ" dirty="0"/>
              <a:t> in Western part of </a:t>
            </a:r>
            <a:r>
              <a:rPr lang="cs-CZ" dirty="0" err="1"/>
              <a:t>Europe</a:t>
            </a:r>
            <a:endParaRPr lang="cs-CZ" dirty="0"/>
          </a:p>
          <a:p>
            <a:pPr marL="0" indent="0">
              <a:buNone/>
              <a:defRPr/>
            </a:pPr>
            <a:r>
              <a:rPr lang="cs-CZ" dirty="0"/>
              <a:t>Konrad </a:t>
            </a:r>
            <a:r>
              <a:rPr lang="cs-CZ" dirty="0" err="1"/>
              <a:t>Adenauer</a:t>
            </a:r>
            <a:r>
              <a:rPr lang="cs-CZ" dirty="0"/>
              <a:t> – </a:t>
            </a:r>
            <a:r>
              <a:rPr lang="cs-CZ" dirty="0" err="1"/>
              <a:t>first</a:t>
            </a:r>
            <a:r>
              <a:rPr lang="cs-CZ" dirty="0"/>
              <a:t> </a:t>
            </a:r>
            <a:r>
              <a:rPr lang="cs-CZ" dirty="0" err="1"/>
              <a:t>chancelor</a:t>
            </a:r>
            <a:r>
              <a:rPr lang="cs-CZ" dirty="0"/>
              <a:t> of the </a:t>
            </a:r>
            <a:r>
              <a:rPr lang="cs-CZ" dirty="0" err="1"/>
              <a:t>Federal</a:t>
            </a:r>
            <a:r>
              <a:rPr lang="cs-CZ" dirty="0"/>
              <a:t> Republic of </a:t>
            </a:r>
            <a:r>
              <a:rPr lang="cs-CZ" dirty="0" err="1"/>
              <a:t>Germany</a:t>
            </a:r>
            <a:r>
              <a:rPr lang="cs-CZ" dirty="0"/>
              <a:t> 1949 – 1963</a:t>
            </a:r>
          </a:p>
          <a:p>
            <a:pPr marL="0" indent="0">
              <a:buNone/>
              <a:defRPr/>
            </a:pPr>
            <a:r>
              <a:rPr lang="cs-CZ" dirty="0"/>
              <a:t>Winston Churchill (</a:t>
            </a:r>
            <a:r>
              <a:rPr lang="cs-CZ" dirty="0" err="1"/>
              <a:t>British</a:t>
            </a:r>
            <a:r>
              <a:rPr lang="cs-CZ" dirty="0"/>
              <a:t> prime </a:t>
            </a:r>
            <a:r>
              <a:rPr lang="cs-CZ" dirty="0" err="1"/>
              <a:t>minister</a:t>
            </a:r>
            <a:r>
              <a:rPr lang="cs-CZ" dirty="0"/>
              <a:t>)</a:t>
            </a:r>
          </a:p>
          <a:p>
            <a:pPr marL="0" indent="0">
              <a:buNone/>
              <a:defRPr/>
            </a:pPr>
            <a:r>
              <a:rPr lang="en-GB" dirty="0" err="1"/>
              <a:t>Altiero</a:t>
            </a:r>
            <a:r>
              <a:rPr lang="en-GB" dirty="0"/>
              <a:t> Spinelli</a:t>
            </a:r>
            <a:r>
              <a:rPr lang="cs-CZ" dirty="0"/>
              <a:t> (</a:t>
            </a:r>
            <a:r>
              <a:rPr lang="cs-CZ" dirty="0" err="1"/>
              <a:t>Italian</a:t>
            </a:r>
            <a:r>
              <a:rPr lang="cs-CZ" dirty="0"/>
              <a:t> </a:t>
            </a:r>
            <a:r>
              <a:rPr lang="cs-CZ" dirty="0" err="1"/>
              <a:t>Politician</a:t>
            </a:r>
            <a:r>
              <a:rPr lang="cs-CZ" dirty="0"/>
              <a:t>)</a:t>
            </a:r>
          </a:p>
          <a:p>
            <a:pPr marL="0" indent="0">
              <a:buNone/>
              <a:defRPr/>
            </a:pPr>
            <a:r>
              <a:rPr lang="en-GB" dirty="0"/>
              <a:t>Robert Schuman</a:t>
            </a:r>
            <a:r>
              <a:rPr lang="cs-CZ" dirty="0"/>
              <a:t> (</a:t>
            </a:r>
            <a:r>
              <a:rPr lang="cs-CZ" dirty="0" err="1"/>
              <a:t>French</a:t>
            </a:r>
            <a:r>
              <a:rPr lang="cs-CZ" dirty="0"/>
              <a:t> </a:t>
            </a:r>
            <a:r>
              <a:rPr lang="cs-CZ" dirty="0" err="1"/>
              <a:t>foreign</a:t>
            </a:r>
            <a:r>
              <a:rPr lang="cs-CZ" dirty="0"/>
              <a:t> </a:t>
            </a:r>
            <a:r>
              <a:rPr lang="cs-CZ" dirty="0" err="1"/>
              <a:t>minister</a:t>
            </a:r>
            <a:r>
              <a:rPr lang="cs-CZ" dirty="0"/>
              <a:t>)</a:t>
            </a:r>
          </a:p>
          <a:p>
            <a:pPr marL="0" indent="0">
              <a:buNone/>
              <a:defRPr/>
            </a:pPr>
            <a:r>
              <a:rPr lang="cs-CZ" dirty="0" err="1"/>
              <a:t>Integration</a:t>
            </a:r>
            <a:r>
              <a:rPr lang="cs-CZ" dirty="0"/>
              <a:t> of </a:t>
            </a:r>
            <a:r>
              <a:rPr lang="cs-CZ" dirty="0" err="1"/>
              <a:t>Germany</a:t>
            </a:r>
            <a:r>
              <a:rPr lang="cs-CZ" dirty="0"/>
              <a:t> to Western </a:t>
            </a:r>
            <a:r>
              <a:rPr lang="cs-CZ" dirty="0" err="1"/>
              <a:t>Europe</a:t>
            </a:r>
            <a:endParaRPr lang="cs-CZ" dirty="0"/>
          </a:p>
          <a:p>
            <a:pPr marL="0" indent="0">
              <a:buNone/>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Nadpis 1">
            <a:extLst>
              <a:ext uri="{FF2B5EF4-FFF2-40B4-BE49-F238E27FC236}">
                <a16:creationId xmlns:a16="http://schemas.microsoft.com/office/drawing/2014/main" id="{D9AE9D15-40B3-C6E5-2F59-20C5CDAA75F9}"/>
              </a:ext>
            </a:extLst>
          </p:cNvPr>
          <p:cNvSpPr>
            <a:spLocks noGrp="1"/>
          </p:cNvSpPr>
          <p:nvPr>
            <p:ph type="title"/>
          </p:nvPr>
        </p:nvSpPr>
        <p:spPr/>
        <p:txBody>
          <a:bodyPr/>
          <a:lstStyle/>
          <a:p>
            <a:endParaRPr lang="cs-CZ" altLang="cs-CZ"/>
          </a:p>
        </p:txBody>
      </p:sp>
      <p:sp>
        <p:nvSpPr>
          <p:cNvPr id="150531" name="Zástupný obsah 2">
            <a:extLst>
              <a:ext uri="{FF2B5EF4-FFF2-40B4-BE49-F238E27FC236}">
                <a16:creationId xmlns:a16="http://schemas.microsoft.com/office/drawing/2014/main" id="{A853B758-3E8F-F438-3328-869BF18AF39C}"/>
              </a:ext>
            </a:extLst>
          </p:cNvPr>
          <p:cNvSpPr>
            <a:spLocks noGrp="1"/>
          </p:cNvSpPr>
          <p:nvPr>
            <p:ph idx="1"/>
          </p:nvPr>
        </p:nvSpPr>
        <p:spPr/>
        <p:txBody>
          <a:bodyPr/>
          <a:lstStyle/>
          <a:p>
            <a:r>
              <a:rPr lang="cs-CZ" altLang="cs-CZ"/>
              <a:t>Founding states</a:t>
            </a:r>
          </a:p>
          <a:p>
            <a:r>
              <a:rPr lang="cs-CZ" altLang="cs-CZ"/>
              <a:t>Belgium</a:t>
            </a:r>
          </a:p>
          <a:p>
            <a:r>
              <a:rPr lang="cs-CZ" altLang="cs-CZ"/>
              <a:t>France</a:t>
            </a:r>
          </a:p>
          <a:p>
            <a:r>
              <a:rPr lang="cs-CZ" altLang="cs-CZ"/>
              <a:t>Germany</a:t>
            </a:r>
          </a:p>
          <a:p>
            <a:r>
              <a:rPr lang="cs-CZ" altLang="cs-CZ"/>
              <a:t>Italy</a:t>
            </a:r>
          </a:p>
          <a:p>
            <a:r>
              <a:rPr lang="cs-CZ" altLang="cs-CZ"/>
              <a:t>Luxembourg</a:t>
            </a:r>
          </a:p>
          <a:p>
            <a:r>
              <a:rPr lang="cs-CZ" altLang="cs-CZ"/>
              <a:t>Netherlands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a:extLst>
              <a:ext uri="{FF2B5EF4-FFF2-40B4-BE49-F238E27FC236}">
                <a16:creationId xmlns:a16="http://schemas.microsoft.com/office/drawing/2014/main" id="{70B97011-1C82-C0E2-CAD7-D905AFCC740C}"/>
              </a:ext>
            </a:extLst>
          </p:cNvPr>
          <p:cNvSpPr>
            <a:spLocks noGrp="1"/>
          </p:cNvSpPr>
          <p:nvPr>
            <p:ph type="title"/>
          </p:nvPr>
        </p:nvSpPr>
        <p:spPr/>
        <p:txBody>
          <a:bodyPr/>
          <a:lstStyle/>
          <a:p>
            <a:endParaRPr lang="en-GB" altLang="cs-CZ"/>
          </a:p>
        </p:txBody>
      </p:sp>
      <p:sp>
        <p:nvSpPr>
          <p:cNvPr id="151555" name="Zástupný symbol pro obsah 2">
            <a:extLst>
              <a:ext uri="{FF2B5EF4-FFF2-40B4-BE49-F238E27FC236}">
                <a16:creationId xmlns:a16="http://schemas.microsoft.com/office/drawing/2014/main" id="{346797CE-9D72-227D-C8A2-FBC832B6AFE7}"/>
              </a:ext>
            </a:extLst>
          </p:cNvPr>
          <p:cNvSpPr>
            <a:spLocks noGrp="1"/>
          </p:cNvSpPr>
          <p:nvPr>
            <p:ph idx="1"/>
          </p:nvPr>
        </p:nvSpPr>
        <p:spPr/>
        <p:txBody>
          <a:bodyPr/>
          <a:lstStyle/>
          <a:p>
            <a:r>
              <a:rPr lang="cs-CZ" altLang="cs-CZ"/>
              <a:t>Enlargements:</a:t>
            </a:r>
          </a:p>
          <a:p>
            <a:r>
              <a:rPr lang="cs-CZ" altLang="cs-CZ"/>
              <a:t>1973 Denmark</a:t>
            </a:r>
          </a:p>
          <a:p>
            <a:r>
              <a:rPr lang="cs-CZ" altLang="cs-CZ"/>
              <a:t>1985 Ireland and UK</a:t>
            </a:r>
          </a:p>
          <a:p>
            <a:r>
              <a:rPr lang="cs-CZ" altLang="cs-CZ"/>
              <a:t>1981 Greece</a:t>
            </a:r>
          </a:p>
          <a:p>
            <a:r>
              <a:rPr lang="cs-CZ" altLang="cs-CZ"/>
              <a:t>1986 Portugal and Spain</a:t>
            </a:r>
          </a:p>
          <a:p>
            <a:r>
              <a:rPr lang="cs-CZ" altLang="cs-CZ"/>
              <a:t>1995 Austria</a:t>
            </a:r>
          </a:p>
          <a:p>
            <a:r>
              <a:rPr lang="cs-CZ" altLang="cs-CZ"/>
              <a:t>1995 Finland</a:t>
            </a:r>
          </a:p>
          <a:p>
            <a:r>
              <a:rPr lang="cs-CZ" altLang="cs-CZ"/>
              <a:t>1995 Sweden</a:t>
            </a:r>
          </a:p>
          <a:p>
            <a:endParaRPr lang="en-GB"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Nadpis 1">
            <a:extLst>
              <a:ext uri="{FF2B5EF4-FFF2-40B4-BE49-F238E27FC236}">
                <a16:creationId xmlns:a16="http://schemas.microsoft.com/office/drawing/2014/main" id="{FC1B2113-87D3-74C0-5840-7D885E4B7A18}"/>
              </a:ext>
            </a:extLst>
          </p:cNvPr>
          <p:cNvSpPr>
            <a:spLocks noGrp="1"/>
          </p:cNvSpPr>
          <p:nvPr>
            <p:ph type="title"/>
          </p:nvPr>
        </p:nvSpPr>
        <p:spPr/>
        <p:txBody>
          <a:bodyPr/>
          <a:lstStyle/>
          <a:p>
            <a:endParaRPr lang="cs-CZ" altLang="cs-CZ"/>
          </a:p>
        </p:txBody>
      </p:sp>
      <p:sp>
        <p:nvSpPr>
          <p:cNvPr id="152579" name="Zástupný obsah 2">
            <a:extLst>
              <a:ext uri="{FF2B5EF4-FFF2-40B4-BE49-F238E27FC236}">
                <a16:creationId xmlns:a16="http://schemas.microsoft.com/office/drawing/2014/main" id="{0DAD9FA6-2EAC-3B05-F305-D1464F461834}"/>
              </a:ext>
            </a:extLst>
          </p:cNvPr>
          <p:cNvSpPr>
            <a:spLocks noGrp="1"/>
          </p:cNvSpPr>
          <p:nvPr>
            <p:ph idx="1"/>
          </p:nvPr>
        </p:nvSpPr>
        <p:spPr/>
        <p:txBody>
          <a:bodyPr/>
          <a:lstStyle/>
          <a:p>
            <a:r>
              <a:rPr lang="cs-CZ" altLang="cs-CZ"/>
              <a:t>Enlargements 2004</a:t>
            </a:r>
          </a:p>
          <a:p>
            <a:r>
              <a:rPr lang="cs-CZ" altLang="cs-CZ"/>
              <a:t>Cyprus, Czech Republic, Estonia, Hungary, Latvia, Lithuania, Malta, Poland, Slovakia, Slovenia</a:t>
            </a:r>
          </a:p>
          <a:p>
            <a:endParaRPr lang="cs-CZ" altLang="cs-CZ"/>
          </a:p>
          <a:p>
            <a:r>
              <a:rPr lang="cs-CZ" altLang="cs-CZ"/>
              <a:t>Enlargements 2007 Bulgaria, Romania</a:t>
            </a:r>
          </a:p>
          <a:p>
            <a:endParaRPr lang="cs-CZ" altLang="cs-CZ"/>
          </a:p>
          <a:p>
            <a:r>
              <a:rPr lang="cs-CZ" altLang="cs-CZ"/>
              <a:t>Enlargemenst 2013 Croatia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3DE0B-45A6-6E8C-6379-A07859CFDF46}"/>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1A74F471-113E-2BA8-9D9A-402B9F8BE52E}"/>
              </a:ext>
            </a:extLst>
          </p:cNvPr>
          <p:cNvSpPr>
            <a:spLocks noGrp="1"/>
          </p:cNvSpPr>
          <p:nvPr>
            <p:ph idx="1"/>
          </p:nvPr>
        </p:nvSpPr>
        <p:spPr/>
        <p:txBody>
          <a:bodyPr>
            <a:normAutofit fontScale="92500" lnSpcReduction="20000"/>
          </a:bodyPr>
          <a:lstStyle/>
          <a:p>
            <a:r>
              <a:rPr lang="en-GB" dirty="0"/>
              <a:t>Economic integration encouraged the free movement of people and Western Europe began to produce transnational communities. </a:t>
            </a:r>
            <a:endParaRPr lang="cs-CZ" dirty="0"/>
          </a:p>
          <a:p>
            <a:pPr marL="0" indent="0">
              <a:buNone/>
            </a:pPr>
            <a:endParaRPr lang="cs-CZ" dirty="0"/>
          </a:p>
          <a:p>
            <a:r>
              <a:rPr lang="en-GB" dirty="0"/>
              <a:t>These communities also began to be studied and also influenced cultural production</a:t>
            </a:r>
            <a:r>
              <a:rPr lang="cs-CZ" dirty="0"/>
              <a:t> </a:t>
            </a:r>
            <a:r>
              <a:rPr lang="en-GB" dirty="0"/>
              <a:t>that may have spread through the international </a:t>
            </a:r>
            <a:r>
              <a:rPr lang="en-GB" dirty="0" err="1"/>
              <a:t>media.The</a:t>
            </a:r>
            <a:r>
              <a:rPr lang="en-GB" dirty="0"/>
              <a:t> increase in the media reach of information became an important factor in the development of national thought. In the 1960s, Western Europe and the USA won the information competition over the Soviet bloc, especially in the field of cultural production. In the form of the Hippie movement, in the form of pop music, and in the form of film and television production, they were able to internationalize perceptions of the world and create a transnational cultural environment across the antagonistic blocs. Here, cultural production proved more powerful than national ideology.</a:t>
            </a:r>
          </a:p>
        </p:txBody>
      </p:sp>
    </p:spTree>
    <p:extLst>
      <p:ext uri="{BB962C8B-B14F-4D97-AF65-F5344CB8AC3E}">
        <p14:creationId xmlns:p14="http://schemas.microsoft.com/office/powerpoint/2010/main" val="203700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C0BECA-9F11-3009-E8A0-E50B830C1AA9}"/>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4F45A2B1-E2D9-B760-9111-1F24F04E16AE}"/>
              </a:ext>
            </a:extLst>
          </p:cNvPr>
          <p:cNvSpPr>
            <a:spLocks noGrp="1"/>
          </p:cNvSpPr>
          <p:nvPr>
            <p:ph idx="1"/>
          </p:nvPr>
        </p:nvSpPr>
        <p:spPr/>
        <p:txBody>
          <a:bodyPr/>
          <a:lstStyle/>
          <a:p>
            <a:r>
              <a:rPr lang="en-GB" dirty="0"/>
              <a:t>Protest movements in the Eastern Bloc, on the one hand, used this cultural production and, through it, often in cross-border communication. They often combined local musicality and verbal culture with international trends (Vladimir </a:t>
            </a:r>
            <a:r>
              <a:rPr lang="en-GB" dirty="0" err="1"/>
              <a:t>Vysocky</a:t>
            </a:r>
            <a:r>
              <a:rPr lang="en-GB" dirty="0"/>
              <a:t>, Václav Havel), stylistically </a:t>
            </a:r>
            <a:r>
              <a:rPr lang="cs-CZ" dirty="0" err="1"/>
              <a:t>were</a:t>
            </a:r>
            <a:r>
              <a:rPr lang="cs-CZ" dirty="0"/>
              <a:t> </a:t>
            </a:r>
            <a:r>
              <a:rPr lang="cs-CZ" dirty="0" err="1"/>
              <a:t>close</a:t>
            </a:r>
            <a:r>
              <a:rPr lang="cs-CZ" dirty="0"/>
              <a:t> to western </a:t>
            </a:r>
            <a:r>
              <a:rPr lang="cs-CZ" dirty="0" err="1"/>
              <a:t>culture</a:t>
            </a:r>
            <a:r>
              <a:rPr lang="cs-CZ" dirty="0"/>
              <a:t> </a:t>
            </a:r>
            <a:r>
              <a:rPr lang="cs-CZ" dirty="0" err="1"/>
              <a:t>makers</a:t>
            </a:r>
            <a:r>
              <a:rPr lang="cs-CZ" dirty="0"/>
              <a:t> (</a:t>
            </a:r>
            <a:r>
              <a:rPr lang="cs-CZ" dirty="0" err="1"/>
              <a:t>Lou</a:t>
            </a:r>
            <a:r>
              <a:rPr lang="cs-CZ" dirty="0"/>
              <a:t> </a:t>
            </a:r>
            <a:r>
              <a:rPr lang="cs-CZ" dirty="0" err="1"/>
              <a:t>Reed</a:t>
            </a:r>
            <a:r>
              <a:rPr lang="cs-CZ" dirty="0"/>
              <a:t> versus Milan Hlavsa) </a:t>
            </a:r>
            <a:r>
              <a:rPr lang="cs-CZ" dirty="0" err="1"/>
              <a:t>or</a:t>
            </a:r>
            <a:r>
              <a:rPr lang="cs-CZ" dirty="0"/>
              <a:t> </a:t>
            </a:r>
            <a:r>
              <a:rPr lang="cs-CZ" dirty="0" err="1"/>
              <a:t>they</a:t>
            </a:r>
            <a:r>
              <a:rPr lang="cs-CZ" dirty="0"/>
              <a:t> </a:t>
            </a:r>
            <a:r>
              <a:rPr lang="cs-CZ" dirty="0" err="1"/>
              <a:t>were</a:t>
            </a:r>
            <a:r>
              <a:rPr lang="cs-CZ" dirty="0"/>
              <a:t> </a:t>
            </a:r>
            <a:r>
              <a:rPr lang="cs-CZ" dirty="0" err="1"/>
              <a:t>extravagant</a:t>
            </a:r>
            <a:r>
              <a:rPr lang="cs-CZ" dirty="0"/>
              <a:t> and </a:t>
            </a:r>
            <a:r>
              <a:rPr lang="cs-CZ" dirty="0" err="1"/>
              <a:t>decadent</a:t>
            </a:r>
            <a:r>
              <a:rPr lang="cs-CZ" dirty="0"/>
              <a:t> (</a:t>
            </a:r>
            <a:r>
              <a:rPr lang="cs-CZ" dirty="0" err="1"/>
              <a:t>Plastic</a:t>
            </a:r>
            <a:r>
              <a:rPr lang="cs-CZ" dirty="0"/>
              <a:t> </a:t>
            </a:r>
            <a:r>
              <a:rPr lang="cs-CZ" dirty="0" err="1"/>
              <a:t>People</a:t>
            </a:r>
            <a:r>
              <a:rPr lang="cs-CZ" dirty="0"/>
              <a:t>).</a:t>
            </a:r>
          </a:p>
          <a:p>
            <a:endParaRPr lang="cs-CZ" dirty="0"/>
          </a:p>
          <a:p>
            <a:r>
              <a:rPr lang="en-GB" dirty="0"/>
              <a:t>But if they wanted to reach the broad masses of the revolting national rhetoric could not be avoided.</a:t>
            </a:r>
            <a:r>
              <a:rPr lang="cs-CZ" dirty="0"/>
              <a:t> </a:t>
            </a:r>
            <a:endParaRPr lang="en-GB" dirty="0"/>
          </a:p>
        </p:txBody>
      </p:sp>
    </p:spTree>
    <p:extLst>
      <p:ext uri="{BB962C8B-B14F-4D97-AF65-F5344CB8AC3E}">
        <p14:creationId xmlns:p14="http://schemas.microsoft.com/office/powerpoint/2010/main" val="245931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1D257-E408-33D6-B7A8-5FA46301DD9B}"/>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34B4A7D6-E34D-337F-6BBD-3585E3599279}"/>
              </a:ext>
            </a:extLst>
          </p:cNvPr>
          <p:cNvSpPr>
            <a:spLocks noGrp="1"/>
          </p:cNvSpPr>
          <p:nvPr>
            <p:ph idx="1"/>
          </p:nvPr>
        </p:nvSpPr>
        <p:spPr/>
        <p:txBody>
          <a:bodyPr>
            <a:normAutofit fontScale="92500" lnSpcReduction="10000"/>
          </a:bodyPr>
          <a:lstStyle/>
          <a:p>
            <a:pPr marL="0" indent="0">
              <a:buNone/>
            </a:pPr>
            <a:endParaRPr lang="cs-CZ" dirty="0"/>
          </a:p>
          <a:p>
            <a:r>
              <a:rPr lang="en-GB" dirty="0"/>
              <a:t>Consider the Cold War in its broadest sense, that is, from the 1950s to the 1980s. We see several tendencies here:</a:t>
            </a:r>
            <a:endParaRPr lang="cs-CZ" dirty="0"/>
          </a:p>
          <a:p>
            <a:r>
              <a:rPr lang="en-GB" dirty="0"/>
              <a:t>1. The effective linking of the idea of the nation with both </a:t>
            </a:r>
            <a:r>
              <a:rPr lang="en-GB" dirty="0" err="1"/>
              <a:t>Buzoasian</a:t>
            </a:r>
            <a:r>
              <a:rPr lang="en-GB" dirty="0"/>
              <a:t> and Communist ideologies and with the idea of the socialist and capitalist state</a:t>
            </a:r>
            <a:endParaRPr lang="cs-CZ" dirty="0"/>
          </a:p>
          <a:p>
            <a:r>
              <a:rPr lang="en-GB" dirty="0"/>
              <a:t>2. The creation of a space for linking national sentiments with the concept of internationalism</a:t>
            </a:r>
            <a:endParaRPr lang="cs-CZ" dirty="0"/>
          </a:p>
          <a:p>
            <a:r>
              <a:rPr lang="en-GB" dirty="0"/>
              <a:t>3. Creating international cultural platforms that transcend nation states</a:t>
            </a:r>
            <a:endParaRPr lang="cs-CZ" dirty="0"/>
          </a:p>
          <a:p>
            <a:r>
              <a:rPr lang="en-GB" dirty="0"/>
              <a:t>4. Protest anti-regime movements uniting citizens on the basis of national tendencies</a:t>
            </a:r>
            <a:endParaRPr lang="cs-CZ" dirty="0"/>
          </a:p>
          <a:p>
            <a:r>
              <a:rPr lang="en-GB" dirty="0"/>
              <a:t>5. New thinking about nationalism (linked to a new ethnography)</a:t>
            </a:r>
          </a:p>
        </p:txBody>
      </p:sp>
    </p:spTree>
    <p:extLst>
      <p:ext uri="{BB962C8B-B14F-4D97-AF65-F5344CB8AC3E}">
        <p14:creationId xmlns:p14="http://schemas.microsoft.com/office/powerpoint/2010/main" val="1985198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36BD0-66F6-9988-A2B4-4F64F8FE5934}"/>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67BB83AE-3946-F895-28EB-F36E4E72270A}"/>
              </a:ext>
            </a:extLst>
          </p:cNvPr>
          <p:cNvSpPr>
            <a:spLocks noGrp="1"/>
          </p:cNvSpPr>
          <p:nvPr>
            <p:ph idx="1"/>
          </p:nvPr>
        </p:nvSpPr>
        <p:spPr/>
        <p:txBody>
          <a:bodyPr/>
          <a:lstStyle/>
          <a:p>
            <a:r>
              <a:rPr lang="cs-CZ" dirty="0"/>
              <a:t>Ad 5 New </a:t>
            </a:r>
            <a:r>
              <a:rPr lang="cs-CZ" dirty="0" err="1"/>
              <a:t>thinking</a:t>
            </a:r>
            <a:r>
              <a:rPr lang="cs-CZ" dirty="0"/>
              <a:t> </a:t>
            </a:r>
            <a:r>
              <a:rPr lang="cs-CZ" dirty="0" err="1"/>
              <a:t>about</a:t>
            </a:r>
            <a:r>
              <a:rPr lang="cs-CZ" dirty="0"/>
              <a:t> </a:t>
            </a:r>
            <a:r>
              <a:rPr lang="cs-CZ" dirty="0" err="1"/>
              <a:t>nationalism</a:t>
            </a:r>
            <a:endParaRPr lang="cs-CZ" dirty="0"/>
          </a:p>
          <a:p>
            <a:r>
              <a:rPr lang="cs-CZ" dirty="0" err="1"/>
              <a:t>Concept</a:t>
            </a:r>
            <a:r>
              <a:rPr lang="cs-CZ" dirty="0"/>
              <a:t> </a:t>
            </a:r>
            <a:r>
              <a:rPr lang="cs-CZ" dirty="0" err="1"/>
              <a:t>of</a:t>
            </a:r>
            <a:r>
              <a:rPr lang="cs-CZ" dirty="0"/>
              <a:t> </a:t>
            </a:r>
            <a:r>
              <a:rPr lang="cs-CZ" dirty="0" err="1"/>
              <a:t>Globalization</a:t>
            </a:r>
            <a:r>
              <a:rPr lang="cs-CZ" dirty="0"/>
              <a:t> (</a:t>
            </a:r>
            <a:r>
              <a:rPr lang="cs-CZ" dirty="0" err="1"/>
              <a:t>originally</a:t>
            </a:r>
            <a:r>
              <a:rPr lang="cs-CZ" dirty="0"/>
              <a:t> </a:t>
            </a:r>
            <a:r>
              <a:rPr lang="cs-CZ" dirty="0" err="1"/>
              <a:t>from</a:t>
            </a:r>
            <a:r>
              <a:rPr lang="cs-CZ" dirty="0"/>
              <a:t> 1920s)</a:t>
            </a:r>
          </a:p>
          <a:p>
            <a:r>
              <a:rPr lang="cs-CZ" dirty="0" err="1"/>
              <a:t>Concept</a:t>
            </a:r>
            <a:r>
              <a:rPr lang="cs-CZ" dirty="0"/>
              <a:t> </a:t>
            </a:r>
            <a:r>
              <a:rPr lang="cs-CZ" dirty="0" err="1"/>
              <a:t>of</a:t>
            </a:r>
            <a:r>
              <a:rPr lang="cs-CZ" dirty="0"/>
              <a:t> </a:t>
            </a:r>
            <a:r>
              <a:rPr lang="cs-CZ" dirty="0" err="1"/>
              <a:t>Boundaries</a:t>
            </a:r>
            <a:endParaRPr lang="cs-CZ" dirty="0"/>
          </a:p>
          <a:p>
            <a:r>
              <a:rPr lang="cs-CZ" dirty="0" err="1"/>
              <a:t>Concept</a:t>
            </a:r>
            <a:r>
              <a:rPr lang="cs-CZ" dirty="0"/>
              <a:t> </a:t>
            </a:r>
            <a:r>
              <a:rPr lang="cs-CZ" dirty="0" err="1"/>
              <a:t>of</a:t>
            </a:r>
            <a:r>
              <a:rPr lang="cs-CZ" dirty="0"/>
              <a:t> </a:t>
            </a:r>
            <a:r>
              <a:rPr lang="cs-CZ" dirty="0" err="1"/>
              <a:t>Transnationalism</a:t>
            </a:r>
            <a:r>
              <a:rPr lang="cs-CZ" dirty="0"/>
              <a:t> (</a:t>
            </a:r>
            <a:r>
              <a:rPr lang="cs-CZ" dirty="0" err="1"/>
              <a:t>originally</a:t>
            </a:r>
            <a:r>
              <a:rPr lang="cs-CZ" dirty="0"/>
              <a:t> </a:t>
            </a:r>
            <a:r>
              <a:rPr lang="cs-CZ" dirty="0" err="1"/>
              <a:t>from</a:t>
            </a:r>
            <a:r>
              <a:rPr lang="cs-CZ" dirty="0"/>
              <a:t> 1917)</a:t>
            </a:r>
          </a:p>
          <a:p>
            <a:r>
              <a:rPr lang="cs-CZ" dirty="0" err="1"/>
              <a:t>Concept</a:t>
            </a:r>
            <a:r>
              <a:rPr lang="cs-CZ" dirty="0"/>
              <a:t> </a:t>
            </a:r>
            <a:r>
              <a:rPr lang="cs-CZ" dirty="0" err="1"/>
              <a:t>of</a:t>
            </a:r>
            <a:r>
              <a:rPr lang="cs-CZ" dirty="0"/>
              <a:t> </a:t>
            </a:r>
            <a:r>
              <a:rPr lang="cs-CZ" dirty="0" err="1"/>
              <a:t>Circular</a:t>
            </a:r>
            <a:r>
              <a:rPr lang="cs-CZ" dirty="0"/>
              <a:t> </a:t>
            </a:r>
            <a:r>
              <a:rPr lang="cs-CZ" dirty="0" err="1"/>
              <a:t>Migration</a:t>
            </a:r>
            <a:r>
              <a:rPr lang="cs-CZ" dirty="0"/>
              <a:t> (</a:t>
            </a:r>
            <a:r>
              <a:rPr lang="cs-CZ" dirty="0" err="1"/>
              <a:t>from</a:t>
            </a:r>
            <a:r>
              <a:rPr lang="cs-CZ" dirty="0"/>
              <a:t> 1960s)</a:t>
            </a:r>
            <a:endParaRPr lang="en-GB" dirty="0"/>
          </a:p>
        </p:txBody>
      </p:sp>
    </p:spTree>
    <p:extLst>
      <p:ext uri="{BB962C8B-B14F-4D97-AF65-F5344CB8AC3E}">
        <p14:creationId xmlns:p14="http://schemas.microsoft.com/office/powerpoint/2010/main" val="2695302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4278314" y="1242060"/>
            <a:ext cx="3838575" cy="51054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r>
              <a:rPr lang="en-US" dirty="0"/>
              <a:t>Born 1928 Leipzig</a:t>
            </a:r>
            <a:r>
              <a:rPr lang="cs-CZ" dirty="0"/>
              <a:t> 2016 Oslo</a:t>
            </a:r>
          </a:p>
          <a:p>
            <a:pPr>
              <a:buNone/>
            </a:pPr>
            <a:r>
              <a:rPr lang="en-US" dirty="0"/>
              <a:t>Studies Chicago</a:t>
            </a:r>
            <a:endParaRPr lang="cs-CZ" dirty="0"/>
          </a:p>
          <a:p>
            <a:pPr>
              <a:buNone/>
            </a:pPr>
            <a:r>
              <a:rPr lang="en-US" dirty="0"/>
              <a:t>First professorship 1965 Bergen (founder of the Department of Social Anthropology)</a:t>
            </a:r>
            <a:endParaRPr lang="cs-CZ" dirty="0"/>
          </a:p>
          <a:p>
            <a:pPr>
              <a:buNone/>
            </a:pPr>
            <a:r>
              <a:rPr lang="en-US" dirty="0"/>
              <a:t>Professor at the University of Oslo, Boston, Austin</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a:t>Edmund </a:t>
            </a:r>
            <a:r>
              <a:rPr lang="cs-CZ" dirty="0" err="1"/>
              <a:t>Ronald</a:t>
            </a:r>
            <a:r>
              <a:rPr lang="cs-CZ" dirty="0"/>
              <a:t> </a:t>
            </a:r>
            <a:r>
              <a:rPr lang="cs-CZ" dirty="0" err="1"/>
              <a:t>Leach</a:t>
            </a:r>
            <a:r>
              <a:rPr lang="cs-CZ" dirty="0"/>
              <a:t> 1910 – 1989</a:t>
            </a:r>
          </a:p>
          <a:p>
            <a:endParaRPr lang="cs-CZ" dirty="0"/>
          </a:p>
          <a:p>
            <a:r>
              <a:rPr lang="en-US" i="1" dirty="0"/>
              <a:t>Political systems of highland Burma: A study of </a:t>
            </a:r>
            <a:r>
              <a:rPr lang="en-US" i="1" dirty="0" err="1"/>
              <a:t>Kachin</a:t>
            </a:r>
            <a:r>
              <a:rPr lang="en-US" i="1" dirty="0"/>
              <a:t> social structure</a:t>
            </a:r>
            <a:r>
              <a:rPr lang="cs-CZ" dirty="0"/>
              <a:t>. Harvard University </a:t>
            </a:r>
            <a:r>
              <a:rPr lang="cs-CZ" dirty="0" err="1"/>
              <a:t>Press</a:t>
            </a:r>
            <a:r>
              <a:rPr lang="cs-CZ" dirty="0"/>
              <a:t> 1954.</a:t>
            </a:r>
          </a:p>
          <a:p>
            <a:pPr marL="0" indent="0">
              <a:buNone/>
            </a:pPr>
            <a:endParaRPr lang="cs-CZ" dirty="0">
              <a:hlinkClick r:id="rId2"/>
            </a:endParaRPr>
          </a:p>
          <a:p>
            <a:pPr marL="0" indent="0">
              <a:buNone/>
            </a:pPr>
            <a:r>
              <a:rPr lang="cs-CZ" dirty="0">
                <a:hlinkClick r:id="rId2"/>
              </a:rPr>
              <a:t> </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err="1">
                <a:hlinkClick r:id="rId2"/>
              </a:rPr>
              <a:t>Barth</a:t>
            </a:r>
            <a:r>
              <a:rPr lang="cs-CZ" dirty="0">
                <a:hlinkClick r:id="rId2"/>
              </a:rPr>
              <a:t>, </a:t>
            </a:r>
            <a:r>
              <a:rPr lang="cs-CZ" dirty="0" err="1">
                <a:hlinkClick r:id="rId2"/>
              </a:rPr>
              <a:t>Fredrik</a:t>
            </a:r>
            <a:r>
              <a:rPr lang="cs-CZ" dirty="0">
                <a:hlinkClick r:id="rId2"/>
              </a:rPr>
              <a:t>, 1928- </a:t>
            </a:r>
            <a:r>
              <a:rPr lang="cs-CZ" dirty="0" err="1"/>
              <a:t>Main</a:t>
            </a:r>
            <a:r>
              <a:rPr lang="cs-CZ" dirty="0"/>
              <a:t> </a:t>
            </a:r>
            <a:r>
              <a:rPr lang="cs-CZ" dirty="0" err="1"/>
              <a:t>title</a:t>
            </a:r>
            <a:r>
              <a:rPr lang="cs-CZ" dirty="0"/>
              <a:t>: </a:t>
            </a:r>
            <a:r>
              <a:rPr lang="cs-CZ" dirty="0" err="1"/>
              <a:t>Principles</a:t>
            </a:r>
            <a:r>
              <a:rPr lang="cs-CZ" dirty="0"/>
              <a:t> </a:t>
            </a:r>
            <a:r>
              <a:rPr lang="cs-CZ" dirty="0" err="1"/>
              <a:t>of</a:t>
            </a:r>
            <a:r>
              <a:rPr lang="cs-CZ" dirty="0"/>
              <a:t> </a:t>
            </a:r>
            <a:r>
              <a:rPr lang="cs-CZ" dirty="0" err="1"/>
              <a:t>social</a:t>
            </a:r>
            <a:r>
              <a:rPr lang="cs-CZ" dirty="0"/>
              <a:t> </a:t>
            </a:r>
            <a:r>
              <a:rPr lang="cs-CZ" dirty="0" err="1"/>
              <a:t>organization</a:t>
            </a:r>
            <a:r>
              <a:rPr lang="cs-CZ" dirty="0"/>
              <a:t> in </a:t>
            </a:r>
            <a:r>
              <a:rPr lang="cs-CZ" dirty="0" err="1"/>
              <a:t>southern</a:t>
            </a:r>
            <a:r>
              <a:rPr lang="cs-CZ" dirty="0"/>
              <a:t> </a:t>
            </a:r>
            <a:r>
              <a:rPr lang="cs-CZ" dirty="0" err="1"/>
              <a:t>Kurdistan</a:t>
            </a:r>
            <a:r>
              <a:rPr lang="cs-CZ" dirty="0"/>
              <a:t>. </a:t>
            </a:r>
            <a:r>
              <a:rPr lang="cs-CZ" dirty="0" err="1"/>
              <a:t>Published</a:t>
            </a:r>
            <a:r>
              <a:rPr lang="cs-CZ" dirty="0"/>
              <a:t>/</a:t>
            </a:r>
            <a:r>
              <a:rPr lang="cs-CZ" dirty="0" err="1"/>
              <a:t>Created</a:t>
            </a:r>
            <a:r>
              <a:rPr lang="cs-CZ" dirty="0"/>
              <a:t>: Oslo, </a:t>
            </a:r>
            <a:r>
              <a:rPr lang="cs-CZ" dirty="0" err="1"/>
              <a:t>Brødrene</a:t>
            </a:r>
            <a:r>
              <a:rPr lang="cs-CZ" dirty="0"/>
              <a:t> </a:t>
            </a:r>
            <a:r>
              <a:rPr lang="cs-CZ" dirty="0" err="1"/>
              <a:t>Jørgensen</a:t>
            </a:r>
            <a:r>
              <a:rPr lang="cs-CZ" dirty="0"/>
              <a:t> </a:t>
            </a:r>
            <a:r>
              <a:rPr lang="cs-CZ" dirty="0" err="1"/>
              <a:t>boktr</a:t>
            </a:r>
            <a:r>
              <a:rPr lang="cs-CZ" dirty="0"/>
              <a:t>., 1953. </a:t>
            </a:r>
            <a:r>
              <a:rPr lang="cs-CZ" dirty="0" err="1"/>
              <a:t>Description</a:t>
            </a:r>
            <a:r>
              <a:rPr lang="cs-CZ" dirty="0"/>
              <a:t>: 146 p. </a:t>
            </a:r>
            <a:r>
              <a:rPr lang="cs-CZ" dirty="0" err="1"/>
              <a:t>illus</a:t>
            </a:r>
            <a:r>
              <a:rPr lang="cs-CZ" dirty="0"/>
              <a:t>., </a:t>
            </a:r>
            <a:r>
              <a:rPr lang="cs-CZ" dirty="0" err="1"/>
              <a:t>maps</a:t>
            </a:r>
            <a:r>
              <a:rPr lang="cs-CZ" dirty="0"/>
              <a:t>. 24 cm.</a:t>
            </a:r>
          </a:p>
          <a:p>
            <a:r>
              <a:rPr lang="en-US" dirty="0">
                <a:hlinkClick r:id="rId3"/>
              </a:rPr>
              <a:t>Barth, Fredrik, 1928- </a:t>
            </a:r>
            <a:r>
              <a:rPr lang="en-US" dirty="0"/>
              <a:t>Main title: Political leadership among Swat </a:t>
            </a:r>
            <a:r>
              <a:rPr lang="en-US" dirty="0" err="1"/>
              <a:t>Pathans</a:t>
            </a:r>
            <a:r>
              <a:rPr lang="en-US" dirty="0"/>
              <a:t>. Published/Created: [London] University of London, </a:t>
            </a:r>
            <a:r>
              <a:rPr lang="en-US" dirty="0" err="1"/>
              <a:t>Athlone</a:t>
            </a:r>
            <a:r>
              <a:rPr lang="en-US" dirty="0"/>
              <a:t> Press, 1959. Description: 143 p. illus., maps. 22 cm.</a:t>
            </a:r>
            <a:endParaRPr lang="cs-CZ" dirty="0"/>
          </a:p>
          <a:p>
            <a:r>
              <a:rPr lang="en-US" dirty="0"/>
              <a:t>: </a:t>
            </a:r>
            <a:r>
              <a:rPr lang="en-US" dirty="0">
                <a:hlinkClick r:id="rId4"/>
              </a:rPr>
              <a:t>Barth, Fredrik, 1928- </a:t>
            </a:r>
            <a:r>
              <a:rPr lang="en-US" dirty="0"/>
              <a:t>Main title: Nomads of South-Persia; the </a:t>
            </a:r>
            <a:r>
              <a:rPr lang="en-US" dirty="0" err="1"/>
              <a:t>Basseri</a:t>
            </a:r>
            <a:r>
              <a:rPr lang="en-US" dirty="0"/>
              <a:t> tribe of the </a:t>
            </a:r>
            <a:r>
              <a:rPr lang="en-US" dirty="0" err="1"/>
              <a:t>Khamseh</a:t>
            </a:r>
            <a:r>
              <a:rPr lang="en-US" dirty="0"/>
              <a:t> Confederacy. Published/Created: Oslo, University Press; New York, Humanities Press [1961, c1960] Description: x, 159 l. illus., </a:t>
            </a:r>
            <a:r>
              <a:rPr lang="en-US" dirty="0" err="1"/>
              <a:t>diagrs</a:t>
            </a:r>
            <a:r>
              <a:rPr lang="en-US" dirty="0"/>
              <a:t>. 23 cm.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Barthovy</a:t>
            </a:r>
            <a:r>
              <a:rPr lang="cs-CZ" dirty="0"/>
              <a:t> terény</a:t>
            </a:r>
          </a:p>
        </p:txBody>
      </p:sp>
      <p:sp>
        <p:nvSpPr>
          <p:cNvPr id="3" name="Zástupný symbol pro obsah 2"/>
          <p:cNvSpPr>
            <a:spLocks noGrp="1"/>
          </p:cNvSpPr>
          <p:nvPr>
            <p:ph idx="1"/>
          </p:nvPr>
        </p:nvSpPr>
        <p:spPr/>
        <p:txBody>
          <a:bodyPr>
            <a:normAutofit/>
          </a:bodyPr>
          <a:lstStyle/>
          <a:p>
            <a:r>
              <a:rPr lang="sv-SE" dirty="0"/>
              <a:t>1951 - Iraq</a:t>
            </a:r>
          </a:p>
          <a:p>
            <a:r>
              <a:rPr lang="sv-SE" dirty="0"/>
              <a:t>1954, 60, 74, 78 Afghanistan</a:t>
            </a:r>
          </a:p>
          <a:p>
            <a:r>
              <a:rPr lang="sv-SE" dirty="0"/>
              <a:t>1957 - 1958 - Basseri - Iran</a:t>
            </a:r>
          </a:p>
          <a:p>
            <a:r>
              <a:rPr lang="sv-SE" dirty="0"/>
              <a:t>1964, 1966 - Fur - Sudan</a:t>
            </a:r>
          </a:p>
          <a:p>
            <a:r>
              <a:rPr lang="sv-SE" dirty="0"/>
              <a:t>1968, 1982 Papua, Nová Guinea - Baktaman</a:t>
            </a:r>
          </a:p>
          <a:p>
            <a:r>
              <a:rPr lang="sv-SE" dirty="0"/>
              <a:t>1974 - 75 Oman, Sohar</a:t>
            </a:r>
          </a:p>
          <a:p>
            <a:r>
              <a:rPr lang="sv-SE" dirty="0"/>
              <a:t>1983-84, 85, 88 Bali</a:t>
            </a:r>
          </a:p>
          <a:p>
            <a:r>
              <a:rPr lang="sv-SE" dirty="0"/>
              <a:t>1985, 89, 94 Bhutan</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94225C-780C-F0C1-8A95-23AD2A3E763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48D580A-4361-8147-093E-EC90555CC71B}"/>
              </a:ext>
            </a:extLst>
          </p:cNvPr>
          <p:cNvSpPr>
            <a:spLocks noGrp="1"/>
          </p:cNvSpPr>
          <p:nvPr>
            <p:ph idx="1"/>
          </p:nvPr>
        </p:nvSpPr>
        <p:spPr/>
        <p:txBody>
          <a:bodyPr/>
          <a:lstStyle/>
          <a:p>
            <a:r>
              <a:rPr lang="en-GB" dirty="0"/>
              <a:t>Fredrik Barth, Ethnic Groups and Boundaries. Boston 1969.</a:t>
            </a:r>
          </a:p>
          <a:p>
            <a:r>
              <a:rPr lang="en-GB" dirty="0"/>
              <a:t>Groups are bounded by from </a:t>
            </a:r>
          </a:p>
          <a:p>
            <a:r>
              <a:rPr lang="en-GB" dirty="0"/>
              <a:t>Inside</a:t>
            </a:r>
          </a:p>
          <a:p>
            <a:r>
              <a:rPr lang="en-GB" dirty="0"/>
              <a:t>Outside</a:t>
            </a:r>
          </a:p>
          <a:p>
            <a:r>
              <a:rPr lang="en-GB" dirty="0"/>
              <a:t>These boundaries frequently do not overlap, and the arguments differ substantially.</a:t>
            </a:r>
          </a:p>
          <a:p>
            <a:r>
              <a:rPr lang="en-GB" dirty="0"/>
              <a:t>Fredrik Barth: the existence of ethnic groups is not a consequence of cultural otherness but of social organization. Cultural otherness is conceptualized in order to trace ethnic boundaries.</a:t>
            </a:r>
          </a:p>
        </p:txBody>
      </p:sp>
    </p:spTree>
    <p:extLst>
      <p:ext uri="{BB962C8B-B14F-4D97-AF65-F5344CB8AC3E}">
        <p14:creationId xmlns:p14="http://schemas.microsoft.com/office/powerpoint/2010/main" val="1273334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D337C3-A3A3-41FD-B60B-57D6841F504D}"/>
              </a:ext>
            </a:extLst>
          </p:cNvPr>
          <p:cNvSpPr>
            <a:spLocks noGrp="1"/>
          </p:cNvSpPr>
          <p:nvPr>
            <p:ph type="title"/>
          </p:nvPr>
        </p:nvSpPr>
        <p:spPr/>
        <p:txBody>
          <a:bodyPr>
            <a:noAutofit/>
          </a:bodyPr>
          <a:lstStyle/>
          <a:p>
            <a:br>
              <a:rPr lang="cs-CZ" sz="3200" dirty="0"/>
            </a:br>
            <a:r>
              <a:rPr lang="cs-CZ" sz="3200" b="1" dirty="0" err="1"/>
              <a:t>Ethnicity</a:t>
            </a:r>
            <a:r>
              <a:rPr lang="cs-CZ" sz="3200" b="1" dirty="0"/>
              <a:t> and </a:t>
            </a:r>
            <a:r>
              <a:rPr lang="cs-CZ" sz="3200" b="1" dirty="0" err="1"/>
              <a:t>Nationalism</a:t>
            </a:r>
            <a:r>
              <a:rPr lang="cs-CZ" sz="3200" b="1" dirty="0"/>
              <a:t> </a:t>
            </a:r>
            <a:r>
              <a:rPr lang="cs-CZ" sz="3200" b="1" dirty="0" err="1"/>
              <a:t>of</a:t>
            </a:r>
            <a:r>
              <a:rPr lang="cs-CZ" sz="3200" b="1" dirty="0"/>
              <a:t> </a:t>
            </a:r>
            <a:r>
              <a:rPr lang="cs-CZ" sz="3200" b="1" dirty="0" err="1"/>
              <a:t>Fredrik</a:t>
            </a:r>
            <a:r>
              <a:rPr lang="cs-CZ" sz="3200" b="1" dirty="0"/>
              <a:t> </a:t>
            </a:r>
            <a:r>
              <a:rPr lang="cs-CZ" sz="3200" b="1" dirty="0" err="1"/>
              <a:t>Barth</a:t>
            </a:r>
            <a:r>
              <a:rPr lang="cs-CZ" sz="3200" b="1" dirty="0"/>
              <a:t> and Thomas </a:t>
            </a:r>
            <a:r>
              <a:rPr lang="cs-CZ" sz="3200" b="1" dirty="0" err="1"/>
              <a:t>Hylland</a:t>
            </a:r>
            <a:r>
              <a:rPr lang="cs-CZ" sz="3200" b="1" dirty="0"/>
              <a:t> </a:t>
            </a:r>
            <a:r>
              <a:rPr lang="cs-CZ" sz="3200" b="1" dirty="0" err="1"/>
              <a:t>Eriksen</a:t>
            </a:r>
            <a:r>
              <a:rPr lang="cs-CZ" sz="3200" b="1" dirty="0"/>
              <a:t>: </a:t>
            </a:r>
            <a:r>
              <a:rPr lang="cs-CZ" sz="3200" b="1" dirty="0" err="1"/>
              <a:t>Complementarization</a:t>
            </a:r>
            <a:r>
              <a:rPr lang="cs-CZ" sz="3200" b="1" dirty="0"/>
              <a:t> and </a:t>
            </a:r>
            <a:r>
              <a:rPr lang="cs-CZ" sz="3200" b="1" dirty="0" err="1"/>
              <a:t>dichotomization</a:t>
            </a:r>
            <a:r>
              <a:rPr lang="cs-CZ" sz="3200" b="1" dirty="0"/>
              <a:t>. </a:t>
            </a:r>
            <a:br>
              <a:rPr lang="en-GB" sz="3200" b="1" dirty="0"/>
            </a:br>
            <a:endParaRPr lang="cs-CZ" sz="3200" b="1" dirty="0"/>
          </a:p>
        </p:txBody>
      </p:sp>
      <p:sp>
        <p:nvSpPr>
          <p:cNvPr id="3" name="Zástupný obsah 2">
            <a:extLst>
              <a:ext uri="{FF2B5EF4-FFF2-40B4-BE49-F238E27FC236}">
                <a16:creationId xmlns:a16="http://schemas.microsoft.com/office/drawing/2014/main" id="{FC76CE5F-49E4-4B65-BF70-08F06E7076CD}"/>
              </a:ext>
            </a:extLst>
          </p:cNvPr>
          <p:cNvSpPr>
            <a:spLocks noGrp="1"/>
          </p:cNvSpPr>
          <p:nvPr>
            <p:ph idx="1"/>
          </p:nvPr>
        </p:nvSpPr>
        <p:spPr/>
        <p:txBody>
          <a:bodyPr/>
          <a:lstStyle/>
          <a:p>
            <a:r>
              <a:rPr lang="en-US" dirty="0"/>
              <a:t>The concept of dichotomization and </a:t>
            </a:r>
            <a:r>
              <a:rPr lang="en-US" dirty="0" err="1"/>
              <a:t>complementarization</a:t>
            </a:r>
            <a:r>
              <a:rPr lang="en-US" dirty="0"/>
              <a:t> is derived from Manchester school. It is about creating a symbolic </a:t>
            </a:r>
            <a:r>
              <a:rPr lang="en-US" dirty="0" err="1"/>
              <a:t>kinship.The</a:t>
            </a:r>
            <a:r>
              <a:rPr lang="en-US" dirty="0"/>
              <a:t> concept was used by Clyde Mitchell in the 1950s, for example, in his work The Kalela dance, which shows how rural workers seek allies from surrounding villages in a new urban environment by making contacts that are not based on family ties. This process of creating friendly and withdrawn relationships through </a:t>
            </a:r>
            <a:r>
              <a:rPr lang="en-US" dirty="0" err="1"/>
              <a:t>dichotmization</a:t>
            </a:r>
            <a:r>
              <a:rPr lang="en-US" dirty="0"/>
              <a:t> and </a:t>
            </a:r>
            <a:r>
              <a:rPr lang="en-US" dirty="0" err="1"/>
              <a:t>complementarization</a:t>
            </a:r>
            <a:r>
              <a:rPr lang="en-US" dirty="0"/>
              <a:t> began to be called Mitchell retribalization and later </a:t>
            </a:r>
            <a:r>
              <a:rPr lang="en-US" dirty="0" err="1"/>
              <a:t>ethnization</a:t>
            </a:r>
            <a:r>
              <a:rPr lang="en-US" dirty="0"/>
              <a:t> - the creation of symbolic kinship.</a:t>
            </a:r>
            <a:endParaRPr lang="cs-CZ" dirty="0"/>
          </a:p>
        </p:txBody>
      </p:sp>
    </p:spTree>
    <p:extLst>
      <p:ext uri="{BB962C8B-B14F-4D97-AF65-F5344CB8AC3E}">
        <p14:creationId xmlns:p14="http://schemas.microsoft.com/office/powerpoint/2010/main" val="840083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0AA2C1-817E-5CFC-FF2C-BA72A134D557}"/>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936AAD7A-37AA-423B-9DAE-34B8F6703F1F}"/>
              </a:ext>
            </a:extLst>
          </p:cNvPr>
          <p:cNvSpPr>
            <a:spLocks noGrp="1"/>
          </p:cNvSpPr>
          <p:nvPr>
            <p:ph idx="1"/>
          </p:nvPr>
        </p:nvSpPr>
        <p:spPr/>
        <p:txBody>
          <a:bodyPr/>
          <a:lstStyle/>
          <a:p>
            <a:r>
              <a:rPr lang="cs-CZ" dirty="0"/>
              <a:t>Nina </a:t>
            </a:r>
            <a:r>
              <a:rPr lang="cs-CZ" dirty="0" err="1"/>
              <a:t>Glick</a:t>
            </a:r>
            <a:r>
              <a:rPr lang="cs-CZ" dirty="0"/>
              <a:t> Schiller</a:t>
            </a:r>
          </a:p>
          <a:p>
            <a:r>
              <a:rPr lang="cs-CZ" dirty="0"/>
              <a:t>1975 </a:t>
            </a:r>
            <a:r>
              <a:rPr lang="cs-CZ" dirty="0" err="1"/>
              <a:t>defended</a:t>
            </a:r>
            <a:r>
              <a:rPr lang="cs-CZ" dirty="0"/>
              <a:t> PhD thesis on </a:t>
            </a:r>
            <a:r>
              <a:rPr lang="cs-CZ" dirty="0" err="1"/>
              <a:t>Haitian</a:t>
            </a:r>
            <a:r>
              <a:rPr lang="cs-CZ" dirty="0"/>
              <a:t> </a:t>
            </a:r>
            <a:r>
              <a:rPr lang="cs-CZ" dirty="0" err="1"/>
              <a:t>migrants</a:t>
            </a:r>
            <a:r>
              <a:rPr lang="cs-CZ" dirty="0"/>
              <a:t> in </a:t>
            </a:r>
            <a:r>
              <a:rPr lang="cs-CZ" dirty="0" err="1"/>
              <a:t>the</a:t>
            </a:r>
            <a:r>
              <a:rPr lang="cs-CZ" dirty="0"/>
              <a:t> USA.</a:t>
            </a:r>
          </a:p>
          <a:p>
            <a:endParaRPr lang="cs-CZ" dirty="0"/>
          </a:p>
          <a:p>
            <a:endParaRPr lang="cs-CZ" dirty="0"/>
          </a:p>
          <a:p>
            <a:endParaRPr lang="en-GB" dirty="0"/>
          </a:p>
        </p:txBody>
      </p:sp>
      <p:pic>
        <p:nvPicPr>
          <p:cNvPr id="5" name="Obrázek 4" descr="Obsah obrázku text, knihovna, Lidská tvář, kniha&#10;&#10;Popis byl vytvořen automaticky">
            <a:extLst>
              <a:ext uri="{FF2B5EF4-FFF2-40B4-BE49-F238E27FC236}">
                <a16:creationId xmlns:a16="http://schemas.microsoft.com/office/drawing/2014/main" id="{A3A8D46A-EAD4-2FAE-0C05-BD89AC0818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90" y="4280170"/>
            <a:ext cx="2219325" cy="1371600"/>
          </a:xfrm>
          <a:prstGeom prst="rect">
            <a:avLst/>
          </a:prstGeom>
        </p:spPr>
      </p:pic>
    </p:spTree>
    <p:extLst>
      <p:ext uri="{BB962C8B-B14F-4D97-AF65-F5344CB8AC3E}">
        <p14:creationId xmlns:p14="http://schemas.microsoft.com/office/powerpoint/2010/main" val="1514019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D16CE9-40B8-6794-5E82-4D4EEF54A52F}"/>
              </a:ext>
            </a:extLst>
          </p:cNvPr>
          <p:cNvSpPr>
            <a:spLocks noGrp="1"/>
          </p:cNvSpPr>
          <p:nvPr>
            <p:ph type="title"/>
          </p:nvPr>
        </p:nvSpPr>
        <p:spPr/>
        <p:txBody>
          <a:bodyPr/>
          <a:lstStyle/>
          <a:p>
            <a:endParaRPr lang="en-GB" dirty="0"/>
          </a:p>
        </p:txBody>
      </p:sp>
      <p:sp>
        <p:nvSpPr>
          <p:cNvPr id="3" name="Zástupný obsah 2">
            <a:extLst>
              <a:ext uri="{FF2B5EF4-FFF2-40B4-BE49-F238E27FC236}">
                <a16:creationId xmlns:a16="http://schemas.microsoft.com/office/drawing/2014/main" id="{D1C410C2-E319-2A11-A7CC-BD42D8F027CE}"/>
              </a:ext>
            </a:extLst>
          </p:cNvPr>
          <p:cNvSpPr>
            <a:spLocks noGrp="1"/>
          </p:cNvSpPr>
          <p:nvPr>
            <p:ph idx="1"/>
          </p:nvPr>
        </p:nvSpPr>
        <p:spPr/>
        <p:txBody>
          <a:bodyPr/>
          <a:lstStyle/>
          <a:p>
            <a:r>
              <a:rPr lang="cs-CZ" dirty="0"/>
              <a:t>Ad 1</a:t>
            </a:r>
          </a:p>
          <a:p>
            <a:r>
              <a:rPr lang="en-GB" dirty="0"/>
              <a:t>The original idea of Marx and Engels was that after the victory of communism, the state would be useless in a time of prosperity and would dissolve itself. The workers are an international force, hence there will be no room for nations. But the state gradually began to take on a protective role over the workers and hence the workers were not interested in removing it, and the role of the state was the subject of a long-standing debate among theorists of socialism, begun by Eduard Bernstein at the turn of the 19th century. </a:t>
            </a:r>
          </a:p>
        </p:txBody>
      </p:sp>
    </p:spTree>
    <p:extLst>
      <p:ext uri="{BB962C8B-B14F-4D97-AF65-F5344CB8AC3E}">
        <p14:creationId xmlns:p14="http://schemas.microsoft.com/office/powerpoint/2010/main" val="1419565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3E0F56-2D90-BAE4-1CC4-CA79E31F5427}"/>
              </a:ext>
            </a:extLst>
          </p:cNvPr>
          <p:cNvSpPr>
            <a:spLocks noGrp="1"/>
          </p:cNvSpPr>
          <p:nvPr>
            <p:ph type="title"/>
          </p:nvPr>
        </p:nvSpPr>
        <p:spPr/>
        <p:txBody>
          <a:bodyPr/>
          <a:lstStyle/>
          <a:p>
            <a:r>
              <a:rPr lang="cs-CZ" dirty="0" err="1"/>
              <a:t>Socialist</a:t>
            </a:r>
            <a:r>
              <a:rPr lang="cs-CZ" dirty="0"/>
              <a:t> </a:t>
            </a:r>
            <a:r>
              <a:rPr lang="cs-CZ" dirty="0" err="1"/>
              <a:t>nationalism</a:t>
            </a:r>
            <a:endParaRPr lang="en-GB" dirty="0"/>
          </a:p>
        </p:txBody>
      </p:sp>
      <p:sp>
        <p:nvSpPr>
          <p:cNvPr id="3" name="Zástupný obsah 2">
            <a:extLst>
              <a:ext uri="{FF2B5EF4-FFF2-40B4-BE49-F238E27FC236}">
                <a16:creationId xmlns:a16="http://schemas.microsoft.com/office/drawing/2014/main" id="{6D964CA7-AEC6-9041-7A28-6EE5B9928961}"/>
              </a:ext>
            </a:extLst>
          </p:cNvPr>
          <p:cNvSpPr>
            <a:spLocks noGrp="1"/>
          </p:cNvSpPr>
          <p:nvPr>
            <p:ph idx="1"/>
          </p:nvPr>
        </p:nvSpPr>
        <p:spPr/>
        <p:txBody>
          <a:bodyPr>
            <a:normAutofit fontScale="92500" lnSpcReduction="20000"/>
          </a:bodyPr>
          <a:lstStyle/>
          <a:p>
            <a:r>
              <a:rPr lang="cs-CZ" dirty="0"/>
              <a:t>Ad 2</a:t>
            </a:r>
          </a:p>
          <a:p>
            <a:r>
              <a:rPr lang="cs-CZ" dirty="0" err="1"/>
              <a:t>Nationalism</a:t>
            </a:r>
            <a:r>
              <a:rPr lang="cs-CZ" dirty="0"/>
              <a:t> and </a:t>
            </a:r>
            <a:r>
              <a:rPr lang="cs-CZ" dirty="0" err="1"/>
              <a:t>Supranational</a:t>
            </a:r>
            <a:r>
              <a:rPr lang="cs-CZ" dirty="0"/>
              <a:t> </a:t>
            </a:r>
            <a:r>
              <a:rPr lang="cs-CZ" dirty="0" err="1"/>
              <a:t>Levels</a:t>
            </a:r>
            <a:endParaRPr lang="cs-CZ" dirty="0"/>
          </a:p>
          <a:p>
            <a:r>
              <a:rPr lang="en-GB" dirty="0"/>
              <a:t>Originally Lenin was strongly opposed to federalism. He wanted to maintain national variety only on the basis of cultural diversity. He was convinced that the creation of national federal republics would weaken the state. He backed down in 1918 because of the danger of the Soviet Union breaking up.</a:t>
            </a:r>
            <a:endParaRPr lang="cs-CZ" dirty="0"/>
          </a:p>
          <a:p>
            <a:r>
              <a:rPr lang="cs-CZ" dirty="0" err="1"/>
              <a:t>However</a:t>
            </a:r>
            <a:r>
              <a:rPr lang="cs-CZ" dirty="0"/>
              <a:t>, </a:t>
            </a:r>
            <a:r>
              <a:rPr lang="en-GB" dirty="0"/>
              <a:t>the key functions of the state were centralised - federalist in form, centralist in content.</a:t>
            </a:r>
            <a:endParaRPr lang="cs-CZ" dirty="0"/>
          </a:p>
          <a:p>
            <a:endParaRPr lang="cs-CZ" dirty="0"/>
          </a:p>
          <a:p>
            <a:r>
              <a:rPr lang="en-GB" dirty="0"/>
              <a:t>Federal principles were also adopted in Yugoslavia, Czechoslovakia became a federal state on 1 January 1969</a:t>
            </a:r>
          </a:p>
        </p:txBody>
      </p:sp>
    </p:spTree>
    <p:extLst>
      <p:ext uri="{BB962C8B-B14F-4D97-AF65-F5344CB8AC3E}">
        <p14:creationId xmlns:p14="http://schemas.microsoft.com/office/powerpoint/2010/main" val="179922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238851-662A-BD9B-4001-07610DEC870E}"/>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3CA1E39B-0F52-5449-8368-E581CF38C05B}"/>
              </a:ext>
            </a:extLst>
          </p:cNvPr>
          <p:cNvSpPr>
            <a:spLocks noGrp="1"/>
          </p:cNvSpPr>
          <p:nvPr>
            <p:ph idx="1"/>
          </p:nvPr>
        </p:nvSpPr>
        <p:spPr/>
        <p:txBody>
          <a:bodyPr>
            <a:normAutofit lnSpcReduction="10000"/>
          </a:bodyPr>
          <a:lstStyle/>
          <a:p>
            <a:r>
              <a:rPr lang="en-GB" dirty="0"/>
              <a:t>After the Second World War, communist regimes in the socialist bloc were established by national communist regimes in the name of not only social justice but also national emancipation. - The Second World War strengthened national emancipatory sentiments; many countries saw national socialism as a movement for social justice - Germany, Hungary, Slovakia - and communism was a continuation of this attempt. The situation was different in the Czech Republic and Poland.</a:t>
            </a:r>
            <a:endParaRPr lang="cs-CZ" dirty="0"/>
          </a:p>
          <a:p>
            <a:endParaRPr lang="cs-CZ" dirty="0"/>
          </a:p>
          <a:p>
            <a:r>
              <a:rPr lang="en-GB" dirty="0"/>
              <a:t>The Communist parties could only maintain their support through pro-national policies.</a:t>
            </a:r>
          </a:p>
        </p:txBody>
      </p:sp>
    </p:spTree>
    <p:extLst>
      <p:ext uri="{BB962C8B-B14F-4D97-AF65-F5344CB8AC3E}">
        <p14:creationId xmlns:p14="http://schemas.microsoft.com/office/powerpoint/2010/main" val="229789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57C19E-CAE7-307F-D3A5-1E735CFCE2D3}"/>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6776F2B4-E293-7B9E-57E7-1896EC4AA648}"/>
              </a:ext>
            </a:extLst>
          </p:cNvPr>
          <p:cNvSpPr>
            <a:spLocks noGrp="1"/>
          </p:cNvSpPr>
          <p:nvPr>
            <p:ph idx="1"/>
          </p:nvPr>
        </p:nvSpPr>
        <p:spPr/>
        <p:txBody>
          <a:bodyPr/>
          <a:lstStyle/>
          <a:p>
            <a:r>
              <a:rPr lang="en-GB" dirty="0"/>
              <a:t>In all socialist countries, however, there was cooperation under the leadership of the Soviet Union, and this power superiority was resisted by local elites in many countries in the name of political and national emancipation.</a:t>
            </a:r>
            <a:endParaRPr lang="cs-CZ" dirty="0"/>
          </a:p>
          <a:p>
            <a:endParaRPr lang="cs-CZ" dirty="0"/>
          </a:p>
          <a:p>
            <a:r>
              <a:rPr lang="en-GB" dirty="0"/>
              <a:t>The communists themselves were therefore increasing national sentiment.</a:t>
            </a:r>
          </a:p>
        </p:txBody>
      </p:sp>
    </p:spTree>
    <p:extLst>
      <p:ext uri="{BB962C8B-B14F-4D97-AF65-F5344CB8AC3E}">
        <p14:creationId xmlns:p14="http://schemas.microsoft.com/office/powerpoint/2010/main" val="108216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F6438-5515-E854-2714-D39BFC34BDED}"/>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BC88A167-C58E-C0EC-7AA8-7B955482E1A3}"/>
              </a:ext>
            </a:extLst>
          </p:cNvPr>
          <p:cNvSpPr>
            <a:spLocks noGrp="1"/>
          </p:cNvSpPr>
          <p:nvPr>
            <p:ph idx="1"/>
          </p:nvPr>
        </p:nvSpPr>
        <p:spPr/>
        <p:txBody>
          <a:bodyPr/>
          <a:lstStyle/>
          <a:p>
            <a:r>
              <a:rPr lang="cs-CZ" dirty="0"/>
              <a:t>1948 </a:t>
            </a:r>
            <a:r>
              <a:rPr lang="en-GB" dirty="0"/>
              <a:t>The break between Stalin and Tito and the separation of Yugoslavia from the socialist bloc.</a:t>
            </a:r>
            <a:endParaRPr lang="cs-CZ" dirty="0"/>
          </a:p>
          <a:p>
            <a:r>
              <a:rPr lang="en-GB" dirty="0"/>
              <a:t>1953 East German uprising</a:t>
            </a:r>
            <a:endParaRPr lang="cs-CZ" dirty="0"/>
          </a:p>
          <a:p>
            <a:r>
              <a:rPr lang="en-GB" dirty="0"/>
              <a:t>1956 Uprising in Poznan (Poland)</a:t>
            </a:r>
            <a:endParaRPr lang="cs-CZ" dirty="0"/>
          </a:p>
          <a:p>
            <a:r>
              <a:rPr lang="en-GB" dirty="0"/>
              <a:t>1956 Hungarian Uprising</a:t>
            </a:r>
            <a:endParaRPr lang="cs-CZ" dirty="0"/>
          </a:p>
          <a:p>
            <a:r>
              <a:rPr lang="en-GB" dirty="0"/>
              <a:t>1968 Prague Spring (Czechoslovakia)</a:t>
            </a:r>
            <a:endParaRPr lang="cs-CZ" dirty="0"/>
          </a:p>
          <a:p>
            <a:r>
              <a:rPr lang="en-GB" dirty="0"/>
              <a:t>1980 Poland (Solidarity movement)Gradual separation of Romania from Soviet power</a:t>
            </a:r>
          </a:p>
        </p:txBody>
      </p:sp>
    </p:spTree>
    <p:extLst>
      <p:ext uri="{BB962C8B-B14F-4D97-AF65-F5344CB8AC3E}">
        <p14:creationId xmlns:p14="http://schemas.microsoft.com/office/powerpoint/2010/main" val="1666997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5B973-EF74-9166-338A-B4FEAA4881B7}"/>
              </a:ext>
            </a:extLst>
          </p:cNvPr>
          <p:cNvSpPr>
            <a:spLocks noGrp="1"/>
          </p:cNvSpPr>
          <p:nvPr>
            <p:ph type="title"/>
          </p:nvPr>
        </p:nvSpPr>
        <p:spPr/>
        <p:txBody>
          <a:bodyPr/>
          <a:lstStyle/>
          <a:p>
            <a:r>
              <a:rPr lang="cs-CZ" dirty="0"/>
              <a:t>Western </a:t>
            </a:r>
            <a:r>
              <a:rPr lang="cs-CZ" dirty="0" err="1"/>
              <a:t>Europe</a:t>
            </a:r>
            <a:endParaRPr lang="en-GB" dirty="0"/>
          </a:p>
        </p:txBody>
      </p:sp>
      <p:sp>
        <p:nvSpPr>
          <p:cNvPr id="3" name="Zástupný obsah 2">
            <a:extLst>
              <a:ext uri="{FF2B5EF4-FFF2-40B4-BE49-F238E27FC236}">
                <a16:creationId xmlns:a16="http://schemas.microsoft.com/office/drawing/2014/main" id="{BF7DF12C-137F-798D-C103-82B5F189EDCF}"/>
              </a:ext>
            </a:extLst>
          </p:cNvPr>
          <p:cNvSpPr>
            <a:spLocks noGrp="1"/>
          </p:cNvSpPr>
          <p:nvPr>
            <p:ph idx="1"/>
          </p:nvPr>
        </p:nvSpPr>
        <p:spPr/>
        <p:txBody>
          <a:bodyPr/>
          <a:lstStyle/>
          <a:p>
            <a:r>
              <a:rPr lang="en-GB" dirty="0"/>
              <a:t>In some countries just after the Second World War, strong centralisation</a:t>
            </a:r>
            <a:r>
              <a:rPr lang="cs-CZ" dirty="0"/>
              <a:t>.</a:t>
            </a:r>
          </a:p>
          <a:p>
            <a:r>
              <a:rPr lang="en-GB" dirty="0"/>
              <a:t>On the other hand, there was a discussion about minorities and minority languages. In the 1950s Breton began to be considered as a minority language and could be taught in secondary schools, and in 1964 Breton was heard for the first time on the radio.</a:t>
            </a:r>
          </a:p>
        </p:txBody>
      </p:sp>
    </p:spTree>
    <p:extLst>
      <p:ext uri="{BB962C8B-B14F-4D97-AF65-F5344CB8AC3E}">
        <p14:creationId xmlns:p14="http://schemas.microsoft.com/office/powerpoint/2010/main" val="141703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Nadpis 1">
            <a:extLst>
              <a:ext uri="{FF2B5EF4-FFF2-40B4-BE49-F238E27FC236}">
                <a16:creationId xmlns:a16="http://schemas.microsoft.com/office/drawing/2014/main" id="{5316F1AB-4EF5-5746-07DC-52F708651338}"/>
              </a:ext>
            </a:extLst>
          </p:cNvPr>
          <p:cNvSpPr>
            <a:spLocks noGrp="1"/>
          </p:cNvSpPr>
          <p:nvPr>
            <p:ph type="title"/>
          </p:nvPr>
        </p:nvSpPr>
        <p:spPr/>
        <p:txBody>
          <a:bodyPr/>
          <a:lstStyle/>
          <a:p>
            <a:r>
              <a:rPr lang="en-US" altLang="cs-CZ"/>
              <a:t>Lessons from the First World War:</a:t>
            </a:r>
            <a:endParaRPr lang="cs-CZ" altLang="cs-CZ"/>
          </a:p>
        </p:txBody>
      </p:sp>
      <p:sp>
        <p:nvSpPr>
          <p:cNvPr id="144387" name="Zástupný obsah 2">
            <a:extLst>
              <a:ext uri="{FF2B5EF4-FFF2-40B4-BE49-F238E27FC236}">
                <a16:creationId xmlns:a16="http://schemas.microsoft.com/office/drawing/2014/main" id="{886753F6-D425-B24E-A0B4-82DAFE69E12C}"/>
              </a:ext>
            </a:extLst>
          </p:cNvPr>
          <p:cNvSpPr>
            <a:spLocks noGrp="1"/>
          </p:cNvSpPr>
          <p:nvPr>
            <p:ph idx="1"/>
          </p:nvPr>
        </p:nvSpPr>
        <p:spPr/>
        <p:txBody>
          <a:bodyPr/>
          <a:lstStyle/>
          <a:p>
            <a:pPr marL="514350" indent="-514350">
              <a:buFont typeface="Arial" panose="020B0604020202020204" pitchFamily="34" charset="0"/>
              <a:buAutoNum type="arabicPeriod"/>
            </a:pPr>
            <a:r>
              <a:rPr lang="en-US" altLang="cs-CZ"/>
              <a:t>Do not isolate Germany</a:t>
            </a:r>
            <a:endParaRPr lang="cs-CZ" altLang="cs-CZ"/>
          </a:p>
          <a:p>
            <a:pPr marL="514350" indent="-514350">
              <a:buFont typeface="Arial" panose="020B0604020202020204" pitchFamily="34" charset="0"/>
              <a:buAutoNum type="arabicPeriod"/>
            </a:pPr>
            <a:r>
              <a:rPr lang="en-US" altLang="cs-CZ"/>
              <a:t>2. Not to create sanctions against Germany as a whole</a:t>
            </a:r>
            <a:endParaRPr lang="cs-CZ" altLang="cs-CZ"/>
          </a:p>
          <a:p>
            <a:pPr marL="514350" indent="-514350">
              <a:buFont typeface="Arial" panose="020B0604020202020204" pitchFamily="34" charset="0"/>
              <a:buAutoNum type="arabicPeriod"/>
            </a:pPr>
            <a:r>
              <a:rPr lang="en-US" altLang="cs-CZ"/>
              <a:t>Reject the concept of collective guilt</a:t>
            </a:r>
            <a:endParaRPr lang="cs-CZ" altLang="cs-CZ"/>
          </a:p>
          <a:p>
            <a:pPr marL="514350" indent="-514350">
              <a:buFont typeface="Arial" panose="020B0604020202020204" pitchFamily="34" charset="0"/>
              <a:buAutoNum type="arabicPeriod"/>
            </a:pPr>
            <a:r>
              <a:rPr lang="en-US" altLang="cs-CZ"/>
              <a:t>Punish individuals</a:t>
            </a:r>
            <a:endParaRPr lang="cs-CZ" altLang="cs-CZ"/>
          </a:p>
          <a:p>
            <a:pPr marL="514350" indent="-514350">
              <a:buFont typeface="Arial" panose="020B0604020202020204" pitchFamily="34" charset="0"/>
              <a:buAutoNum type="arabicPeriod"/>
            </a:pPr>
            <a:r>
              <a:rPr lang="en-US" altLang="cs-CZ"/>
              <a:t>Involve Germany in joint research programs</a:t>
            </a:r>
            <a:endParaRPr lang="cs-CZ" altLang="cs-CZ"/>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7815</TotalTime>
  <Words>1603</Words>
  <Application>Microsoft Office PowerPoint</Application>
  <PresentationFormat>Širokoúhlá obrazovka</PresentationFormat>
  <Paragraphs>127</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Motiv Office</vt:lpstr>
      <vt:lpstr>Prezentace aplikace PowerPoint</vt:lpstr>
      <vt:lpstr>Prezentace aplikace PowerPoint</vt:lpstr>
      <vt:lpstr>Prezentace aplikace PowerPoint</vt:lpstr>
      <vt:lpstr>Socialist nationalism</vt:lpstr>
      <vt:lpstr>Prezentace aplikace PowerPoint</vt:lpstr>
      <vt:lpstr>Prezentace aplikace PowerPoint</vt:lpstr>
      <vt:lpstr>Prezentace aplikace PowerPoint</vt:lpstr>
      <vt:lpstr>Western Europe</vt:lpstr>
      <vt:lpstr>Lessons from the First World War: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Barthovy terény</vt:lpstr>
      <vt:lpstr>Prezentace aplikace PowerPoint</vt:lpstr>
      <vt:lpstr> Ethnicity and Nationalism of Fredrik Barth and Thomas Hylland Eriksen: Complementarization and dichotomization.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Nations and Nationalism: An Advanced Course of Political Anthropology</dc:title>
  <dc:creator>Zdeněk Uherek</dc:creator>
  <cp:lastModifiedBy>Zdeněk Uherek</cp:lastModifiedBy>
  <cp:revision>93</cp:revision>
  <dcterms:created xsi:type="dcterms:W3CDTF">2020-04-27T14:08:24Z</dcterms:created>
  <dcterms:modified xsi:type="dcterms:W3CDTF">2024-03-18T09:06:23Z</dcterms:modified>
</cp:coreProperties>
</file>