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7" r:id="rId3"/>
    <p:sldId id="310" r:id="rId4"/>
    <p:sldId id="308" r:id="rId5"/>
    <p:sldId id="258" r:id="rId6"/>
    <p:sldId id="261" r:id="rId7"/>
    <p:sldId id="285" r:id="rId8"/>
    <p:sldId id="286" r:id="rId9"/>
    <p:sldId id="287" r:id="rId10"/>
    <p:sldId id="303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5" r:id="rId27"/>
    <p:sldId id="31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28615-F8CA-44ED-8077-2C803DCD1267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0D9DE-4B4E-432E-8F1A-CDFB11DCF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2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D9DE-4B4E-432E-8F1A-CDFB11DCF6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69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D9DE-4B4E-432E-8F1A-CDFB11DCF6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57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0F1CB-1939-49D3-AEBA-3E6D6D4E5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05F9FC-1F6A-477E-9F49-D9A2742D8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7E90CC-A635-4E83-8B90-778F32A9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420556-C1F9-46E2-BB6F-F230D1AA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1F3854-8928-45A9-9ABD-A8453AAE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08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1C4FB-784D-4CBE-916F-A6DBBBC8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3338A2-B5C1-4BF0-893E-7B7A222A5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D4391B-83C2-4347-99D0-FCBF466C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75723-5F32-4C66-8575-E9134024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12AD2-2847-44D4-8E2B-BD6EF5A9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04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91B294-4021-45B3-8611-EB9BB100B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1223CB-112E-432F-AFA7-387B6D838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DFC5C-A406-42B0-A9E3-C49AFFEA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49B89-96A3-4FD9-98F4-463D14ED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192341-9787-4DE3-94AD-95EA93DE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5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0049E-BA8E-4D94-946A-5946E27E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802B9E-70F1-4FE1-9DA5-F70394E4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C1BEC-8064-4776-B079-DD99EB47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24A64C-F364-4FF6-AB39-C99C9FF2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262B4-D746-4626-9CB6-87BA5CD8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2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26FE7-F4E3-4D6B-BD7D-86AAF2D1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5B641E-7CB5-447A-AE0B-44985012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29E11-3E90-4433-A837-43D37EF3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380A8B-FD2F-4004-B5E5-7DC43D7D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8E5C7-1AC1-46C9-ACF9-3AE0EC58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04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83277-55BE-487F-AE65-B5024424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8FF101-DC33-407C-843F-70BFE5832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BFA074-6039-4699-AED1-60750E412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956744-2F11-4687-B72A-D6EA12B5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B69F1E-C53E-4CA2-8C05-FDD34223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D92C84-6E8B-42AC-A655-DEA6B74A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3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E4DD4-DFC0-4228-B285-0595097A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BBB8AB-D336-43C7-9D7B-5CE0D8B5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116815-D755-4DAB-AB8F-16B20464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150E2B4-B1BD-4939-95D2-AE252C7E5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59AA0E2-EB08-424F-882A-7F31F8F14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BF51B8-4F41-45D9-8D61-CC98AA6C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742DC4-F5F7-44F2-8BF9-0C22F41B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C5868F-D7F1-4841-A7EA-A0134E86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78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9299-9C13-4A58-9032-BF94A26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AC1ADE-2BAE-47C5-9736-63CA8752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23F37D-2C9B-4E85-9085-6B1EF71E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4EF97B-DA1E-4F9D-8985-9C159CEF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C586BB-9CEC-4630-A683-F0667B66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98B0FD-5567-436B-9A45-73EB413B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B4E8ED-FD98-4DBE-AD38-2BE44FCD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3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AF6D-4415-461D-8FB9-07A448ED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296A79-7420-4A2E-A436-19BA0C58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08EF3C2-265C-43C5-B89A-CD0528B99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825885-B777-4601-9142-C2FBEC6B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E9107C-A61A-4A5E-9802-87F2E83F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03437D-8D43-4656-9913-8EBD9EEE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6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A848B-B53B-4277-A3EF-4D8477AC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BE3338-1C0B-4453-B4B2-8E17E9F92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604D80-C1BB-4A11-849F-6152541EB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3E6E46-DFD3-42EF-A38C-21B41EC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A796A-2840-4987-B65F-9A805629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85421C-E2BC-4C1E-882E-14C12331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8BFA0D-F93B-4949-AA76-5E23437E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D59427-CDC9-4772-B701-83072F9B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6E130-27AE-4086-9CF2-6351B04BC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E564-37EC-42A4-BE8D-FBC06B02A643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BBB9AD-1CCA-4F3D-98F9-34A4709B7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2C653-822B-4A02-B3F6-1C9700AEA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242F-E00C-4ECD-AA3E-64B60EB78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5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4296-9425-4D62-9281-46ACAE8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Otčenáš</a:t>
            </a:r>
            <a:r>
              <a:rPr lang="cs-CZ" dirty="0"/>
              <a:t> </a:t>
            </a:r>
            <a:br>
              <a:rPr lang="cs-CZ" dirty="0"/>
            </a:br>
            <a:r>
              <a:rPr lang="cs-CZ" sz="3100" dirty="0"/>
              <a:t>(autentické záznamy nerodilých mluvčích, 2. polovina 15. století)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26AEBF-D139-4F95-B705-A78E3577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Vachſche</a:t>
            </a:r>
            <a:r>
              <a:rPr lang="cs-CZ" dirty="0"/>
              <a:t> </a:t>
            </a:r>
            <a:r>
              <a:rPr lang="cs-CZ" dirty="0" err="1"/>
              <a:t>näſch</a:t>
            </a:r>
            <a:r>
              <a:rPr lang="cs-CZ" dirty="0"/>
              <a:t> </a:t>
            </a:r>
            <a:r>
              <a:rPr lang="cs-CZ" dirty="0" err="1"/>
              <a:t>ien</a:t>
            </a:r>
            <a:r>
              <a:rPr lang="cs-CZ" dirty="0"/>
              <a:t> </a:t>
            </a:r>
            <a:r>
              <a:rPr lang="cs-CZ" dirty="0" err="1"/>
              <a:t>ſÿ</a:t>
            </a:r>
            <a:r>
              <a:rPr lang="cs-CZ" dirty="0"/>
              <a:t> </a:t>
            </a:r>
            <a:r>
              <a:rPr lang="cs-CZ" dirty="0" err="1"/>
              <a:t>nä</a:t>
            </a:r>
            <a:r>
              <a:rPr lang="cs-CZ" dirty="0"/>
              <a:t> </a:t>
            </a:r>
            <a:r>
              <a:rPr lang="cs-CZ" dirty="0" err="1"/>
              <a:t>nibeſſich</a:t>
            </a:r>
            <a:endParaRPr lang="cs-CZ" dirty="0"/>
          </a:p>
          <a:p>
            <a:r>
              <a:rPr lang="cs-CZ" dirty="0" err="1"/>
              <a:t>Vuotze</a:t>
            </a:r>
            <a:r>
              <a:rPr lang="cs-CZ" dirty="0"/>
              <a:t> </a:t>
            </a:r>
            <a:r>
              <a:rPr lang="cs-CZ" dirty="0" err="1"/>
              <a:t>naz</a:t>
            </a:r>
            <a:r>
              <a:rPr lang="cs-CZ" dirty="0"/>
              <a:t>, gen </a:t>
            </a:r>
            <a:r>
              <a:rPr lang="cs-CZ" dirty="0" err="1"/>
              <a:t>zi</a:t>
            </a:r>
            <a:r>
              <a:rPr lang="cs-CZ" dirty="0"/>
              <a:t> na </a:t>
            </a:r>
            <a:r>
              <a:rPr lang="cs-CZ" dirty="0" err="1"/>
              <a:t>nebeſſich</a:t>
            </a:r>
            <a:endParaRPr lang="cs-CZ" dirty="0"/>
          </a:p>
          <a:p>
            <a:r>
              <a:rPr lang="cs-CZ" dirty="0" err="1"/>
              <a:t>Oczhe</a:t>
            </a:r>
            <a:r>
              <a:rPr lang="cs-CZ" dirty="0"/>
              <a:t> </a:t>
            </a:r>
            <a:r>
              <a:rPr lang="cs-CZ" dirty="0" err="1"/>
              <a:t>naſch</a:t>
            </a:r>
            <a:r>
              <a:rPr lang="cs-CZ" dirty="0"/>
              <a:t> gen </a:t>
            </a:r>
            <a:r>
              <a:rPr lang="cs-CZ" dirty="0" err="1"/>
              <a:t>ſy</a:t>
            </a:r>
            <a:r>
              <a:rPr lang="cs-CZ" dirty="0"/>
              <a:t> b </a:t>
            </a:r>
            <a:r>
              <a:rPr lang="cs-CZ" dirty="0" err="1"/>
              <a:t>neweſſy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boſſwie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 </a:t>
            </a:r>
            <a:r>
              <a:rPr lang="cs-CZ" dirty="0" err="1"/>
              <a:t>mie</a:t>
            </a:r>
            <a:r>
              <a:rPr lang="cs-CZ" dirty="0"/>
              <a:t> </a:t>
            </a:r>
            <a:r>
              <a:rPr lang="cs-CZ" dirty="0" err="1"/>
              <a:t>wie</a:t>
            </a:r>
            <a:endParaRPr lang="cs-CZ" dirty="0"/>
          </a:p>
          <a:p>
            <a:r>
              <a:rPr lang="cs-CZ" dirty="0" err="1"/>
              <a:t>wozwit</a:t>
            </a:r>
            <a:r>
              <a:rPr lang="cs-CZ" dirty="0"/>
              <a:t> ze </a:t>
            </a:r>
            <a:r>
              <a:rPr lang="cs-CZ" dirty="0" err="1"/>
              <a:t>meno</a:t>
            </a:r>
            <a:r>
              <a:rPr lang="cs-CZ" dirty="0"/>
              <a:t> </a:t>
            </a:r>
            <a:r>
              <a:rPr lang="cs-CZ" dirty="0" err="1"/>
              <a:t>twy</a:t>
            </a:r>
            <a:endParaRPr lang="cs-CZ" dirty="0"/>
          </a:p>
          <a:p>
            <a:r>
              <a:rPr lang="cs-CZ" dirty="0" err="1"/>
              <a:t>vſweiecz</a:t>
            </a:r>
            <a:r>
              <a:rPr lang="cs-CZ" dirty="0"/>
              <a:t> </a:t>
            </a:r>
            <a:r>
              <a:rPr lang="cs-CZ" dirty="0" err="1"/>
              <a:t>ſe</a:t>
            </a:r>
            <a:r>
              <a:rPr lang="cs-CZ" dirty="0"/>
              <a:t> </a:t>
            </a:r>
            <a:r>
              <a:rPr lang="cs-CZ" dirty="0" err="1"/>
              <a:t>twe</a:t>
            </a:r>
            <a:r>
              <a:rPr lang="cs-CZ" dirty="0"/>
              <a:t> </a:t>
            </a:r>
            <a:r>
              <a:rPr lang="cs-CZ" dirty="0" err="1"/>
              <a:t>mye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6FA99D-561E-4929-8725-EFF2B33FD98D}"/>
              </a:ext>
            </a:extLst>
          </p:cNvPr>
          <p:cNvSpPr txBox="1"/>
          <p:nvPr/>
        </p:nvSpPr>
        <p:spPr>
          <a:xfrm>
            <a:off x="7546019" y="3202251"/>
            <a:ext cx="3675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Fonetický přepis, kostel v Podhradí (2018)</a:t>
            </a:r>
          </a:p>
          <a:p>
            <a:r>
              <a:rPr lang="cs-CZ" i="1" dirty="0" err="1"/>
              <a:t>Otsche</a:t>
            </a:r>
            <a:r>
              <a:rPr lang="cs-CZ" i="1" dirty="0"/>
              <a:t> </a:t>
            </a:r>
            <a:r>
              <a:rPr lang="cs-CZ" i="1" dirty="0" err="1"/>
              <a:t>nasch</a:t>
            </a:r>
            <a:r>
              <a:rPr lang="cs-CZ" i="1" dirty="0"/>
              <a:t>, </a:t>
            </a:r>
            <a:r>
              <a:rPr lang="cs-CZ" i="1" dirty="0" err="1"/>
              <a:t>kterie</a:t>
            </a:r>
            <a:r>
              <a:rPr lang="cs-CZ" i="1" dirty="0"/>
              <a:t> </a:t>
            </a:r>
            <a:r>
              <a:rPr lang="cs-CZ" i="1" dirty="0" err="1"/>
              <a:t>ßi</a:t>
            </a:r>
            <a:r>
              <a:rPr lang="cs-CZ" i="1" dirty="0"/>
              <a:t> w </a:t>
            </a:r>
            <a:r>
              <a:rPr lang="cs-CZ" i="1" dirty="0" err="1"/>
              <a:t>nebeßiech</a:t>
            </a:r>
            <a:r>
              <a:rPr lang="cs-CZ" i="1" dirty="0"/>
              <a:t>, </a:t>
            </a:r>
            <a:r>
              <a:rPr lang="cs-CZ" i="1" dirty="0" err="1"/>
              <a:t>poßwjetch</a:t>
            </a:r>
            <a:r>
              <a:rPr lang="cs-CZ" i="1" dirty="0"/>
              <a:t> </a:t>
            </a:r>
            <a:r>
              <a:rPr lang="cs-CZ" i="1" dirty="0" err="1"/>
              <a:t>ße</a:t>
            </a:r>
            <a:r>
              <a:rPr lang="cs-CZ" i="1" dirty="0"/>
              <a:t> </a:t>
            </a:r>
            <a:r>
              <a:rPr lang="cs-CZ" i="1" dirty="0" err="1"/>
              <a:t>jmeeno</a:t>
            </a:r>
            <a:r>
              <a:rPr lang="cs-CZ" i="1" dirty="0"/>
              <a:t> </a:t>
            </a:r>
            <a:r>
              <a:rPr lang="cs-CZ" i="1" dirty="0" err="1"/>
              <a:t>twä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66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E5B30-A34D-474F-BB75-74C2F699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992C15-57A7-4C07-853C-4F0C0163A2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59E717-15EA-4198-B4A2-03AE341FD2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C4C6FD-7C66-4914-B8A6-F8020973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84"/>
            <a:ext cx="12192000" cy="65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řečenej, jenž jest jeden z najvěčšiech o-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45DEE87-65DC-42EB-80D3-7994A1ECFA21}"/>
              </a:ext>
            </a:extLst>
          </p:cNvPr>
          <p:cNvCxnSpPr/>
          <p:nvPr/>
        </p:nvCxnSpPr>
        <p:spPr>
          <a:xfrm>
            <a:off x="754602" y="2219417"/>
            <a:ext cx="46075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2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>
                <a:solidFill>
                  <a:srgbClr val="C00000"/>
                </a:solidFill>
              </a:rPr>
              <a:t>strovóv</a:t>
            </a:r>
            <a:r>
              <a:rPr lang="cs-CZ" sz="2000" dirty="0">
                <a:solidFill>
                  <a:srgbClr val="C00000"/>
                </a:solidFill>
              </a:rPr>
              <a:t>, což jich v světě jest, neb má v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pl-PL" sz="2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A3BFBEA-79D8-4D6C-90F4-4818D053776F}"/>
              </a:ext>
            </a:extLst>
          </p:cNvPr>
          <p:cNvCxnSpPr/>
          <p:nvPr/>
        </p:nvCxnSpPr>
        <p:spPr>
          <a:xfrm>
            <a:off x="710214" y="2539014"/>
            <a:ext cx="47229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9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kršli mil dva tisíc a čtyřidcet. Ostrov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216447B-CA44-4186-B70B-C9DB6880E885}"/>
              </a:ext>
            </a:extLst>
          </p:cNvPr>
          <p:cNvCxnSpPr/>
          <p:nvPr/>
        </p:nvCxnSpPr>
        <p:spPr>
          <a:xfrm>
            <a:off x="727969" y="2814221"/>
            <a:ext cx="451873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ten krále má velmi bohatého, jenž žádnému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EA78039-D6EE-45BC-8E0F-7572388553EA}"/>
              </a:ext>
            </a:extLst>
          </p:cNvPr>
          <p:cNvCxnSpPr/>
          <p:nvPr/>
        </p:nvCxnSpPr>
        <p:spPr>
          <a:xfrm flipV="1">
            <a:off x="772357" y="3053918"/>
            <a:ext cx="4563123" cy="62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1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v dan podroben nenie, lidé toho ostrovu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8EB6C77-EAE3-400D-8F96-AA300FB35035}"/>
              </a:ext>
            </a:extLst>
          </p:cNvPr>
          <p:cNvCxnSpPr>
            <a:cxnSpLocks/>
          </p:cNvCxnSpPr>
          <p:nvPr/>
        </p:nvCxnSpPr>
        <p:spPr>
          <a:xfrm>
            <a:off x="754602" y="3355759"/>
            <a:ext cx="4651899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7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  <a:ln>
            <a:noFill/>
          </a:ln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modlosluhy jsú a všickni názi chodie,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13A4809-1C59-48CB-BD9F-60770C7E6DF8}"/>
              </a:ext>
            </a:extLst>
          </p:cNvPr>
          <p:cNvCxnSpPr/>
          <p:nvPr/>
        </p:nvCxnSpPr>
        <p:spPr>
          <a:xfrm>
            <a:off x="754602" y="3657600"/>
            <a:ext cx="449210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mužie i ženy, ale každý z nich místo hane-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965C3AA-342E-42E5-B687-6EFAFBA1EB49}"/>
              </a:ext>
            </a:extLst>
          </p:cNvPr>
          <p:cNvCxnSpPr/>
          <p:nvPr/>
        </p:nvCxnSpPr>
        <p:spPr>
          <a:xfrm>
            <a:off x="719091" y="3897297"/>
            <a:ext cx="47584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2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bné sobě rukú zakryje. Obilé žádného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ACF787B-6760-4C9C-9F67-01929344C928}"/>
              </a:ext>
            </a:extLst>
          </p:cNvPr>
          <p:cNvCxnSpPr/>
          <p:nvPr/>
        </p:nvCxnSpPr>
        <p:spPr>
          <a:xfrm>
            <a:off x="763480" y="4145872"/>
            <a:ext cx="45542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0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nemají kromě rýžóv, masem, rýží a mlé-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17D7657-3FF4-4340-97C7-D712EA16D1E4}"/>
              </a:ext>
            </a:extLst>
          </p:cNvPr>
          <p:cNvCxnSpPr/>
          <p:nvPr/>
        </p:nvCxnSpPr>
        <p:spPr>
          <a:xfrm>
            <a:off x="763480" y="4421080"/>
            <a:ext cx="465189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1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4A7E-816D-432C-BBAF-FE1A58F2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definice pravopisu: </a:t>
            </a:r>
            <a:r>
              <a:rPr lang="cs-CZ" sz="2800" b="1" dirty="0"/>
              <a:t>ustálený</a:t>
            </a:r>
            <a:r>
              <a:rPr lang="cs-CZ" sz="2800" dirty="0"/>
              <a:t>, do značné míry </a:t>
            </a:r>
            <a:r>
              <a:rPr lang="cs-CZ" sz="2800" b="1" dirty="0"/>
              <a:t>konvenční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C00000"/>
                </a:solidFill>
              </a:rPr>
              <a:t>způsob záznamu zvukové podoby jazyka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5E17D6-32D1-4329-94C6-244F2187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Principy a funkce pravopisu</a:t>
            </a:r>
          </a:p>
          <a:p>
            <a:r>
              <a:rPr lang="cs-CZ" dirty="0"/>
              <a:t>principy (dnešní)</a:t>
            </a:r>
          </a:p>
          <a:p>
            <a:pPr lvl="1"/>
            <a:r>
              <a:rPr lang="cs-CZ" dirty="0"/>
              <a:t>fonologický</a:t>
            </a:r>
          </a:p>
          <a:p>
            <a:pPr lvl="2"/>
            <a:r>
              <a:rPr lang="cs-CZ" dirty="0"/>
              <a:t>ustálen vztah grafém – foném (výjimka </a:t>
            </a:r>
            <a:r>
              <a:rPr lang="cs-CZ" i="1" dirty="0"/>
              <a:t>ch</a:t>
            </a:r>
            <a:r>
              <a:rPr lang="cs-CZ" dirty="0"/>
              <a:t>, </a:t>
            </a:r>
            <a:r>
              <a:rPr lang="cs-CZ" i="1" dirty="0"/>
              <a:t>i/</a:t>
            </a:r>
            <a:r>
              <a:rPr lang="cs-CZ" dirty="0"/>
              <a:t>y)</a:t>
            </a:r>
          </a:p>
          <a:p>
            <a:pPr lvl="1"/>
            <a:r>
              <a:rPr lang="cs-CZ" dirty="0"/>
              <a:t>morfematický </a:t>
            </a:r>
          </a:p>
          <a:p>
            <a:pPr lvl="2"/>
            <a:r>
              <a:rPr lang="cs-CZ" dirty="0"/>
              <a:t>snaha zachycovat stejně stejné morfémy, i když zní jinak: </a:t>
            </a:r>
            <a:r>
              <a:rPr lang="cs-CZ" i="1" dirty="0"/>
              <a:t>had</a:t>
            </a:r>
            <a:r>
              <a:rPr lang="cs-CZ" dirty="0"/>
              <a:t> [</a:t>
            </a:r>
            <a:r>
              <a:rPr lang="cs-CZ" dirty="0" err="1"/>
              <a:t>hat</a:t>
            </a:r>
            <a:r>
              <a:rPr lang="cs-CZ" dirty="0"/>
              <a:t>] – </a:t>
            </a:r>
            <a:r>
              <a:rPr lang="cs-CZ" i="1" dirty="0"/>
              <a:t>hada</a:t>
            </a:r>
          </a:p>
          <a:p>
            <a:pPr lvl="1"/>
            <a:r>
              <a:rPr lang="cs-CZ" dirty="0"/>
              <a:t>historický</a:t>
            </a:r>
          </a:p>
          <a:p>
            <a:pPr lvl="2"/>
            <a:r>
              <a:rPr lang="cs-CZ" dirty="0"/>
              <a:t>zachycují se i jevy, které už nemají oporu ve fonologickém systému: dvojí výslovnost </a:t>
            </a:r>
            <a:r>
              <a:rPr lang="cs-CZ" i="1" dirty="0"/>
              <a:t>i/y</a:t>
            </a:r>
          </a:p>
          <a:p>
            <a:r>
              <a:rPr lang="cs-CZ" dirty="0"/>
              <a:t>funkce (obecně)</a:t>
            </a:r>
          </a:p>
          <a:p>
            <a:pPr lvl="1"/>
            <a:r>
              <a:rPr lang="cs-CZ" dirty="0"/>
              <a:t>zaznamenávací (zápis)</a:t>
            </a:r>
          </a:p>
          <a:p>
            <a:pPr lvl="1"/>
            <a:r>
              <a:rPr lang="cs-CZ" dirty="0"/>
              <a:t>vybavovací (interpretace)</a:t>
            </a:r>
          </a:p>
          <a:p>
            <a:pPr lvl="2"/>
            <a:r>
              <a:rPr lang="cs-CZ" dirty="0"/>
              <a:t>měly by být v rovnováze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42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kem živi jsú a množstvie mají některa-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F6F5C9-E9CD-410A-9A46-F263154067D3}"/>
              </a:ext>
            </a:extLst>
          </p:cNvPr>
          <p:cNvCxnSpPr/>
          <p:nvPr/>
        </p:nvCxnSpPr>
        <p:spPr>
          <a:xfrm>
            <a:off x="719091" y="4678532"/>
            <a:ext cx="465189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9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kem živi jsú a množstvie mají některa-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kého semene sosimam, z něhož olej dě-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F22D09C5-0ADA-4B79-B813-EAF67E96A0C4}"/>
              </a:ext>
            </a:extLst>
          </p:cNvPr>
          <p:cNvCxnSpPr/>
          <p:nvPr/>
        </p:nvCxnSpPr>
        <p:spPr>
          <a:xfrm flipV="1">
            <a:off x="754602" y="4891596"/>
            <a:ext cx="4669654" cy="710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9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kem živi jsú a množstvie mají některa-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kého semene sosimam, z něhož olej dě-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lají. Také ty jisté brice mají lepšie než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35AFB13-7411-4B9C-9570-4C5F2FCDE11A}"/>
              </a:ext>
            </a:extLst>
          </p:cNvPr>
          <p:cNvCxnSpPr>
            <a:cxnSpLocks/>
          </p:cNvCxnSpPr>
          <p:nvPr/>
        </p:nvCxnSpPr>
        <p:spPr>
          <a:xfrm>
            <a:off x="807868" y="5220070"/>
            <a:ext cx="47229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8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kem živi jsú a množstvie mají některa-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kého semene sosimam, z něhož olej dě-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lají. Také ty jisté brice mají lepšie než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kde v světě a ty tu rostú. Víno také z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8634F41-AA1F-4089-8061-36692DAAAA5C}"/>
              </a:ext>
            </a:extLst>
          </p:cNvPr>
          <p:cNvCxnSpPr/>
          <p:nvPr/>
        </p:nvCxnSpPr>
        <p:spPr>
          <a:xfrm>
            <a:off x="772357" y="5504155"/>
            <a:ext cx="451873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1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kem živi jsú a množstvie mají některa-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kého semene sosimam, z něhož olej dě-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lají. Také ty jisté brice mají lepšie než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/>
              <a:t>kde v světě a ty tu rostú. Víno také z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dřievie mají, o němž praveno jest v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DC8918C-E807-4921-BFBE-9755023FAE18}"/>
              </a:ext>
            </a:extLst>
          </p:cNvPr>
          <p:cNvCxnSpPr/>
          <p:nvPr/>
        </p:nvCxnSpPr>
        <p:spPr>
          <a:xfrm>
            <a:off x="807868" y="5734975"/>
            <a:ext cx="46075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86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5"/>
            <a:ext cx="5643979" cy="5308846"/>
          </a:xfrm>
        </p:spPr>
        <p:txBody>
          <a:bodyPr>
            <a:normAutofit/>
          </a:bodyPr>
          <a:lstStyle/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cs-CZ" sz="2000" dirty="0"/>
              <a:t>mil proti </a:t>
            </a:r>
            <a:r>
              <a:rPr lang="cs-CZ" sz="2000" dirty="0" err="1"/>
              <a:t>garbinu</a:t>
            </a:r>
            <a:r>
              <a:rPr lang="cs-CZ" sz="2000" dirty="0"/>
              <a:t>, najdeš ostrov </a:t>
            </a:r>
            <a:r>
              <a:rPr lang="cs-CZ" sz="2000" dirty="0" err="1"/>
              <a:t>Stilam</a:t>
            </a:r>
            <a:r>
              <a:rPr lang="cs-CZ" sz="2000" dirty="0"/>
              <a:t> 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řečenej, jenž jest jeden z najvěčšiech o-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cs-CZ" sz="2000" dirty="0" err="1"/>
              <a:t>strovóv</a:t>
            </a:r>
            <a:r>
              <a:rPr lang="cs-CZ" sz="2000" dirty="0"/>
              <a:t>, což jich v světě jest, neb má v o-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kršli mil dva tisíc a čtyřidcet. Ostrov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ten krále má velmi bohatého, jenž žádnému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v dan podroben nenie, lidé toho ostrovu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modlosluhy jsú a všickni názi chodie,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mužie i ženy, ale každý z nich místo hane-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bné sobě rukú zakryje. Obilé žádného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nemají kromě rýžóv, masem, rýží a mlé-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kem živi jsú a množstvie mají některa-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kého semene sosimam, z něhož olej dě-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lají. Také ty jisté brice mají lepšie než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kde v světě a ty tu rostú. Víno také z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/>
              <a:t>dřievie mají, o němž praveno jest v</a:t>
            </a:r>
          </a:p>
          <a:p>
            <a:pPr>
              <a:lnSpc>
                <a:spcPct val="670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království Samara. V tom ostrovu</a:t>
            </a:r>
            <a:r>
              <a:rPr lang="pl-PL" sz="2000" dirty="0"/>
              <a:t>//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A5C9A19-60A0-468A-A205-E72C08C94C1D}"/>
              </a:ext>
            </a:extLst>
          </p:cNvPr>
          <p:cNvCxnSpPr/>
          <p:nvPr/>
        </p:nvCxnSpPr>
        <p:spPr>
          <a:xfrm>
            <a:off x="798990" y="6001305"/>
            <a:ext cx="44832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243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B202DC6-4B36-4C33-928C-ECF59B725F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267" y="786063"/>
            <a:ext cx="5616416" cy="5390900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E5B42E-C3E8-46CE-8346-83B074E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786063"/>
            <a:ext cx="5827296" cy="57270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3500" dirty="0"/>
              <a:t>// </a:t>
            </a:r>
            <a:r>
              <a:rPr lang="cs-CZ" sz="3500" dirty="0" err="1"/>
              <a:t>Stilam</a:t>
            </a:r>
            <a:r>
              <a:rPr lang="cs-CZ" sz="3500" dirty="0"/>
              <a:t> nalézají </a:t>
            </a:r>
            <a:r>
              <a:rPr lang="cs-CZ" sz="3500" dirty="0" err="1"/>
              <a:t>kamenie</a:t>
            </a:r>
            <a:r>
              <a:rPr lang="cs-CZ" sz="3500" dirty="0"/>
              <a:t> drahé, jenž </a:t>
            </a:r>
            <a:r>
              <a:rPr lang="cs-CZ" sz="3500" dirty="0" err="1"/>
              <a:t>slovú</a:t>
            </a:r>
            <a:r>
              <a:rPr lang="cs-CZ" sz="3500" dirty="0"/>
              <a:t> rubínové, a těch v jiných vlastech nenajde. Mnoho také </a:t>
            </a:r>
            <a:r>
              <a:rPr lang="cs-CZ" sz="3500" dirty="0" err="1"/>
              <a:t>zafíróv</a:t>
            </a:r>
            <a:r>
              <a:rPr lang="cs-CZ" sz="3500" dirty="0"/>
              <a:t>, </a:t>
            </a:r>
            <a:r>
              <a:rPr lang="cs-CZ" sz="3500" dirty="0" err="1"/>
              <a:t>topazóv</a:t>
            </a:r>
            <a:r>
              <a:rPr lang="cs-CZ" sz="3500" dirty="0"/>
              <a:t>, </a:t>
            </a:r>
            <a:r>
              <a:rPr lang="cs-CZ" sz="3500" dirty="0" err="1"/>
              <a:t>ametystóv</a:t>
            </a:r>
            <a:r>
              <a:rPr lang="cs-CZ" sz="3500" dirty="0"/>
              <a:t> tu jest i mnoho jiného drahého </a:t>
            </a:r>
            <a:r>
              <a:rPr lang="cs-CZ" sz="3500" dirty="0" err="1"/>
              <a:t>kamenie</a:t>
            </a:r>
            <a:r>
              <a:rPr lang="cs-CZ" sz="3500" dirty="0"/>
              <a:t>. Král toho ostrovu </a:t>
            </a:r>
            <a:r>
              <a:rPr lang="cs-CZ" sz="3500" dirty="0" err="1"/>
              <a:t>krašší</a:t>
            </a:r>
            <a:r>
              <a:rPr lang="cs-CZ" sz="3500" dirty="0"/>
              <a:t> rubín má, jako jej vídal ve všem světě, jest </a:t>
            </a:r>
            <a:r>
              <a:rPr lang="cs-CZ" sz="3500" dirty="0" err="1"/>
              <a:t>tlúšči</a:t>
            </a:r>
            <a:r>
              <a:rPr lang="cs-CZ" sz="3500" dirty="0"/>
              <a:t> na </a:t>
            </a:r>
            <a:r>
              <a:rPr lang="cs-CZ" sz="3500" dirty="0" err="1"/>
              <a:t>pied</a:t>
            </a:r>
            <a:r>
              <a:rPr lang="cs-CZ" sz="3500" dirty="0"/>
              <a:t> a šíři na loket. Jest světlý </a:t>
            </a:r>
            <a:r>
              <a:rPr lang="cs-CZ" sz="3500" dirty="0" err="1"/>
              <a:t>převelmi</a:t>
            </a:r>
            <a:r>
              <a:rPr lang="cs-CZ" sz="3500" dirty="0"/>
              <a:t> a beze </a:t>
            </a:r>
            <a:r>
              <a:rPr lang="cs-CZ" sz="3500" dirty="0" err="1"/>
              <a:t>všie</a:t>
            </a:r>
            <a:r>
              <a:rPr lang="cs-CZ" sz="3500" dirty="0"/>
              <a:t> </a:t>
            </a:r>
            <a:r>
              <a:rPr lang="cs-CZ" sz="3500" dirty="0" err="1"/>
              <a:t>poškvrny</a:t>
            </a:r>
            <a:r>
              <a:rPr lang="cs-CZ" sz="3500" dirty="0"/>
              <a:t>, tak že se zdá, by oheň </a:t>
            </a:r>
            <a:r>
              <a:rPr lang="cs-CZ" sz="3500" dirty="0" err="1"/>
              <a:t>horúcí</a:t>
            </a:r>
            <a:r>
              <a:rPr lang="cs-CZ" sz="3500" dirty="0"/>
              <a:t> byl. Veliký </a:t>
            </a:r>
            <a:r>
              <a:rPr lang="cs-CZ" sz="3500" dirty="0" err="1"/>
              <a:t>kám</a:t>
            </a:r>
            <a:r>
              <a:rPr lang="cs-CZ" sz="3500" dirty="0"/>
              <a:t> </a:t>
            </a:r>
            <a:r>
              <a:rPr lang="cs-CZ" sz="3500" dirty="0" err="1"/>
              <a:t>Kublaj</a:t>
            </a:r>
            <a:r>
              <a:rPr lang="cs-CZ" sz="3500" dirty="0"/>
              <a:t> posly své </a:t>
            </a:r>
            <a:r>
              <a:rPr lang="cs-CZ" sz="3500" dirty="0" err="1"/>
              <a:t>slal</a:t>
            </a:r>
            <a:r>
              <a:rPr lang="cs-CZ" sz="3500" dirty="0"/>
              <a:t> k němu a </a:t>
            </a:r>
            <a:r>
              <a:rPr lang="cs-CZ" sz="3500" dirty="0" err="1"/>
              <a:t>prosě</a:t>
            </a:r>
            <a:r>
              <a:rPr lang="cs-CZ" sz="3500" dirty="0"/>
              <a:t>, aby jemu ten kámen dal, a chtěl </a:t>
            </a:r>
            <a:r>
              <a:rPr lang="cs-CZ" sz="3500" dirty="0" err="1"/>
              <a:t>li</a:t>
            </a:r>
            <a:r>
              <a:rPr lang="cs-CZ" sz="3500" dirty="0"/>
              <a:t> jemu tak oddati, že by stálo za dobré město. A on jemu odpověděl a řka: protože jest byl kámen jeho </a:t>
            </a:r>
            <a:r>
              <a:rPr lang="cs-CZ" sz="3500" dirty="0" err="1"/>
              <a:t>předkuov</a:t>
            </a:r>
            <a:r>
              <a:rPr lang="cs-CZ" sz="3500" dirty="0"/>
              <a:t>, nechce jeho nikdy žádnému dáti. V tom ostrovu lidé </a:t>
            </a:r>
            <a:r>
              <a:rPr lang="cs-CZ" sz="3500" dirty="0" err="1"/>
              <a:t>nejsú</a:t>
            </a:r>
            <a:r>
              <a:rPr lang="cs-CZ" sz="3500" dirty="0"/>
              <a:t> váleční ani branní, ale velmi neudatní. A když s kým válku mají, volají žoldnéře z jiných krajin a </a:t>
            </a:r>
            <a:r>
              <a:rPr lang="cs-CZ" sz="3500" dirty="0" err="1"/>
              <a:t>zvlášče</a:t>
            </a:r>
            <a:r>
              <a:rPr lang="cs-CZ" sz="3500" dirty="0"/>
              <a:t> Saracény.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FE6E9B-13A4-440D-BB81-BE1A379B1A67}"/>
              </a:ext>
            </a:extLst>
          </p:cNvPr>
          <p:cNvSpPr txBox="1"/>
          <p:nvPr/>
        </p:nvSpPr>
        <p:spPr>
          <a:xfrm>
            <a:off x="5465685" y="160239"/>
            <a:ext cx="132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dokončení</a:t>
            </a:r>
          </a:p>
        </p:txBody>
      </p:sp>
    </p:spTree>
    <p:extLst>
      <p:ext uri="{BB962C8B-B14F-4D97-AF65-F5344CB8AC3E}">
        <p14:creationId xmlns:p14="http://schemas.microsoft.com/office/powerpoint/2010/main" val="337635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sah 17">
            <a:extLst>
              <a:ext uri="{FF2B5EF4-FFF2-40B4-BE49-F238E27FC236}">
                <a16:creationId xmlns:a16="http://schemas.microsoft.com/office/drawing/2014/main" id="{4F85516C-3432-4308-B090-856E21C8F5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74434"/>
          <a:stretch/>
        </p:blipFill>
        <p:spPr>
          <a:xfrm rot="5400000">
            <a:off x="3122722" y="438012"/>
            <a:ext cx="612557" cy="4352925"/>
          </a:xfrm>
        </p:spPr>
      </p:pic>
      <p:pic>
        <p:nvPicPr>
          <p:cNvPr id="28" name="Zástupný symbol pro obsah 27">
            <a:extLst>
              <a:ext uri="{FF2B5EF4-FFF2-40B4-BE49-F238E27FC236}">
                <a16:creationId xmlns:a16="http://schemas.microsoft.com/office/drawing/2014/main" id="{1E17C0F2-DEB7-4F47-A0FA-7FD17D9D6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2089" r="7947"/>
          <a:stretch/>
        </p:blipFill>
        <p:spPr>
          <a:xfrm rot="5400000">
            <a:off x="7075158" y="1819577"/>
            <a:ext cx="3284738" cy="4261976"/>
          </a:xfr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C46F6DD8-F915-436B-B3AF-B0E5DDE9AE54}"/>
              </a:ext>
            </a:extLst>
          </p:cNvPr>
          <p:cNvSpPr txBox="1"/>
          <p:nvPr/>
        </p:nvSpPr>
        <p:spPr>
          <a:xfrm>
            <a:off x="1252538" y="1278385"/>
            <a:ext cx="327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Prášek 1902, s. 165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6959D15-9070-4E40-B49E-EB6BA9F5AE64}"/>
              </a:ext>
            </a:extLst>
          </p:cNvPr>
          <p:cNvSpPr txBox="1"/>
          <p:nvPr/>
        </p:nvSpPr>
        <p:spPr>
          <a:xfrm>
            <a:off x="6586539" y="1265066"/>
            <a:ext cx="327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Hodura</a:t>
            </a:r>
            <a:r>
              <a:rPr lang="cs-CZ" dirty="0"/>
              <a:t> – Horák 1950, s. 144</a:t>
            </a:r>
          </a:p>
        </p:txBody>
      </p:sp>
    </p:spTree>
    <p:extLst>
      <p:ext uri="{BB962C8B-B14F-4D97-AF65-F5344CB8AC3E}">
        <p14:creationId xmlns:p14="http://schemas.microsoft.com/office/powerpoint/2010/main" val="9076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3BF4F-FE7B-41BA-B942-C9B4DA82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099" y="988483"/>
            <a:ext cx="5617471" cy="1325563"/>
          </a:xfrm>
        </p:spPr>
        <p:txBody>
          <a:bodyPr>
            <a:normAutofit/>
          </a:bodyPr>
          <a:lstStyle/>
          <a:p>
            <a:r>
              <a:rPr lang="cs-CZ" sz="2400" i="1" dirty="0"/>
              <a:t>Česká bible Hlaholská (bible Vyšebrodská)</a:t>
            </a:r>
            <a:r>
              <a:rPr lang="cs-CZ" sz="2400" dirty="0"/>
              <a:t>, Ludmila </a:t>
            </a:r>
            <a:r>
              <a:rPr lang="cs-CZ" sz="2400" dirty="0" err="1"/>
              <a:t>Pacnerová</a:t>
            </a:r>
            <a:r>
              <a:rPr lang="cs-CZ" sz="2400" dirty="0"/>
              <a:t> (</a:t>
            </a:r>
            <a:r>
              <a:rPr lang="cs-CZ" sz="2400" dirty="0" err="1"/>
              <a:t>ed</a:t>
            </a:r>
            <a:r>
              <a:rPr lang="cs-CZ" sz="2400" dirty="0"/>
              <a:t>.), Praha 2010.</a:t>
            </a:r>
          </a:p>
        </p:txBody>
      </p:sp>
      <p:pic>
        <p:nvPicPr>
          <p:cNvPr id="5" name="Picture 2" descr="C:\Users\volekova\Dropbox\Bible_seminar\aktualni\6. hodina\BiblHlah_Kaz 12 - kopie.jpg">
            <a:extLst>
              <a:ext uri="{FF2B5EF4-FFF2-40B4-BE49-F238E27FC236}">
                <a16:creationId xmlns:a16="http://schemas.microsoft.com/office/drawing/2014/main" id="{A4510DA8-0345-4CCE-84B0-153CFBE20E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5852"/>
            <a:ext cx="5181600" cy="2410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olekova\Dropbox\Bible_seminar\aktualni\6. hodina\BiblHlah_edice.JPG">
            <a:extLst>
              <a:ext uri="{FF2B5EF4-FFF2-40B4-BE49-F238E27FC236}">
                <a16:creationId xmlns:a16="http://schemas.microsoft.com/office/drawing/2014/main" id="{344BA1F0-31DE-4047-85BC-E8D0EB7B09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795853"/>
            <a:ext cx="5541272" cy="241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C3D1EF6-6A5F-4C57-A134-3589AF973F3C}"/>
              </a:ext>
            </a:extLst>
          </p:cNvPr>
          <p:cNvSpPr txBox="1"/>
          <p:nvPr/>
        </p:nvSpPr>
        <p:spPr>
          <a:xfrm>
            <a:off x="838201" y="1269498"/>
            <a:ext cx="518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+mj-lt"/>
              </a:rPr>
              <a:t>Bible hlaholská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NK</a:t>
            </a:r>
            <a:r>
              <a:rPr lang="cs-CZ" sz="2400" dirty="0">
                <a:latin typeface="+mj-lt"/>
              </a:rPr>
              <a:t>, XVIII A 1, 1416</a:t>
            </a:r>
          </a:p>
        </p:txBody>
      </p:sp>
    </p:spTree>
    <p:extLst>
      <p:ext uri="{BB962C8B-B14F-4D97-AF65-F5344CB8AC3E}">
        <p14:creationId xmlns:p14="http://schemas.microsoft.com/office/powerpoint/2010/main" val="89087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1CB1-337A-4B06-992B-5332876A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Homografie</a:t>
            </a:r>
            <a:r>
              <a:rPr lang="cs-CZ" dirty="0"/>
              <a:t> zápisu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DB40E2-BF41-4773-B45B-7A1F9E42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mrzyeti</a:t>
            </a:r>
            <a:endParaRPr lang="cs-CZ" dirty="0"/>
          </a:p>
          <a:p>
            <a:pPr lvl="1"/>
            <a:r>
              <a:rPr lang="cs-CZ" dirty="0" err="1"/>
              <a:t>mrzěti</a:t>
            </a:r>
            <a:endParaRPr lang="cs-CZ" dirty="0"/>
          </a:p>
          <a:p>
            <a:pPr lvl="1"/>
            <a:r>
              <a:rPr lang="cs-CZ" dirty="0" err="1"/>
              <a:t>mřieti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&gt; rozhoduje kontext</a:t>
            </a:r>
          </a:p>
          <a:p>
            <a:r>
              <a:rPr lang="cs-CZ" i="1" dirty="0"/>
              <a:t>udeřil jej </a:t>
            </a:r>
            <a:r>
              <a:rPr lang="cs-CZ" dirty="0" err="1"/>
              <a:t>policzy</a:t>
            </a:r>
            <a:endParaRPr lang="cs-CZ" dirty="0"/>
          </a:p>
          <a:p>
            <a:pPr lvl="1"/>
            <a:r>
              <a:rPr lang="cs-CZ" dirty="0"/>
              <a:t>policí</a:t>
            </a:r>
          </a:p>
          <a:p>
            <a:pPr lvl="1"/>
            <a:r>
              <a:rPr lang="cs-CZ" b="1" dirty="0"/>
              <a:t>po líci</a:t>
            </a:r>
          </a:p>
          <a:p>
            <a:r>
              <a:rPr lang="cs-CZ" i="1" dirty="0"/>
              <a:t>hory, veselily jste </a:t>
            </a:r>
            <a:r>
              <a:rPr lang="cs-CZ" i="1" dirty="0" err="1"/>
              <a:t>sě</a:t>
            </a:r>
            <a:r>
              <a:rPr lang="cs-CZ" i="1" dirty="0"/>
              <a:t> jako </a:t>
            </a:r>
            <a:r>
              <a:rPr lang="cs-CZ" dirty="0" err="1"/>
              <a:t>ſſkopczy</a:t>
            </a:r>
            <a:endParaRPr lang="cs-CZ" dirty="0"/>
          </a:p>
          <a:p>
            <a:pPr lvl="1"/>
            <a:r>
              <a:rPr lang="cs-CZ" b="1" dirty="0"/>
              <a:t>skopci</a:t>
            </a:r>
          </a:p>
          <a:p>
            <a:pPr lvl="1"/>
            <a:r>
              <a:rPr lang="cs-CZ" b="1" dirty="0" err="1"/>
              <a:t>škopci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923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10EAD-7309-43EB-971D-14C3A63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843" y="3113307"/>
            <a:ext cx="1983567" cy="350160"/>
          </a:xfrm>
        </p:spPr>
        <p:txBody>
          <a:bodyPr>
            <a:noAutofit/>
          </a:bodyPr>
          <a:lstStyle/>
          <a:p>
            <a:r>
              <a:rPr lang="cs-CZ" sz="2000" dirty="0" err="1"/>
              <a:t>BiblPraž</a:t>
            </a:r>
            <a:r>
              <a:rPr lang="cs-CZ" sz="2000" dirty="0"/>
              <a:t>, </a:t>
            </a:r>
            <a:r>
              <a:rPr lang="cs-CZ" sz="2000" dirty="0" err="1"/>
              <a:t>fol</a:t>
            </a:r>
            <a:r>
              <a:rPr lang="cs-CZ" sz="2000" dirty="0"/>
              <a:t>. </a:t>
            </a:r>
            <a:r>
              <a:rPr lang="cs-CZ" sz="2000" dirty="0" err="1"/>
              <a:t>516r</a:t>
            </a:r>
            <a:endParaRPr lang="cs-CZ" sz="2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F492977-1713-4BD6-A137-DF5BFF0AE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193" y="2233460"/>
            <a:ext cx="5310501" cy="704260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94E01209-D94C-4335-90E3-C0DA9905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46" y="3762422"/>
            <a:ext cx="6519229" cy="11770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6E4FA4A-BFD2-456E-B784-6950141D7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360" y="5054377"/>
            <a:ext cx="2144534" cy="55631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3A958AB-ACCB-4A38-9FCF-F45A933325B5}"/>
              </a:ext>
            </a:extLst>
          </p:cNvPr>
          <p:cNvCxnSpPr/>
          <p:nvPr/>
        </p:nvCxnSpPr>
        <p:spPr>
          <a:xfrm>
            <a:off x="5949749" y="4465468"/>
            <a:ext cx="12280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F4A332F-BBD0-408B-AA6C-9E98887FDF07}"/>
              </a:ext>
            </a:extLst>
          </p:cNvPr>
          <p:cNvCxnSpPr/>
          <p:nvPr/>
        </p:nvCxnSpPr>
        <p:spPr>
          <a:xfrm>
            <a:off x="1260629" y="4802819"/>
            <a:ext cx="19885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F1B16D-6D2E-4A3B-B57C-6279B00F707C}"/>
              </a:ext>
            </a:extLst>
          </p:cNvPr>
          <p:cNvSpPr txBox="1"/>
          <p:nvPr/>
        </p:nvSpPr>
        <p:spPr>
          <a:xfrm>
            <a:off x="3588444" y="694705"/>
            <a:ext cx="5644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jotace</a:t>
            </a:r>
            <a:r>
              <a:rPr lang="cs-CZ" sz="3200" dirty="0"/>
              <a:t> – co s ní? </a:t>
            </a:r>
          </a:p>
          <a:p>
            <a:pPr algn="ctr"/>
            <a:r>
              <a:rPr lang="cs-CZ" sz="3200" dirty="0"/>
              <a:t>krátké </a:t>
            </a:r>
            <a:r>
              <a:rPr lang="cs-CZ" sz="3200" i="1" dirty="0"/>
              <a:t>ě</a:t>
            </a:r>
            <a:r>
              <a:rPr lang="cs-CZ" sz="3200" dirty="0"/>
              <a:t> vs. dlouhé </a:t>
            </a:r>
            <a:r>
              <a:rPr lang="cs-CZ" sz="3200" i="1" dirty="0" err="1"/>
              <a:t>ie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08064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8B213-397B-443C-B9B6-190D2B73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8" y="365125"/>
            <a:ext cx="10150642" cy="933031"/>
          </a:xfrm>
        </p:spPr>
        <p:txBody>
          <a:bodyPr/>
          <a:lstStyle/>
          <a:p>
            <a:r>
              <a:rPr lang="cs-CZ" sz="3600" b="1" dirty="0">
                <a:latin typeface="+mn-lt"/>
              </a:rPr>
              <a:t>Doslov k </a:t>
            </a:r>
            <a:r>
              <a:rPr lang="cs-CZ" sz="3600" b="1" dirty="0" err="1">
                <a:latin typeface="+mn-lt"/>
              </a:rPr>
              <a:t>BiblŠafh</a:t>
            </a:r>
            <a:r>
              <a:rPr lang="cs-CZ" sz="3600" b="1" dirty="0">
                <a:latin typeface="+mn-lt"/>
              </a:rPr>
              <a:t>, 2. část (o pravopisu</a:t>
            </a:r>
            <a:r>
              <a:rPr lang="cs-CZ" dirty="0"/>
              <a:t>	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EF4F83-49E9-4234-B8DB-3C553F309E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7989" y="1474619"/>
            <a:ext cx="5145505" cy="2200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5DDC9DC-F604-41EA-9E70-4D632A649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695" y="4170947"/>
            <a:ext cx="10327105" cy="2006016"/>
          </a:xfrm>
        </p:spPr>
        <p:txBody>
          <a:bodyPr/>
          <a:lstStyle/>
          <a:p>
            <a:r>
              <a:rPr lang="cs-CZ" i="1" dirty="0"/>
              <a:t>Také věz, ktož čteš v této biblí, kdež nalezneš nad „i“ krátké nabodeníčko, </a:t>
            </a:r>
            <a:r>
              <a:rPr lang="cs-CZ" i="1" dirty="0" err="1"/>
              <a:t>žeť</a:t>
            </a:r>
            <a:r>
              <a:rPr lang="cs-CZ" i="1" dirty="0"/>
              <a:t> má spěšně to slovo </a:t>
            </a:r>
            <a:r>
              <a:rPr lang="cs-CZ" i="1" dirty="0" err="1"/>
              <a:t>řčeno</a:t>
            </a:r>
            <a:r>
              <a:rPr lang="cs-CZ" i="1" dirty="0"/>
              <a:t> býti, jako takto: město </a:t>
            </a:r>
            <a:r>
              <a:rPr lang="cs-CZ" dirty="0"/>
              <a:t>[</a:t>
            </a:r>
            <a:r>
              <a:rPr lang="cs-CZ" dirty="0" err="1"/>
              <a:t>miesto</a:t>
            </a:r>
            <a:r>
              <a:rPr lang="cs-CZ" dirty="0"/>
              <a:t> </a:t>
            </a:r>
            <a:r>
              <a:rPr lang="cs-CZ" i="1" dirty="0"/>
              <a:t>rkp.</a:t>
            </a:r>
            <a:r>
              <a:rPr lang="cs-CZ" dirty="0"/>
              <a:t>], </a:t>
            </a:r>
            <a:r>
              <a:rPr lang="cs-CZ" i="1" dirty="0"/>
              <a:t>latině </a:t>
            </a:r>
            <a:r>
              <a:rPr lang="cs-CZ" i="1" dirty="0" err="1"/>
              <a:t>civitas</a:t>
            </a:r>
            <a:r>
              <a:rPr lang="cs-CZ" i="1" dirty="0"/>
              <a:t>. A kde </a:t>
            </a:r>
            <a:r>
              <a:rPr lang="cs-CZ" i="1" dirty="0" err="1"/>
              <a:t>dlúhé</a:t>
            </a:r>
            <a:r>
              <a:rPr lang="cs-CZ" i="1" dirty="0"/>
              <a:t>, že to slovo s </a:t>
            </a:r>
            <a:r>
              <a:rPr lang="cs-CZ" i="1" dirty="0" err="1"/>
              <a:t>prodlúžením</a:t>
            </a:r>
            <a:r>
              <a:rPr lang="cs-CZ" i="1" dirty="0"/>
              <a:t> má </a:t>
            </a:r>
            <a:r>
              <a:rPr lang="cs-CZ" i="1" dirty="0" err="1"/>
              <a:t>řčeno</a:t>
            </a:r>
            <a:r>
              <a:rPr lang="cs-CZ" i="1" dirty="0"/>
              <a:t> býti, jako takto: </a:t>
            </a:r>
            <a:r>
              <a:rPr lang="cs-CZ" i="1" dirty="0" err="1"/>
              <a:t>miesto</a:t>
            </a:r>
            <a:r>
              <a:rPr lang="cs-CZ" i="1" dirty="0"/>
              <a:t> </a:t>
            </a:r>
            <a:r>
              <a:rPr lang="cs-CZ" dirty="0"/>
              <a:t>[</a:t>
            </a:r>
            <a:r>
              <a:rPr lang="cs-CZ" dirty="0" err="1"/>
              <a:t>míesto</a:t>
            </a:r>
            <a:r>
              <a:rPr lang="cs-CZ" dirty="0"/>
              <a:t> </a:t>
            </a:r>
            <a:r>
              <a:rPr lang="cs-CZ" i="1" dirty="0"/>
              <a:t>rkp.</a:t>
            </a:r>
            <a:r>
              <a:rPr lang="cs-CZ" dirty="0"/>
              <a:t>], </a:t>
            </a:r>
            <a:r>
              <a:rPr lang="cs-CZ" i="1" dirty="0"/>
              <a:t>latině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etc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A163D-97B6-4E1B-8935-DBE91FD5FA18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"/>
          <a:stretch/>
        </p:blipFill>
        <p:spPr bwMode="auto">
          <a:xfrm>
            <a:off x="6096000" y="1850481"/>
            <a:ext cx="5838929" cy="156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7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6C7E6-97BD-4AF5-B78A-947F7BBD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44" y="681037"/>
            <a:ext cx="10364755" cy="1009651"/>
          </a:xfrm>
        </p:spPr>
        <p:txBody>
          <a:bodyPr>
            <a:normAutofit/>
          </a:bodyPr>
          <a:lstStyle/>
          <a:p>
            <a:r>
              <a:rPr lang="cs-CZ" dirty="0"/>
              <a:t>L 10,1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622BEB-076A-4EA5-90FF-ABBF72A07A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Post </a:t>
            </a:r>
            <a:r>
              <a:rPr lang="cs-CZ" dirty="0" err="1"/>
              <a:t>haec</a:t>
            </a:r>
            <a:r>
              <a:rPr lang="cs-CZ" dirty="0"/>
              <a:t> autem </a:t>
            </a:r>
            <a:r>
              <a:rPr lang="cs-CZ" dirty="0" err="1"/>
              <a:t>designavit</a:t>
            </a:r>
            <a:r>
              <a:rPr lang="cs-CZ" dirty="0"/>
              <a:t> </a:t>
            </a:r>
            <a:r>
              <a:rPr lang="cs-CZ" dirty="0" err="1"/>
              <a:t>Dominus</a:t>
            </a:r>
            <a:r>
              <a:rPr lang="cs-CZ" dirty="0"/>
              <a:t> et </a:t>
            </a:r>
            <a:r>
              <a:rPr lang="cs-CZ" dirty="0" err="1"/>
              <a:t>alios</a:t>
            </a:r>
            <a:r>
              <a:rPr lang="cs-CZ" dirty="0"/>
              <a:t> septuaginta </a:t>
            </a:r>
            <a:r>
              <a:rPr lang="cs-CZ" dirty="0" err="1"/>
              <a:t>duos</a:t>
            </a:r>
            <a:r>
              <a:rPr lang="cs-CZ" dirty="0"/>
              <a:t>: et </a:t>
            </a:r>
            <a:r>
              <a:rPr lang="cs-CZ" dirty="0" err="1"/>
              <a:t>misit</a:t>
            </a:r>
            <a:r>
              <a:rPr lang="cs-CZ" dirty="0"/>
              <a:t> </a:t>
            </a:r>
            <a:r>
              <a:rPr lang="cs-CZ" dirty="0" err="1"/>
              <a:t>illos</a:t>
            </a:r>
            <a:r>
              <a:rPr lang="cs-CZ" dirty="0"/>
              <a:t> </a:t>
            </a:r>
            <a:r>
              <a:rPr lang="cs-CZ" dirty="0" err="1"/>
              <a:t>binos</a:t>
            </a:r>
            <a:r>
              <a:rPr lang="cs-CZ" dirty="0"/>
              <a:t> ante </a:t>
            </a:r>
            <a:r>
              <a:rPr lang="cs-CZ" dirty="0" err="1"/>
              <a:t>faciem</a:t>
            </a:r>
            <a:r>
              <a:rPr lang="cs-CZ" dirty="0"/>
              <a:t> </a:t>
            </a:r>
            <a:r>
              <a:rPr lang="cs-CZ" dirty="0" err="1"/>
              <a:t>suam</a:t>
            </a:r>
            <a:r>
              <a:rPr lang="cs-CZ" dirty="0"/>
              <a:t> in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b="1" dirty="0" err="1"/>
              <a:t>civitatem</a:t>
            </a:r>
            <a:r>
              <a:rPr lang="cs-CZ" dirty="0"/>
              <a:t> et </a:t>
            </a:r>
            <a:r>
              <a:rPr lang="cs-CZ" b="1" dirty="0" err="1"/>
              <a:t>locum</a:t>
            </a:r>
            <a:r>
              <a:rPr lang="cs-CZ" dirty="0"/>
              <a:t>, quo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ipse</a:t>
            </a:r>
            <a:r>
              <a:rPr lang="cs-CZ" dirty="0"/>
              <a:t> </a:t>
            </a:r>
            <a:r>
              <a:rPr lang="cs-CZ" dirty="0" err="1"/>
              <a:t>venturus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Potom vyznamenal jest pán Ježíš i jiných dva a sedmdesát i posla </a:t>
            </a:r>
            <a:r>
              <a:rPr lang="cs-CZ" dirty="0" err="1"/>
              <a:t>jě</a:t>
            </a:r>
            <a:r>
              <a:rPr lang="cs-CZ" dirty="0"/>
              <a:t> po </a:t>
            </a:r>
            <a:r>
              <a:rPr lang="cs-CZ" dirty="0" err="1"/>
              <a:t>dvú</a:t>
            </a:r>
            <a:r>
              <a:rPr lang="cs-CZ" dirty="0"/>
              <a:t> před tváří </a:t>
            </a:r>
            <a:r>
              <a:rPr lang="cs-CZ" dirty="0" err="1"/>
              <a:t>svú</a:t>
            </a:r>
            <a:r>
              <a:rPr lang="cs-CZ" dirty="0"/>
              <a:t> do všelikého </a:t>
            </a:r>
            <a:r>
              <a:rPr lang="cs-CZ" b="1" dirty="0"/>
              <a:t>města</a:t>
            </a:r>
            <a:r>
              <a:rPr lang="cs-CZ" dirty="0"/>
              <a:t> i </a:t>
            </a:r>
            <a:r>
              <a:rPr lang="cs-CZ" b="1" dirty="0" err="1"/>
              <a:t>miesta</a:t>
            </a:r>
            <a:r>
              <a:rPr lang="cs-CZ" dirty="0"/>
              <a:t>, </a:t>
            </a:r>
            <a:r>
              <a:rPr lang="cs-CZ" dirty="0" err="1"/>
              <a:t>kamž</a:t>
            </a:r>
            <a:r>
              <a:rPr lang="cs-CZ" dirty="0"/>
              <a:t> on </a:t>
            </a:r>
            <a:r>
              <a:rPr lang="cs-CZ" dirty="0" err="1"/>
              <a:t>mějieše</a:t>
            </a:r>
            <a:r>
              <a:rPr lang="cs-CZ" dirty="0"/>
              <a:t> přijíti.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B345C46-9A2B-4EE7-B504-2985FEC3D9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BiblCist</a:t>
            </a:r>
            <a:r>
              <a:rPr lang="cs-CZ" dirty="0"/>
              <a:t> 409rb</a:t>
            </a:r>
            <a:r>
              <a:rPr lang="cs-CZ" b="1" dirty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D09BC8-93CD-4628-8442-1C22F740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36" y="2665587"/>
            <a:ext cx="5578967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C5CF1B-888D-460B-97D7-752FB6CD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2054"/>
            <a:ext cx="5643979" cy="51649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/>
              <a:t>Potom když </a:t>
            </a:r>
            <a:r>
              <a:rPr lang="cs-CZ" sz="2000" dirty="0" err="1"/>
              <a:t>vyn</a:t>
            </a:r>
            <a:r>
              <a:rPr lang="cs-CZ" sz="2000" dirty="0"/>
              <a:t>-</a:t>
            </a:r>
          </a:p>
          <a:p>
            <a:pPr>
              <a:spcBef>
                <a:spcPts val="600"/>
              </a:spcBef>
            </a:pPr>
            <a:r>
              <a:rPr lang="cs-CZ" sz="2000" dirty="0" err="1"/>
              <a:t>deš</a:t>
            </a:r>
            <a:r>
              <a:rPr lang="cs-CZ" sz="2000" dirty="0"/>
              <a:t> od ostrovu </a:t>
            </a:r>
            <a:r>
              <a:rPr lang="cs-CZ" sz="2000" dirty="0" err="1"/>
              <a:t>Angaman</a:t>
            </a:r>
            <a:r>
              <a:rPr lang="cs-CZ" sz="2000" dirty="0"/>
              <a:t> přes tisíc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rgbClr val="C00000"/>
                </a:solidFill>
              </a:rPr>
              <a:t>mil proti </a:t>
            </a:r>
            <a:r>
              <a:rPr lang="cs-CZ" sz="2000" dirty="0" err="1">
                <a:solidFill>
                  <a:srgbClr val="C00000"/>
                </a:solidFill>
              </a:rPr>
              <a:t>garbinu</a:t>
            </a:r>
            <a:r>
              <a:rPr lang="cs-CZ" sz="2000" dirty="0">
                <a:solidFill>
                  <a:srgbClr val="C00000"/>
                </a:solidFill>
              </a:rPr>
              <a:t>, najdeš ostrov </a:t>
            </a:r>
            <a:r>
              <a:rPr lang="cs-CZ" sz="2000" dirty="0" err="1">
                <a:solidFill>
                  <a:srgbClr val="C00000"/>
                </a:solidFill>
              </a:rPr>
              <a:t>Stilam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5284D6-F0F7-4909-8608-76E0CA3228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130" y="1012054"/>
            <a:ext cx="5091497" cy="5164909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974FECA-BA61-48AC-BC6B-1AFCE4F95A94}"/>
              </a:ext>
            </a:extLst>
          </p:cNvPr>
          <p:cNvCxnSpPr/>
          <p:nvPr/>
        </p:nvCxnSpPr>
        <p:spPr>
          <a:xfrm>
            <a:off x="727969" y="1935332"/>
            <a:ext cx="46341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648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1821</Words>
  <Application>Microsoft Office PowerPoint</Application>
  <PresentationFormat>Širokoúhlá obrazovka</PresentationFormat>
  <Paragraphs>222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Otčenáš  (autentické záznamy nerodilých mluvčích, 2. polovina 15. století)</vt:lpstr>
      <vt:lpstr>definice pravopisu: ustálený, do značné míry konvenční způsob záznamu zvukové podoby jazyka</vt:lpstr>
      <vt:lpstr>Česká bible Hlaholská (bible Vyšebrodská), Ludmila Pacnerová (ed.), Praha 2010.</vt:lpstr>
      <vt:lpstr>Homografie zápisu</vt:lpstr>
      <vt:lpstr>BiblPraž, fol. 516r</vt:lpstr>
      <vt:lpstr>Doslov k BiblŠafh, 2. část (o pravopisu )</vt:lpstr>
      <vt:lpstr>L 10,1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Svobodová, Andrea</dc:creator>
  <cp:lastModifiedBy>Svobodová, Andrea</cp:lastModifiedBy>
  <cp:revision>31</cp:revision>
  <dcterms:created xsi:type="dcterms:W3CDTF">2022-11-21T13:10:31Z</dcterms:created>
  <dcterms:modified xsi:type="dcterms:W3CDTF">2022-11-28T13:57:09Z</dcterms:modified>
</cp:coreProperties>
</file>