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06" r:id="rId2"/>
    <p:sldId id="307" r:id="rId3"/>
    <p:sldId id="310" r:id="rId4"/>
    <p:sldId id="308" r:id="rId5"/>
    <p:sldId id="258" r:id="rId6"/>
    <p:sldId id="261" r:id="rId7"/>
    <p:sldId id="285" r:id="rId8"/>
    <p:sldId id="286" r:id="rId9"/>
    <p:sldId id="287" r:id="rId10"/>
    <p:sldId id="303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7" r:id="rId21"/>
    <p:sldId id="298" r:id="rId22"/>
    <p:sldId id="299" r:id="rId23"/>
    <p:sldId id="300" r:id="rId24"/>
    <p:sldId id="301" r:id="rId25"/>
    <p:sldId id="302" r:id="rId26"/>
    <p:sldId id="305" r:id="rId27"/>
    <p:sldId id="311" r:id="rId2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28615-F8CA-44ED-8077-2C803DCD1267}" type="datetimeFigureOut">
              <a:rPr lang="cs-CZ" smtClean="0"/>
              <a:t>28.11.2022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A0D9DE-4B4E-432E-8F1A-CDFB11DCF6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6520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0D9DE-4B4E-432E-8F1A-CDFB11DCF6B8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3692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0D9DE-4B4E-432E-8F1A-CDFB11DCF6B8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6573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D0F1CB-1939-49D3-AEBA-3E6D6D4E5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A05F9FC-1F6A-477E-9F49-D9A2742D88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67E90CC-A635-4E83-8B90-778F32A98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1E564-37EC-42A4-BE8D-FBC06B02A643}" type="datetimeFigureOut">
              <a:rPr lang="cs-CZ" smtClean="0"/>
              <a:t>28.11.2022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5420556-C1F9-46E2-BB6F-F230D1AA2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51F3854-8928-45A9-9ABD-A8453AAE3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0242F-E00C-4ECD-AA3E-64B60EB78A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2086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71C4FB-784D-4CBE-916F-A6DBBBC82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43338A2-B5C1-4BF0-893E-7B7A222A5A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3D4391B-83C2-4347-99D0-FCBF466CD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1E564-37EC-42A4-BE8D-FBC06B02A643}" type="datetimeFigureOut">
              <a:rPr lang="cs-CZ" smtClean="0"/>
              <a:t>28.11.2022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6575723-5F32-4C66-8575-E9134024A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7612AD2-2847-44D4-8E2B-BD6EF5A93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0242F-E00C-4ECD-AA3E-64B60EB78A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4044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791B294-4021-45B3-8611-EB9BB100B7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E1223CB-112E-432F-AFA7-387B6D8380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3DDFC5C-A406-42B0-A9E3-C49AFFEA5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1E564-37EC-42A4-BE8D-FBC06B02A643}" type="datetimeFigureOut">
              <a:rPr lang="cs-CZ" smtClean="0"/>
              <a:t>28.11.2022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049B89-96A3-4FD9-98F4-463D14EDA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B192341-9787-4DE3-94AD-95EA93DE6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0242F-E00C-4ECD-AA3E-64B60EB78A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7570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F0049E-BA8E-4D94-946A-5946E27E8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A802B9E-70F1-4FE1-9DA5-F70394E4B0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9C1BEC-8064-4776-B079-DD99EB474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1E564-37EC-42A4-BE8D-FBC06B02A643}" type="datetimeFigureOut">
              <a:rPr lang="cs-CZ" smtClean="0"/>
              <a:t>28.11.2022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A24A64C-F364-4FF6-AB39-C99C9FF2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D5262B4-D746-4626-9CB6-87BA5CD82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0242F-E00C-4ECD-AA3E-64B60EB78A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2203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126FE7-F4E3-4D6B-BD7D-86AAF2D15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A35B641E-7CB5-447A-AE0B-449850120D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3429E11-3E90-4433-A837-43D37EF35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1E564-37EC-42A4-BE8D-FBC06B02A643}" type="datetimeFigureOut">
              <a:rPr lang="cs-CZ" smtClean="0"/>
              <a:t>28.11.2022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5380A8B-FD2F-4004-B5E5-7DC43D7D1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628E5C7-1AC1-46C9-ACF9-3AE0EC582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0242F-E00C-4ECD-AA3E-64B60EB78A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5043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683277-55BE-487F-AE65-B50244240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38FF101-DC33-407C-843F-70BFE58324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ABFA074-6039-4699-AED1-60750E4128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E956744-2F11-4687-B72A-D6EA12B5A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1E564-37EC-42A4-BE8D-FBC06B02A643}" type="datetimeFigureOut">
              <a:rPr lang="cs-CZ" smtClean="0"/>
              <a:t>28.11.2022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5B69F1E-C53E-4CA2-8C05-FDD34223D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6D92C84-6E8B-42AC-A655-DEA6B74A5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0242F-E00C-4ECD-AA3E-64B60EB78A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1337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6E4DD4-DFC0-4228-B285-0595097A5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9BBB8AB-D336-43C7-9D7B-5CE0D8B528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6116815-D755-4DAB-AB8F-16B204641B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8150E2B4-B1BD-4939-95D2-AE252C7E52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159AA0E2-EB08-424F-882A-7F31F8F145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FBF51B8-4F41-45D9-8D61-CC98AA6C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1E564-37EC-42A4-BE8D-FBC06B02A643}" type="datetimeFigureOut">
              <a:rPr lang="cs-CZ" smtClean="0"/>
              <a:t>28.11.2022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8742DC4-F5F7-44F2-8BF9-0C22F41B4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1C5868F-D7F1-4841-A7EA-A0134E862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0242F-E00C-4ECD-AA3E-64B60EB78A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4783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749299-9C13-4A58-9032-BF94A2625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9AC1ADE-2BAE-47C5-9736-63CA87521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1E564-37EC-42A4-BE8D-FBC06B02A643}" type="datetimeFigureOut">
              <a:rPr lang="cs-CZ" smtClean="0"/>
              <a:t>28.11.2022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E23F37D-2C9B-4E85-9085-6B1EF71EC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84EF97B-DA1E-4F9D-8985-9C159CEF9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0242F-E00C-4ECD-AA3E-64B60EB78A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1777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1C586BB-9CEC-4630-A683-F0667B669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1E564-37EC-42A4-BE8D-FBC06B02A643}" type="datetimeFigureOut">
              <a:rPr lang="cs-CZ" smtClean="0"/>
              <a:t>28.11.2022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998B0FD-5567-436B-9A45-73EB413BA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6B4E8ED-FD98-4DBE-AD38-2BE44FCD0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0242F-E00C-4ECD-AA3E-64B60EB78A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3132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28AF6D-4415-461D-8FB9-07A448ED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9296A79-7420-4A2E-A436-19BA0C58F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08EF3C2-265C-43C5-B89A-CD0528B996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7825885-B777-4601-9142-C2FBEC6B3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1E564-37EC-42A4-BE8D-FBC06B02A643}" type="datetimeFigureOut">
              <a:rPr lang="cs-CZ" smtClean="0"/>
              <a:t>28.11.2022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4E9107C-A61A-4A5E-9802-87F2E83FA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303437D-8D43-4656-9913-8EBD9EEE5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0242F-E00C-4ECD-AA3E-64B60EB78A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2673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AA848B-B53B-4277-A3EF-4D8477AC2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2BE3338-1C0B-4453-B4B2-8E17E9F92F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8604D80-C1BB-4A11-849F-6152541EB2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B3E6E46-DFD3-42EF-A38C-21B41EC33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1E564-37EC-42A4-BE8D-FBC06B02A643}" type="datetimeFigureOut">
              <a:rPr lang="cs-CZ" smtClean="0"/>
              <a:t>28.11.2022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76A796A-2840-4987-B65F-9A8056294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C85421C-E2BC-4C1E-882E-14C123313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0242F-E00C-4ECD-AA3E-64B60EB78A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7341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08BFA0D-F93B-4949-AA76-5E23437E0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3D59427-CDC9-4772-B701-83072F9B7A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C76E130-27AE-4086-9CF2-6351B04BCF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41E564-37EC-42A4-BE8D-FBC06B02A643}" type="datetimeFigureOut">
              <a:rPr lang="cs-CZ" smtClean="0"/>
              <a:t>28.11.2022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4BBB9AD-1CCA-4F3D-98F9-34A4709B7E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612C653-822B-4A02-B3F6-1C9700AEAB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40242F-E00C-4ECD-AA3E-64B60EB78A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6531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784296-9425-4D62-9281-46ACAE856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rgbClr val="C00000"/>
                </a:solidFill>
              </a:rPr>
              <a:t>Otčenáš</a:t>
            </a:r>
            <a:r>
              <a:rPr lang="cs-CZ" dirty="0"/>
              <a:t> </a:t>
            </a:r>
            <a:br>
              <a:rPr lang="cs-CZ" dirty="0"/>
            </a:br>
            <a:r>
              <a:rPr lang="cs-CZ" sz="3100" dirty="0"/>
              <a:t>(autentické záznamy nerodilých mluvčích, 2. polovina 15. století)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26AEBF-D139-4F95-B705-A78E35773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Vachſche</a:t>
            </a:r>
            <a:r>
              <a:rPr lang="cs-CZ" dirty="0"/>
              <a:t> </a:t>
            </a:r>
            <a:r>
              <a:rPr lang="cs-CZ" dirty="0" err="1"/>
              <a:t>näſch</a:t>
            </a:r>
            <a:r>
              <a:rPr lang="cs-CZ" dirty="0"/>
              <a:t> </a:t>
            </a:r>
            <a:r>
              <a:rPr lang="cs-CZ" dirty="0" err="1"/>
              <a:t>ien</a:t>
            </a:r>
            <a:r>
              <a:rPr lang="cs-CZ" dirty="0"/>
              <a:t> </a:t>
            </a:r>
            <a:r>
              <a:rPr lang="cs-CZ" dirty="0" err="1"/>
              <a:t>ſÿ</a:t>
            </a:r>
            <a:r>
              <a:rPr lang="cs-CZ" dirty="0"/>
              <a:t> </a:t>
            </a:r>
            <a:r>
              <a:rPr lang="cs-CZ" dirty="0" err="1"/>
              <a:t>nä</a:t>
            </a:r>
            <a:r>
              <a:rPr lang="cs-CZ" dirty="0"/>
              <a:t> </a:t>
            </a:r>
            <a:r>
              <a:rPr lang="cs-CZ" dirty="0" err="1"/>
              <a:t>nibeſſich</a:t>
            </a:r>
            <a:endParaRPr lang="cs-CZ" dirty="0"/>
          </a:p>
          <a:p>
            <a:r>
              <a:rPr lang="cs-CZ" dirty="0" err="1"/>
              <a:t>Vuotze</a:t>
            </a:r>
            <a:r>
              <a:rPr lang="cs-CZ" dirty="0"/>
              <a:t> </a:t>
            </a:r>
            <a:r>
              <a:rPr lang="cs-CZ" dirty="0" err="1"/>
              <a:t>naz</a:t>
            </a:r>
            <a:r>
              <a:rPr lang="cs-CZ" dirty="0"/>
              <a:t>, gen </a:t>
            </a:r>
            <a:r>
              <a:rPr lang="cs-CZ" dirty="0" err="1"/>
              <a:t>zi</a:t>
            </a:r>
            <a:r>
              <a:rPr lang="cs-CZ" dirty="0"/>
              <a:t> na </a:t>
            </a:r>
            <a:r>
              <a:rPr lang="cs-CZ" dirty="0" err="1"/>
              <a:t>nebeſſich</a:t>
            </a:r>
            <a:endParaRPr lang="cs-CZ" dirty="0"/>
          </a:p>
          <a:p>
            <a:r>
              <a:rPr lang="cs-CZ" dirty="0" err="1"/>
              <a:t>Oczhe</a:t>
            </a:r>
            <a:r>
              <a:rPr lang="cs-CZ" dirty="0"/>
              <a:t> </a:t>
            </a:r>
            <a:r>
              <a:rPr lang="cs-CZ" dirty="0" err="1"/>
              <a:t>naſch</a:t>
            </a:r>
            <a:r>
              <a:rPr lang="cs-CZ" dirty="0"/>
              <a:t> gen </a:t>
            </a:r>
            <a:r>
              <a:rPr lang="cs-CZ" dirty="0" err="1"/>
              <a:t>ſy</a:t>
            </a:r>
            <a:r>
              <a:rPr lang="cs-CZ" dirty="0"/>
              <a:t> b </a:t>
            </a:r>
            <a:r>
              <a:rPr lang="cs-CZ" dirty="0" err="1"/>
              <a:t>neweſſy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boſſwie</a:t>
            </a:r>
            <a:r>
              <a:rPr lang="cs-CZ" dirty="0"/>
              <a:t> </a:t>
            </a:r>
            <a:r>
              <a:rPr lang="cs-CZ" dirty="0" err="1"/>
              <a:t>ce</a:t>
            </a:r>
            <a:r>
              <a:rPr lang="cs-CZ" dirty="0"/>
              <a:t> </a:t>
            </a:r>
            <a:r>
              <a:rPr lang="cs-CZ" dirty="0" err="1"/>
              <a:t>mie</a:t>
            </a:r>
            <a:r>
              <a:rPr lang="cs-CZ" dirty="0"/>
              <a:t> </a:t>
            </a:r>
            <a:r>
              <a:rPr lang="cs-CZ" dirty="0" err="1"/>
              <a:t>wie</a:t>
            </a:r>
            <a:endParaRPr lang="cs-CZ" dirty="0"/>
          </a:p>
          <a:p>
            <a:r>
              <a:rPr lang="cs-CZ" dirty="0" err="1"/>
              <a:t>wozwit</a:t>
            </a:r>
            <a:r>
              <a:rPr lang="cs-CZ" dirty="0"/>
              <a:t> ze </a:t>
            </a:r>
            <a:r>
              <a:rPr lang="cs-CZ" dirty="0" err="1"/>
              <a:t>meno</a:t>
            </a:r>
            <a:r>
              <a:rPr lang="cs-CZ" dirty="0"/>
              <a:t> </a:t>
            </a:r>
            <a:r>
              <a:rPr lang="cs-CZ" dirty="0" err="1"/>
              <a:t>twy</a:t>
            </a:r>
            <a:endParaRPr lang="cs-CZ" dirty="0"/>
          </a:p>
          <a:p>
            <a:r>
              <a:rPr lang="cs-CZ" dirty="0" err="1"/>
              <a:t>vſweiecz</a:t>
            </a:r>
            <a:r>
              <a:rPr lang="cs-CZ" dirty="0"/>
              <a:t> </a:t>
            </a:r>
            <a:r>
              <a:rPr lang="cs-CZ" dirty="0" err="1"/>
              <a:t>ſe</a:t>
            </a:r>
            <a:r>
              <a:rPr lang="cs-CZ" dirty="0"/>
              <a:t> </a:t>
            </a:r>
            <a:r>
              <a:rPr lang="cs-CZ" dirty="0" err="1"/>
              <a:t>twe</a:t>
            </a:r>
            <a:r>
              <a:rPr lang="cs-CZ" dirty="0"/>
              <a:t> </a:t>
            </a:r>
            <a:r>
              <a:rPr lang="cs-CZ" dirty="0" err="1"/>
              <a:t>mye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86FA99D-561E-4929-8725-EFF2B33FD98D}"/>
              </a:ext>
            </a:extLst>
          </p:cNvPr>
          <p:cNvSpPr txBox="1"/>
          <p:nvPr/>
        </p:nvSpPr>
        <p:spPr>
          <a:xfrm>
            <a:off x="7546019" y="3202251"/>
            <a:ext cx="36753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Fonetický přepis, kostel v Podhradí (2018)</a:t>
            </a:r>
          </a:p>
          <a:p>
            <a:r>
              <a:rPr lang="cs-CZ" i="1" dirty="0" err="1"/>
              <a:t>Otsche</a:t>
            </a:r>
            <a:r>
              <a:rPr lang="cs-CZ" i="1" dirty="0"/>
              <a:t> </a:t>
            </a:r>
            <a:r>
              <a:rPr lang="cs-CZ" i="1" dirty="0" err="1"/>
              <a:t>nasch</a:t>
            </a:r>
            <a:r>
              <a:rPr lang="cs-CZ" i="1" dirty="0"/>
              <a:t>, </a:t>
            </a:r>
            <a:r>
              <a:rPr lang="cs-CZ" i="1" dirty="0" err="1"/>
              <a:t>kterie</a:t>
            </a:r>
            <a:r>
              <a:rPr lang="cs-CZ" i="1" dirty="0"/>
              <a:t> </a:t>
            </a:r>
            <a:r>
              <a:rPr lang="cs-CZ" i="1" dirty="0" err="1"/>
              <a:t>ßi</a:t>
            </a:r>
            <a:r>
              <a:rPr lang="cs-CZ" i="1" dirty="0"/>
              <a:t> w </a:t>
            </a:r>
            <a:r>
              <a:rPr lang="cs-CZ" i="1" dirty="0" err="1"/>
              <a:t>nebeßiech</a:t>
            </a:r>
            <a:r>
              <a:rPr lang="cs-CZ" i="1" dirty="0"/>
              <a:t>, </a:t>
            </a:r>
            <a:r>
              <a:rPr lang="cs-CZ" i="1" dirty="0" err="1"/>
              <a:t>poßwjetch</a:t>
            </a:r>
            <a:r>
              <a:rPr lang="cs-CZ" i="1" dirty="0"/>
              <a:t> </a:t>
            </a:r>
            <a:r>
              <a:rPr lang="cs-CZ" i="1" dirty="0" err="1"/>
              <a:t>ße</a:t>
            </a:r>
            <a:r>
              <a:rPr lang="cs-CZ" i="1" dirty="0"/>
              <a:t> </a:t>
            </a:r>
            <a:r>
              <a:rPr lang="cs-CZ" i="1" dirty="0" err="1"/>
              <a:t>jmeeno</a:t>
            </a:r>
            <a:r>
              <a:rPr lang="cs-CZ" i="1" dirty="0"/>
              <a:t> </a:t>
            </a:r>
            <a:r>
              <a:rPr lang="cs-CZ" i="1" dirty="0" err="1"/>
              <a:t>twä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3669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6E5B30-A34D-474F-BB75-74C2F699C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5992C15-57A7-4C07-853C-4F0C0163A2B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E59E717-15EA-4198-B4A2-03AE341FD28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8C4C6FD-7C66-4914-B8A6-F8020973A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184"/>
            <a:ext cx="12192000" cy="655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026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1C5CF1B-888D-460B-97D7-752FB6CD54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012054"/>
            <a:ext cx="5643979" cy="5164909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cs-CZ" sz="2000" dirty="0"/>
              <a:t>Potom když </a:t>
            </a:r>
            <a:r>
              <a:rPr lang="cs-CZ" sz="2000" dirty="0" err="1"/>
              <a:t>vyn</a:t>
            </a:r>
            <a:r>
              <a:rPr lang="cs-CZ" sz="2000" dirty="0"/>
              <a:t>-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cs-CZ" sz="2000" dirty="0" err="1"/>
              <a:t>deš</a:t>
            </a:r>
            <a:r>
              <a:rPr lang="cs-CZ" sz="2000" dirty="0"/>
              <a:t> od ostrovu </a:t>
            </a:r>
            <a:r>
              <a:rPr lang="cs-CZ" sz="2000" dirty="0" err="1"/>
              <a:t>Angaman</a:t>
            </a:r>
            <a:r>
              <a:rPr lang="cs-CZ" sz="2000" dirty="0"/>
              <a:t> přes tisíc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cs-CZ" sz="2000" dirty="0"/>
              <a:t>mil proti </a:t>
            </a:r>
            <a:r>
              <a:rPr lang="cs-CZ" sz="2000" dirty="0" err="1"/>
              <a:t>garbinu</a:t>
            </a:r>
            <a:r>
              <a:rPr lang="cs-CZ" sz="2000" dirty="0"/>
              <a:t>, najdeš ostrov </a:t>
            </a:r>
            <a:r>
              <a:rPr lang="cs-CZ" sz="2000" dirty="0" err="1"/>
              <a:t>Stilam</a:t>
            </a:r>
            <a:r>
              <a:rPr lang="cs-CZ" sz="2000" dirty="0"/>
              <a:t> 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pl-PL" sz="2000" dirty="0">
                <a:solidFill>
                  <a:srgbClr val="C00000"/>
                </a:solidFill>
              </a:rPr>
              <a:t>řečenej, jenž jest jeden z najvěčšiech o-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C95284D6-F0F7-4909-8608-76E0CA3228A0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130" y="1012054"/>
            <a:ext cx="5091497" cy="5164909"/>
          </a:xfrm>
          <a:prstGeom prst="rect">
            <a:avLst/>
          </a:prstGeom>
        </p:spPr>
      </p:pic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E45DEE87-65DC-42EB-80D3-7994A1ECFA21}"/>
              </a:ext>
            </a:extLst>
          </p:cNvPr>
          <p:cNvCxnSpPr/>
          <p:nvPr/>
        </p:nvCxnSpPr>
        <p:spPr>
          <a:xfrm>
            <a:off x="754602" y="2219417"/>
            <a:ext cx="460751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329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1C5CF1B-888D-460B-97D7-752FB6CD54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012054"/>
            <a:ext cx="5643979" cy="5164909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cs-CZ" sz="2000" dirty="0"/>
              <a:t>Potom když </a:t>
            </a:r>
            <a:r>
              <a:rPr lang="cs-CZ" sz="2000" dirty="0" err="1"/>
              <a:t>vyn</a:t>
            </a:r>
            <a:r>
              <a:rPr lang="cs-CZ" sz="2000" dirty="0"/>
              <a:t>-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cs-CZ" sz="2000" dirty="0" err="1"/>
              <a:t>deš</a:t>
            </a:r>
            <a:r>
              <a:rPr lang="cs-CZ" sz="2000" dirty="0"/>
              <a:t> od ostrovu </a:t>
            </a:r>
            <a:r>
              <a:rPr lang="cs-CZ" sz="2000" dirty="0" err="1"/>
              <a:t>Angaman</a:t>
            </a:r>
            <a:r>
              <a:rPr lang="cs-CZ" sz="2000" dirty="0"/>
              <a:t> přes tisíc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cs-CZ" sz="2000" dirty="0"/>
              <a:t>mil proti </a:t>
            </a:r>
            <a:r>
              <a:rPr lang="cs-CZ" sz="2000" dirty="0" err="1"/>
              <a:t>garbinu</a:t>
            </a:r>
            <a:r>
              <a:rPr lang="cs-CZ" sz="2000" dirty="0"/>
              <a:t>, najdeš ostrov </a:t>
            </a:r>
            <a:r>
              <a:rPr lang="cs-CZ" sz="2000" dirty="0" err="1"/>
              <a:t>Stilam</a:t>
            </a:r>
            <a:r>
              <a:rPr lang="cs-CZ" sz="2000" dirty="0"/>
              <a:t> 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pl-PL" sz="2000" dirty="0"/>
              <a:t>řečenej, jenž jest jeden z najvěčšiech o-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cs-CZ" sz="2000" dirty="0" err="1">
                <a:solidFill>
                  <a:srgbClr val="C00000"/>
                </a:solidFill>
              </a:rPr>
              <a:t>strovóv</a:t>
            </a:r>
            <a:r>
              <a:rPr lang="cs-CZ" sz="2000" dirty="0">
                <a:solidFill>
                  <a:srgbClr val="C00000"/>
                </a:solidFill>
              </a:rPr>
              <a:t>, což jich v světě jest, neb má v o-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endParaRPr lang="pl-PL" sz="2000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C95284D6-F0F7-4909-8608-76E0CA3228A0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130" y="1012054"/>
            <a:ext cx="5091497" cy="5164909"/>
          </a:xfrm>
          <a:prstGeom prst="rect">
            <a:avLst/>
          </a:prstGeom>
        </p:spPr>
      </p:pic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9A3BFBEA-79D8-4D6C-90F4-4818D053776F}"/>
              </a:ext>
            </a:extLst>
          </p:cNvPr>
          <p:cNvCxnSpPr/>
          <p:nvPr/>
        </p:nvCxnSpPr>
        <p:spPr>
          <a:xfrm>
            <a:off x="710214" y="2539014"/>
            <a:ext cx="472292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895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1C5CF1B-888D-460B-97D7-752FB6CD54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012054"/>
            <a:ext cx="5643979" cy="5164909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cs-CZ" sz="2000" dirty="0"/>
              <a:t>Potom když </a:t>
            </a:r>
            <a:r>
              <a:rPr lang="cs-CZ" sz="2000" dirty="0" err="1"/>
              <a:t>vyn</a:t>
            </a:r>
            <a:r>
              <a:rPr lang="cs-CZ" sz="2000" dirty="0"/>
              <a:t>-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cs-CZ" sz="2000" dirty="0" err="1"/>
              <a:t>deš</a:t>
            </a:r>
            <a:r>
              <a:rPr lang="cs-CZ" sz="2000" dirty="0"/>
              <a:t> od ostrovu </a:t>
            </a:r>
            <a:r>
              <a:rPr lang="cs-CZ" sz="2000" dirty="0" err="1"/>
              <a:t>Angaman</a:t>
            </a:r>
            <a:r>
              <a:rPr lang="cs-CZ" sz="2000" dirty="0"/>
              <a:t> přes tisíc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cs-CZ" sz="2000" dirty="0"/>
              <a:t>mil proti </a:t>
            </a:r>
            <a:r>
              <a:rPr lang="cs-CZ" sz="2000" dirty="0" err="1"/>
              <a:t>garbinu</a:t>
            </a:r>
            <a:r>
              <a:rPr lang="cs-CZ" sz="2000" dirty="0"/>
              <a:t>, najdeš ostrov </a:t>
            </a:r>
            <a:r>
              <a:rPr lang="cs-CZ" sz="2000" dirty="0" err="1"/>
              <a:t>Stilam</a:t>
            </a:r>
            <a:r>
              <a:rPr lang="cs-CZ" sz="2000" dirty="0"/>
              <a:t> 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pl-PL" sz="2000" dirty="0"/>
              <a:t>řečenej, jenž jest jeden z najvěčšiech o-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cs-CZ" sz="2000" dirty="0" err="1"/>
              <a:t>strovóv</a:t>
            </a:r>
            <a:r>
              <a:rPr lang="cs-CZ" sz="2000" dirty="0"/>
              <a:t>, což jich v světě jest, neb má v o-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pl-PL" sz="2000" dirty="0">
                <a:solidFill>
                  <a:srgbClr val="C00000"/>
                </a:solidFill>
              </a:rPr>
              <a:t>kršli mil dva tisíc a čtyřidcet. Ostrov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C95284D6-F0F7-4909-8608-76E0CA3228A0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130" y="1012054"/>
            <a:ext cx="5091497" cy="5164909"/>
          </a:xfrm>
          <a:prstGeom prst="rect">
            <a:avLst/>
          </a:prstGeom>
        </p:spPr>
      </p:pic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C216447B-CA44-4186-B70B-C9DB6880E885}"/>
              </a:ext>
            </a:extLst>
          </p:cNvPr>
          <p:cNvCxnSpPr/>
          <p:nvPr/>
        </p:nvCxnSpPr>
        <p:spPr>
          <a:xfrm>
            <a:off x="727969" y="2814221"/>
            <a:ext cx="451873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235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1C5CF1B-888D-460B-97D7-752FB6CD54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012054"/>
            <a:ext cx="5643979" cy="5164909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cs-CZ" sz="2000" dirty="0"/>
              <a:t>Potom když </a:t>
            </a:r>
            <a:r>
              <a:rPr lang="cs-CZ" sz="2000" dirty="0" err="1"/>
              <a:t>vyn</a:t>
            </a:r>
            <a:r>
              <a:rPr lang="cs-CZ" sz="2000" dirty="0"/>
              <a:t>-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cs-CZ" sz="2000" dirty="0" err="1"/>
              <a:t>deš</a:t>
            </a:r>
            <a:r>
              <a:rPr lang="cs-CZ" sz="2000" dirty="0"/>
              <a:t> od ostrovu </a:t>
            </a:r>
            <a:r>
              <a:rPr lang="cs-CZ" sz="2000" dirty="0" err="1"/>
              <a:t>Angaman</a:t>
            </a:r>
            <a:r>
              <a:rPr lang="cs-CZ" sz="2000" dirty="0"/>
              <a:t> přes tisíc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cs-CZ" sz="2000" dirty="0"/>
              <a:t>mil proti </a:t>
            </a:r>
            <a:r>
              <a:rPr lang="cs-CZ" sz="2000" dirty="0" err="1"/>
              <a:t>garbinu</a:t>
            </a:r>
            <a:r>
              <a:rPr lang="cs-CZ" sz="2000" dirty="0"/>
              <a:t>, najdeš ostrov </a:t>
            </a:r>
            <a:r>
              <a:rPr lang="cs-CZ" sz="2000" dirty="0" err="1"/>
              <a:t>Stilam</a:t>
            </a:r>
            <a:r>
              <a:rPr lang="cs-CZ" sz="2000" dirty="0"/>
              <a:t> 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pl-PL" sz="2000" dirty="0"/>
              <a:t>řečenej, jenž jest jeden z najvěčšiech o-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cs-CZ" sz="2000" dirty="0" err="1"/>
              <a:t>strovóv</a:t>
            </a:r>
            <a:r>
              <a:rPr lang="cs-CZ" sz="2000" dirty="0"/>
              <a:t>, což jich v světě jest, neb má v o-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pl-PL" sz="2000" dirty="0"/>
              <a:t>kršli mil dva tisíc a čtyřidcet. Ostrov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pl-PL" sz="2000" dirty="0">
                <a:solidFill>
                  <a:srgbClr val="C00000"/>
                </a:solidFill>
              </a:rPr>
              <a:t>ten krále má velmi bohatého, jenž žádnému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C95284D6-F0F7-4909-8608-76E0CA3228A0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130" y="1012054"/>
            <a:ext cx="5091497" cy="5164909"/>
          </a:xfrm>
          <a:prstGeom prst="rect">
            <a:avLst/>
          </a:prstGeom>
        </p:spPr>
      </p:pic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3EA78039-D6EE-45BC-8E0F-7572388553EA}"/>
              </a:ext>
            </a:extLst>
          </p:cNvPr>
          <p:cNvCxnSpPr/>
          <p:nvPr/>
        </p:nvCxnSpPr>
        <p:spPr>
          <a:xfrm flipV="1">
            <a:off x="772357" y="3053918"/>
            <a:ext cx="4563123" cy="62144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8815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1C5CF1B-888D-460B-97D7-752FB6CD54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012054"/>
            <a:ext cx="5643979" cy="5164909"/>
          </a:xfrm>
        </p:spPr>
        <p:txBody>
          <a:bodyPr/>
          <a:lstStyle/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/>
              <a:t>Potom když </a:t>
            </a:r>
            <a:r>
              <a:rPr lang="cs-CZ" sz="2000" dirty="0" err="1"/>
              <a:t>vyn</a:t>
            </a:r>
            <a:r>
              <a:rPr lang="cs-CZ" sz="2000" dirty="0"/>
              <a:t>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 err="1"/>
              <a:t>deš</a:t>
            </a:r>
            <a:r>
              <a:rPr lang="cs-CZ" sz="2000" dirty="0"/>
              <a:t> od ostrovu </a:t>
            </a:r>
            <a:r>
              <a:rPr lang="cs-CZ" sz="2000" dirty="0" err="1"/>
              <a:t>Angaman</a:t>
            </a:r>
            <a:r>
              <a:rPr lang="cs-CZ" sz="2000" dirty="0"/>
              <a:t> přes tisíc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/>
              <a:t>mil proti </a:t>
            </a:r>
            <a:r>
              <a:rPr lang="cs-CZ" sz="2000" dirty="0" err="1"/>
              <a:t>garbinu</a:t>
            </a:r>
            <a:r>
              <a:rPr lang="cs-CZ" sz="2000" dirty="0"/>
              <a:t>, najdeš ostrov </a:t>
            </a:r>
            <a:r>
              <a:rPr lang="cs-CZ" sz="2000" dirty="0" err="1"/>
              <a:t>Stilam</a:t>
            </a:r>
            <a:r>
              <a:rPr lang="cs-CZ" sz="2000" dirty="0"/>
              <a:t> 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řečenej, jenž jest jeden z najvěčšiech o-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 err="1"/>
              <a:t>strovóv</a:t>
            </a:r>
            <a:r>
              <a:rPr lang="cs-CZ" sz="2000" dirty="0"/>
              <a:t>, což jich v světě jest, neb má v o-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kršli mil dva tisíc a čtyřidcet. Ostrov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ten krále má velmi bohatého, jenž žádnému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>
                <a:solidFill>
                  <a:srgbClr val="C00000"/>
                </a:solidFill>
              </a:rPr>
              <a:t>v dan podroben nenie, lidé toho ostrovu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C95284D6-F0F7-4909-8608-76E0CA3228A0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130" y="1012054"/>
            <a:ext cx="5091497" cy="5164909"/>
          </a:xfrm>
          <a:prstGeom prst="rect">
            <a:avLst/>
          </a:prstGeom>
        </p:spPr>
      </p:pic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78EB6C77-EAE3-400D-8F96-AA300FB35035}"/>
              </a:ext>
            </a:extLst>
          </p:cNvPr>
          <p:cNvCxnSpPr>
            <a:cxnSpLocks/>
          </p:cNvCxnSpPr>
          <p:nvPr/>
        </p:nvCxnSpPr>
        <p:spPr>
          <a:xfrm>
            <a:off x="754602" y="3355759"/>
            <a:ext cx="4651899" cy="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24711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1C5CF1B-888D-460B-97D7-752FB6CD54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012054"/>
            <a:ext cx="5643979" cy="5164909"/>
          </a:xfrm>
          <a:ln>
            <a:noFill/>
          </a:ln>
        </p:spPr>
        <p:txBody>
          <a:bodyPr/>
          <a:lstStyle/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/>
              <a:t>Potom když </a:t>
            </a:r>
            <a:r>
              <a:rPr lang="cs-CZ" sz="2000" dirty="0" err="1"/>
              <a:t>vyn</a:t>
            </a:r>
            <a:r>
              <a:rPr lang="cs-CZ" sz="2000" dirty="0"/>
              <a:t>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 err="1"/>
              <a:t>deš</a:t>
            </a:r>
            <a:r>
              <a:rPr lang="cs-CZ" sz="2000" dirty="0"/>
              <a:t> od ostrovu </a:t>
            </a:r>
            <a:r>
              <a:rPr lang="cs-CZ" sz="2000" dirty="0" err="1"/>
              <a:t>Angaman</a:t>
            </a:r>
            <a:r>
              <a:rPr lang="cs-CZ" sz="2000" dirty="0"/>
              <a:t> přes tisíc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/>
              <a:t>mil proti </a:t>
            </a:r>
            <a:r>
              <a:rPr lang="cs-CZ" sz="2000" dirty="0" err="1"/>
              <a:t>garbinu</a:t>
            </a:r>
            <a:r>
              <a:rPr lang="cs-CZ" sz="2000" dirty="0"/>
              <a:t>, najdeš ostrov </a:t>
            </a:r>
            <a:r>
              <a:rPr lang="cs-CZ" sz="2000" dirty="0" err="1"/>
              <a:t>Stilam</a:t>
            </a:r>
            <a:r>
              <a:rPr lang="cs-CZ" sz="2000" dirty="0"/>
              <a:t> 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řečenej, jenž jest jeden z najvěčšiech o-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 err="1"/>
              <a:t>strovóv</a:t>
            </a:r>
            <a:r>
              <a:rPr lang="cs-CZ" sz="2000" dirty="0"/>
              <a:t>, což jich v světě jest, neb má v o-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kršli mil dva tisíc a čtyřidcet. Ostrov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ten krále má velmi bohatého, jenž žádnému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v dan podroben nenie, lidé toho ostrovu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>
                <a:solidFill>
                  <a:srgbClr val="C00000"/>
                </a:solidFill>
              </a:rPr>
              <a:t>modlosluhy jsú a všickni názi chodie,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C95284D6-F0F7-4909-8608-76E0CA3228A0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130" y="1012054"/>
            <a:ext cx="5091497" cy="5164909"/>
          </a:xfrm>
          <a:prstGeom prst="rect">
            <a:avLst/>
          </a:prstGeom>
        </p:spPr>
      </p:pic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A13A4809-1C59-48CB-BD9F-60770C7E6DF8}"/>
              </a:ext>
            </a:extLst>
          </p:cNvPr>
          <p:cNvCxnSpPr/>
          <p:nvPr/>
        </p:nvCxnSpPr>
        <p:spPr>
          <a:xfrm>
            <a:off x="754602" y="3657600"/>
            <a:ext cx="449210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9153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1C5CF1B-888D-460B-97D7-752FB6CD54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012054"/>
            <a:ext cx="5643979" cy="5164909"/>
          </a:xfrm>
        </p:spPr>
        <p:txBody>
          <a:bodyPr/>
          <a:lstStyle/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/>
              <a:t>Potom když </a:t>
            </a:r>
            <a:r>
              <a:rPr lang="cs-CZ" sz="2000" dirty="0" err="1"/>
              <a:t>vyn</a:t>
            </a:r>
            <a:r>
              <a:rPr lang="cs-CZ" sz="2000" dirty="0"/>
              <a:t>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 err="1"/>
              <a:t>deš</a:t>
            </a:r>
            <a:r>
              <a:rPr lang="cs-CZ" sz="2000" dirty="0"/>
              <a:t> od ostrovu </a:t>
            </a:r>
            <a:r>
              <a:rPr lang="cs-CZ" sz="2000" dirty="0" err="1"/>
              <a:t>Angaman</a:t>
            </a:r>
            <a:r>
              <a:rPr lang="cs-CZ" sz="2000" dirty="0"/>
              <a:t> přes tisíc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/>
              <a:t>mil proti </a:t>
            </a:r>
            <a:r>
              <a:rPr lang="cs-CZ" sz="2000" dirty="0" err="1"/>
              <a:t>garbinu</a:t>
            </a:r>
            <a:r>
              <a:rPr lang="cs-CZ" sz="2000" dirty="0"/>
              <a:t>, najdeš ostrov </a:t>
            </a:r>
            <a:r>
              <a:rPr lang="cs-CZ" sz="2000" dirty="0" err="1"/>
              <a:t>Stilam</a:t>
            </a:r>
            <a:r>
              <a:rPr lang="cs-CZ" sz="2000" dirty="0"/>
              <a:t> 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řečenej, jenž jest jeden z najvěčšiech o-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 err="1"/>
              <a:t>strovóv</a:t>
            </a:r>
            <a:r>
              <a:rPr lang="cs-CZ" sz="2000" dirty="0"/>
              <a:t>, což jich v světě jest, neb má v o-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kršli mil dva tisíc a čtyřidcet. Ostrov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ten krále má velmi bohatého, jenž žádnému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v dan podroben nenie, lidé toho ostrovu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modlosluhy jsú a všickni názi chodie,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>
                <a:solidFill>
                  <a:srgbClr val="C00000"/>
                </a:solidFill>
              </a:rPr>
              <a:t>mužie i ženy, ale každý z nich místo hane-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C95284D6-F0F7-4909-8608-76E0CA3228A0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130" y="1012054"/>
            <a:ext cx="5091497" cy="5164909"/>
          </a:xfrm>
          <a:prstGeom prst="rect">
            <a:avLst/>
          </a:prstGeom>
        </p:spPr>
      </p:pic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4965C3AA-342E-42E5-B687-6EFAFBA1EB49}"/>
              </a:ext>
            </a:extLst>
          </p:cNvPr>
          <p:cNvCxnSpPr/>
          <p:nvPr/>
        </p:nvCxnSpPr>
        <p:spPr>
          <a:xfrm>
            <a:off x="719091" y="3897297"/>
            <a:ext cx="475843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20250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1C5CF1B-888D-460B-97D7-752FB6CD54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012054"/>
            <a:ext cx="5643979" cy="5164909"/>
          </a:xfrm>
        </p:spPr>
        <p:txBody>
          <a:bodyPr/>
          <a:lstStyle/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/>
              <a:t>Potom když </a:t>
            </a:r>
            <a:r>
              <a:rPr lang="cs-CZ" sz="2000" dirty="0" err="1"/>
              <a:t>vyn</a:t>
            </a:r>
            <a:r>
              <a:rPr lang="cs-CZ" sz="2000" dirty="0"/>
              <a:t>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 err="1"/>
              <a:t>deš</a:t>
            </a:r>
            <a:r>
              <a:rPr lang="cs-CZ" sz="2000" dirty="0"/>
              <a:t> od ostrovu </a:t>
            </a:r>
            <a:r>
              <a:rPr lang="cs-CZ" sz="2000" dirty="0" err="1"/>
              <a:t>Angaman</a:t>
            </a:r>
            <a:r>
              <a:rPr lang="cs-CZ" sz="2000" dirty="0"/>
              <a:t> přes tisíc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/>
              <a:t>mil proti </a:t>
            </a:r>
            <a:r>
              <a:rPr lang="cs-CZ" sz="2000" dirty="0" err="1"/>
              <a:t>garbinu</a:t>
            </a:r>
            <a:r>
              <a:rPr lang="cs-CZ" sz="2000" dirty="0"/>
              <a:t>, najdeš ostrov </a:t>
            </a:r>
            <a:r>
              <a:rPr lang="cs-CZ" sz="2000" dirty="0" err="1"/>
              <a:t>Stilam</a:t>
            </a:r>
            <a:r>
              <a:rPr lang="cs-CZ" sz="2000" dirty="0"/>
              <a:t> 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řečenej, jenž jest jeden z najvěčšiech o-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 err="1"/>
              <a:t>strovóv</a:t>
            </a:r>
            <a:r>
              <a:rPr lang="cs-CZ" sz="2000" dirty="0"/>
              <a:t>, což jich v světě jest, neb má v o-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kršli mil dva tisíc a čtyřidcet. Ostrov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ten krále má velmi bohatého, jenž žádnému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v dan podroben nenie, lidé toho ostrovu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modlosluhy jsú a všickni názi chodie,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mužie i ženy, ale každý z nich místo hane-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>
                <a:solidFill>
                  <a:srgbClr val="C00000"/>
                </a:solidFill>
              </a:rPr>
              <a:t>bné sobě rukú zakryje. Obilé žádného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C95284D6-F0F7-4909-8608-76E0CA3228A0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130" y="1012054"/>
            <a:ext cx="5091497" cy="5164909"/>
          </a:xfrm>
          <a:prstGeom prst="rect">
            <a:avLst/>
          </a:prstGeom>
        </p:spPr>
      </p:pic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DACF787B-6760-4C9C-9F67-01929344C928}"/>
              </a:ext>
            </a:extLst>
          </p:cNvPr>
          <p:cNvCxnSpPr/>
          <p:nvPr/>
        </p:nvCxnSpPr>
        <p:spPr>
          <a:xfrm>
            <a:off x="763480" y="4145872"/>
            <a:ext cx="455424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12006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1C5CF1B-888D-460B-97D7-752FB6CD54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012054"/>
            <a:ext cx="5643979" cy="5164909"/>
          </a:xfrm>
        </p:spPr>
        <p:txBody>
          <a:bodyPr/>
          <a:lstStyle/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/>
              <a:t>Potom když </a:t>
            </a:r>
            <a:r>
              <a:rPr lang="cs-CZ" sz="2000" dirty="0" err="1"/>
              <a:t>vyn</a:t>
            </a:r>
            <a:r>
              <a:rPr lang="cs-CZ" sz="2000" dirty="0"/>
              <a:t>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 err="1"/>
              <a:t>deš</a:t>
            </a:r>
            <a:r>
              <a:rPr lang="cs-CZ" sz="2000" dirty="0"/>
              <a:t> od ostrovu </a:t>
            </a:r>
            <a:r>
              <a:rPr lang="cs-CZ" sz="2000" dirty="0" err="1"/>
              <a:t>Angaman</a:t>
            </a:r>
            <a:r>
              <a:rPr lang="cs-CZ" sz="2000" dirty="0"/>
              <a:t> přes tisíc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/>
              <a:t>mil proti </a:t>
            </a:r>
            <a:r>
              <a:rPr lang="cs-CZ" sz="2000" dirty="0" err="1"/>
              <a:t>garbinu</a:t>
            </a:r>
            <a:r>
              <a:rPr lang="cs-CZ" sz="2000" dirty="0"/>
              <a:t>, najdeš ostrov </a:t>
            </a:r>
            <a:r>
              <a:rPr lang="cs-CZ" sz="2000" dirty="0" err="1"/>
              <a:t>Stilam</a:t>
            </a:r>
            <a:r>
              <a:rPr lang="cs-CZ" sz="2000" dirty="0"/>
              <a:t> 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řečenej, jenž jest jeden z najvěčšiech o-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 err="1"/>
              <a:t>strovóv</a:t>
            </a:r>
            <a:r>
              <a:rPr lang="cs-CZ" sz="2000" dirty="0"/>
              <a:t>, což jich v světě jest, neb má v o-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kršli mil dva tisíc a čtyřidcet. Ostrov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ten krále má velmi bohatého, jenž žádnému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v dan podroben nenie, lidé toho ostrovu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modlosluhy jsú a všickni názi chodie,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mužie i ženy, ale každý z nich místo hane-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bné sobě rukú zakryje. Obilé žádného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>
                <a:solidFill>
                  <a:srgbClr val="C00000"/>
                </a:solidFill>
              </a:rPr>
              <a:t>nemají kromě rýžóv, masem, rýží a mlé-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C95284D6-F0F7-4909-8608-76E0CA3228A0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130" y="1012054"/>
            <a:ext cx="5091497" cy="5164909"/>
          </a:xfrm>
          <a:prstGeom prst="rect">
            <a:avLst/>
          </a:prstGeom>
        </p:spPr>
      </p:pic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417D7657-3FF4-4340-97C7-D712EA16D1E4}"/>
              </a:ext>
            </a:extLst>
          </p:cNvPr>
          <p:cNvCxnSpPr/>
          <p:nvPr/>
        </p:nvCxnSpPr>
        <p:spPr>
          <a:xfrm>
            <a:off x="763480" y="4421080"/>
            <a:ext cx="4651899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6310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8C4A7E-816D-432C-BBAF-FE1A58F22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800" dirty="0"/>
              <a:t>definice pravopisu: </a:t>
            </a:r>
            <a:r>
              <a:rPr lang="cs-CZ" sz="2800" b="1" dirty="0"/>
              <a:t>ustálený</a:t>
            </a:r>
            <a:r>
              <a:rPr lang="cs-CZ" sz="2800" dirty="0"/>
              <a:t>, do značné míry </a:t>
            </a:r>
            <a:r>
              <a:rPr lang="cs-CZ" sz="2800" b="1" dirty="0"/>
              <a:t>konvenční</a:t>
            </a:r>
            <a:r>
              <a:rPr lang="cs-CZ" sz="2800" dirty="0"/>
              <a:t> </a:t>
            </a:r>
            <a:r>
              <a:rPr lang="cs-CZ" sz="2800" dirty="0">
                <a:solidFill>
                  <a:srgbClr val="C00000"/>
                </a:solidFill>
              </a:rPr>
              <a:t>způsob záznamu zvukové podoby jazyka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D5E17D6-32D1-4329-94C6-244F21875A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Principy a funkce pravopisu</a:t>
            </a:r>
          </a:p>
          <a:p>
            <a:r>
              <a:rPr lang="cs-CZ" dirty="0"/>
              <a:t>principy (dnešní)</a:t>
            </a:r>
          </a:p>
          <a:p>
            <a:pPr lvl="1"/>
            <a:r>
              <a:rPr lang="cs-CZ" dirty="0"/>
              <a:t>fonologický</a:t>
            </a:r>
          </a:p>
          <a:p>
            <a:pPr lvl="2"/>
            <a:r>
              <a:rPr lang="cs-CZ" dirty="0"/>
              <a:t>ustálen vztah grafém – foném (výjimka </a:t>
            </a:r>
            <a:r>
              <a:rPr lang="cs-CZ" i="1" dirty="0"/>
              <a:t>ch</a:t>
            </a:r>
            <a:r>
              <a:rPr lang="cs-CZ" dirty="0"/>
              <a:t>, </a:t>
            </a:r>
            <a:r>
              <a:rPr lang="cs-CZ" i="1" dirty="0"/>
              <a:t>i/</a:t>
            </a:r>
            <a:r>
              <a:rPr lang="cs-CZ" dirty="0"/>
              <a:t>y)</a:t>
            </a:r>
          </a:p>
          <a:p>
            <a:pPr lvl="1"/>
            <a:r>
              <a:rPr lang="cs-CZ" dirty="0"/>
              <a:t>morfematický </a:t>
            </a:r>
          </a:p>
          <a:p>
            <a:pPr lvl="2"/>
            <a:r>
              <a:rPr lang="cs-CZ" dirty="0"/>
              <a:t>snaha zachycovat stejně stejné morfémy, i když zní jinak: </a:t>
            </a:r>
            <a:r>
              <a:rPr lang="cs-CZ" i="1" dirty="0"/>
              <a:t>had</a:t>
            </a:r>
            <a:r>
              <a:rPr lang="cs-CZ" dirty="0"/>
              <a:t> [</a:t>
            </a:r>
            <a:r>
              <a:rPr lang="cs-CZ" dirty="0" err="1"/>
              <a:t>hat</a:t>
            </a:r>
            <a:r>
              <a:rPr lang="cs-CZ" dirty="0"/>
              <a:t>] – </a:t>
            </a:r>
            <a:r>
              <a:rPr lang="cs-CZ" i="1" dirty="0"/>
              <a:t>hada</a:t>
            </a:r>
          </a:p>
          <a:p>
            <a:pPr lvl="1"/>
            <a:r>
              <a:rPr lang="cs-CZ" dirty="0"/>
              <a:t>historický</a:t>
            </a:r>
          </a:p>
          <a:p>
            <a:pPr lvl="2"/>
            <a:r>
              <a:rPr lang="cs-CZ" dirty="0"/>
              <a:t>zachycují se i jevy, které už nemají oporu ve fonologickém systému: dvojí výslovnost </a:t>
            </a:r>
            <a:r>
              <a:rPr lang="cs-CZ" i="1" dirty="0"/>
              <a:t>i/y</a:t>
            </a:r>
          </a:p>
          <a:p>
            <a:r>
              <a:rPr lang="cs-CZ" dirty="0"/>
              <a:t>funkce (obecně)</a:t>
            </a:r>
          </a:p>
          <a:p>
            <a:pPr lvl="1"/>
            <a:r>
              <a:rPr lang="cs-CZ" dirty="0"/>
              <a:t>zaznamenávací (zápis)</a:t>
            </a:r>
          </a:p>
          <a:p>
            <a:pPr lvl="1"/>
            <a:r>
              <a:rPr lang="cs-CZ" dirty="0"/>
              <a:t>vybavovací (interpretace)</a:t>
            </a:r>
          </a:p>
          <a:p>
            <a:pPr lvl="2"/>
            <a:r>
              <a:rPr lang="cs-CZ" dirty="0"/>
              <a:t>měly by být v rovnováze</a:t>
            </a:r>
          </a:p>
          <a:p>
            <a:pPr lvl="2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94211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1C5CF1B-888D-460B-97D7-752FB6CD54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012054"/>
            <a:ext cx="5643979" cy="5164909"/>
          </a:xfrm>
        </p:spPr>
        <p:txBody>
          <a:bodyPr/>
          <a:lstStyle/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/>
              <a:t>Potom když </a:t>
            </a:r>
            <a:r>
              <a:rPr lang="cs-CZ" sz="2000" dirty="0" err="1"/>
              <a:t>vyn</a:t>
            </a:r>
            <a:r>
              <a:rPr lang="cs-CZ" sz="2000" dirty="0"/>
              <a:t>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 err="1"/>
              <a:t>deš</a:t>
            </a:r>
            <a:r>
              <a:rPr lang="cs-CZ" sz="2000" dirty="0"/>
              <a:t> od ostrovu </a:t>
            </a:r>
            <a:r>
              <a:rPr lang="cs-CZ" sz="2000" dirty="0" err="1"/>
              <a:t>Angaman</a:t>
            </a:r>
            <a:r>
              <a:rPr lang="cs-CZ" sz="2000" dirty="0"/>
              <a:t> přes tisíc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/>
              <a:t>mil proti </a:t>
            </a:r>
            <a:r>
              <a:rPr lang="cs-CZ" sz="2000" dirty="0" err="1"/>
              <a:t>garbinu</a:t>
            </a:r>
            <a:r>
              <a:rPr lang="cs-CZ" sz="2000" dirty="0"/>
              <a:t>, najdeš ostrov </a:t>
            </a:r>
            <a:r>
              <a:rPr lang="cs-CZ" sz="2000" dirty="0" err="1"/>
              <a:t>Stilam</a:t>
            </a:r>
            <a:r>
              <a:rPr lang="cs-CZ" sz="2000" dirty="0"/>
              <a:t> 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řečenej, jenž jest jeden z najvěčšiech o-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 err="1"/>
              <a:t>strovóv</a:t>
            </a:r>
            <a:r>
              <a:rPr lang="cs-CZ" sz="2000" dirty="0"/>
              <a:t>, což jich v světě jest, neb má v o-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kršli mil dva tisíc a čtyřidcet. Ostrov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ten krále má velmi bohatého, jenž žádnému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v dan podroben nenie, lidé toho ostrovu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modlosluhy jsú a všickni názi chodie,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mužie i ženy, ale každý z nich místo hane-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bné sobě rukú zakryje. Obilé žádného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nemají kromě rýžóv, masem, rýží a mlé-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>
                <a:solidFill>
                  <a:srgbClr val="C00000"/>
                </a:solidFill>
              </a:rPr>
              <a:t>kem živi jsú a množstvie mají některa-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C95284D6-F0F7-4909-8608-76E0CA3228A0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130" y="1012054"/>
            <a:ext cx="5091497" cy="5164909"/>
          </a:xfrm>
          <a:prstGeom prst="rect">
            <a:avLst/>
          </a:prstGeom>
        </p:spPr>
      </p:pic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D4F6F5C9-E9CD-410A-9A46-F263154067D3}"/>
              </a:ext>
            </a:extLst>
          </p:cNvPr>
          <p:cNvCxnSpPr/>
          <p:nvPr/>
        </p:nvCxnSpPr>
        <p:spPr>
          <a:xfrm>
            <a:off x="719091" y="4678532"/>
            <a:ext cx="4651899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82994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1C5CF1B-888D-460B-97D7-752FB6CD54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012054"/>
            <a:ext cx="5643979" cy="5164909"/>
          </a:xfrm>
        </p:spPr>
        <p:txBody>
          <a:bodyPr/>
          <a:lstStyle/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/>
              <a:t>Potom když </a:t>
            </a:r>
            <a:r>
              <a:rPr lang="cs-CZ" sz="2000" dirty="0" err="1"/>
              <a:t>vyn</a:t>
            </a:r>
            <a:r>
              <a:rPr lang="cs-CZ" sz="2000" dirty="0"/>
              <a:t>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 err="1"/>
              <a:t>deš</a:t>
            </a:r>
            <a:r>
              <a:rPr lang="cs-CZ" sz="2000" dirty="0"/>
              <a:t> od ostrovu </a:t>
            </a:r>
            <a:r>
              <a:rPr lang="cs-CZ" sz="2000" dirty="0" err="1"/>
              <a:t>Angaman</a:t>
            </a:r>
            <a:r>
              <a:rPr lang="cs-CZ" sz="2000" dirty="0"/>
              <a:t> přes tisíc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/>
              <a:t>mil proti </a:t>
            </a:r>
            <a:r>
              <a:rPr lang="cs-CZ" sz="2000" dirty="0" err="1"/>
              <a:t>garbinu</a:t>
            </a:r>
            <a:r>
              <a:rPr lang="cs-CZ" sz="2000" dirty="0"/>
              <a:t>, najdeš ostrov </a:t>
            </a:r>
            <a:r>
              <a:rPr lang="cs-CZ" sz="2000" dirty="0" err="1"/>
              <a:t>Stilam</a:t>
            </a:r>
            <a:r>
              <a:rPr lang="cs-CZ" sz="2000" dirty="0"/>
              <a:t> 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řečenej, jenž jest jeden z najvěčšiech o-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 err="1"/>
              <a:t>strovóv</a:t>
            </a:r>
            <a:r>
              <a:rPr lang="cs-CZ" sz="2000" dirty="0"/>
              <a:t>, což jich v světě jest, neb má v o-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kršli mil dva tisíc a čtyřidcet. Ostrov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ten krále má velmi bohatého, jenž žádnému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v dan podroben nenie, lidé toho ostrovu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modlosluhy jsú a všickni názi chodie,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mužie i ženy, ale každý z nich místo hane-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bné sobě rukú zakryje. Obilé žádného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nemají kromě rýžóv, masem, rýží a mlé-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kem živi jsú a množstvie mají některa-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>
                <a:solidFill>
                  <a:srgbClr val="C00000"/>
                </a:solidFill>
              </a:rPr>
              <a:t>kého semene sosimam, z něhož olej dě-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C95284D6-F0F7-4909-8608-76E0CA3228A0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130" y="1012054"/>
            <a:ext cx="5091497" cy="5164909"/>
          </a:xfrm>
          <a:prstGeom prst="rect">
            <a:avLst/>
          </a:prstGeom>
        </p:spPr>
      </p:pic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F22D09C5-0ADA-4B79-B813-EAF67E96A0C4}"/>
              </a:ext>
            </a:extLst>
          </p:cNvPr>
          <p:cNvCxnSpPr/>
          <p:nvPr/>
        </p:nvCxnSpPr>
        <p:spPr>
          <a:xfrm flipV="1">
            <a:off x="754602" y="4891596"/>
            <a:ext cx="4669654" cy="7102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2940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1C5CF1B-888D-460B-97D7-752FB6CD54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012054"/>
            <a:ext cx="5643979" cy="5164909"/>
          </a:xfrm>
        </p:spPr>
        <p:txBody>
          <a:bodyPr/>
          <a:lstStyle/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/>
              <a:t>Potom když </a:t>
            </a:r>
            <a:r>
              <a:rPr lang="cs-CZ" sz="2000" dirty="0" err="1"/>
              <a:t>vyn</a:t>
            </a:r>
            <a:r>
              <a:rPr lang="cs-CZ" sz="2000" dirty="0"/>
              <a:t>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 err="1"/>
              <a:t>deš</a:t>
            </a:r>
            <a:r>
              <a:rPr lang="cs-CZ" sz="2000" dirty="0"/>
              <a:t> od ostrovu </a:t>
            </a:r>
            <a:r>
              <a:rPr lang="cs-CZ" sz="2000" dirty="0" err="1"/>
              <a:t>Angaman</a:t>
            </a:r>
            <a:r>
              <a:rPr lang="cs-CZ" sz="2000" dirty="0"/>
              <a:t> přes tisíc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/>
              <a:t>mil proti </a:t>
            </a:r>
            <a:r>
              <a:rPr lang="cs-CZ" sz="2000" dirty="0" err="1"/>
              <a:t>garbinu</a:t>
            </a:r>
            <a:r>
              <a:rPr lang="cs-CZ" sz="2000" dirty="0"/>
              <a:t>, najdeš ostrov </a:t>
            </a:r>
            <a:r>
              <a:rPr lang="cs-CZ" sz="2000" dirty="0" err="1"/>
              <a:t>Stilam</a:t>
            </a:r>
            <a:r>
              <a:rPr lang="cs-CZ" sz="2000" dirty="0"/>
              <a:t> 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řečenej, jenž jest jeden z najvěčšiech o-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 err="1"/>
              <a:t>strovóv</a:t>
            </a:r>
            <a:r>
              <a:rPr lang="cs-CZ" sz="2000" dirty="0"/>
              <a:t>, což jich v světě jest, neb má v o-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kršli mil dva tisíc a čtyřidcet. Ostrov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ten krále má velmi bohatého, jenž žádnému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v dan podroben nenie, lidé toho ostrovu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modlosluhy jsú a všickni názi chodie,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mužie i ženy, ale každý z nich místo hane-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bné sobě rukú zakryje. Obilé žádného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nemají kromě rýžóv, masem, rýží a mlé-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kem živi jsú a množstvie mají některa-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kého semene sosimam, z něhož olej dě-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>
                <a:solidFill>
                  <a:srgbClr val="C00000"/>
                </a:solidFill>
              </a:rPr>
              <a:t>lají. Také ty jisté brice mají lepšie než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C95284D6-F0F7-4909-8608-76E0CA3228A0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130" y="1012054"/>
            <a:ext cx="5091497" cy="5164909"/>
          </a:xfrm>
          <a:prstGeom prst="rect">
            <a:avLst/>
          </a:prstGeom>
        </p:spPr>
      </p:pic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B35AFB13-7411-4B9C-9570-4C5F2FCDE11A}"/>
              </a:ext>
            </a:extLst>
          </p:cNvPr>
          <p:cNvCxnSpPr>
            <a:cxnSpLocks/>
          </p:cNvCxnSpPr>
          <p:nvPr/>
        </p:nvCxnSpPr>
        <p:spPr>
          <a:xfrm>
            <a:off x="807868" y="5220070"/>
            <a:ext cx="472292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94881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1C5CF1B-888D-460B-97D7-752FB6CD54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012054"/>
            <a:ext cx="5643979" cy="5164909"/>
          </a:xfrm>
        </p:spPr>
        <p:txBody>
          <a:bodyPr/>
          <a:lstStyle/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/>
              <a:t>Potom když </a:t>
            </a:r>
            <a:r>
              <a:rPr lang="cs-CZ" sz="2000" dirty="0" err="1"/>
              <a:t>vyn</a:t>
            </a:r>
            <a:r>
              <a:rPr lang="cs-CZ" sz="2000" dirty="0"/>
              <a:t>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 err="1"/>
              <a:t>deš</a:t>
            </a:r>
            <a:r>
              <a:rPr lang="cs-CZ" sz="2000" dirty="0"/>
              <a:t> od ostrovu </a:t>
            </a:r>
            <a:r>
              <a:rPr lang="cs-CZ" sz="2000" dirty="0" err="1"/>
              <a:t>Angaman</a:t>
            </a:r>
            <a:r>
              <a:rPr lang="cs-CZ" sz="2000" dirty="0"/>
              <a:t> přes tisíc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/>
              <a:t>mil proti </a:t>
            </a:r>
            <a:r>
              <a:rPr lang="cs-CZ" sz="2000" dirty="0" err="1"/>
              <a:t>garbinu</a:t>
            </a:r>
            <a:r>
              <a:rPr lang="cs-CZ" sz="2000" dirty="0"/>
              <a:t>, najdeš ostrov </a:t>
            </a:r>
            <a:r>
              <a:rPr lang="cs-CZ" sz="2000" dirty="0" err="1"/>
              <a:t>Stilam</a:t>
            </a:r>
            <a:r>
              <a:rPr lang="cs-CZ" sz="2000" dirty="0"/>
              <a:t> 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řečenej, jenž jest jeden z najvěčšiech o-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 err="1"/>
              <a:t>strovóv</a:t>
            </a:r>
            <a:r>
              <a:rPr lang="cs-CZ" sz="2000" dirty="0"/>
              <a:t>, což jich v světě jest, neb má v o-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kršli mil dva tisíc a čtyřidcet. Ostrov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ten krále má velmi bohatého, jenž žádnému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v dan podroben nenie, lidé toho ostrovu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modlosluhy jsú a všickni názi chodie,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mužie i ženy, ale každý z nich místo hane-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bné sobě rukú zakryje. Obilé žádného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nemají kromě rýžóv, masem, rýží a mlé-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kem živi jsú a množstvie mají některa-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kého semene sosimam, z něhož olej dě-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lají. Také ty jisté brice mají lepšie než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>
                <a:solidFill>
                  <a:srgbClr val="C00000"/>
                </a:solidFill>
              </a:rPr>
              <a:t>kde v světě a ty tu rostú. Víno také z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C95284D6-F0F7-4909-8608-76E0CA3228A0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130" y="1012054"/>
            <a:ext cx="5091497" cy="5164909"/>
          </a:xfrm>
          <a:prstGeom prst="rect">
            <a:avLst/>
          </a:prstGeom>
        </p:spPr>
      </p:pic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48634F41-AA1F-4089-8061-36692DAAAA5C}"/>
              </a:ext>
            </a:extLst>
          </p:cNvPr>
          <p:cNvCxnSpPr/>
          <p:nvPr/>
        </p:nvCxnSpPr>
        <p:spPr>
          <a:xfrm>
            <a:off x="772357" y="5504155"/>
            <a:ext cx="451873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18158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1C5CF1B-888D-460B-97D7-752FB6CD54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012054"/>
            <a:ext cx="5643979" cy="5164909"/>
          </a:xfrm>
        </p:spPr>
        <p:txBody>
          <a:bodyPr/>
          <a:lstStyle/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/>
              <a:t>Potom když </a:t>
            </a:r>
            <a:r>
              <a:rPr lang="cs-CZ" sz="2000" dirty="0" err="1"/>
              <a:t>vyn</a:t>
            </a:r>
            <a:r>
              <a:rPr lang="cs-CZ" sz="2000" dirty="0"/>
              <a:t>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 err="1"/>
              <a:t>deš</a:t>
            </a:r>
            <a:r>
              <a:rPr lang="cs-CZ" sz="2000" dirty="0"/>
              <a:t> od ostrovu </a:t>
            </a:r>
            <a:r>
              <a:rPr lang="cs-CZ" sz="2000" dirty="0" err="1"/>
              <a:t>Angaman</a:t>
            </a:r>
            <a:r>
              <a:rPr lang="cs-CZ" sz="2000" dirty="0"/>
              <a:t> přes tisíc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/>
              <a:t>mil proti </a:t>
            </a:r>
            <a:r>
              <a:rPr lang="cs-CZ" sz="2000" dirty="0" err="1"/>
              <a:t>garbinu</a:t>
            </a:r>
            <a:r>
              <a:rPr lang="cs-CZ" sz="2000" dirty="0"/>
              <a:t>, najdeš ostrov </a:t>
            </a:r>
            <a:r>
              <a:rPr lang="cs-CZ" sz="2000" dirty="0" err="1"/>
              <a:t>Stilam</a:t>
            </a:r>
            <a:r>
              <a:rPr lang="cs-CZ" sz="2000" dirty="0"/>
              <a:t> 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řečenej, jenž jest jeden z najvěčšiech o-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cs-CZ" sz="2000" dirty="0" err="1"/>
              <a:t>strovóv</a:t>
            </a:r>
            <a:r>
              <a:rPr lang="cs-CZ" sz="2000" dirty="0"/>
              <a:t>, což jich v světě jest, neb má v o-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kršli mil dva tisíc a čtyřidcet. Ostrov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ten krále má velmi bohatého, jenž žádnému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v dan podroben nenie, lidé toho ostrovu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modlosluhy jsú a všickni názi chodie,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mužie i ženy, ale každý z nich místo hane-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bné sobě rukú zakryje. Obilé žádného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nemají kromě rýžóv, masem, rýží a mlé-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kem živi jsú a množstvie mají některa-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kého semene sosimam, z něhož olej dě-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lají. Také ty jisté brice mají lepšie než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/>
              <a:t>kde v světě a ty tu rostú. Víno také z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pl-PL" sz="2000" dirty="0">
                <a:solidFill>
                  <a:srgbClr val="C00000"/>
                </a:solidFill>
              </a:rPr>
              <a:t>dřievie mají, o němž praveno jest v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C95284D6-F0F7-4909-8608-76E0CA3228A0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130" y="1012054"/>
            <a:ext cx="5091497" cy="5164909"/>
          </a:xfrm>
          <a:prstGeom prst="rect">
            <a:avLst/>
          </a:prstGeom>
        </p:spPr>
      </p:pic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DDC8918C-E807-4921-BFBE-9755023FAE18}"/>
              </a:ext>
            </a:extLst>
          </p:cNvPr>
          <p:cNvCxnSpPr/>
          <p:nvPr/>
        </p:nvCxnSpPr>
        <p:spPr>
          <a:xfrm>
            <a:off x="807868" y="5734975"/>
            <a:ext cx="460751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92862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1C5CF1B-888D-460B-97D7-752FB6CD54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012055"/>
            <a:ext cx="5643979" cy="5308846"/>
          </a:xfrm>
        </p:spPr>
        <p:txBody>
          <a:bodyPr>
            <a:normAutofit/>
          </a:bodyPr>
          <a:lstStyle/>
          <a:p>
            <a:pPr>
              <a:lnSpc>
                <a:spcPct val="67000"/>
              </a:lnSpc>
              <a:spcBef>
                <a:spcPts val="600"/>
              </a:spcBef>
            </a:pPr>
            <a:r>
              <a:rPr lang="cs-CZ" sz="2000" dirty="0"/>
              <a:t>Potom když </a:t>
            </a:r>
            <a:r>
              <a:rPr lang="cs-CZ" sz="2000" dirty="0" err="1"/>
              <a:t>vyn</a:t>
            </a:r>
            <a:r>
              <a:rPr lang="cs-CZ" sz="2000" dirty="0"/>
              <a:t>-</a:t>
            </a:r>
          </a:p>
          <a:p>
            <a:pPr>
              <a:lnSpc>
                <a:spcPct val="67000"/>
              </a:lnSpc>
              <a:spcBef>
                <a:spcPts val="600"/>
              </a:spcBef>
            </a:pPr>
            <a:r>
              <a:rPr lang="cs-CZ" sz="2000" dirty="0" err="1"/>
              <a:t>deš</a:t>
            </a:r>
            <a:r>
              <a:rPr lang="cs-CZ" sz="2000" dirty="0"/>
              <a:t> od ostrovu </a:t>
            </a:r>
            <a:r>
              <a:rPr lang="cs-CZ" sz="2000" dirty="0" err="1"/>
              <a:t>Angaman</a:t>
            </a:r>
            <a:r>
              <a:rPr lang="cs-CZ" sz="2000" dirty="0"/>
              <a:t> přes tisíc</a:t>
            </a:r>
          </a:p>
          <a:p>
            <a:pPr>
              <a:lnSpc>
                <a:spcPct val="67000"/>
              </a:lnSpc>
              <a:spcBef>
                <a:spcPts val="600"/>
              </a:spcBef>
            </a:pPr>
            <a:r>
              <a:rPr lang="cs-CZ" sz="2000" dirty="0"/>
              <a:t>mil proti </a:t>
            </a:r>
            <a:r>
              <a:rPr lang="cs-CZ" sz="2000" dirty="0" err="1"/>
              <a:t>garbinu</a:t>
            </a:r>
            <a:r>
              <a:rPr lang="cs-CZ" sz="2000" dirty="0"/>
              <a:t>, najdeš ostrov </a:t>
            </a:r>
            <a:r>
              <a:rPr lang="cs-CZ" sz="2000" dirty="0" err="1"/>
              <a:t>Stilam</a:t>
            </a:r>
            <a:r>
              <a:rPr lang="cs-CZ" sz="2000" dirty="0"/>
              <a:t> </a:t>
            </a:r>
          </a:p>
          <a:p>
            <a:pPr>
              <a:lnSpc>
                <a:spcPct val="67000"/>
              </a:lnSpc>
              <a:spcBef>
                <a:spcPts val="600"/>
              </a:spcBef>
            </a:pPr>
            <a:r>
              <a:rPr lang="pl-PL" sz="2000" dirty="0"/>
              <a:t>řečenej, jenž jest jeden z najvěčšiech o-</a:t>
            </a:r>
          </a:p>
          <a:p>
            <a:pPr>
              <a:lnSpc>
                <a:spcPct val="67000"/>
              </a:lnSpc>
              <a:spcBef>
                <a:spcPts val="600"/>
              </a:spcBef>
            </a:pPr>
            <a:r>
              <a:rPr lang="cs-CZ" sz="2000" dirty="0" err="1"/>
              <a:t>strovóv</a:t>
            </a:r>
            <a:r>
              <a:rPr lang="cs-CZ" sz="2000" dirty="0"/>
              <a:t>, což jich v světě jest, neb má v o-</a:t>
            </a:r>
          </a:p>
          <a:p>
            <a:pPr>
              <a:lnSpc>
                <a:spcPct val="67000"/>
              </a:lnSpc>
              <a:spcBef>
                <a:spcPts val="600"/>
              </a:spcBef>
            </a:pPr>
            <a:r>
              <a:rPr lang="pl-PL" sz="2000" dirty="0"/>
              <a:t>kršli mil dva tisíc a čtyřidcet. Ostrov</a:t>
            </a:r>
          </a:p>
          <a:p>
            <a:pPr>
              <a:lnSpc>
                <a:spcPct val="67000"/>
              </a:lnSpc>
              <a:spcBef>
                <a:spcPts val="600"/>
              </a:spcBef>
            </a:pPr>
            <a:r>
              <a:rPr lang="pl-PL" sz="2000" dirty="0"/>
              <a:t>ten krále má velmi bohatého, jenž žádnému</a:t>
            </a:r>
          </a:p>
          <a:p>
            <a:pPr>
              <a:lnSpc>
                <a:spcPct val="67000"/>
              </a:lnSpc>
              <a:spcBef>
                <a:spcPts val="600"/>
              </a:spcBef>
            </a:pPr>
            <a:r>
              <a:rPr lang="pl-PL" sz="2000" dirty="0"/>
              <a:t>v dan podroben nenie, lidé toho ostrovu</a:t>
            </a:r>
          </a:p>
          <a:p>
            <a:pPr>
              <a:lnSpc>
                <a:spcPct val="67000"/>
              </a:lnSpc>
              <a:spcBef>
                <a:spcPts val="600"/>
              </a:spcBef>
            </a:pPr>
            <a:r>
              <a:rPr lang="pl-PL" sz="2000" dirty="0"/>
              <a:t>modlosluhy jsú a všickni názi chodie,</a:t>
            </a:r>
          </a:p>
          <a:p>
            <a:pPr>
              <a:lnSpc>
                <a:spcPct val="67000"/>
              </a:lnSpc>
              <a:spcBef>
                <a:spcPts val="600"/>
              </a:spcBef>
            </a:pPr>
            <a:r>
              <a:rPr lang="pl-PL" sz="2000" dirty="0"/>
              <a:t>mužie i ženy, ale každý z nich místo hane-</a:t>
            </a:r>
          </a:p>
          <a:p>
            <a:pPr>
              <a:lnSpc>
                <a:spcPct val="67000"/>
              </a:lnSpc>
              <a:spcBef>
                <a:spcPts val="600"/>
              </a:spcBef>
            </a:pPr>
            <a:r>
              <a:rPr lang="pl-PL" sz="2000" dirty="0"/>
              <a:t>bné sobě rukú zakryje. Obilé žádného</a:t>
            </a:r>
          </a:p>
          <a:p>
            <a:pPr>
              <a:lnSpc>
                <a:spcPct val="67000"/>
              </a:lnSpc>
              <a:spcBef>
                <a:spcPts val="600"/>
              </a:spcBef>
            </a:pPr>
            <a:r>
              <a:rPr lang="pl-PL" sz="2000" dirty="0"/>
              <a:t>nemají kromě rýžóv, masem, rýží a mlé-</a:t>
            </a:r>
          </a:p>
          <a:p>
            <a:pPr>
              <a:lnSpc>
                <a:spcPct val="67000"/>
              </a:lnSpc>
              <a:spcBef>
                <a:spcPts val="600"/>
              </a:spcBef>
            </a:pPr>
            <a:r>
              <a:rPr lang="pl-PL" sz="2000" dirty="0"/>
              <a:t>kem živi jsú a množstvie mají některa-</a:t>
            </a:r>
          </a:p>
          <a:p>
            <a:pPr>
              <a:lnSpc>
                <a:spcPct val="67000"/>
              </a:lnSpc>
              <a:spcBef>
                <a:spcPts val="600"/>
              </a:spcBef>
            </a:pPr>
            <a:r>
              <a:rPr lang="pl-PL" sz="2000" dirty="0"/>
              <a:t>kého semene sosimam, z něhož olej dě-</a:t>
            </a:r>
          </a:p>
          <a:p>
            <a:pPr>
              <a:lnSpc>
                <a:spcPct val="67000"/>
              </a:lnSpc>
              <a:spcBef>
                <a:spcPts val="600"/>
              </a:spcBef>
            </a:pPr>
            <a:r>
              <a:rPr lang="pl-PL" sz="2000" dirty="0"/>
              <a:t>lají. Také ty jisté brice mají lepšie než</a:t>
            </a:r>
          </a:p>
          <a:p>
            <a:pPr>
              <a:lnSpc>
                <a:spcPct val="67000"/>
              </a:lnSpc>
              <a:spcBef>
                <a:spcPts val="600"/>
              </a:spcBef>
            </a:pPr>
            <a:r>
              <a:rPr lang="pl-PL" sz="2000" dirty="0"/>
              <a:t>kde v světě a ty tu rostú. Víno také z</a:t>
            </a:r>
          </a:p>
          <a:p>
            <a:pPr>
              <a:lnSpc>
                <a:spcPct val="67000"/>
              </a:lnSpc>
              <a:spcBef>
                <a:spcPts val="600"/>
              </a:spcBef>
            </a:pPr>
            <a:r>
              <a:rPr lang="pl-PL" sz="2000" dirty="0"/>
              <a:t>dřievie mají, o němž praveno jest v</a:t>
            </a:r>
          </a:p>
          <a:p>
            <a:pPr>
              <a:lnSpc>
                <a:spcPct val="67000"/>
              </a:lnSpc>
              <a:spcBef>
                <a:spcPts val="600"/>
              </a:spcBef>
            </a:pPr>
            <a:r>
              <a:rPr lang="pl-PL" sz="2000" dirty="0">
                <a:solidFill>
                  <a:srgbClr val="C00000"/>
                </a:solidFill>
              </a:rPr>
              <a:t>království Samara. V tom ostrovu</a:t>
            </a:r>
            <a:r>
              <a:rPr lang="pl-PL" sz="2000" dirty="0"/>
              <a:t>//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C95284D6-F0F7-4909-8608-76E0CA3228A0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130" y="1012054"/>
            <a:ext cx="5091497" cy="5164909"/>
          </a:xfrm>
          <a:prstGeom prst="rect">
            <a:avLst/>
          </a:prstGeom>
        </p:spPr>
      </p:pic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1A5C9A19-60A0-468A-A205-E72C08C94C1D}"/>
              </a:ext>
            </a:extLst>
          </p:cNvPr>
          <p:cNvCxnSpPr/>
          <p:nvPr/>
        </p:nvCxnSpPr>
        <p:spPr>
          <a:xfrm>
            <a:off x="798990" y="6001305"/>
            <a:ext cx="448322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52435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2B202DC6-4B36-4C33-928C-ECF59B725F4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9267" y="786063"/>
            <a:ext cx="5616416" cy="5390900"/>
          </a:xfrm>
          <a:prstGeom prst="rect">
            <a:avLst/>
          </a:prstGeom>
        </p:spPr>
      </p:pic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CE5B42E-C3E8-46CE-8346-83B074EB8D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786063"/>
            <a:ext cx="5827296" cy="5727032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3500" dirty="0"/>
              <a:t>// </a:t>
            </a:r>
            <a:r>
              <a:rPr lang="cs-CZ" sz="3500" dirty="0" err="1"/>
              <a:t>Stilam</a:t>
            </a:r>
            <a:r>
              <a:rPr lang="cs-CZ" sz="3500" dirty="0"/>
              <a:t> nalézají </a:t>
            </a:r>
            <a:r>
              <a:rPr lang="cs-CZ" sz="3500" dirty="0" err="1"/>
              <a:t>kamenie</a:t>
            </a:r>
            <a:r>
              <a:rPr lang="cs-CZ" sz="3500" dirty="0"/>
              <a:t> drahé, jenž </a:t>
            </a:r>
            <a:r>
              <a:rPr lang="cs-CZ" sz="3500" dirty="0" err="1"/>
              <a:t>slovú</a:t>
            </a:r>
            <a:r>
              <a:rPr lang="cs-CZ" sz="3500" dirty="0"/>
              <a:t> rubínové, a těch v jiných vlastech nenajde. Mnoho také </a:t>
            </a:r>
            <a:r>
              <a:rPr lang="cs-CZ" sz="3500" dirty="0" err="1"/>
              <a:t>zafíróv</a:t>
            </a:r>
            <a:r>
              <a:rPr lang="cs-CZ" sz="3500" dirty="0"/>
              <a:t>, </a:t>
            </a:r>
            <a:r>
              <a:rPr lang="cs-CZ" sz="3500" dirty="0" err="1"/>
              <a:t>topazóv</a:t>
            </a:r>
            <a:r>
              <a:rPr lang="cs-CZ" sz="3500" dirty="0"/>
              <a:t>, </a:t>
            </a:r>
            <a:r>
              <a:rPr lang="cs-CZ" sz="3500" dirty="0" err="1"/>
              <a:t>ametystóv</a:t>
            </a:r>
            <a:r>
              <a:rPr lang="cs-CZ" sz="3500" dirty="0"/>
              <a:t> tu jest i mnoho jiného drahého </a:t>
            </a:r>
            <a:r>
              <a:rPr lang="cs-CZ" sz="3500" dirty="0" err="1"/>
              <a:t>kamenie</a:t>
            </a:r>
            <a:r>
              <a:rPr lang="cs-CZ" sz="3500" dirty="0"/>
              <a:t>. Král toho ostrovu </a:t>
            </a:r>
            <a:r>
              <a:rPr lang="cs-CZ" sz="3500" dirty="0" err="1"/>
              <a:t>krašší</a:t>
            </a:r>
            <a:r>
              <a:rPr lang="cs-CZ" sz="3500" dirty="0"/>
              <a:t> rubín má, jako jej vídal ve všem světě, jest </a:t>
            </a:r>
            <a:r>
              <a:rPr lang="cs-CZ" sz="3500" dirty="0" err="1"/>
              <a:t>tlúšči</a:t>
            </a:r>
            <a:r>
              <a:rPr lang="cs-CZ" sz="3500" dirty="0"/>
              <a:t> na </a:t>
            </a:r>
            <a:r>
              <a:rPr lang="cs-CZ" sz="3500" dirty="0" err="1"/>
              <a:t>pied</a:t>
            </a:r>
            <a:r>
              <a:rPr lang="cs-CZ" sz="3500" dirty="0"/>
              <a:t> a šíři na loket. Jest světlý </a:t>
            </a:r>
            <a:r>
              <a:rPr lang="cs-CZ" sz="3500" dirty="0" err="1"/>
              <a:t>převelmi</a:t>
            </a:r>
            <a:r>
              <a:rPr lang="cs-CZ" sz="3500" dirty="0"/>
              <a:t> a beze </a:t>
            </a:r>
            <a:r>
              <a:rPr lang="cs-CZ" sz="3500" dirty="0" err="1"/>
              <a:t>všie</a:t>
            </a:r>
            <a:r>
              <a:rPr lang="cs-CZ" sz="3500" dirty="0"/>
              <a:t> </a:t>
            </a:r>
            <a:r>
              <a:rPr lang="cs-CZ" sz="3500" dirty="0" err="1"/>
              <a:t>poškvrny</a:t>
            </a:r>
            <a:r>
              <a:rPr lang="cs-CZ" sz="3500" dirty="0"/>
              <a:t>, tak že se zdá, by oheň </a:t>
            </a:r>
            <a:r>
              <a:rPr lang="cs-CZ" sz="3500" dirty="0" err="1"/>
              <a:t>horúcí</a:t>
            </a:r>
            <a:r>
              <a:rPr lang="cs-CZ" sz="3500" dirty="0"/>
              <a:t> byl. Veliký </a:t>
            </a:r>
            <a:r>
              <a:rPr lang="cs-CZ" sz="3500" dirty="0" err="1"/>
              <a:t>kám</a:t>
            </a:r>
            <a:r>
              <a:rPr lang="cs-CZ" sz="3500" dirty="0"/>
              <a:t> </a:t>
            </a:r>
            <a:r>
              <a:rPr lang="cs-CZ" sz="3500" dirty="0" err="1"/>
              <a:t>Kublaj</a:t>
            </a:r>
            <a:r>
              <a:rPr lang="cs-CZ" sz="3500" dirty="0"/>
              <a:t> posly své </a:t>
            </a:r>
            <a:r>
              <a:rPr lang="cs-CZ" sz="3500" dirty="0" err="1"/>
              <a:t>slal</a:t>
            </a:r>
            <a:r>
              <a:rPr lang="cs-CZ" sz="3500" dirty="0"/>
              <a:t> k němu a </a:t>
            </a:r>
            <a:r>
              <a:rPr lang="cs-CZ" sz="3500" dirty="0" err="1"/>
              <a:t>prosě</a:t>
            </a:r>
            <a:r>
              <a:rPr lang="cs-CZ" sz="3500" dirty="0"/>
              <a:t>, aby jemu ten kámen dal, a chtěl </a:t>
            </a:r>
            <a:r>
              <a:rPr lang="cs-CZ" sz="3500" dirty="0" err="1"/>
              <a:t>li</a:t>
            </a:r>
            <a:r>
              <a:rPr lang="cs-CZ" sz="3500" dirty="0"/>
              <a:t> jemu tak oddati, že by stálo za dobré město. A on jemu odpověděl a řka: protože jest byl kámen jeho </a:t>
            </a:r>
            <a:r>
              <a:rPr lang="cs-CZ" sz="3500" dirty="0" err="1"/>
              <a:t>předkuov</a:t>
            </a:r>
            <a:r>
              <a:rPr lang="cs-CZ" sz="3500" dirty="0"/>
              <a:t>, nechce jeho nikdy žádnému dáti. V tom ostrovu lidé </a:t>
            </a:r>
            <a:r>
              <a:rPr lang="cs-CZ" sz="3500" dirty="0" err="1"/>
              <a:t>nejsú</a:t>
            </a:r>
            <a:r>
              <a:rPr lang="cs-CZ" sz="3500" dirty="0"/>
              <a:t> váleční ani branní, ale velmi neudatní. A když s kým válku mají, volají žoldnéře z jiných krajin a </a:t>
            </a:r>
            <a:r>
              <a:rPr lang="cs-CZ" sz="3500" dirty="0" err="1"/>
              <a:t>zvlášče</a:t>
            </a:r>
            <a:r>
              <a:rPr lang="cs-CZ" sz="3500" dirty="0"/>
              <a:t> Saracény.</a:t>
            </a:r>
          </a:p>
          <a:p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4FE6E9B-13A4-440D-BB81-BE1A379B1A67}"/>
              </a:ext>
            </a:extLst>
          </p:cNvPr>
          <p:cNvSpPr txBox="1"/>
          <p:nvPr/>
        </p:nvSpPr>
        <p:spPr>
          <a:xfrm>
            <a:off x="5465685" y="160239"/>
            <a:ext cx="13257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dokončení</a:t>
            </a:r>
          </a:p>
        </p:txBody>
      </p:sp>
    </p:spTree>
    <p:extLst>
      <p:ext uri="{BB962C8B-B14F-4D97-AF65-F5344CB8AC3E}">
        <p14:creationId xmlns:p14="http://schemas.microsoft.com/office/powerpoint/2010/main" val="33763519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Zástupný symbol pro obsah 17">
            <a:extLst>
              <a:ext uri="{FF2B5EF4-FFF2-40B4-BE49-F238E27FC236}">
                <a16:creationId xmlns:a16="http://schemas.microsoft.com/office/drawing/2014/main" id="{4F85516C-3432-4308-B090-856E21C8F59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4" r="74434"/>
          <a:stretch/>
        </p:blipFill>
        <p:spPr>
          <a:xfrm rot="5400000">
            <a:off x="3122722" y="438012"/>
            <a:ext cx="612557" cy="4352925"/>
          </a:xfrm>
        </p:spPr>
      </p:pic>
      <p:pic>
        <p:nvPicPr>
          <p:cNvPr id="28" name="Zástupný symbol pro obsah 27">
            <a:extLst>
              <a:ext uri="{FF2B5EF4-FFF2-40B4-BE49-F238E27FC236}">
                <a16:creationId xmlns:a16="http://schemas.microsoft.com/office/drawing/2014/main" id="{1E17C0F2-DEB7-4F47-A0FA-7FD17D9D668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3" t="2089" r="7947"/>
          <a:stretch/>
        </p:blipFill>
        <p:spPr>
          <a:xfrm rot="5400000">
            <a:off x="7075158" y="1819577"/>
            <a:ext cx="3284738" cy="4261976"/>
          </a:xfrm>
        </p:spPr>
      </p:pic>
      <p:sp>
        <p:nvSpPr>
          <p:cNvPr id="29" name="TextovéPole 28">
            <a:extLst>
              <a:ext uri="{FF2B5EF4-FFF2-40B4-BE49-F238E27FC236}">
                <a16:creationId xmlns:a16="http://schemas.microsoft.com/office/drawing/2014/main" id="{C46F6DD8-F915-436B-B3AF-B0E5DDE9AE54}"/>
              </a:ext>
            </a:extLst>
          </p:cNvPr>
          <p:cNvSpPr txBox="1"/>
          <p:nvPr/>
        </p:nvSpPr>
        <p:spPr>
          <a:xfrm>
            <a:off x="1252538" y="1278385"/>
            <a:ext cx="3275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Prášek 1902, s. 165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B6959D15-9070-4E40-B49E-EB6BA9F5AE64}"/>
              </a:ext>
            </a:extLst>
          </p:cNvPr>
          <p:cNvSpPr txBox="1"/>
          <p:nvPr/>
        </p:nvSpPr>
        <p:spPr>
          <a:xfrm>
            <a:off x="6586539" y="1265066"/>
            <a:ext cx="3275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Hodura</a:t>
            </a:r>
            <a:r>
              <a:rPr lang="cs-CZ" dirty="0"/>
              <a:t> – Horák 1950, s. 144</a:t>
            </a:r>
          </a:p>
        </p:txBody>
      </p:sp>
    </p:spTree>
    <p:extLst>
      <p:ext uri="{BB962C8B-B14F-4D97-AF65-F5344CB8AC3E}">
        <p14:creationId xmlns:p14="http://schemas.microsoft.com/office/powerpoint/2010/main" val="90762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33BF4F-FE7B-41BA-B942-C9B4DA822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4099" y="988483"/>
            <a:ext cx="5617471" cy="1325563"/>
          </a:xfrm>
        </p:spPr>
        <p:txBody>
          <a:bodyPr>
            <a:normAutofit/>
          </a:bodyPr>
          <a:lstStyle/>
          <a:p>
            <a:r>
              <a:rPr lang="cs-CZ" sz="2400" i="1" dirty="0"/>
              <a:t>Česká bible Hlaholská (bible Vyšebrodská)</a:t>
            </a:r>
            <a:r>
              <a:rPr lang="cs-CZ" sz="2400" dirty="0"/>
              <a:t>, Ludmila </a:t>
            </a:r>
            <a:r>
              <a:rPr lang="cs-CZ" sz="2400" dirty="0" err="1"/>
              <a:t>Pacnerová</a:t>
            </a:r>
            <a:r>
              <a:rPr lang="cs-CZ" sz="2400" dirty="0"/>
              <a:t> (</a:t>
            </a:r>
            <a:r>
              <a:rPr lang="cs-CZ" sz="2400" dirty="0" err="1"/>
              <a:t>ed</a:t>
            </a:r>
            <a:r>
              <a:rPr lang="cs-CZ" sz="2400" dirty="0"/>
              <a:t>.), Praha 2010.</a:t>
            </a:r>
          </a:p>
        </p:txBody>
      </p:sp>
      <p:pic>
        <p:nvPicPr>
          <p:cNvPr id="5" name="Picture 2" descr="C:\Users\volekova\Dropbox\Bible_seminar\aktualni\6. hodina\BiblHlah_Kaz 12 - kopie.jpg">
            <a:extLst>
              <a:ext uri="{FF2B5EF4-FFF2-40B4-BE49-F238E27FC236}">
                <a16:creationId xmlns:a16="http://schemas.microsoft.com/office/drawing/2014/main" id="{A4510DA8-0345-4CCE-84B0-153CFBE20E2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795852"/>
            <a:ext cx="5181600" cy="24108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volekova\Dropbox\Bible_seminar\aktualni\6. hodina\BiblHlah_edice.JPG">
            <a:extLst>
              <a:ext uri="{FF2B5EF4-FFF2-40B4-BE49-F238E27FC236}">
                <a16:creationId xmlns:a16="http://schemas.microsoft.com/office/drawing/2014/main" id="{344BA1F0-31DE-4047-85BC-E8D0EB7B097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199" y="2795853"/>
            <a:ext cx="5541272" cy="24108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3C3D1EF6-6A5F-4C57-A134-3589AF973F3C}"/>
              </a:ext>
            </a:extLst>
          </p:cNvPr>
          <p:cNvSpPr txBox="1"/>
          <p:nvPr/>
        </p:nvSpPr>
        <p:spPr>
          <a:xfrm>
            <a:off x="838201" y="1269498"/>
            <a:ext cx="5181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i="1" dirty="0">
                <a:latin typeface="+mj-lt"/>
              </a:rPr>
              <a:t>Bible hlaholská</a:t>
            </a:r>
            <a:r>
              <a:rPr lang="cs-CZ" sz="2400" dirty="0">
                <a:latin typeface="+mj-lt"/>
              </a:rPr>
              <a:t>, </a:t>
            </a:r>
            <a:r>
              <a:rPr lang="cs-CZ" sz="2400" dirty="0" err="1">
                <a:latin typeface="+mj-lt"/>
              </a:rPr>
              <a:t>NK</a:t>
            </a:r>
            <a:r>
              <a:rPr lang="cs-CZ" sz="2400" dirty="0">
                <a:latin typeface="+mj-lt"/>
              </a:rPr>
              <a:t>, XVIII A 1, 1416</a:t>
            </a:r>
          </a:p>
        </p:txBody>
      </p:sp>
    </p:spTree>
    <p:extLst>
      <p:ext uri="{BB962C8B-B14F-4D97-AF65-F5344CB8AC3E}">
        <p14:creationId xmlns:p14="http://schemas.microsoft.com/office/powerpoint/2010/main" val="890873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0F1CB1-337A-4B06-992B-5332876A7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C00000"/>
                </a:solidFill>
              </a:rPr>
              <a:t>Homografie</a:t>
            </a:r>
            <a:r>
              <a:rPr lang="cs-CZ" dirty="0"/>
              <a:t> zápisu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ADB40E2-BF41-4773-B45B-7A1F9E4249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mrzyeti</a:t>
            </a:r>
            <a:endParaRPr lang="cs-CZ" dirty="0"/>
          </a:p>
          <a:p>
            <a:pPr lvl="1"/>
            <a:r>
              <a:rPr lang="cs-CZ" dirty="0" err="1"/>
              <a:t>mrzěti</a:t>
            </a:r>
            <a:endParaRPr lang="cs-CZ" dirty="0"/>
          </a:p>
          <a:p>
            <a:pPr lvl="1"/>
            <a:r>
              <a:rPr lang="cs-CZ" dirty="0" err="1"/>
              <a:t>mřieti</a:t>
            </a:r>
            <a:endParaRPr lang="cs-CZ" dirty="0"/>
          </a:p>
          <a:p>
            <a:pPr marL="457200" lvl="1" indent="0">
              <a:buNone/>
            </a:pPr>
            <a:r>
              <a:rPr lang="cs-CZ" dirty="0"/>
              <a:t>&gt; rozhoduje kontext</a:t>
            </a:r>
          </a:p>
          <a:p>
            <a:r>
              <a:rPr lang="cs-CZ" i="1" dirty="0"/>
              <a:t>udeřil jej </a:t>
            </a:r>
            <a:r>
              <a:rPr lang="cs-CZ" dirty="0" err="1"/>
              <a:t>policzy</a:t>
            </a:r>
            <a:endParaRPr lang="cs-CZ" dirty="0"/>
          </a:p>
          <a:p>
            <a:pPr lvl="1"/>
            <a:r>
              <a:rPr lang="cs-CZ" dirty="0"/>
              <a:t>policí</a:t>
            </a:r>
          </a:p>
          <a:p>
            <a:pPr lvl="1"/>
            <a:r>
              <a:rPr lang="cs-CZ" b="1" dirty="0"/>
              <a:t>po líci</a:t>
            </a:r>
          </a:p>
          <a:p>
            <a:r>
              <a:rPr lang="cs-CZ" i="1" dirty="0"/>
              <a:t>hory, veselily jste </a:t>
            </a:r>
            <a:r>
              <a:rPr lang="cs-CZ" i="1" dirty="0" err="1"/>
              <a:t>sě</a:t>
            </a:r>
            <a:r>
              <a:rPr lang="cs-CZ" i="1" dirty="0"/>
              <a:t> jako </a:t>
            </a:r>
            <a:r>
              <a:rPr lang="cs-CZ" dirty="0" err="1"/>
              <a:t>ſſkopczy</a:t>
            </a:r>
            <a:endParaRPr lang="cs-CZ" dirty="0"/>
          </a:p>
          <a:p>
            <a:pPr lvl="1"/>
            <a:r>
              <a:rPr lang="cs-CZ" b="1" dirty="0"/>
              <a:t>skopci</a:t>
            </a:r>
          </a:p>
          <a:p>
            <a:pPr lvl="1"/>
            <a:r>
              <a:rPr lang="cs-CZ" b="1" dirty="0" err="1"/>
              <a:t>škopci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469233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110EAD-7309-43EB-971D-14C3A639B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2843" y="3113307"/>
            <a:ext cx="1983567" cy="350160"/>
          </a:xfrm>
        </p:spPr>
        <p:txBody>
          <a:bodyPr>
            <a:noAutofit/>
          </a:bodyPr>
          <a:lstStyle/>
          <a:p>
            <a:r>
              <a:rPr lang="cs-CZ" sz="2000" dirty="0" err="1"/>
              <a:t>BiblPraž</a:t>
            </a:r>
            <a:r>
              <a:rPr lang="cs-CZ" sz="2000" dirty="0"/>
              <a:t>, </a:t>
            </a:r>
            <a:r>
              <a:rPr lang="cs-CZ" sz="2000" dirty="0" err="1"/>
              <a:t>fol</a:t>
            </a:r>
            <a:r>
              <a:rPr lang="cs-CZ" sz="2000" dirty="0"/>
              <a:t>. </a:t>
            </a:r>
            <a:r>
              <a:rPr lang="cs-CZ" sz="2000" dirty="0" err="1"/>
              <a:t>516r</a:t>
            </a:r>
            <a:endParaRPr lang="cs-CZ" sz="2000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5F492977-1713-4BD6-A137-DF5BFF0AEC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33193" y="2233460"/>
            <a:ext cx="5310501" cy="704260"/>
          </a:xfrm>
          <a:prstGeom prst="rect">
            <a:avLst/>
          </a:prstGeom>
        </p:spPr>
      </p:pic>
      <p:pic>
        <p:nvPicPr>
          <p:cNvPr id="5" name="Zástupný symbol pro obsah 3">
            <a:extLst>
              <a:ext uri="{FF2B5EF4-FFF2-40B4-BE49-F238E27FC236}">
                <a16:creationId xmlns:a16="http://schemas.microsoft.com/office/drawing/2014/main" id="{94E01209-D94C-4335-90E3-C0DA9905FA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746" y="3762422"/>
            <a:ext cx="6519229" cy="1177082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56E4FA4A-BFD2-456E-B784-6950141D78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2360" y="5054377"/>
            <a:ext cx="2144534" cy="556310"/>
          </a:xfrm>
          <a:prstGeom prst="rect">
            <a:avLst/>
          </a:prstGeom>
        </p:spPr>
      </p:pic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03A958AB-ACCB-4A38-9FCF-F45A933325B5}"/>
              </a:ext>
            </a:extLst>
          </p:cNvPr>
          <p:cNvCxnSpPr/>
          <p:nvPr/>
        </p:nvCxnSpPr>
        <p:spPr>
          <a:xfrm>
            <a:off x="5949749" y="4465468"/>
            <a:ext cx="122807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EF4A332F-BBD0-408B-AA6C-9E98887FDF07}"/>
              </a:ext>
            </a:extLst>
          </p:cNvPr>
          <p:cNvCxnSpPr/>
          <p:nvPr/>
        </p:nvCxnSpPr>
        <p:spPr>
          <a:xfrm>
            <a:off x="1260629" y="4802819"/>
            <a:ext cx="198859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B8F1B16D-6D2E-4A3B-B57C-6279B00F707C}"/>
              </a:ext>
            </a:extLst>
          </p:cNvPr>
          <p:cNvSpPr txBox="1"/>
          <p:nvPr/>
        </p:nvSpPr>
        <p:spPr>
          <a:xfrm>
            <a:off x="3588444" y="694705"/>
            <a:ext cx="56443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/>
              <a:t>jotace</a:t>
            </a:r>
            <a:r>
              <a:rPr lang="cs-CZ" sz="3200" dirty="0"/>
              <a:t> – co s ní? </a:t>
            </a:r>
          </a:p>
          <a:p>
            <a:pPr algn="ctr"/>
            <a:r>
              <a:rPr lang="cs-CZ" sz="3200" dirty="0"/>
              <a:t>krátké </a:t>
            </a:r>
            <a:r>
              <a:rPr lang="cs-CZ" sz="3200" i="1" dirty="0"/>
              <a:t>ě</a:t>
            </a:r>
            <a:r>
              <a:rPr lang="cs-CZ" sz="3200" dirty="0"/>
              <a:t> vs. dlouhé </a:t>
            </a:r>
            <a:r>
              <a:rPr lang="cs-CZ" sz="3200" i="1" dirty="0" err="1"/>
              <a:t>ie</a:t>
            </a:r>
            <a:endParaRPr lang="cs-CZ" sz="3200" i="1" dirty="0"/>
          </a:p>
        </p:txBody>
      </p:sp>
    </p:spTree>
    <p:extLst>
      <p:ext uri="{BB962C8B-B14F-4D97-AF65-F5344CB8AC3E}">
        <p14:creationId xmlns:p14="http://schemas.microsoft.com/office/powerpoint/2010/main" val="2080646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88B213-397B-443C-B9B6-190D2B733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158" y="365125"/>
            <a:ext cx="10150642" cy="933031"/>
          </a:xfrm>
        </p:spPr>
        <p:txBody>
          <a:bodyPr/>
          <a:lstStyle/>
          <a:p>
            <a:r>
              <a:rPr lang="cs-CZ" sz="3600" b="1" dirty="0">
                <a:latin typeface="+mn-lt"/>
              </a:rPr>
              <a:t>Doslov k </a:t>
            </a:r>
            <a:r>
              <a:rPr lang="cs-CZ" sz="3600" b="1" dirty="0" err="1">
                <a:latin typeface="+mn-lt"/>
              </a:rPr>
              <a:t>BiblŠafh</a:t>
            </a:r>
            <a:r>
              <a:rPr lang="cs-CZ" sz="3600" b="1" dirty="0">
                <a:latin typeface="+mn-lt"/>
              </a:rPr>
              <a:t>, 2. část (o pravopisu</a:t>
            </a:r>
            <a:r>
              <a:rPr lang="cs-CZ" dirty="0"/>
              <a:t>	)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88EF4F83-49E9-4234-B8DB-3C553F309EFB}"/>
              </a:ext>
            </a:extLst>
          </p:cNvPr>
          <p:cNvPicPr>
            <a:picLocks noGrp="1"/>
          </p:cNvPicPr>
          <p:nvPr>
            <p:ph sz="half"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"/>
                    </a14:imgEffect>
                    <a14:imgEffect>
                      <a14:brightnessContrast bright="1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757989" y="1474619"/>
            <a:ext cx="5145505" cy="22005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A5DDC9DC-F604-41EA-9E70-4D632A649A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6695" y="4170947"/>
            <a:ext cx="10327105" cy="2006016"/>
          </a:xfrm>
        </p:spPr>
        <p:txBody>
          <a:bodyPr/>
          <a:lstStyle/>
          <a:p>
            <a:r>
              <a:rPr lang="cs-CZ" i="1" dirty="0"/>
              <a:t>Také věz, ktož čteš v této biblí, kdež nalezneš nad „i“ krátké nabodeníčko, </a:t>
            </a:r>
            <a:r>
              <a:rPr lang="cs-CZ" i="1" dirty="0" err="1"/>
              <a:t>žeť</a:t>
            </a:r>
            <a:r>
              <a:rPr lang="cs-CZ" i="1" dirty="0"/>
              <a:t> má spěšně to slovo </a:t>
            </a:r>
            <a:r>
              <a:rPr lang="cs-CZ" i="1" dirty="0" err="1"/>
              <a:t>řčeno</a:t>
            </a:r>
            <a:r>
              <a:rPr lang="cs-CZ" i="1" dirty="0"/>
              <a:t> býti, jako takto: město </a:t>
            </a:r>
            <a:r>
              <a:rPr lang="cs-CZ" dirty="0"/>
              <a:t>[</a:t>
            </a:r>
            <a:r>
              <a:rPr lang="cs-CZ" dirty="0" err="1"/>
              <a:t>miesto</a:t>
            </a:r>
            <a:r>
              <a:rPr lang="cs-CZ" dirty="0"/>
              <a:t> </a:t>
            </a:r>
            <a:r>
              <a:rPr lang="cs-CZ" i="1" dirty="0"/>
              <a:t>rkp.</a:t>
            </a:r>
            <a:r>
              <a:rPr lang="cs-CZ" dirty="0"/>
              <a:t>], </a:t>
            </a:r>
            <a:r>
              <a:rPr lang="cs-CZ" i="1" dirty="0"/>
              <a:t>latině </a:t>
            </a:r>
            <a:r>
              <a:rPr lang="cs-CZ" i="1" dirty="0" err="1"/>
              <a:t>civitas</a:t>
            </a:r>
            <a:r>
              <a:rPr lang="cs-CZ" i="1" dirty="0"/>
              <a:t>. A kde </a:t>
            </a:r>
            <a:r>
              <a:rPr lang="cs-CZ" i="1" dirty="0" err="1"/>
              <a:t>dlúhé</a:t>
            </a:r>
            <a:r>
              <a:rPr lang="cs-CZ" i="1" dirty="0"/>
              <a:t>, že to slovo s </a:t>
            </a:r>
            <a:r>
              <a:rPr lang="cs-CZ" i="1" dirty="0" err="1"/>
              <a:t>prodlúžením</a:t>
            </a:r>
            <a:r>
              <a:rPr lang="cs-CZ" i="1" dirty="0"/>
              <a:t> má </a:t>
            </a:r>
            <a:r>
              <a:rPr lang="cs-CZ" i="1" dirty="0" err="1"/>
              <a:t>řčeno</a:t>
            </a:r>
            <a:r>
              <a:rPr lang="cs-CZ" i="1" dirty="0"/>
              <a:t> býti, jako takto: </a:t>
            </a:r>
            <a:r>
              <a:rPr lang="cs-CZ" i="1" dirty="0" err="1"/>
              <a:t>miesto</a:t>
            </a:r>
            <a:r>
              <a:rPr lang="cs-CZ" i="1" dirty="0"/>
              <a:t> </a:t>
            </a:r>
            <a:r>
              <a:rPr lang="cs-CZ" dirty="0"/>
              <a:t>[</a:t>
            </a:r>
            <a:r>
              <a:rPr lang="cs-CZ" dirty="0" err="1"/>
              <a:t>míesto</a:t>
            </a:r>
            <a:r>
              <a:rPr lang="cs-CZ" dirty="0"/>
              <a:t> </a:t>
            </a:r>
            <a:r>
              <a:rPr lang="cs-CZ" i="1" dirty="0"/>
              <a:t>rkp.</a:t>
            </a:r>
            <a:r>
              <a:rPr lang="cs-CZ" dirty="0"/>
              <a:t>], </a:t>
            </a:r>
            <a:r>
              <a:rPr lang="cs-CZ" i="1" dirty="0"/>
              <a:t>latině </a:t>
            </a:r>
            <a:r>
              <a:rPr lang="cs-CZ" i="1" dirty="0" err="1"/>
              <a:t>locus</a:t>
            </a:r>
            <a:r>
              <a:rPr lang="cs-CZ" i="1" dirty="0"/>
              <a:t> </a:t>
            </a:r>
            <a:r>
              <a:rPr lang="cs-CZ" i="1" dirty="0" err="1"/>
              <a:t>etc</a:t>
            </a:r>
            <a:r>
              <a:rPr lang="cs-CZ" dirty="0"/>
              <a:t>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3CA163D-97B6-4E1B-8935-DBE91FD5FA18}"/>
              </a:ext>
            </a:extLst>
          </p:cNvPr>
          <p:cNvPicPr/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"/>
                    </a14:imgEffect>
                    <a14:imgEffect>
                      <a14:brightnessContrast bright="1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07"/>
          <a:stretch/>
        </p:blipFill>
        <p:spPr bwMode="auto">
          <a:xfrm>
            <a:off x="6096000" y="1850481"/>
            <a:ext cx="5838929" cy="15618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0673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56C7E6-97BD-4AF5-B78A-947F7BBDD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44" y="681037"/>
            <a:ext cx="10364755" cy="1009651"/>
          </a:xfrm>
        </p:spPr>
        <p:txBody>
          <a:bodyPr>
            <a:normAutofit/>
          </a:bodyPr>
          <a:lstStyle/>
          <a:p>
            <a:r>
              <a:rPr lang="cs-CZ" dirty="0"/>
              <a:t>L 10,1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8622BEB-076A-4EA5-90FF-ABBF72A07AD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Post </a:t>
            </a:r>
            <a:r>
              <a:rPr lang="cs-CZ" dirty="0" err="1"/>
              <a:t>haec</a:t>
            </a:r>
            <a:r>
              <a:rPr lang="cs-CZ" dirty="0"/>
              <a:t> autem </a:t>
            </a:r>
            <a:r>
              <a:rPr lang="cs-CZ" dirty="0" err="1"/>
              <a:t>designavit</a:t>
            </a:r>
            <a:r>
              <a:rPr lang="cs-CZ" dirty="0"/>
              <a:t> </a:t>
            </a:r>
            <a:r>
              <a:rPr lang="cs-CZ" dirty="0" err="1"/>
              <a:t>Dominus</a:t>
            </a:r>
            <a:r>
              <a:rPr lang="cs-CZ" dirty="0"/>
              <a:t> et </a:t>
            </a:r>
            <a:r>
              <a:rPr lang="cs-CZ" dirty="0" err="1"/>
              <a:t>alios</a:t>
            </a:r>
            <a:r>
              <a:rPr lang="cs-CZ" dirty="0"/>
              <a:t> septuaginta </a:t>
            </a:r>
            <a:r>
              <a:rPr lang="cs-CZ" dirty="0" err="1"/>
              <a:t>duos</a:t>
            </a:r>
            <a:r>
              <a:rPr lang="cs-CZ" dirty="0"/>
              <a:t>: et </a:t>
            </a:r>
            <a:r>
              <a:rPr lang="cs-CZ" dirty="0" err="1"/>
              <a:t>misit</a:t>
            </a:r>
            <a:r>
              <a:rPr lang="cs-CZ" dirty="0"/>
              <a:t> </a:t>
            </a:r>
            <a:r>
              <a:rPr lang="cs-CZ" dirty="0" err="1"/>
              <a:t>illos</a:t>
            </a:r>
            <a:r>
              <a:rPr lang="cs-CZ" dirty="0"/>
              <a:t> </a:t>
            </a:r>
            <a:r>
              <a:rPr lang="cs-CZ" dirty="0" err="1"/>
              <a:t>binos</a:t>
            </a:r>
            <a:r>
              <a:rPr lang="cs-CZ" dirty="0"/>
              <a:t> ante </a:t>
            </a:r>
            <a:r>
              <a:rPr lang="cs-CZ" dirty="0" err="1"/>
              <a:t>faciem</a:t>
            </a:r>
            <a:r>
              <a:rPr lang="cs-CZ" dirty="0"/>
              <a:t> </a:t>
            </a:r>
            <a:r>
              <a:rPr lang="cs-CZ" dirty="0" err="1"/>
              <a:t>suam</a:t>
            </a:r>
            <a:r>
              <a:rPr lang="cs-CZ" dirty="0"/>
              <a:t> in </a:t>
            </a:r>
            <a:r>
              <a:rPr lang="cs-CZ" dirty="0" err="1"/>
              <a:t>omnem</a:t>
            </a:r>
            <a:r>
              <a:rPr lang="cs-CZ" dirty="0"/>
              <a:t> </a:t>
            </a:r>
            <a:r>
              <a:rPr lang="cs-CZ" b="1" dirty="0" err="1"/>
              <a:t>civitatem</a:t>
            </a:r>
            <a:r>
              <a:rPr lang="cs-CZ" dirty="0"/>
              <a:t> et </a:t>
            </a:r>
            <a:r>
              <a:rPr lang="cs-CZ" b="1" dirty="0" err="1"/>
              <a:t>locum</a:t>
            </a:r>
            <a:r>
              <a:rPr lang="cs-CZ" dirty="0"/>
              <a:t>, quo </a:t>
            </a:r>
            <a:r>
              <a:rPr lang="cs-CZ" dirty="0" err="1"/>
              <a:t>erat</a:t>
            </a:r>
            <a:r>
              <a:rPr lang="cs-CZ" dirty="0"/>
              <a:t> </a:t>
            </a:r>
            <a:r>
              <a:rPr lang="cs-CZ" dirty="0" err="1"/>
              <a:t>ipse</a:t>
            </a:r>
            <a:r>
              <a:rPr lang="cs-CZ" dirty="0"/>
              <a:t> </a:t>
            </a:r>
            <a:r>
              <a:rPr lang="cs-CZ" dirty="0" err="1"/>
              <a:t>venturus</a:t>
            </a:r>
            <a:r>
              <a:rPr lang="cs-CZ" dirty="0"/>
              <a:t>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Potom vyznamenal jest pán Ježíš i jiných dva a sedmdesát i posla </a:t>
            </a:r>
            <a:r>
              <a:rPr lang="cs-CZ" dirty="0" err="1"/>
              <a:t>jě</a:t>
            </a:r>
            <a:r>
              <a:rPr lang="cs-CZ" dirty="0"/>
              <a:t> po </a:t>
            </a:r>
            <a:r>
              <a:rPr lang="cs-CZ" dirty="0" err="1"/>
              <a:t>dvú</a:t>
            </a:r>
            <a:r>
              <a:rPr lang="cs-CZ" dirty="0"/>
              <a:t> před tváří </a:t>
            </a:r>
            <a:r>
              <a:rPr lang="cs-CZ" dirty="0" err="1"/>
              <a:t>svú</a:t>
            </a:r>
            <a:r>
              <a:rPr lang="cs-CZ" dirty="0"/>
              <a:t> do všelikého </a:t>
            </a:r>
            <a:r>
              <a:rPr lang="cs-CZ" b="1" dirty="0"/>
              <a:t>města</a:t>
            </a:r>
            <a:r>
              <a:rPr lang="cs-CZ" dirty="0"/>
              <a:t> i </a:t>
            </a:r>
            <a:r>
              <a:rPr lang="cs-CZ" b="1" dirty="0" err="1"/>
              <a:t>miesta</a:t>
            </a:r>
            <a:r>
              <a:rPr lang="cs-CZ" dirty="0"/>
              <a:t>, </a:t>
            </a:r>
            <a:r>
              <a:rPr lang="cs-CZ" dirty="0" err="1"/>
              <a:t>kamž</a:t>
            </a:r>
            <a:r>
              <a:rPr lang="cs-CZ" dirty="0"/>
              <a:t> on </a:t>
            </a:r>
            <a:r>
              <a:rPr lang="cs-CZ" dirty="0" err="1"/>
              <a:t>mějieše</a:t>
            </a:r>
            <a:r>
              <a:rPr lang="cs-CZ" dirty="0"/>
              <a:t> přijíti.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FB345C46-9A2B-4EE7-B504-2985FEC3D9A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/>
              <a:t>BiblCist</a:t>
            </a:r>
            <a:r>
              <a:rPr lang="cs-CZ" dirty="0"/>
              <a:t> 409rb</a:t>
            </a:r>
            <a:r>
              <a:rPr lang="cs-CZ" b="1" dirty="0"/>
              <a:t> </a:t>
            </a:r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FD09BC8-93CD-4628-8442-1C22F7406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7736" y="2665587"/>
            <a:ext cx="5578967" cy="1009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831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1C5CF1B-888D-460B-97D7-752FB6CD54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012054"/>
            <a:ext cx="5643979" cy="5164909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cs-CZ" sz="2000" dirty="0"/>
              <a:t>Potom když </a:t>
            </a:r>
            <a:r>
              <a:rPr lang="cs-CZ" sz="2000" dirty="0" err="1"/>
              <a:t>vyn</a:t>
            </a:r>
            <a:r>
              <a:rPr lang="cs-CZ" sz="2000" dirty="0"/>
              <a:t>-</a:t>
            </a:r>
          </a:p>
          <a:p>
            <a:pPr>
              <a:spcBef>
                <a:spcPts val="600"/>
              </a:spcBef>
            </a:pPr>
            <a:r>
              <a:rPr lang="cs-CZ" sz="2000" dirty="0" err="1"/>
              <a:t>deš</a:t>
            </a:r>
            <a:r>
              <a:rPr lang="cs-CZ" sz="2000" dirty="0"/>
              <a:t> od ostrovu </a:t>
            </a:r>
            <a:r>
              <a:rPr lang="cs-CZ" sz="2000" dirty="0" err="1"/>
              <a:t>Angaman</a:t>
            </a:r>
            <a:r>
              <a:rPr lang="cs-CZ" sz="2000" dirty="0"/>
              <a:t> přes tisíc</a:t>
            </a:r>
          </a:p>
          <a:p>
            <a:endParaRPr lang="cs-CZ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C95284D6-F0F7-4909-8608-76E0CA3228A0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130" y="1012054"/>
            <a:ext cx="5091497" cy="516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58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1C5CF1B-888D-460B-97D7-752FB6CD54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012054"/>
            <a:ext cx="5643979" cy="5164909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cs-CZ" sz="2000" dirty="0"/>
              <a:t>Potom když </a:t>
            </a:r>
            <a:r>
              <a:rPr lang="cs-CZ" sz="2000" dirty="0" err="1"/>
              <a:t>vyn</a:t>
            </a:r>
            <a:r>
              <a:rPr lang="cs-CZ" sz="2000" dirty="0"/>
              <a:t>-</a:t>
            </a:r>
          </a:p>
          <a:p>
            <a:pPr>
              <a:spcBef>
                <a:spcPts val="600"/>
              </a:spcBef>
            </a:pPr>
            <a:r>
              <a:rPr lang="cs-CZ" sz="2000" dirty="0" err="1"/>
              <a:t>deš</a:t>
            </a:r>
            <a:r>
              <a:rPr lang="cs-CZ" sz="2000" dirty="0"/>
              <a:t> od ostrovu </a:t>
            </a:r>
            <a:r>
              <a:rPr lang="cs-CZ" sz="2000" dirty="0" err="1"/>
              <a:t>Angaman</a:t>
            </a:r>
            <a:r>
              <a:rPr lang="cs-CZ" sz="2000" dirty="0"/>
              <a:t> přes tisíc</a:t>
            </a:r>
          </a:p>
          <a:p>
            <a:pPr>
              <a:spcBef>
                <a:spcPts val="600"/>
              </a:spcBef>
            </a:pPr>
            <a:r>
              <a:rPr lang="cs-CZ" sz="2000" dirty="0">
                <a:solidFill>
                  <a:srgbClr val="C00000"/>
                </a:solidFill>
              </a:rPr>
              <a:t>mil proti </a:t>
            </a:r>
            <a:r>
              <a:rPr lang="cs-CZ" sz="2000" dirty="0" err="1">
                <a:solidFill>
                  <a:srgbClr val="C00000"/>
                </a:solidFill>
              </a:rPr>
              <a:t>garbinu</a:t>
            </a:r>
            <a:r>
              <a:rPr lang="cs-CZ" sz="2000" dirty="0">
                <a:solidFill>
                  <a:srgbClr val="C00000"/>
                </a:solidFill>
              </a:rPr>
              <a:t>, najdeš ostrov </a:t>
            </a:r>
            <a:r>
              <a:rPr lang="cs-CZ" sz="2000" dirty="0" err="1">
                <a:solidFill>
                  <a:srgbClr val="C00000"/>
                </a:solidFill>
              </a:rPr>
              <a:t>Stilam</a:t>
            </a:r>
            <a:r>
              <a:rPr lang="cs-CZ" sz="2000" dirty="0">
                <a:solidFill>
                  <a:srgbClr val="C00000"/>
                </a:solidFill>
              </a:rPr>
              <a:t> </a:t>
            </a:r>
          </a:p>
          <a:p>
            <a:endParaRPr lang="cs-CZ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C95284D6-F0F7-4909-8608-76E0CA3228A0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130" y="1012054"/>
            <a:ext cx="5091497" cy="5164909"/>
          </a:xfrm>
          <a:prstGeom prst="rect">
            <a:avLst/>
          </a:prstGeom>
        </p:spPr>
      </p:pic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8974FECA-BA61-48AC-BC6B-1AFCE4F95A94}"/>
              </a:ext>
            </a:extLst>
          </p:cNvPr>
          <p:cNvCxnSpPr/>
          <p:nvPr/>
        </p:nvCxnSpPr>
        <p:spPr>
          <a:xfrm>
            <a:off x="727969" y="1935332"/>
            <a:ext cx="463414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706486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</TotalTime>
  <Words>1821</Words>
  <Application>Microsoft Office PowerPoint</Application>
  <PresentationFormat>Širokoúhlá obrazovka</PresentationFormat>
  <Paragraphs>222</Paragraphs>
  <Slides>27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Motiv Office</vt:lpstr>
      <vt:lpstr>Otčenáš  (autentické záznamy nerodilých mluvčích, 2. polovina 15. století)</vt:lpstr>
      <vt:lpstr>definice pravopisu: ustálený, do značné míry konvenční způsob záznamu zvukové podoby jazyka</vt:lpstr>
      <vt:lpstr>Česká bible Hlaholská (bible Vyšebrodská), Ludmila Pacnerová (ed.), Praha 2010.</vt:lpstr>
      <vt:lpstr>Homografie zápisu</vt:lpstr>
      <vt:lpstr>BiblPraž, fol. 516r</vt:lpstr>
      <vt:lpstr>Doslov k BiblŠafh, 2. část (o pravopisu )</vt:lpstr>
      <vt:lpstr>L 10,1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Svobodová, Andrea</dc:creator>
  <cp:lastModifiedBy>Svobodová, Andrea</cp:lastModifiedBy>
  <cp:revision>31</cp:revision>
  <dcterms:created xsi:type="dcterms:W3CDTF">2022-11-21T13:10:31Z</dcterms:created>
  <dcterms:modified xsi:type="dcterms:W3CDTF">2022-11-28T13:57:09Z</dcterms:modified>
</cp:coreProperties>
</file>