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421" r:id="rId3"/>
    <p:sldId id="422" r:id="rId4"/>
    <p:sldId id="429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23" r:id="rId17"/>
    <p:sldId id="425" r:id="rId18"/>
    <p:sldId id="424" r:id="rId19"/>
    <p:sldId id="441" r:id="rId20"/>
    <p:sldId id="442" r:id="rId21"/>
    <p:sldId id="443" r:id="rId22"/>
    <p:sldId id="427" r:id="rId23"/>
    <p:sldId id="428" r:id="rId24"/>
    <p:sldId id="445" r:id="rId25"/>
    <p:sldId id="446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E05EB-D7DA-49F9-81CD-8CA9B73B5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14DF3C-1F36-42C6-88D5-0972AC8E4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F3D74E-7A53-4893-8E8D-9FFC832D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611C-E2CA-4596-A509-163E364EF82E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0019AE-439F-4E60-8936-D67C5976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D982FD-2EBA-4ECB-9991-247D256C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9D70-3315-4EA5-A407-9A86FBC3AC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90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8552EF-1C3A-4D81-BDE6-496332CE8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D41FEA-5A76-4532-96AF-A49A58CE4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DFD441-64A3-47F2-807F-014EE1F5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611C-E2CA-4596-A509-163E364EF82E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A535A0-A031-4078-BE40-E5DDAD6F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EC9CE1-301A-498E-8FE4-8503B1599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9D70-3315-4EA5-A407-9A86FBC3AC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23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503B8A6-D68C-4CCA-A959-387D81B12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2534CBC-061C-43CB-A170-0477F670E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2AFAFB-3E51-4133-9782-0C3C34F7C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611C-E2CA-4596-A509-163E364EF82E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530D52-4FB4-46F1-A565-45D6794E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017F1F-3D46-4DE4-8B3A-2AC196AE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9D70-3315-4EA5-A407-9A86FBC3AC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26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D6595-76C8-481D-BE7F-A431BE19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495D95-994C-4A98-9740-ECA516D29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0161EB-E715-4F3E-BC07-F3FFA351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611C-E2CA-4596-A509-163E364EF82E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BFC2CD-B918-4DE1-926C-21C12895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D54F68-E9C4-4958-A880-1B9D9ABB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9D70-3315-4EA5-A407-9A86FBC3AC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85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6D51F-BC4E-4AA0-8396-8BE3B73D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6D536C-2A70-444B-9FB8-9DC867521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A02C9B-B540-4443-934A-1593FD21F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611C-E2CA-4596-A509-163E364EF82E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CB14EA-4CB4-4C70-80BC-B85293C9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D7DAD4-EE3F-4BA8-9462-40E0AD1E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9D70-3315-4EA5-A407-9A86FBC3AC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18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AEFF1-49B5-4C05-9F18-6BD26DA1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635412-373C-4D3E-A504-DDCE66575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17CC50-4F0E-4AE6-9F5B-C2A6C0588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A88F76-1373-47ED-9468-8E4AAC217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611C-E2CA-4596-A509-163E364EF82E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C5AC1C-99F2-4089-80AD-C77F6C4E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762314-8962-4037-8924-ECDDF6E0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9D70-3315-4EA5-A407-9A86FBC3AC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50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B0E16-A59E-4CCA-A9C0-3F33FF34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81D91E-C4F8-4C66-82AC-CAFB8AD09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A7C940-D478-46CD-AD81-2A5CD6A60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C8AFD2-6B11-4911-B3BA-6F476FE97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7E8F8DF-B560-4D8F-B27D-AE89A60DA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1107E88-D347-4D1C-8E2E-A1C6C68C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611C-E2CA-4596-A509-163E364EF82E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DBBE0-A562-4A9E-A6EE-929D1B85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BD1FAD-ADFA-4E63-BF0B-07DEDD45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9D70-3315-4EA5-A407-9A86FBC3AC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803ED-F397-46A2-ADE4-74D08E3AB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F133ABA-CFC7-4910-B71B-D63DAC01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611C-E2CA-4596-A509-163E364EF82E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63FB09-7217-48D2-BA35-5E08BEF6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AB0807-CA31-4A86-AD52-E4D57EC9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9D70-3315-4EA5-A407-9A86FBC3AC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0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395647E-D484-4029-8A44-6DE0BD97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611C-E2CA-4596-A509-163E364EF82E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1D1A64-9B84-4BC9-9872-F99E2E59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2142BB-A73A-4154-A057-0FE3A854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9D70-3315-4EA5-A407-9A86FBC3AC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73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F502D-B915-4E0E-A679-8EAD9802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37C204-FEC6-4BBB-92AE-719505437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E68D80-AAEF-43BE-B464-1EA1F396F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E1E0DB-5146-4AF8-BB6F-E48ED9FD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611C-E2CA-4596-A509-163E364EF82E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67F066-1A55-403A-92FD-12C8BE94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E913C2-4EC7-4E60-BDEB-EA33B385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9D70-3315-4EA5-A407-9A86FBC3AC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60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B0C4A-3FBB-458C-945C-A3610C64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B0DF49C-A881-43C0-AEC3-E977E78062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DFD795-DACE-484C-8436-CBE5B0768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C43D13-3AEB-42E0-9965-01F8601B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611C-E2CA-4596-A509-163E364EF82E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BA2EAE-6E3F-4225-9053-D7B7F295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402EFF-03DD-4FE5-84D2-E7F81274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9D70-3315-4EA5-A407-9A86FBC3AC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39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B221180-616D-4475-9B59-8E921782E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76F91D-ECE9-4458-B12A-504182AA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E067AF-EA26-47C5-AEBB-763CF702D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611C-E2CA-4596-A509-163E364EF82E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4D074D-20C2-4EBE-9E47-62EB96DCB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85334E-5C46-4757-975B-AE4FCCD71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09D70-3315-4EA5-A407-9A86FBC3AC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74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at.fr/" TargetMode="External"/><Relationship Id="rId2" Type="http://schemas.openxmlformats.org/officeDocument/2006/relationships/hyperlink" Target="http://www.assemblee-nationale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www.senat.fr/presidence/cabine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hyperlink" Target="http://www.senat.fr/" TargetMode="External"/><Relationship Id="rId10" Type="http://schemas.openxmlformats.org/officeDocument/2006/relationships/hyperlink" Target="https://presidence.assemblee-nationale.fr/president/biographie" TargetMode="External"/><Relationship Id="rId4" Type="http://schemas.openxmlformats.org/officeDocument/2006/relationships/hyperlink" Target="http://www.assemblee-nationale.fr/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ssemblee-nationale.fr/11/tribun/csp1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express.fr/actualite/politique/assemblees/francois-de-rugy-va-retrouver-son-siege-de-depute-en-aout_209037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figaro.fr/politique/le-scan/2018/02/05/25001-20180205ARTFIG00164--l-assemblee-les-penalites-pour-lutter-contre-l-absenteisme-vont-enfin-etre-appliquees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83920"/>
            <a:ext cx="10515600" cy="5293043"/>
          </a:xfrm>
        </p:spPr>
        <p:txBody>
          <a:bodyPr/>
          <a:lstStyle/>
          <a:p>
            <a:pPr marL="0" indent="0" algn="ctr">
              <a:buNone/>
            </a:pPr>
            <a:endParaRPr lang="cs-CZ" sz="4800" dirty="0"/>
          </a:p>
          <a:p>
            <a:pPr marL="0" indent="0" algn="ctr">
              <a:buNone/>
            </a:pPr>
            <a:r>
              <a:rPr lang="cs-CZ" sz="4800" dirty="0"/>
              <a:t>Francouzský politický systém</a:t>
            </a:r>
            <a:endParaRPr lang="fr-FR" sz="48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4800" dirty="0"/>
          </a:p>
          <a:p>
            <a:pPr marL="0" indent="0" algn="ctr">
              <a:buNone/>
            </a:pPr>
            <a:endParaRPr lang="cs-CZ" sz="4800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LS 2022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038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FAB5F-D53F-41F9-93CB-D1E8A835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Racionalizace parlamentarismu</a:t>
            </a:r>
            <a:br>
              <a:rPr lang="cs-CZ" dirty="0"/>
            </a:br>
            <a:r>
              <a:rPr lang="cs-CZ" dirty="0"/>
              <a:t>Legislativní proces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10C996-EEBE-42D8-9B02-95C82484D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454" y="1690688"/>
            <a:ext cx="9940261" cy="480218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Proces přijetí zákonů</a:t>
            </a:r>
          </a:p>
          <a:p>
            <a:r>
              <a:rPr lang="cs-CZ" b="1" dirty="0"/>
              <a:t>Navržení zákonů </a:t>
            </a:r>
            <a:r>
              <a:rPr lang="cs-CZ" dirty="0"/>
              <a:t>(čl. 39 Ú.)</a:t>
            </a:r>
          </a:p>
          <a:p>
            <a:pPr lvl="1"/>
            <a:r>
              <a:rPr lang="cs-CZ" dirty="0"/>
              <a:t>Navrhovat mohou Premiér a členové parlamentu (od r. 1830)</a:t>
            </a:r>
          </a:p>
          <a:p>
            <a:pPr lvl="1"/>
            <a:r>
              <a:rPr lang="cs-CZ" dirty="0"/>
              <a:t>rozlišení vládní a parlamentní návrh (projet vs. </a:t>
            </a:r>
            <a:r>
              <a:rPr lang="cs-CZ" dirty="0" err="1"/>
              <a:t>proposition</a:t>
            </a:r>
            <a:r>
              <a:rPr lang="cs-CZ" dirty="0"/>
              <a:t> de </a:t>
            </a:r>
            <a:r>
              <a:rPr lang="cs-CZ" dirty="0" err="1"/>
              <a:t>loi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Vládní návrh musí být projednán na Ministerské radě + automaticky podán NS</a:t>
            </a:r>
          </a:p>
          <a:p>
            <a:pPr lvl="1"/>
            <a:r>
              <a:rPr lang="cs-CZ" dirty="0"/>
              <a:t>Parlamentní návrh je omezený (čl. 40 Ú.)</a:t>
            </a:r>
          </a:p>
          <a:p>
            <a:r>
              <a:rPr lang="cs-CZ" b="1" dirty="0"/>
              <a:t>Princip základní rovnosti obou komor</a:t>
            </a:r>
            <a:r>
              <a:rPr lang="cs-CZ" dirty="0"/>
              <a:t>: „tkalcovský člunek“</a:t>
            </a:r>
          </a:p>
          <a:p>
            <a:r>
              <a:rPr lang="cs-CZ" b="1" dirty="0"/>
              <a:t>Stanovení pořadu jednání</a:t>
            </a:r>
          </a:p>
          <a:p>
            <a:r>
              <a:rPr lang="cs-CZ" b="1" dirty="0"/>
              <a:t>Pozměňovací návrhy (čl. 44-1 Ú.)</a:t>
            </a:r>
          </a:p>
          <a:p>
            <a:pPr lvl="1"/>
            <a:r>
              <a:rPr lang="cs-CZ" dirty="0"/>
              <a:t>(čl. 40 Ú.) – </a:t>
            </a:r>
            <a:r>
              <a:rPr lang="cs-CZ" b="1" dirty="0"/>
              <a:t>nepřípustnost</a:t>
            </a:r>
            <a:r>
              <a:rPr lang="cs-CZ" dirty="0"/>
              <a:t> finanční, materiální nebo procedurální. </a:t>
            </a:r>
          </a:p>
          <a:p>
            <a:pPr lvl="1"/>
            <a:r>
              <a:rPr lang="cs-CZ" dirty="0"/>
              <a:t>Prakticky limitování možnosti od 2. čtení (rozhodnutí ÚR). </a:t>
            </a:r>
          </a:p>
          <a:p>
            <a:pPr lvl="1"/>
            <a:r>
              <a:rPr lang="cs-CZ" dirty="0"/>
              <a:t>Od r. 2008 (čl. 44-2), vláda může odmítnout </a:t>
            </a:r>
            <a:r>
              <a:rPr lang="cs-CZ" dirty="0" err="1"/>
              <a:t>pozměňovák</a:t>
            </a:r>
            <a:r>
              <a:rPr lang="cs-CZ" dirty="0"/>
              <a:t>, který nebyl projednán v komisi</a:t>
            </a:r>
          </a:p>
          <a:p>
            <a:pPr lvl="1"/>
            <a:r>
              <a:rPr lang="cs-CZ" b="1" dirty="0"/>
              <a:t>Obstrukce</a:t>
            </a:r>
            <a:r>
              <a:rPr lang="cs-CZ" dirty="0"/>
              <a:t> - rekord: 130 tis. </a:t>
            </a:r>
            <a:r>
              <a:rPr lang="cs-CZ" dirty="0" err="1"/>
              <a:t>pozm</a:t>
            </a:r>
            <a:r>
              <a:rPr lang="cs-CZ" dirty="0"/>
              <a:t>. návrhů v r. 2006 (privatizace Gaz de France)</a:t>
            </a:r>
          </a:p>
          <a:p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článek 44-3  Ú.: procedura blokovaného hlasování</a:t>
            </a:r>
          </a:p>
          <a:p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článek 45-2  Ú.: Smíšená paritní komise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C29646-DB8B-4250-A051-DC79A759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10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54ADA0-41D9-4CFD-A226-D43692108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278" y="3236018"/>
            <a:ext cx="1889924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FAB5F-D53F-41F9-93CB-D1E8A835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Racionalizace parlamentarismu</a:t>
            </a:r>
            <a:br>
              <a:rPr lang="cs-CZ" dirty="0"/>
            </a:br>
            <a:r>
              <a:rPr lang="cs-CZ" dirty="0"/>
              <a:t>Legislativní proces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10C996-EEBE-42D8-9B02-95C82484D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454" y="1690688"/>
            <a:ext cx="10515600" cy="48021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Proces přijetí zákonů</a:t>
            </a:r>
          </a:p>
          <a:p>
            <a:r>
              <a:rPr lang="cs-CZ" dirty="0">
                <a:solidFill>
                  <a:schemeClr val="bg2">
                    <a:lumMod val="90000"/>
                  </a:schemeClr>
                </a:solidFill>
              </a:rPr>
              <a:t>Navržení zákonů a pozměňovací návrhy</a:t>
            </a:r>
          </a:p>
          <a:p>
            <a:r>
              <a:rPr lang="cs-CZ" dirty="0"/>
              <a:t>článek 44-3  Ú.: </a:t>
            </a:r>
            <a:r>
              <a:rPr lang="cs-CZ" b="1" dirty="0"/>
              <a:t>procedura blokovaného hlasování</a:t>
            </a:r>
          </a:p>
          <a:p>
            <a:pPr lvl="1"/>
            <a:r>
              <a:rPr lang="cs-CZ" dirty="0"/>
              <a:t>„Pokud o to </a:t>
            </a:r>
            <a:r>
              <a:rPr lang="cs-CZ" b="1" dirty="0"/>
              <a:t>vláda požádá</a:t>
            </a:r>
            <a:r>
              <a:rPr lang="cs-CZ" dirty="0"/>
              <a:t>, dotyčné shromáždění rozhodne </a:t>
            </a:r>
            <a:r>
              <a:rPr lang="cs-CZ" b="1" dirty="0"/>
              <a:t>jediným hlasováním o celém nebo části projednávaného textu</a:t>
            </a:r>
            <a:r>
              <a:rPr lang="cs-CZ" dirty="0"/>
              <a:t>, přičemž ponechá pouze změny navržené nebo přijaté vládou.“</a:t>
            </a:r>
          </a:p>
          <a:p>
            <a:pPr lvl="1"/>
            <a:r>
              <a:rPr lang="cs-CZ" dirty="0"/>
              <a:t>Poměrně negativně vnímáno („menší“ 49-3 Ú., viz níže)</a:t>
            </a:r>
          </a:p>
          <a:p>
            <a:r>
              <a:rPr lang="cs-CZ" dirty="0"/>
              <a:t>článek 45-2  Ú.: Smíšená paritní komise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C29646-DB8B-4250-A051-DC79A759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826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54F1B-CB22-4201-AC01-07379E09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45 Ú. – Smíšená paritní komise / poslední slovo NS.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887654-BBB9-4671-9D4B-3B848BC0B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„Pokud v důsledku nesouhlasu mezi oběma komorami </a:t>
            </a:r>
            <a:r>
              <a:rPr lang="cs-CZ" b="1" dirty="0"/>
              <a:t>nemůže být návrh zákona přijat po dvou čteních </a:t>
            </a:r>
            <a:r>
              <a:rPr lang="cs-CZ" dirty="0"/>
              <a:t>na každém shromáždění nebo pokud se vláda rozhodla zahájit zrychlené řízení bez konferencí předsedové jsou proti tomu společně, po jednom čtení každého z nich mají předseda vlády nebo, pokud jde o návrh zákona, předsedové obou shromáždění jednajících společně, pravomoc svolat zasedání společné </a:t>
            </a:r>
            <a:r>
              <a:rPr lang="cs-CZ" b="1" dirty="0"/>
              <a:t>smíšené paritní komise</a:t>
            </a:r>
            <a:r>
              <a:rPr lang="cs-CZ" dirty="0"/>
              <a:t> odpovědná za návrh znění ustanovení, o nichž se stále diskutuje.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Vláda může předložit text vypracovaný smíšenou komisí ke schválení oběma komorám. Není přípustný pozměňovací návrh </a:t>
            </a:r>
            <a:r>
              <a:rPr lang="cs-CZ" b="1" dirty="0"/>
              <a:t>bez souhlasu vlády</a:t>
            </a:r>
            <a:r>
              <a:rPr lang="cs-CZ" dirty="0"/>
              <a:t>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Pokud společná komise neuspěje v přijetí společného návrhu nebo pokud tento text není přijat za podmínek stanovených v předchozím odstavci, může vláda po novém čtení Národním shromážděním a Senátu, požádat Národní shromáždění o definitivní schválení. V takovém případě může Národní shromáždění přijmout buď text vypracovaný smíšenou komisí, nebo poslední text, který schválilo, případně pozměněný Senátem.“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6B3931-F1B6-4951-ADB6-F84CC708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746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0F4C31-5E83-4B77-B12D-73FEDB7E9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http://www2.assemblee-nationale.fr/15/statistiques-de-l-activite-parlementaire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5F7FD-E5A7-44E7-8A2A-9865BB2B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95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BEA19-CAF1-4C56-8A17-CBA6B2AE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Racionalizace parlamentarismu</a:t>
            </a:r>
            <a:br>
              <a:rPr lang="cs-CZ" dirty="0"/>
            </a:br>
            <a:r>
              <a:rPr lang="cs-CZ" dirty="0"/>
              <a:t>Kontrolní činnost Parlamentu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705865-5D2B-483D-8312-578A5A2E3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Otázky vládě</a:t>
            </a:r>
          </a:p>
          <a:p>
            <a:r>
              <a:rPr lang="cs-CZ" dirty="0"/>
              <a:t>Ústní otázky</a:t>
            </a:r>
          </a:p>
          <a:p>
            <a:pPr lvl="1"/>
            <a:r>
              <a:rPr lang="cs-CZ" dirty="0"/>
              <a:t>Otázky bez debat (původně existovali o s debatou)</a:t>
            </a:r>
          </a:p>
          <a:p>
            <a:pPr lvl="1"/>
            <a:r>
              <a:rPr lang="cs-CZ" dirty="0"/>
              <a:t>Otázky vládě (od r. 1974, </a:t>
            </a:r>
            <a:r>
              <a:rPr lang="cs-CZ" dirty="0" err="1"/>
              <a:t>tv</a:t>
            </a:r>
            <a:r>
              <a:rPr lang="cs-CZ" dirty="0"/>
              <a:t> vysílání), letos změna v prospěch Senátu</a:t>
            </a:r>
          </a:p>
          <a:p>
            <a:pPr lvl="1"/>
            <a:r>
              <a:rPr lang="cs-CZ" dirty="0"/>
              <a:t>Otázky ministrovi</a:t>
            </a:r>
          </a:p>
          <a:p>
            <a:pPr marL="0" indent="0">
              <a:buNone/>
            </a:pPr>
            <a:r>
              <a:rPr lang="cs-CZ" sz="2200" dirty="0"/>
              <a:t>Problém rozdělení vládní/opoziční.</a:t>
            </a:r>
          </a:p>
          <a:p>
            <a:r>
              <a:rPr lang="cs-CZ" dirty="0"/>
              <a:t>Písemné otázky</a:t>
            </a:r>
          </a:p>
          <a:p>
            <a:pPr marL="0" indent="0">
              <a:buNone/>
            </a:pPr>
            <a:r>
              <a:rPr lang="cs-CZ" dirty="0"/>
              <a:t>Kdykoliv, publikovány v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Officiel</a:t>
            </a:r>
            <a:r>
              <a:rPr lang="cs-CZ" dirty="0"/>
              <a:t>, nárůst v NS (</a:t>
            </a:r>
            <a:r>
              <a:rPr lang="fr-FR" dirty="0"/>
              <a:t>3 700 </a:t>
            </a:r>
            <a:r>
              <a:rPr lang="cs-CZ" dirty="0"/>
              <a:t>v r.</a:t>
            </a:r>
            <a:r>
              <a:rPr lang="fr-FR" dirty="0"/>
              <a:t> 1959, 12 000 </a:t>
            </a:r>
            <a:r>
              <a:rPr lang="cs-CZ" dirty="0"/>
              <a:t>v r.</a:t>
            </a:r>
            <a:r>
              <a:rPr lang="fr-FR" dirty="0"/>
              <a:t> 1994 </a:t>
            </a:r>
            <a:r>
              <a:rPr lang="cs-CZ" dirty="0"/>
              <a:t>a</a:t>
            </a:r>
            <a:r>
              <a:rPr lang="fr-FR" dirty="0"/>
              <a:t> 20 066 </a:t>
            </a:r>
            <a:r>
              <a:rPr lang="cs-CZ" dirty="0"/>
              <a:t>v r.</a:t>
            </a:r>
            <a:r>
              <a:rPr lang="fr-FR" dirty="0"/>
              <a:t> 2015.</a:t>
            </a:r>
            <a:r>
              <a:rPr lang="cs-CZ" dirty="0"/>
              <a:t>) → omezení na 52 otázek ročně/poslanec. V Senátu cca 5,4 tis. otázek v období 18-19. Povinnost odpovědět do 1 (2) měsíce.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Důvěra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38ABF2-5F3C-4C06-A8B5-85ACAEC4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589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BEA19-CAF1-4C56-8A17-CBA6B2AE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Racionalizace parlamentarismu</a:t>
            </a:r>
            <a:br>
              <a:rPr lang="cs-CZ" dirty="0"/>
            </a:br>
            <a:r>
              <a:rPr lang="cs-CZ" dirty="0"/>
              <a:t>Kontrolní činnost Parlamentu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705865-5D2B-483D-8312-578A5A2E3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Otázky vládě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Důvěra </a:t>
            </a:r>
          </a:p>
          <a:p>
            <a:r>
              <a:rPr lang="cs-CZ" dirty="0"/>
              <a:t>Otázka důvěry (čl. 49-1 Ú.): Premiér, po diskusi na ministerské radě, </a:t>
            </a:r>
            <a:r>
              <a:rPr lang="cs-CZ" b="1" dirty="0"/>
              <a:t>požádá (</a:t>
            </a:r>
            <a:r>
              <a:rPr lang="cs-CZ" b="1" u="sng" dirty="0"/>
              <a:t>může</a:t>
            </a:r>
            <a:r>
              <a:rPr lang="cs-CZ" b="1" dirty="0"/>
              <a:t>) Národní shromáždění o hlasování důvěry </a:t>
            </a:r>
            <a:r>
              <a:rPr lang="cs-CZ" dirty="0"/>
              <a:t>při prezentaci programu anebo po prohlášení obecné politiky. </a:t>
            </a:r>
          </a:p>
          <a:p>
            <a:pPr lvl="1"/>
            <a:r>
              <a:rPr lang="cs-CZ" dirty="0"/>
              <a:t>Výsledek je dán </a:t>
            </a:r>
            <a:r>
              <a:rPr lang="cs-CZ" b="1" dirty="0"/>
              <a:t>naprostou většinou odevzdaných hlasů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Celkem od r. 1958 </a:t>
            </a:r>
            <a:r>
              <a:rPr lang="cs-CZ" b="1" dirty="0"/>
              <a:t>40 </a:t>
            </a:r>
            <a:r>
              <a:rPr lang="cs-CZ" dirty="0"/>
              <a:t>otázek důvěry – 23 vlád-  (E. Philippe jí položil 2krát: 7/2017 a 6/2019). Rekord je 5 (</a:t>
            </a:r>
            <a:r>
              <a:rPr lang="cs-CZ" dirty="0" err="1"/>
              <a:t>Mauroy</a:t>
            </a:r>
            <a:r>
              <a:rPr lang="cs-CZ" dirty="0"/>
              <a:t>), dva premiéři otázku nepoložili (</a:t>
            </a:r>
            <a:r>
              <a:rPr lang="cs-CZ" dirty="0" err="1"/>
              <a:t>Couve</a:t>
            </a:r>
            <a:r>
              <a:rPr lang="cs-CZ" dirty="0"/>
              <a:t> de </a:t>
            </a:r>
            <a:r>
              <a:rPr lang="cs-CZ" dirty="0" err="1"/>
              <a:t>Murville</a:t>
            </a:r>
            <a:r>
              <a:rPr lang="cs-CZ" dirty="0"/>
              <a:t> a </a:t>
            </a:r>
            <a:r>
              <a:rPr lang="cs-CZ" dirty="0" err="1"/>
              <a:t>Cresson</a:t>
            </a:r>
            <a:r>
              <a:rPr lang="cs-CZ" dirty="0"/>
              <a:t>) + specifikum </a:t>
            </a:r>
            <a:r>
              <a:rPr lang="cs-CZ" dirty="0" err="1"/>
              <a:t>Rocarda</a:t>
            </a:r>
            <a:r>
              <a:rPr lang="cs-CZ" dirty="0"/>
              <a:t> (při vyhlášení války v r. 1991)</a:t>
            </a:r>
          </a:p>
          <a:p>
            <a:r>
              <a:rPr lang="cs-CZ" dirty="0"/>
              <a:t>Vyslovení nedůvěry (čl. 49-2 Ú.) </a:t>
            </a:r>
          </a:p>
          <a:p>
            <a:r>
              <a:rPr lang="cs-CZ" dirty="0"/>
              <a:t>Článek 49-3  Ú.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38ABF2-5F3C-4C06-A8B5-85ACAEC4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69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BEA19-CAF1-4C56-8A17-CBA6B2AE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Racionalizace parlamentarismu</a:t>
            </a:r>
            <a:br>
              <a:rPr lang="cs-CZ" dirty="0"/>
            </a:br>
            <a:r>
              <a:rPr lang="cs-CZ" dirty="0"/>
              <a:t>Kontrolní činnost Parlamentu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705865-5D2B-483D-8312-578A5A2E3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Otázky vládě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Důvěra </a:t>
            </a:r>
          </a:p>
          <a:p>
            <a:r>
              <a:rPr lang="cs-CZ" dirty="0"/>
              <a:t>Otázka důvěry (čl. 49-1 Ú)</a:t>
            </a:r>
          </a:p>
          <a:p>
            <a:r>
              <a:rPr lang="cs-CZ" b="1" u="sng" dirty="0"/>
              <a:t>Vyslovení nedůvěry (čl. 49-2 Ú.) </a:t>
            </a:r>
          </a:p>
          <a:p>
            <a:pPr lvl="1"/>
            <a:r>
              <a:rPr lang="cs-CZ" dirty="0"/>
              <a:t>návrh na vyslovení nedůvěry vládě musí být podepsán desetinou všech poslanců (dnes </a:t>
            </a:r>
            <a:r>
              <a:rPr lang="cs-CZ" b="1" dirty="0"/>
              <a:t>58 poslanců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Návrh nemůže být podán </a:t>
            </a:r>
            <a:r>
              <a:rPr lang="cs-CZ" dirty="0"/>
              <a:t>v době náhradnictví prezidenta předsedou senátu a možnosti ho použít v době použití článku 16. jsou omezené </a:t>
            </a:r>
          </a:p>
          <a:p>
            <a:pPr lvl="1"/>
            <a:r>
              <a:rPr lang="cs-CZ" b="1" dirty="0"/>
              <a:t>Nesmí se hlasovat o návrhu do uplynutí lhůtě 48 hodin</a:t>
            </a:r>
          </a:p>
          <a:p>
            <a:pPr lvl="1"/>
            <a:r>
              <a:rPr lang="cs-CZ" dirty="0"/>
              <a:t>návrh na vyslovení nedůvěry vládě musí být schválen naprostou většinou všech poslanců (= minimálně 289)</a:t>
            </a:r>
          </a:p>
          <a:p>
            <a:pPr lvl="1"/>
            <a:r>
              <a:rPr lang="cs-CZ" b="1" dirty="0"/>
              <a:t>58krát</a:t>
            </a:r>
            <a:r>
              <a:rPr lang="cs-CZ" dirty="0"/>
              <a:t> použito od r. 1958. Pouze jednou úspěšně (5/10/1962) (nejvíce 7krát: </a:t>
            </a:r>
            <a:r>
              <a:rPr lang="cs-CZ" dirty="0" err="1"/>
              <a:t>Pompidou</a:t>
            </a:r>
            <a:r>
              <a:rPr lang="cs-CZ" dirty="0"/>
              <a:t>, </a:t>
            </a:r>
            <a:r>
              <a:rPr lang="cs-CZ" dirty="0" err="1"/>
              <a:t>Barre</a:t>
            </a:r>
            <a:r>
              <a:rPr lang="cs-CZ" dirty="0"/>
              <a:t>, </a:t>
            </a:r>
            <a:r>
              <a:rPr lang="cs-CZ" dirty="0" err="1"/>
              <a:t>Mauroy</a:t>
            </a:r>
            <a:r>
              <a:rPr lang="cs-CZ" dirty="0"/>
              <a:t> / </a:t>
            </a:r>
            <a:r>
              <a:rPr lang="cs-CZ" dirty="0" err="1"/>
              <a:t>Couve</a:t>
            </a:r>
            <a:r>
              <a:rPr lang="cs-CZ" dirty="0"/>
              <a:t>, </a:t>
            </a:r>
            <a:r>
              <a:rPr lang="cs-CZ" dirty="0" err="1"/>
              <a:t>Valls</a:t>
            </a:r>
            <a:r>
              <a:rPr lang="cs-CZ" dirty="0"/>
              <a:t> a </a:t>
            </a:r>
            <a:r>
              <a:rPr lang="cs-CZ" dirty="0" err="1"/>
              <a:t>Cazeneuve</a:t>
            </a:r>
            <a:r>
              <a:rPr lang="cs-CZ" dirty="0"/>
              <a:t> nikdy). třikrát proti vládě E. Philippa.</a:t>
            </a:r>
          </a:p>
          <a:p>
            <a:endParaRPr lang="cs-CZ" b="1" dirty="0"/>
          </a:p>
          <a:p>
            <a:r>
              <a:rPr lang="cs-CZ" dirty="0"/>
              <a:t>Článek 49-3  Ú.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38ABF2-5F3C-4C06-A8B5-85ACAEC4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660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BEA19-CAF1-4C56-8A17-CBA6B2AE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Racionalizace parlamentarismu</a:t>
            </a:r>
            <a:br>
              <a:rPr lang="cs-CZ" dirty="0"/>
            </a:br>
            <a:r>
              <a:rPr lang="cs-CZ" dirty="0"/>
              <a:t>Kontrolní činnost Parlamentu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705865-5D2B-483D-8312-578A5A2E3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Důvěra </a:t>
            </a:r>
          </a:p>
          <a:p>
            <a:r>
              <a:rPr lang="cs-CZ" dirty="0"/>
              <a:t>Otázka důvěry (čl. 49-1 Ú)</a:t>
            </a:r>
          </a:p>
          <a:p>
            <a:r>
              <a:rPr lang="cs-CZ" dirty="0"/>
              <a:t>Vyslovení nedůvěry (čl. 49-2 Ú.)</a:t>
            </a:r>
            <a:endParaRPr lang="cs-CZ" b="1" dirty="0"/>
          </a:p>
          <a:p>
            <a:r>
              <a:rPr lang="cs-CZ" b="1" u="sng" dirty="0"/>
              <a:t>Článek 49-3  Ú.</a:t>
            </a:r>
          </a:p>
          <a:p>
            <a:pPr lvl="1"/>
            <a:r>
              <a:rPr lang="cs-CZ" dirty="0"/>
              <a:t>Premiér po jednání na ministerské radě, předá informaci Národnímu shromáždění, že uvažuje o otázce důvěry podle článku 49-3. Pokud, po uplynutí lhůty 24 hodin, není podán návrh na vyslovení nedůvěry vládě, </a:t>
            </a:r>
            <a:r>
              <a:rPr lang="cs-CZ" b="1" dirty="0"/>
              <a:t>text je pokládán za schválený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Pokud je podán návrh na vyslovení nedůvěry vládě, pokračuje se podle čl. 49-2 Ú.</a:t>
            </a:r>
          </a:p>
          <a:p>
            <a:pPr lvl="1"/>
            <a:r>
              <a:rPr lang="cs-CZ" dirty="0"/>
              <a:t>Od r. 2008 omezená možnost (2krát ročně z toho jednou na rozpočtový zákon)</a:t>
            </a:r>
          </a:p>
          <a:p>
            <a:pPr lvl="1"/>
            <a:r>
              <a:rPr lang="cs-CZ" dirty="0"/>
              <a:t>Premiéři použili čl. 49-3 celkem </a:t>
            </a:r>
            <a:r>
              <a:rPr lang="cs-CZ" b="1" dirty="0"/>
              <a:t>89krát na 51 rozdílných návrhů zákona</a:t>
            </a:r>
            <a:r>
              <a:rPr lang="cs-CZ" dirty="0"/>
              <a:t>. Následně bylo podáno celkem </a:t>
            </a:r>
            <a:r>
              <a:rPr lang="cs-CZ" b="1" dirty="0"/>
              <a:t>51 návrhů na vyslovení nedůvěry</a:t>
            </a:r>
            <a:r>
              <a:rPr lang="cs-CZ" dirty="0"/>
              <a:t>. Naposled E. Philippe 29/2/2020 na důchodovou reformu (2 hlasování o nedůvěře: 3/3/2020)</a:t>
            </a:r>
          </a:p>
          <a:p>
            <a:pPr lvl="1"/>
            <a:r>
              <a:rPr lang="cs-CZ" dirty="0"/>
              <a:t>Zajímavosti: rekord: </a:t>
            </a:r>
            <a:r>
              <a:rPr lang="cs-CZ" b="1" dirty="0"/>
              <a:t>28krát</a:t>
            </a:r>
            <a:r>
              <a:rPr lang="cs-CZ" dirty="0"/>
              <a:t> použito M. </a:t>
            </a:r>
            <a:r>
              <a:rPr lang="cs-CZ" dirty="0" err="1"/>
              <a:t>Rocardem</a:t>
            </a:r>
            <a:r>
              <a:rPr lang="cs-CZ" dirty="0"/>
              <a:t>. V r. 2006 </a:t>
            </a:r>
            <a:r>
              <a:rPr lang="cs-CZ" dirty="0" err="1"/>
              <a:t>Raffarin</a:t>
            </a:r>
            <a:r>
              <a:rPr lang="cs-CZ" dirty="0"/>
              <a:t> získal zkrocení opozice </a:t>
            </a:r>
            <a:r>
              <a:rPr lang="cs-CZ" b="1" dirty="0"/>
              <a:t>hrozbou</a:t>
            </a:r>
            <a:r>
              <a:rPr lang="cs-CZ" dirty="0"/>
              <a:t> použití 49-3 (přes 130 tis. pozměňovacích návrhů)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38ABF2-5F3C-4C06-A8B5-85ACAEC4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528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BEA19-CAF1-4C56-8A17-CBA6B2AE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Racionalizace parlamentarismu</a:t>
            </a:r>
            <a:br>
              <a:rPr lang="cs-CZ" dirty="0"/>
            </a:br>
            <a:r>
              <a:rPr lang="cs-CZ" dirty="0"/>
              <a:t>Kontrolní činnost Parlamentu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705865-5D2B-483D-8312-578A5A2E3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čl. 49-4 Ú.: premiér může požádat Senát o schválení deklarace politiky (</a:t>
            </a:r>
            <a:r>
              <a:rPr lang="cs-CZ" i="1" dirty="0" err="1"/>
              <a:t>Déclaration</a:t>
            </a:r>
            <a:r>
              <a:rPr lang="cs-CZ" i="1" dirty="0"/>
              <a:t> de </a:t>
            </a:r>
            <a:r>
              <a:rPr lang="cs-CZ" i="1" dirty="0" err="1"/>
              <a:t>politique</a:t>
            </a:r>
            <a:r>
              <a:rPr lang="cs-CZ" i="1" dirty="0"/>
              <a:t> </a:t>
            </a:r>
            <a:r>
              <a:rPr lang="cs-CZ" i="1" dirty="0" err="1"/>
              <a:t>générale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38ABF2-5F3C-4C06-A8B5-85ACAEC4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4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3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Slo</a:t>
            </a:r>
            <a:r>
              <a:rPr lang="cs-CZ" dirty="0"/>
              <a:t>žení Národního shromáždění (2017)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AA67-0A62-4FD9-B88C-C8EC1D001AA0}" type="slidenum">
              <a:rPr lang="cs-CZ" smtClean="0"/>
              <a:t>19</a:t>
            </a:fld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0" y="1130669"/>
            <a:ext cx="5042941" cy="5408243"/>
          </a:xfr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431796" y="1345176"/>
            <a:ext cx="5138980" cy="5011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cs-CZ" sz="2400" b="1" dirty="0"/>
              <a:t>(k 19/12/2017)</a:t>
            </a:r>
          </a:p>
          <a:p>
            <a:pPr marL="914400" lvl="2" indent="0">
              <a:buNone/>
            </a:pPr>
            <a:endParaRPr lang="cs-CZ" sz="2400" b="1" dirty="0"/>
          </a:p>
          <a:p>
            <a:pPr marL="914400" lvl="2" indent="0">
              <a:buNone/>
            </a:pPr>
            <a:r>
              <a:rPr lang="cs-CZ" sz="2400" b="1" dirty="0"/>
              <a:t>LRM: 310 + 2</a:t>
            </a:r>
          </a:p>
          <a:p>
            <a:pPr marL="914400" lvl="2" indent="0">
              <a:buNone/>
            </a:pPr>
            <a:r>
              <a:rPr lang="cs-CZ" sz="2400" b="1" dirty="0"/>
              <a:t>LR: 94 + 4</a:t>
            </a:r>
          </a:p>
          <a:p>
            <a:pPr marL="914400" lvl="2" indent="0">
              <a:buNone/>
            </a:pPr>
            <a:r>
              <a:rPr lang="cs-CZ" sz="2400" b="1" dirty="0" err="1"/>
              <a:t>MoDem</a:t>
            </a:r>
            <a:r>
              <a:rPr lang="cs-CZ" sz="2400" b="1" dirty="0"/>
              <a:t>: 41 + 6</a:t>
            </a:r>
          </a:p>
          <a:p>
            <a:pPr marL="914400" lvl="2" indent="0">
              <a:buNone/>
            </a:pPr>
            <a:r>
              <a:rPr lang="cs-CZ" sz="2400" b="1" dirty="0"/>
              <a:t>UDI (ex </a:t>
            </a:r>
            <a:r>
              <a:rPr lang="cs-CZ" sz="2400" b="1" dirty="0" err="1"/>
              <a:t>constructifs</a:t>
            </a:r>
            <a:r>
              <a:rPr lang="cs-CZ" sz="2400" b="1" dirty="0"/>
              <a:t>…): 33 + 1</a:t>
            </a:r>
          </a:p>
          <a:p>
            <a:pPr marL="914400" lvl="2" indent="0">
              <a:buNone/>
            </a:pPr>
            <a:r>
              <a:rPr lang="cs-CZ" sz="2400" b="1" dirty="0"/>
              <a:t>Nová levice:  27 + 3</a:t>
            </a:r>
          </a:p>
          <a:p>
            <a:pPr marL="914400" lvl="2" indent="0">
              <a:buNone/>
            </a:pPr>
            <a:r>
              <a:rPr lang="cs-CZ" sz="2400" b="1" dirty="0" err="1"/>
              <a:t>Nepod</a:t>
            </a:r>
            <a:r>
              <a:rPr lang="cs-CZ" sz="2400" b="1" dirty="0"/>
              <a:t>. Francie: 17</a:t>
            </a:r>
          </a:p>
          <a:p>
            <a:pPr marL="914400" lvl="2" indent="0">
              <a:buNone/>
            </a:pPr>
            <a:r>
              <a:rPr lang="cs-CZ" sz="2400" b="1" dirty="0" err="1"/>
              <a:t>Demok</a:t>
            </a:r>
            <a:r>
              <a:rPr lang="cs-CZ" sz="2400" b="1" dirty="0"/>
              <a:t>. a </a:t>
            </a:r>
            <a:r>
              <a:rPr lang="cs-CZ" sz="2400" b="1" dirty="0" err="1"/>
              <a:t>rep</a:t>
            </a:r>
            <a:r>
              <a:rPr lang="cs-CZ" sz="2400" b="1" dirty="0"/>
              <a:t>. levice: 16</a:t>
            </a:r>
          </a:p>
          <a:p>
            <a:pPr marL="914400" lvl="2" indent="0">
              <a:buNone/>
            </a:pPr>
            <a:r>
              <a:rPr lang="cs-CZ" sz="2400" b="1" dirty="0"/>
              <a:t>Nezařazení: 18</a:t>
            </a:r>
          </a:p>
          <a:p>
            <a:pPr marL="914400" lvl="2" indent="0">
              <a:buNone/>
            </a:pPr>
            <a:r>
              <a:rPr lang="cs-CZ" sz="2400" b="1" dirty="0"/>
              <a:t>Na doplnění: 5</a:t>
            </a:r>
          </a:p>
          <a:p>
            <a:pPr marL="914400" lvl="2" indent="0">
              <a:buNone/>
            </a:pPr>
            <a:r>
              <a:rPr lang="cs-CZ" sz="2400" dirty="0"/>
              <a:t>Formálně 13 změn za půl roku</a:t>
            </a:r>
          </a:p>
        </p:txBody>
      </p:sp>
    </p:spTree>
    <p:extLst>
      <p:ext uri="{BB962C8B-B14F-4D97-AF65-F5344CB8AC3E}">
        <p14:creationId xmlns:p14="http://schemas.microsoft.com/office/powerpoint/2010/main" val="26186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0276A-D817-413D-9901-41BFF4A2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Parlament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41C335-5056-41C4-AC39-57DF7B643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49179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Základní principy: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 Racionalizovaný parlamentarismus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 Nerovný bikameralismus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Dvoukomorový Parlament</a:t>
            </a:r>
          </a:p>
          <a:p>
            <a:pPr marL="0" indent="0">
              <a:buNone/>
            </a:pPr>
            <a:r>
              <a:rPr lang="cs-CZ" dirty="0"/>
              <a:t>Čl. 24.1 Ú.: Parlament schvaluje zákony, kontroluje činnost vlády a hodnotí veřejné politiky.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b="1" dirty="0">
                <a:hlinkClick r:id="rId2"/>
              </a:rPr>
              <a:t>Národní shromáždění</a:t>
            </a:r>
            <a:endParaRPr lang="cs-CZ" dirty="0"/>
          </a:p>
          <a:p>
            <a:pPr lvl="1"/>
            <a:r>
              <a:rPr lang="cs-CZ" b="1" dirty="0">
                <a:hlinkClick r:id="rId3"/>
              </a:rPr>
              <a:t>Senát</a:t>
            </a:r>
            <a:endParaRPr lang="cs-CZ" dirty="0"/>
          </a:p>
          <a:p>
            <a:pPr lvl="1"/>
            <a:r>
              <a:rPr lang="cs-CZ" dirty="0"/>
              <a:t>Obecná pravidla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AC53CB-301C-4C68-8823-E327E769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2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20456B-0950-4D11-9A1F-C1AB8553E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4583" y="2683691"/>
            <a:ext cx="1905000" cy="16859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F5CCAA0-BBD3-4E36-8588-C353EA96A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4583" y="4594938"/>
            <a:ext cx="1905000" cy="19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12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3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Slo</a:t>
            </a:r>
            <a:r>
              <a:rPr lang="cs-CZ" dirty="0"/>
              <a:t>žení Národního shromáždění (2022)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AA67-0A62-4FD9-B88C-C8EC1D001AA0}" type="slidenum">
              <a:rPr lang="cs-CZ" smtClean="0"/>
              <a:t>20</a:t>
            </a:fld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575177" y="1345176"/>
            <a:ext cx="6409677" cy="50111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cs-CZ" sz="2400" b="1" u="sng" dirty="0"/>
              <a:t>Prezidentská většina </a:t>
            </a:r>
          </a:p>
          <a:p>
            <a:pPr marL="914400" lvl="2" indent="0">
              <a:buNone/>
            </a:pPr>
            <a:r>
              <a:rPr lang="cs-CZ" sz="2400" b="1" dirty="0"/>
              <a:t>Republika v pohybu LRM: 267↘</a:t>
            </a:r>
          </a:p>
          <a:p>
            <a:pPr marL="914400" lvl="2" indent="0">
              <a:buNone/>
            </a:pPr>
            <a:r>
              <a:rPr lang="cs-CZ" sz="2400" b="1" dirty="0"/>
              <a:t>Demokratické hnutí </a:t>
            </a:r>
            <a:r>
              <a:rPr lang="cs-CZ" sz="2400" b="1" dirty="0" err="1"/>
              <a:t>MoDem</a:t>
            </a:r>
            <a:r>
              <a:rPr lang="cs-CZ" sz="2400" b="1" dirty="0"/>
              <a:t>: 57↘</a:t>
            </a:r>
          </a:p>
          <a:p>
            <a:pPr marL="914400" lvl="2" indent="0">
              <a:buNone/>
            </a:pPr>
            <a:r>
              <a:rPr lang="cs-CZ" sz="2400" b="1" dirty="0"/>
              <a:t>Jednat společně (</a:t>
            </a:r>
            <a:r>
              <a:rPr lang="cs-CZ" sz="2400" b="1" dirty="0" err="1"/>
              <a:t>Agir</a:t>
            </a:r>
            <a:r>
              <a:rPr lang="cs-CZ" sz="2400" b="1" dirty="0"/>
              <a:t> ens. rozkol UDI): 22 ↗</a:t>
            </a:r>
          </a:p>
          <a:p>
            <a:pPr marL="914400" lvl="2" indent="0">
              <a:buNone/>
            </a:pPr>
            <a:endParaRPr lang="cs-CZ" sz="2400" b="1" dirty="0"/>
          </a:p>
          <a:p>
            <a:pPr marL="914400" lvl="2" indent="0">
              <a:buNone/>
            </a:pPr>
            <a:r>
              <a:rPr lang="cs-CZ" sz="2400" b="1" u="sng" dirty="0"/>
              <a:t>Opozice</a:t>
            </a:r>
          </a:p>
          <a:p>
            <a:pPr marL="914400" lvl="2" indent="0">
              <a:buNone/>
            </a:pPr>
            <a:r>
              <a:rPr lang="cs-CZ" sz="2400" b="1" dirty="0" err="1"/>
              <a:t>Demok</a:t>
            </a:r>
            <a:r>
              <a:rPr lang="cs-CZ" sz="2400" b="1" dirty="0"/>
              <a:t>. a </a:t>
            </a:r>
            <a:r>
              <a:rPr lang="cs-CZ" sz="2400" b="1" dirty="0" err="1"/>
              <a:t>rep</a:t>
            </a:r>
            <a:r>
              <a:rPr lang="cs-CZ" sz="2400" b="1" dirty="0"/>
              <a:t>. levice (kom): 15 ↘</a:t>
            </a:r>
          </a:p>
          <a:p>
            <a:pPr marL="914400" lvl="2" indent="0">
              <a:buNone/>
            </a:pPr>
            <a:r>
              <a:rPr lang="cs-CZ" sz="2400" b="1" dirty="0" err="1"/>
              <a:t>Nepodajní</a:t>
            </a:r>
            <a:r>
              <a:rPr lang="cs-CZ" sz="2400" b="1" dirty="0"/>
              <a:t> LFI: 17 →</a:t>
            </a:r>
          </a:p>
          <a:p>
            <a:pPr marL="914400" lvl="2" indent="0">
              <a:buNone/>
            </a:pPr>
            <a:r>
              <a:rPr lang="cs-CZ" sz="2400" b="1" dirty="0"/>
              <a:t>Socialistická str. : 28 ↘</a:t>
            </a:r>
          </a:p>
          <a:p>
            <a:pPr marL="914400" lvl="2" indent="0">
              <a:buNone/>
            </a:pPr>
            <a:r>
              <a:rPr lang="cs-CZ" sz="2400" b="1" dirty="0"/>
              <a:t>Skupina Svobody a teritoria (střed): 20 ↘</a:t>
            </a:r>
          </a:p>
          <a:p>
            <a:pPr marL="914400" lvl="2" indent="0">
              <a:buNone/>
            </a:pPr>
            <a:r>
              <a:rPr lang="cs-CZ" sz="2400" b="1" dirty="0"/>
              <a:t>Skupina UDI („konstruktivisté“) :  27 ↘</a:t>
            </a:r>
          </a:p>
          <a:p>
            <a:pPr marL="914400" lvl="2" indent="0">
              <a:buNone/>
            </a:pPr>
            <a:r>
              <a:rPr lang="cs-CZ" sz="2400" b="1" dirty="0"/>
              <a:t>Republikáni LR: 101 ↘</a:t>
            </a:r>
          </a:p>
          <a:p>
            <a:pPr marL="914400" lvl="2" indent="0">
              <a:buNone/>
            </a:pPr>
            <a:r>
              <a:rPr lang="cs-CZ" sz="2400" b="1" dirty="0"/>
              <a:t>Nezařazení: 23 ↗</a:t>
            </a:r>
          </a:p>
          <a:p>
            <a:pPr marL="914400" lvl="2" indent="0">
              <a:buNone/>
            </a:pPr>
            <a:endParaRPr lang="cs-CZ" sz="2400" b="1" dirty="0"/>
          </a:p>
          <a:p>
            <a:pPr marL="914400" lvl="2" indent="0">
              <a:buNone/>
            </a:pPr>
            <a:r>
              <a:rPr lang="cs-CZ" sz="2400" b="1" dirty="0"/>
              <a:t>Prázdné: 10 ↗</a:t>
            </a:r>
          </a:p>
          <a:p>
            <a:pPr marL="914400" lvl="2" indent="0">
              <a:buNone/>
            </a:pPr>
            <a:endParaRPr lang="cs-CZ" sz="24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99D65B-1A2F-4F30-B301-A4E4FEC6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79" y="1856398"/>
            <a:ext cx="5658312" cy="2914888"/>
          </a:xfrm>
          <a:prstGeom prst="rect">
            <a:avLst/>
          </a:prstGeom>
        </p:spPr>
      </p:pic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5F4FA101-17B4-4B89-889D-CDEA91EBF531}"/>
              </a:ext>
            </a:extLst>
          </p:cNvPr>
          <p:cNvSpPr/>
          <p:nvPr/>
        </p:nvSpPr>
        <p:spPr>
          <a:xfrm>
            <a:off x="2192784" y="4199138"/>
            <a:ext cx="4414853" cy="1205658"/>
          </a:xfrm>
          <a:custGeom>
            <a:avLst/>
            <a:gdLst>
              <a:gd name="connsiteX0" fmla="*/ 0 w 4414853"/>
              <a:gd name="connsiteY0" fmla="*/ 0 h 1205658"/>
              <a:gd name="connsiteX1" fmla="*/ 488272 w 4414853"/>
              <a:gd name="connsiteY1" fmla="*/ 1012054 h 1205658"/>
              <a:gd name="connsiteX2" fmla="*/ 488272 w 4414853"/>
              <a:gd name="connsiteY2" fmla="*/ 1012054 h 1205658"/>
              <a:gd name="connsiteX3" fmla="*/ 3453414 w 4414853"/>
              <a:gd name="connsiteY3" fmla="*/ 1180730 h 1205658"/>
              <a:gd name="connsiteX4" fmla="*/ 4305670 w 4414853"/>
              <a:gd name="connsiteY4" fmla="*/ 399495 h 1205658"/>
              <a:gd name="connsiteX5" fmla="*/ 4376692 w 4414853"/>
              <a:gd name="connsiteY5" fmla="*/ 328474 h 120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4853" h="1205658">
                <a:moveTo>
                  <a:pt x="0" y="0"/>
                </a:moveTo>
                <a:lnTo>
                  <a:pt x="488272" y="1012054"/>
                </a:lnTo>
                <a:lnTo>
                  <a:pt x="488272" y="1012054"/>
                </a:lnTo>
                <a:cubicBezTo>
                  <a:pt x="982462" y="1040167"/>
                  <a:pt x="2817181" y="1282823"/>
                  <a:pt x="3453414" y="1180730"/>
                </a:cubicBezTo>
                <a:cubicBezTo>
                  <a:pt x="4089647" y="1078637"/>
                  <a:pt x="4151790" y="541538"/>
                  <a:pt x="4305670" y="399495"/>
                </a:cubicBezTo>
                <a:cubicBezTo>
                  <a:pt x="4459550" y="257452"/>
                  <a:pt x="4418121" y="292963"/>
                  <a:pt x="4376692" y="3284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919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F4C6E3-713B-411B-8534-379528A7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2017 – detail podle volební straně a koalice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DC5E98-D45D-4A4B-B5A2-D3F19280F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428" y="1869953"/>
            <a:ext cx="9060403" cy="4802187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cs-CZ" sz="4300" dirty="0" err="1"/>
              <a:t>Nepodajná</a:t>
            </a:r>
            <a:r>
              <a:rPr lang="cs-CZ" sz="4300" dirty="0"/>
              <a:t> Francie La France </a:t>
            </a:r>
            <a:r>
              <a:rPr lang="cs-CZ" sz="4300" dirty="0" err="1"/>
              <a:t>insoumise</a:t>
            </a:r>
            <a:r>
              <a:rPr lang="cs-CZ" sz="4300" dirty="0"/>
              <a:t> : 17</a:t>
            </a:r>
          </a:p>
          <a:p>
            <a:pPr lvl="0"/>
            <a:r>
              <a:rPr lang="cs-CZ" sz="4300" dirty="0"/>
              <a:t>Komunistická strana (pod názvem Levicová fronta) </a:t>
            </a:r>
            <a:r>
              <a:rPr lang="cs-CZ" sz="4300" dirty="0" err="1"/>
              <a:t>Parti</a:t>
            </a:r>
            <a:r>
              <a:rPr lang="cs-CZ" sz="4300" dirty="0"/>
              <a:t> </a:t>
            </a:r>
            <a:r>
              <a:rPr lang="cs-CZ" sz="4300" dirty="0" err="1"/>
              <a:t>communiste</a:t>
            </a:r>
            <a:r>
              <a:rPr lang="cs-CZ" sz="4300" dirty="0"/>
              <a:t> </a:t>
            </a:r>
            <a:r>
              <a:rPr lang="cs-CZ" sz="4300" dirty="0" err="1"/>
              <a:t>français</a:t>
            </a:r>
            <a:r>
              <a:rPr lang="cs-CZ" sz="4300" dirty="0"/>
              <a:t> : 10</a:t>
            </a:r>
          </a:p>
          <a:p>
            <a:pPr lvl="0"/>
            <a:r>
              <a:rPr lang="cs-CZ" sz="4300" dirty="0"/>
              <a:t>Regionalisté (zámoří) </a:t>
            </a:r>
            <a:r>
              <a:rPr lang="cs-CZ" sz="4300" dirty="0" err="1"/>
              <a:t>Régionalistes</a:t>
            </a:r>
            <a:r>
              <a:rPr lang="cs-CZ" sz="4300" dirty="0"/>
              <a:t> : 5 </a:t>
            </a:r>
          </a:p>
          <a:p>
            <a:pPr lvl="0"/>
            <a:r>
              <a:rPr lang="cs-CZ" sz="4300" dirty="0"/>
              <a:t>Socialistická strana </a:t>
            </a:r>
            <a:r>
              <a:rPr lang="cs-CZ" sz="4300" dirty="0" err="1"/>
              <a:t>Parti</a:t>
            </a:r>
            <a:r>
              <a:rPr lang="cs-CZ" sz="4300" dirty="0"/>
              <a:t> </a:t>
            </a:r>
            <a:r>
              <a:rPr lang="cs-CZ" sz="4300" dirty="0" err="1"/>
              <a:t>socialiste</a:t>
            </a:r>
            <a:r>
              <a:rPr lang="cs-CZ" sz="4300" dirty="0"/>
              <a:t> : 30</a:t>
            </a:r>
          </a:p>
          <a:p>
            <a:pPr lvl="0"/>
            <a:r>
              <a:rPr lang="cs-CZ" sz="4300" dirty="0"/>
              <a:t>Různí levice (umírněná levice) </a:t>
            </a:r>
            <a:r>
              <a:rPr lang="cs-CZ" sz="4300" dirty="0" err="1"/>
              <a:t>Divers</a:t>
            </a:r>
            <a:r>
              <a:rPr lang="cs-CZ" sz="4300" dirty="0"/>
              <a:t> </a:t>
            </a:r>
            <a:r>
              <a:rPr lang="cs-CZ" sz="4300" dirty="0" err="1"/>
              <a:t>gauche</a:t>
            </a:r>
            <a:r>
              <a:rPr lang="cs-CZ" sz="4300" dirty="0"/>
              <a:t> : 12</a:t>
            </a:r>
          </a:p>
          <a:p>
            <a:pPr lvl="0"/>
            <a:r>
              <a:rPr lang="cs-CZ" sz="4300" dirty="0"/>
              <a:t>Radikální levicová strana </a:t>
            </a:r>
            <a:r>
              <a:rPr lang="cs-CZ" sz="4300" dirty="0" err="1"/>
              <a:t>Parti</a:t>
            </a:r>
            <a:r>
              <a:rPr lang="cs-CZ" sz="4300" dirty="0"/>
              <a:t> </a:t>
            </a:r>
            <a:r>
              <a:rPr lang="cs-CZ" sz="4300" dirty="0" err="1"/>
              <a:t>radical</a:t>
            </a:r>
            <a:r>
              <a:rPr lang="cs-CZ" sz="4300" dirty="0"/>
              <a:t> de </a:t>
            </a:r>
            <a:r>
              <a:rPr lang="cs-CZ" sz="4300" dirty="0" err="1"/>
              <a:t>gauche</a:t>
            </a:r>
            <a:r>
              <a:rPr lang="cs-CZ" sz="4300" dirty="0"/>
              <a:t> : 3</a:t>
            </a:r>
          </a:p>
          <a:p>
            <a:pPr lvl="0"/>
            <a:r>
              <a:rPr lang="cs-CZ" sz="4300" dirty="0"/>
              <a:t>Zelení </a:t>
            </a:r>
            <a:r>
              <a:rPr lang="cs-CZ" sz="4300" dirty="0" err="1"/>
              <a:t>Europe</a:t>
            </a:r>
            <a:r>
              <a:rPr lang="cs-CZ" sz="4300" dirty="0"/>
              <a:t> </a:t>
            </a:r>
            <a:r>
              <a:rPr lang="cs-CZ" sz="4300" dirty="0" err="1"/>
              <a:t>Écologie</a:t>
            </a:r>
            <a:r>
              <a:rPr lang="cs-CZ" sz="4300" dirty="0"/>
              <a:t> Les </a:t>
            </a:r>
            <a:r>
              <a:rPr lang="cs-CZ" sz="4300" dirty="0" err="1"/>
              <a:t>Verts</a:t>
            </a:r>
            <a:r>
              <a:rPr lang="cs-CZ" sz="4300" dirty="0"/>
              <a:t> : 1</a:t>
            </a:r>
          </a:p>
          <a:p>
            <a:pPr lvl="0"/>
            <a:r>
              <a:rPr lang="cs-CZ" sz="4300" dirty="0"/>
              <a:t>Různí (umírnění) </a:t>
            </a:r>
            <a:r>
              <a:rPr lang="cs-CZ" sz="4300" dirty="0" err="1"/>
              <a:t>Divers</a:t>
            </a:r>
            <a:r>
              <a:rPr lang="cs-CZ" sz="4300" dirty="0"/>
              <a:t> : 3 </a:t>
            </a:r>
          </a:p>
          <a:p>
            <a:pPr lvl="0"/>
            <a:r>
              <a:rPr lang="cs-CZ" sz="4300" dirty="0"/>
              <a:t>Republika v Pohybu La </a:t>
            </a:r>
            <a:r>
              <a:rPr lang="cs-CZ" sz="4300" dirty="0" err="1"/>
              <a:t>République</a:t>
            </a:r>
            <a:r>
              <a:rPr lang="cs-CZ" sz="4300" dirty="0"/>
              <a:t> en </a:t>
            </a:r>
            <a:r>
              <a:rPr lang="cs-CZ" sz="4300" dirty="0" err="1"/>
              <a:t>marche</a:t>
            </a:r>
            <a:r>
              <a:rPr lang="cs-CZ" sz="4300" dirty="0"/>
              <a:t> : 308 </a:t>
            </a:r>
          </a:p>
          <a:p>
            <a:pPr lvl="0"/>
            <a:r>
              <a:rPr lang="cs-CZ" sz="4300" dirty="0"/>
              <a:t>Demokratické hnutí (</a:t>
            </a:r>
            <a:r>
              <a:rPr lang="cs-CZ" sz="4300" dirty="0" err="1"/>
              <a:t>unmírněná</a:t>
            </a:r>
            <a:r>
              <a:rPr lang="cs-CZ" sz="4300" dirty="0"/>
              <a:t> pravice – zbytky UDF) </a:t>
            </a:r>
            <a:r>
              <a:rPr lang="cs-CZ" sz="4300" dirty="0" err="1"/>
              <a:t>Mouvement</a:t>
            </a:r>
            <a:r>
              <a:rPr lang="cs-CZ" sz="4300" dirty="0"/>
              <a:t> </a:t>
            </a:r>
            <a:r>
              <a:rPr lang="cs-CZ" sz="4300" dirty="0" err="1"/>
              <a:t>démocrate</a:t>
            </a:r>
            <a:r>
              <a:rPr lang="cs-CZ" sz="4300" dirty="0"/>
              <a:t> : 42 </a:t>
            </a:r>
          </a:p>
          <a:p>
            <a:pPr lvl="0"/>
            <a:r>
              <a:rPr lang="cs-CZ" sz="4300" dirty="0"/>
              <a:t>Unie demokratů a nezávislých Union des </a:t>
            </a:r>
            <a:r>
              <a:rPr lang="cs-CZ" sz="4300" dirty="0" err="1"/>
              <a:t>démocrates</a:t>
            </a:r>
            <a:r>
              <a:rPr lang="cs-CZ" sz="4300" dirty="0"/>
              <a:t> et </a:t>
            </a:r>
            <a:r>
              <a:rPr lang="cs-CZ" sz="4300" dirty="0" err="1"/>
              <a:t>indépendants</a:t>
            </a:r>
            <a:r>
              <a:rPr lang="cs-CZ" sz="4300" dirty="0"/>
              <a:t> : 18 </a:t>
            </a:r>
          </a:p>
          <a:p>
            <a:pPr lvl="0"/>
            <a:r>
              <a:rPr lang="cs-CZ" sz="4300" dirty="0"/>
              <a:t>Republikáni Les </a:t>
            </a:r>
            <a:r>
              <a:rPr lang="cs-CZ" sz="4300" dirty="0" err="1"/>
              <a:t>Républicains</a:t>
            </a:r>
            <a:r>
              <a:rPr lang="cs-CZ" sz="4300" dirty="0"/>
              <a:t> : 112 </a:t>
            </a:r>
          </a:p>
          <a:p>
            <a:pPr lvl="0"/>
            <a:r>
              <a:rPr lang="cs-CZ" sz="4300" dirty="0"/>
              <a:t>Různé pravice (umírněná pravice) </a:t>
            </a:r>
            <a:r>
              <a:rPr lang="cs-CZ" sz="4300" dirty="0" err="1"/>
              <a:t>Divers</a:t>
            </a:r>
            <a:r>
              <a:rPr lang="cs-CZ" sz="4300" dirty="0"/>
              <a:t> </a:t>
            </a:r>
            <a:r>
              <a:rPr lang="cs-CZ" sz="4300" dirty="0" err="1"/>
              <a:t>droite</a:t>
            </a:r>
            <a:r>
              <a:rPr lang="cs-CZ" sz="4300" dirty="0"/>
              <a:t> : 6 </a:t>
            </a:r>
          </a:p>
          <a:p>
            <a:pPr lvl="0"/>
            <a:r>
              <a:rPr lang="cs-CZ" sz="4300" dirty="0"/>
              <a:t>Vstaň Francie (</a:t>
            </a:r>
            <a:r>
              <a:rPr lang="cs-CZ" sz="4300" dirty="0" err="1"/>
              <a:t>pr</a:t>
            </a:r>
            <a:r>
              <a:rPr lang="cs-CZ" sz="4300" dirty="0"/>
              <a:t>.) </a:t>
            </a:r>
            <a:r>
              <a:rPr lang="cs-CZ" sz="4300" dirty="0" err="1"/>
              <a:t>Debout</a:t>
            </a:r>
            <a:r>
              <a:rPr lang="cs-CZ" sz="4300" dirty="0"/>
              <a:t> la France : 1 </a:t>
            </a:r>
          </a:p>
          <a:p>
            <a:pPr lvl="0"/>
            <a:r>
              <a:rPr lang="cs-CZ" sz="4300" dirty="0"/>
              <a:t>Národní sdružení (ex-FN) </a:t>
            </a:r>
            <a:r>
              <a:rPr lang="cs-CZ" sz="4300" dirty="0" err="1"/>
              <a:t>Rassemblement</a:t>
            </a:r>
            <a:r>
              <a:rPr lang="cs-CZ" sz="4300" dirty="0"/>
              <a:t> </a:t>
            </a:r>
            <a:r>
              <a:rPr lang="cs-CZ" sz="4300" dirty="0" err="1"/>
              <a:t>national</a:t>
            </a:r>
            <a:r>
              <a:rPr lang="cs-CZ" sz="4300" dirty="0"/>
              <a:t> : 8 </a:t>
            </a:r>
          </a:p>
          <a:p>
            <a:pPr lvl="0"/>
            <a:r>
              <a:rPr lang="cs-CZ" sz="4300" dirty="0"/>
              <a:t>Jižanská liga (kr.pr.) </a:t>
            </a:r>
            <a:r>
              <a:rPr lang="cs-CZ" sz="4300" dirty="0" err="1"/>
              <a:t>Ligue</a:t>
            </a:r>
            <a:r>
              <a:rPr lang="cs-CZ" sz="4300" dirty="0"/>
              <a:t> </a:t>
            </a:r>
            <a:r>
              <a:rPr lang="cs-CZ" sz="4300" dirty="0" err="1"/>
              <a:t>du</a:t>
            </a:r>
            <a:r>
              <a:rPr lang="cs-CZ" sz="4300" dirty="0"/>
              <a:t> Sud : 1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CCCEDC-BC3C-4A16-9CEC-62E1131A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698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4A433-647A-4DE0-9AD3-559C47E5A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2017 – doplňky…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2D159F-851A-421B-BE94-D84E28A93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15835" cy="45307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r. 2018 se konaly </a:t>
            </a:r>
            <a:r>
              <a:rPr lang="cs-CZ" b="1" dirty="0"/>
              <a:t>doplňující volby </a:t>
            </a:r>
            <a:r>
              <a:rPr lang="cs-CZ" dirty="0"/>
              <a:t>(celkem 10, z toho 8 po rozhodnutí ÚR o zrušení voleb – z toho 6 potvrdili původní vítězství, 1 byl odebrán mandát a bylo mu uděleno ÚR 3 roky nevolitelnosti kvůli nesrovnalostem ve věci placení daní)</a:t>
            </a:r>
          </a:p>
          <a:p>
            <a:r>
              <a:rPr lang="cs-CZ" dirty="0"/>
              <a:t>Statistiky:</a:t>
            </a:r>
          </a:p>
          <a:p>
            <a:pPr lvl="1"/>
            <a:r>
              <a:rPr lang="cs-CZ" b="1" dirty="0"/>
              <a:t>39% žen </a:t>
            </a:r>
            <a:r>
              <a:rPr lang="cs-CZ" dirty="0"/>
              <a:t>(nejvíc od začátku V. </a:t>
            </a:r>
            <a:r>
              <a:rPr lang="cs-CZ" dirty="0" err="1"/>
              <a:t>rep</a:t>
            </a:r>
            <a:r>
              <a:rPr lang="cs-CZ" dirty="0"/>
              <a:t>., 26% před r. 2017) (NB: zákon z 6/6/2000) </a:t>
            </a:r>
          </a:p>
          <a:p>
            <a:pPr lvl="1"/>
            <a:r>
              <a:rPr lang="cs-CZ" dirty="0"/>
              <a:t>Pouze </a:t>
            </a:r>
            <a:r>
              <a:rPr lang="cs-CZ" b="1" dirty="0"/>
              <a:t>148 poslanců obhájili mandát </a:t>
            </a:r>
            <a:r>
              <a:rPr lang="cs-CZ" dirty="0"/>
              <a:t>(v předchozích dvou volbách bylo cca 57% obhájených mandátů, nutno poznamenat, že 223 poslanců se ani nepokusili obhájit mandát), + 26 z jednoho předchozího období.</a:t>
            </a:r>
          </a:p>
          <a:p>
            <a:pPr lvl="1"/>
            <a:r>
              <a:rPr lang="cs-CZ" dirty="0"/>
              <a:t>U poslanců LREM pouze 28 znovuzvolených (21 ex-PS). Celkem 116 poslanců bez jakékoliv (dohledatelné) politické zkušenosti.</a:t>
            </a:r>
          </a:p>
          <a:p>
            <a:pPr lvl="1"/>
            <a:r>
              <a:rPr lang="cs-CZ" dirty="0"/>
              <a:t>Průměrný věk poslanců: 49 let v r. 2017 (54 v r. 2012)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E66733-5D65-432D-A6C7-837ECEFB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852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11AC1-DAE3-47A3-9A74-0DC4BC84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912"/>
          </a:xfrm>
        </p:spPr>
        <p:txBody>
          <a:bodyPr/>
          <a:lstStyle/>
          <a:p>
            <a:r>
              <a:rPr lang="cs-CZ" dirty="0"/>
              <a:t>Poslanecké volby 1956 vs. 1958</a:t>
            </a:r>
          </a:p>
        </p:txBody>
      </p:sp>
      <p:pic>
        <p:nvPicPr>
          <p:cNvPr id="6" name="Zástupný obsah 5" descr="Obsah obrázku deštník&#10;&#10;Popis byl vytvořen automaticky">
            <a:extLst>
              <a:ext uri="{FF2B5EF4-FFF2-40B4-BE49-F238E27FC236}">
                <a16:creationId xmlns:a16="http://schemas.microsoft.com/office/drawing/2014/main" id="{6EC28F1C-139A-4767-BA6D-DEEB873B4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70" y="1467712"/>
            <a:ext cx="2857909" cy="215613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AA0A4E-2F31-44F5-AFB6-338D8187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23</a:t>
            </a:fld>
            <a:endParaRPr lang="cs-CZ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AE2C7BFA-1FAF-486F-856F-FA968A796F4A}"/>
              </a:ext>
            </a:extLst>
          </p:cNvPr>
          <p:cNvGraphicFramePr>
            <a:graphicFrameLocks noGrp="1"/>
          </p:cNvGraphicFramePr>
          <p:nvPr/>
        </p:nvGraphicFramePr>
        <p:xfrm>
          <a:off x="979653" y="3782521"/>
          <a:ext cx="3592195" cy="2834518"/>
        </p:xfrm>
        <a:graphic>
          <a:graphicData uri="http://schemas.openxmlformats.org/drawingml/2006/table">
            <a:tbl>
              <a:tblPr firstRow="1" firstCol="1" bandRow="1"/>
              <a:tblGrid>
                <a:gridCol w="1501775">
                  <a:extLst>
                    <a:ext uri="{9D8B030D-6E8A-4147-A177-3AD203B41FA5}">
                      <a16:colId xmlns:a16="http://schemas.microsoft.com/office/drawing/2014/main" val="3164491636"/>
                    </a:ext>
                  </a:extLst>
                </a:gridCol>
                <a:gridCol w="697865">
                  <a:extLst>
                    <a:ext uri="{9D8B030D-6E8A-4147-A177-3AD203B41FA5}">
                      <a16:colId xmlns:a16="http://schemas.microsoft.com/office/drawing/2014/main" val="354252689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595437050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14560300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Strany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hlasů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mandátů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Počet mandátů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166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KSF &amp; přidružené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25,9 %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23,9 %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0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SFIO (socialisté)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15,2 %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15,0 %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018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Radikálové &amp; UDSR (levice)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11,3 %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14,5 %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430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Umírněná pravice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15,3 %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15,2 %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60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Lidové republikánské hnutí (MRP)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11,1 %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14,4 %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27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Sociální republikáni (Gaullisté)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02,7 %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03,3 %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48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Poujadisté (populisté)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11,6 %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08,3 %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967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Krajní pravice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01,2 %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483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Různí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00,4 %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1,4 %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156436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268465C4-9C00-44E2-B024-96ADF3E71FD8}"/>
              </a:ext>
            </a:extLst>
          </p:cNvPr>
          <p:cNvGraphicFramePr>
            <a:graphicFrameLocks noGrp="1"/>
          </p:cNvGraphicFramePr>
          <p:nvPr/>
        </p:nvGraphicFramePr>
        <p:xfrm>
          <a:off x="5893293" y="3782520"/>
          <a:ext cx="5177161" cy="2763495"/>
        </p:xfrm>
        <a:graphic>
          <a:graphicData uri="http://schemas.openxmlformats.org/drawingml/2006/table">
            <a:tbl>
              <a:tblPr firstRow="1" firstCol="1" bandRow="1"/>
              <a:tblGrid>
                <a:gridCol w="2791606">
                  <a:extLst>
                    <a:ext uri="{9D8B030D-6E8A-4147-A177-3AD203B41FA5}">
                      <a16:colId xmlns:a16="http://schemas.microsoft.com/office/drawing/2014/main" val="3000587911"/>
                    </a:ext>
                  </a:extLst>
                </a:gridCol>
                <a:gridCol w="913617">
                  <a:extLst>
                    <a:ext uri="{9D8B030D-6E8A-4147-A177-3AD203B41FA5}">
                      <a16:colId xmlns:a16="http://schemas.microsoft.com/office/drawing/2014/main" val="2151512009"/>
                    </a:ext>
                  </a:extLst>
                </a:gridCol>
                <a:gridCol w="913617">
                  <a:extLst>
                    <a:ext uri="{9D8B030D-6E8A-4147-A177-3AD203B41FA5}">
                      <a16:colId xmlns:a16="http://schemas.microsoft.com/office/drawing/2014/main" val="920649853"/>
                    </a:ext>
                  </a:extLst>
                </a:gridCol>
                <a:gridCol w="558321">
                  <a:extLst>
                    <a:ext uri="{9D8B030D-6E8A-4147-A177-3AD203B41FA5}">
                      <a16:colId xmlns:a16="http://schemas.microsoft.com/office/drawing/2014/main" val="980440888"/>
                    </a:ext>
                  </a:extLst>
                </a:gridCol>
              </a:tblGrid>
              <a:tr h="21374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Politické strany a volební koalice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kolo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kolo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873766"/>
                  </a:ext>
                </a:extLst>
              </a:tr>
              <a:tr h="2472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mandáty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029843"/>
                  </a:ext>
                </a:extLst>
              </a:tr>
              <a:tr h="235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KSF (PCF)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18,9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87228"/>
                  </a:ext>
                </a:extLst>
              </a:tr>
              <a:tr h="21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Unie demokratických sil (UFD)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348880"/>
                  </a:ext>
                </a:extLst>
              </a:tr>
              <a:tr h="415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française de l'Internationale ouvrière (SFIO)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07,3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360229"/>
                  </a:ext>
                </a:extLst>
              </a:tr>
              <a:tr h="21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RAD, RGR &amp; přidružení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779434"/>
                  </a:ext>
                </a:extLst>
              </a:tr>
              <a:tr h="21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Lidové republikánské hnutí (MRP)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842414"/>
                  </a:ext>
                </a:extLst>
              </a:tr>
              <a:tr h="21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Národní centrum nezávislých a zemědělců (CNIP)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24,2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065129"/>
                  </a:ext>
                </a:extLst>
              </a:tr>
              <a:tr h="21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Umírněná pravice (různí)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14,8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57453"/>
                  </a:ext>
                </a:extLst>
              </a:tr>
              <a:tr h="21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Unie pro novou republiku (UNR)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17,6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34,6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832542"/>
                  </a:ext>
                </a:extLst>
              </a:tr>
              <a:tr h="213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Krajní pravice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163438"/>
                  </a:ext>
                </a:extLst>
              </a:tr>
            </a:tbl>
          </a:graphicData>
        </a:graphic>
      </p:graphicFrame>
      <p:pic>
        <p:nvPicPr>
          <p:cNvPr id="13" name="Obrázek 12" descr="Obsah obrázku deštník, kreslení&#10;&#10;Popis byl vytvořen automaticky">
            <a:extLst>
              <a:ext uri="{FF2B5EF4-FFF2-40B4-BE49-F238E27FC236}">
                <a16:creationId xmlns:a16="http://schemas.microsoft.com/office/drawing/2014/main" id="{1CC02492-4ED2-4124-8137-4D6204B10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36" y="1218427"/>
            <a:ext cx="4079328" cy="24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52303-9BE3-4239-BC1D-AAE17797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9904"/>
          </a:xfrm>
        </p:spPr>
        <p:txBody>
          <a:bodyPr/>
          <a:lstStyle/>
          <a:p>
            <a:pPr algn="ctr"/>
            <a:r>
              <a:rPr lang="cs-CZ" dirty="0"/>
              <a:t>1962 – 1967 – 1968</a:t>
            </a:r>
            <a:br>
              <a:rPr lang="cs-CZ" dirty="0"/>
            </a:br>
            <a:r>
              <a:rPr lang="cs-CZ" dirty="0"/>
              <a:t>(</a:t>
            </a:r>
            <a:r>
              <a:rPr lang="cs-CZ" i="1" dirty="0"/>
              <a:t>Fait </a:t>
            </a:r>
            <a:r>
              <a:rPr lang="cs-CZ" i="1" dirty="0" err="1"/>
              <a:t>majoritaire</a:t>
            </a:r>
            <a:r>
              <a:rPr lang="cs-CZ" i="1" dirty="0"/>
              <a:t> </a:t>
            </a:r>
            <a:r>
              <a:rPr lang="cs-CZ" dirty="0"/>
              <a:t>a „volby strachu“)</a:t>
            </a:r>
          </a:p>
        </p:txBody>
      </p:sp>
      <p:pic>
        <p:nvPicPr>
          <p:cNvPr id="6" name="Zástupný obsah 5" descr="Obsah obrázku doprava&#10;&#10;Popis byl vytvořen automaticky">
            <a:extLst>
              <a:ext uri="{FF2B5EF4-FFF2-40B4-BE49-F238E27FC236}">
                <a16:creationId xmlns:a16="http://schemas.microsoft.com/office/drawing/2014/main" id="{C43C7227-208F-47E9-A3DD-6985C21AB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2" y="2858610"/>
            <a:ext cx="3721534" cy="191393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4F1E86-23F1-4A79-9124-BF16CD70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24</a:t>
            </a:fld>
            <a:endParaRPr lang="cs-CZ"/>
          </a:p>
        </p:txBody>
      </p:sp>
      <p:pic>
        <p:nvPicPr>
          <p:cNvPr id="8" name="Obrázek 7" descr="Obsah obrázku doprava&#10;&#10;Popis byl vytvořen automaticky">
            <a:extLst>
              <a:ext uri="{FF2B5EF4-FFF2-40B4-BE49-F238E27FC236}">
                <a16:creationId xmlns:a16="http://schemas.microsoft.com/office/drawing/2014/main" id="{1565E857-AEDE-4BB2-A29A-EC576C6C3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33" y="2858610"/>
            <a:ext cx="3721534" cy="19139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B7399FA-1976-4DA0-A3EF-31EC65307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438" y="2966282"/>
            <a:ext cx="3474864" cy="247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63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DD890-929B-464A-8B4E-1DD74A963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1978 - 1981 – 1986 – 1988</a:t>
            </a:r>
            <a:br>
              <a:rPr lang="cs-CZ" dirty="0"/>
            </a:br>
            <a:r>
              <a:rPr lang="cs-CZ" dirty="0"/>
              <a:t>(</a:t>
            </a:r>
            <a:r>
              <a:rPr lang="cs-CZ" i="1" dirty="0"/>
              <a:t>quadrille </a:t>
            </a:r>
            <a:r>
              <a:rPr lang="cs-CZ" i="1" dirty="0" err="1"/>
              <a:t>bipolaire</a:t>
            </a:r>
            <a:r>
              <a:rPr lang="cs-CZ" i="1" dirty="0"/>
              <a:t> </a:t>
            </a:r>
            <a:r>
              <a:rPr lang="cs-CZ" dirty="0"/>
              <a:t>- bipolární čtverylka)</a:t>
            </a:r>
          </a:p>
        </p:txBody>
      </p:sp>
      <p:pic>
        <p:nvPicPr>
          <p:cNvPr id="6" name="Zástupný obsah 5" descr="Obsah obrázku deštník, zařízení, hodiny&#10;&#10;Popis byl vytvořen automaticky">
            <a:extLst>
              <a:ext uri="{FF2B5EF4-FFF2-40B4-BE49-F238E27FC236}">
                <a16:creationId xmlns:a16="http://schemas.microsoft.com/office/drawing/2014/main" id="{478BC990-B0B8-494A-A585-8BE0F9B85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71" y="2392062"/>
            <a:ext cx="2896948" cy="198647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80C650-361B-4E88-B577-9972E8EB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25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4E6099A-F9AC-4FA7-B62C-A4C5492E5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1" y="2414726"/>
            <a:ext cx="2793376" cy="191545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D9AF6C4-CE58-4E9E-851F-460F4E9E9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28" y="2416945"/>
            <a:ext cx="2843508" cy="14623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DDB92B5-03BF-4052-BEFA-5B443B908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5376" y="2477608"/>
            <a:ext cx="2633234" cy="185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hlinkClick r:id="rId2"/>
            <a:extLst>
              <a:ext uri="{FF2B5EF4-FFF2-40B4-BE49-F238E27FC236}">
                <a16:creationId xmlns:a16="http://schemas.microsoft.com/office/drawing/2014/main" id="{68DD72D7-4002-402C-A0E9-46B248403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3558475"/>
            <a:ext cx="1158814" cy="17382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460276A-D817-413D-9901-41BFF4A2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Parlament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41C335-5056-41C4-AC39-57DF7B643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534" y="1482571"/>
            <a:ext cx="8312460" cy="469439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>
                <a:hlinkClick r:id="rId4"/>
              </a:rPr>
              <a:t>Národní shromáždění</a:t>
            </a:r>
            <a:r>
              <a:rPr lang="cs-CZ" dirty="0">
                <a:hlinkClick r:id="rId4"/>
              </a:rPr>
              <a:t>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2400" dirty="0"/>
              <a:t>577 poslanců (viz tabulku)</a:t>
            </a:r>
          </a:p>
          <a:p>
            <a:pPr marL="0" indent="0">
              <a:buNone/>
            </a:pPr>
            <a:r>
              <a:rPr lang="cs-CZ" sz="2400" dirty="0"/>
              <a:t>	min. věk: 23.</a:t>
            </a:r>
          </a:p>
          <a:p>
            <a:pPr marL="0" indent="0">
              <a:buNone/>
            </a:pPr>
            <a:r>
              <a:rPr lang="cs-CZ" sz="2400" dirty="0"/>
              <a:t>	zvoleni na 5 let, 2 kolový většinový volební systém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err="1"/>
              <a:t>Palais</a:t>
            </a:r>
            <a:r>
              <a:rPr lang="cs-CZ" sz="2400" dirty="0"/>
              <a:t> Bourbon (od r. 1795/1798)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 </a:t>
            </a:r>
            <a:r>
              <a:rPr lang="cs-CZ" b="1" dirty="0">
                <a:hlinkClick r:id="rId5"/>
              </a:rPr>
              <a:t>Senát</a:t>
            </a:r>
            <a:r>
              <a:rPr lang="cs-CZ" dirty="0"/>
              <a:t> </a:t>
            </a:r>
          </a:p>
          <a:p>
            <a:pPr marL="457200" lvl="1" indent="0">
              <a:buNone/>
            </a:pPr>
            <a:r>
              <a:rPr lang="cs-CZ" dirty="0"/>
              <a:t>	348 senátorů (původně 301) (326 + 10 + 12)</a:t>
            </a:r>
          </a:p>
          <a:p>
            <a:pPr marL="914400" lvl="2" indent="0">
              <a:buNone/>
            </a:pPr>
            <a:r>
              <a:rPr lang="cs-CZ" dirty="0"/>
              <a:t>Min. věk: 30 (původně 35)</a:t>
            </a:r>
          </a:p>
          <a:p>
            <a:pPr marL="457200" lvl="1" indent="0">
              <a:buNone/>
            </a:pPr>
            <a:r>
              <a:rPr lang="cs-CZ" dirty="0"/>
              <a:t>	zvoleni na 6 let (původně 9), obnovení po polovinách (původně 1/3), nepřímá volba (podle velikosti departmentu)</a:t>
            </a:r>
          </a:p>
          <a:p>
            <a:pPr marL="457200" lvl="1" indent="0">
              <a:buNone/>
            </a:pPr>
            <a:r>
              <a:rPr lang="cs-CZ" dirty="0"/>
              <a:t>	Senát zajišťuje </a:t>
            </a:r>
            <a:r>
              <a:rPr lang="cs-CZ" dirty="0" err="1"/>
              <a:t>zjm</a:t>
            </a:r>
            <a:r>
              <a:rPr lang="cs-CZ" dirty="0"/>
              <a:t>. zastoupení územních celků republiky (čl. 24.4 Ú.)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err="1"/>
              <a:t>Palais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Luxembourg</a:t>
            </a:r>
            <a:r>
              <a:rPr lang="cs-CZ" dirty="0"/>
              <a:t> (od r. 1799)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Podobná struktura (</a:t>
            </a:r>
            <a:r>
              <a:rPr lang="cs-CZ" dirty="0" err="1"/>
              <a:t>zjm</a:t>
            </a:r>
            <a:r>
              <a:rPr lang="cs-CZ" dirty="0"/>
              <a:t>. omezený počet </a:t>
            </a:r>
            <a:r>
              <a:rPr lang="cs-CZ" dirty="0" err="1"/>
              <a:t>plt</a:t>
            </a:r>
            <a:r>
              <a:rPr lang="cs-CZ" dirty="0"/>
              <a:t> komis, 8 a 7),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AC53CB-301C-4C68-8823-E327E769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3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DC78BA-F11C-4B59-B31D-025D0C481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9625" y="3558099"/>
            <a:ext cx="2222375" cy="138898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4B988F3-F5D0-462E-9C74-D105C8F08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9715" y="4926799"/>
            <a:ext cx="2882285" cy="19209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A833601-7723-470E-8CB3-1C42BD9F8D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0823" y="1482571"/>
            <a:ext cx="3391177" cy="190707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22025D3-793A-4DC4-9005-147F9E563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3923" y="77186"/>
            <a:ext cx="2108077" cy="1405385"/>
          </a:xfrm>
          <a:prstGeom prst="rect">
            <a:avLst/>
          </a:prstGeom>
        </p:spPr>
      </p:pic>
      <p:pic>
        <p:nvPicPr>
          <p:cNvPr id="12" name="Obrázek 11" descr="Obsah obrázku osoba, muž, exteriér, oblek&#10;&#10;Popis byl vytvořen automaticky">
            <a:hlinkClick r:id="rId10"/>
            <a:extLst>
              <a:ext uri="{FF2B5EF4-FFF2-40B4-BE49-F238E27FC236}">
                <a16:creationId xmlns:a16="http://schemas.microsoft.com/office/drawing/2014/main" id="{1EAE7688-9DE7-40CA-8C1B-A701BC90AB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08" y="252760"/>
            <a:ext cx="1590717" cy="106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5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25C6C-4A74-46F0-8C69-10B2D580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376"/>
          </a:xfrm>
        </p:spPr>
        <p:txBody>
          <a:bodyPr>
            <a:normAutofit fontScale="90000"/>
          </a:bodyPr>
          <a:lstStyle/>
          <a:p>
            <a:r>
              <a:rPr lang="cs-CZ" dirty="0"/>
              <a:t>Počet mandátů, počet žen v NS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CB6C20F-0305-43BD-87BD-C886FFE256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43179"/>
          <a:ext cx="10515600" cy="946658"/>
        </p:xfrm>
        <a:graphic>
          <a:graphicData uri="http://schemas.openxmlformats.org/drawingml/2006/table">
            <a:tbl>
              <a:tblPr firstRow="1" firstCol="1" bandRow="1"/>
              <a:tblGrid>
                <a:gridCol w="1168400">
                  <a:extLst>
                    <a:ext uri="{9D8B030D-6E8A-4147-A177-3AD203B41FA5}">
                      <a16:colId xmlns:a16="http://schemas.microsoft.com/office/drawing/2014/main" val="409208009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43110667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6414356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75231260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67903968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4079456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4768719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85294038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9305284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Volební období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(1958)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(1962)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(1967)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(1968)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(1973)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(1978)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(1981)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(1986)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850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Mandátů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579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482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487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487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490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491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491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999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Volební období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(1988)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(1993)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11 (1997)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(2002)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(2007)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14 (2012)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(2017)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485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Mandátů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172748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4354D4-90A7-4BF1-85EB-97554F9D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4</a:t>
            </a:fld>
            <a:endParaRPr lang="cs-CZ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E0EA5145-82C5-4FDD-9865-1374791254C1}"/>
              </a:ext>
            </a:extLst>
          </p:cNvPr>
          <p:cNvGraphicFramePr>
            <a:graphicFrameLocks noGrp="1"/>
          </p:cNvGraphicFramePr>
          <p:nvPr/>
        </p:nvGraphicFramePr>
        <p:xfrm>
          <a:off x="7211609" y="2524679"/>
          <a:ext cx="3379470" cy="4148971"/>
        </p:xfrm>
        <a:graphic>
          <a:graphicData uri="http://schemas.openxmlformats.org/drawingml/2006/table">
            <a:tbl>
              <a:tblPr firstRow="1" firstCol="1" bandRow="1"/>
              <a:tblGrid>
                <a:gridCol w="897255">
                  <a:extLst>
                    <a:ext uri="{9D8B030D-6E8A-4147-A177-3AD203B41FA5}">
                      <a16:colId xmlns:a16="http://schemas.microsoft.com/office/drawing/2014/main" val="993028782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100595015"/>
                    </a:ext>
                  </a:extLst>
                </a:gridCol>
                <a:gridCol w="1582420">
                  <a:extLst>
                    <a:ext uri="{9D8B030D-6E8A-4147-A177-3AD203B41FA5}">
                      <a16:colId xmlns:a16="http://schemas.microsoft.com/office/drawing/2014/main" val="28451495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Voleb.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obd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Počet žen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z celkového počtu poslanců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097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(5+3)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1,4 %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359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1,7 %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35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2,3 %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122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1,6 %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45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1,6 %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293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4,1 %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50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5,3 %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494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5,9 %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209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5,7 %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62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6,1 %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818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10,9 %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901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12,3 %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256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18,5 %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969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26,9 %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486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38,6 %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464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19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0276A-D817-413D-9901-41BFF4A2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Parlament - Obecná pravidla - statut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41C335-5056-41C4-AC39-57DF7B643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49179" cy="435133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Poslanecký/senátorský mandát </a:t>
            </a:r>
          </a:p>
          <a:p>
            <a:pPr marL="0" indent="0">
              <a:buNone/>
            </a:pPr>
            <a:r>
              <a:rPr lang="cs-CZ" dirty="0"/>
              <a:t>Čl. 26 Ú.: V zásadě </a:t>
            </a:r>
            <a:r>
              <a:rPr lang="cs-CZ" b="1" u="sng" dirty="0"/>
              <a:t>klasická imunita </a:t>
            </a:r>
            <a:r>
              <a:rPr lang="cs-CZ" dirty="0"/>
              <a:t>(protekce)</a:t>
            </a:r>
          </a:p>
          <a:p>
            <a:r>
              <a:rPr lang="cs-CZ" b="1" u="sng" dirty="0"/>
              <a:t>Neslučitelnosti</a:t>
            </a:r>
            <a:r>
              <a:rPr lang="cs-CZ" b="1" dirty="0"/>
              <a:t> mandátu s veřejnými nevolitelnými funkcemi </a:t>
            </a:r>
            <a:r>
              <a:rPr lang="cs-CZ" dirty="0"/>
              <a:t>(ve většině případů, zvolený nemůže zůstat ve zaměstnání)</a:t>
            </a:r>
            <a:r>
              <a:rPr lang="cs-CZ" b="1" dirty="0"/>
              <a:t>.</a:t>
            </a:r>
            <a:r>
              <a:rPr lang="cs-CZ" dirty="0"/>
              <a:t> Ovšem zvláštní </a:t>
            </a:r>
            <a:r>
              <a:rPr lang="cs-CZ" b="1" dirty="0"/>
              <a:t>možnosti pro úředníky </a:t>
            </a:r>
            <a:r>
              <a:rPr lang="cs-CZ" dirty="0"/>
              <a:t>(odloučenost-</a:t>
            </a:r>
            <a:r>
              <a:rPr lang="cs-CZ" i="1" dirty="0" err="1"/>
              <a:t>détachement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>
                <a:hlinkClick r:id="rId2"/>
              </a:rPr>
              <a:t>http://www.assemblee-nationale.fr/11/tribun/csp1.asp</a:t>
            </a:r>
            <a:r>
              <a:rPr lang="cs-CZ" dirty="0"/>
              <a:t>) </a:t>
            </a:r>
          </a:p>
          <a:p>
            <a:r>
              <a:rPr lang="cs-CZ" b="1" dirty="0"/>
              <a:t>Kumulování mandátu </a:t>
            </a:r>
            <a:r>
              <a:rPr lang="cs-CZ" dirty="0"/>
              <a:t>poslanec/senátor je klasicky nemožný, z Ústavy nelze ani kumulovat mandát s funkcemi člena Ústavní rady, člena Nejvyšší rady soudního úřednictva (</a:t>
            </a:r>
            <a:r>
              <a:rPr lang="cs-CZ" i="1" dirty="0" err="1"/>
              <a:t>Conseil</a:t>
            </a:r>
            <a:r>
              <a:rPr lang="cs-CZ" i="1" dirty="0"/>
              <a:t> </a:t>
            </a:r>
            <a:r>
              <a:rPr lang="cs-CZ" i="1" dirty="0" err="1"/>
              <a:t>supérieur</a:t>
            </a:r>
            <a:r>
              <a:rPr lang="cs-CZ" i="1" dirty="0"/>
              <a:t> de la </a:t>
            </a:r>
            <a:r>
              <a:rPr lang="cs-CZ" i="1" dirty="0" err="1"/>
              <a:t>magistrature</a:t>
            </a:r>
            <a:r>
              <a:rPr lang="cs-CZ" dirty="0"/>
              <a:t>) a člena Ekonomické a sociální rady (</a:t>
            </a:r>
            <a:r>
              <a:rPr lang="cs-CZ" i="1" dirty="0" err="1"/>
              <a:t>Conseil</a:t>
            </a:r>
            <a:r>
              <a:rPr lang="cs-CZ" i="1" dirty="0"/>
              <a:t> </a:t>
            </a:r>
            <a:r>
              <a:rPr lang="cs-CZ" i="1" dirty="0" err="1"/>
              <a:t>économique</a:t>
            </a:r>
            <a:r>
              <a:rPr lang="cs-CZ" i="1" dirty="0"/>
              <a:t> et </a:t>
            </a:r>
            <a:r>
              <a:rPr lang="cs-CZ" i="1" dirty="0" err="1"/>
              <a:t>social</a:t>
            </a:r>
            <a:r>
              <a:rPr lang="cs-CZ" dirty="0"/>
              <a:t>). Není možné být poslancem/senátorem a poslancem v EP. </a:t>
            </a:r>
            <a:r>
              <a:rPr lang="cs-CZ" b="1" u="sng" dirty="0"/>
              <a:t>Zákon z 31.12.1985</a:t>
            </a:r>
            <a:r>
              <a:rPr lang="cs-CZ" dirty="0"/>
              <a:t> </a:t>
            </a:r>
            <a:r>
              <a:rPr lang="cs-CZ" b="1" dirty="0"/>
              <a:t>znemožňuje kumulování více než dvou mandátů.</a:t>
            </a:r>
          </a:p>
          <a:p>
            <a:pPr marL="0" indent="0">
              <a:buNone/>
            </a:pPr>
            <a:r>
              <a:rPr lang="cs-CZ" dirty="0"/>
              <a:t>43% poslanců jsou současně starostové (pouze 20% nemá místní mandát…),  36% senátorů</a:t>
            </a:r>
          </a:p>
          <a:p>
            <a:r>
              <a:rPr lang="cs-CZ" dirty="0"/>
              <a:t>obecná neslučitelnost mandátu se soukromými funkcemi, aby nedošlo k případnému </a:t>
            </a:r>
            <a:r>
              <a:rPr lang="cs-CZ" b="1" dirty="0"/>
              <a:t>střetu zájmů, včetně zprostředkovaně… </a:t>
            </a:r>
            <a:r>
              <a:rPr lang="cs-CZ" dirty="0"/>
              <a:t>(příklad S. </a:t>
            </a:r>
            <a:r>
              <a:rPr lang="cs-CZ" dirty="0" err="1"/>
              <a:t>Dassault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AC53CB-301C-4C68-8823-E327E769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20456B-0950-4D11-9A1F-C1AB8553E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891" y="499784"/>
            <a:ext cx="1905000" cy="16859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F5CCAA0-BBD3-4E36-8588-C353EA96A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2819256"/>
            <a:ext cx="1905000" cy="19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4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0276A-D817-413D-9901-41BFF4A2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Parlament - Obecná pravidla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41C335-5056-41C4-AC39-57DF7B643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04"/>
            <a:ext cx="9149179" cy="46677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Poslanecký/senátorský mandát </a:t>
            </a:r>
          </a:p>
          <a:p>
            <a:pPr marL="0" indent="0">
              <a:buNone/>
            </a:pPr>
            <a:r>
              <a:rPr lang="cs-CZ" b="1" dirty="0"/>
              <a:t>…</a:t>
            </a:r>
            <a:endParaRPr lang="cs-CZ" dirty="0"/>
          </a:p>
          <a:p>
            <a:r>
              <a:rPr lang="cs-CZ" dirty="0"/>
              <a:t>Od roku 1988, kdy byl přijat </a:t>
            </a:r>
            <a:r>
              <a:rPr lang="cs-CZ" b="1" dirty="0"/>
              <a:t>zákon o financování politického života</a:t>
            </a:r>
            <a:r>
              <a:rPr lang="cs-CZ" dirty="0"/>
              <a:t>, musí předložit poslanci a senátoři majetkový stav před vykonáním mandátu a po něm. V případě sporu rozhodne Ústavní rada. Pokud se poslanec nebo senátor nepodřídí, je považován za rezignující.</a:t>
            </a:r>
          </a:p>
          <a:p>
            <a:r>
              <a:rPr lang="cs-CZ" b="1" dirty="0"/>
              <a:t>Nekompatibilita parlamentního mandátu s ministerskou funkcí </a:t>
            </a:r>
            <a:r>
              <a:rPr lang="cs-CZ" dirty="0"/>
              <a:t>(gaullistický návrh - skončit s vládní nestabilitou). Princip </a:t>
            </a:r>
            <a:r>
              <a:rPr lang="cs-CZ" b="1" dirty="0"/>
              <a:t>náhradnictví</a:t>
            </a:r>
            <a:r>
              <a:rPr lang="cs-CZ" dirty="0"/>
              <a:t> – od r. 2008 možnost </a:t>
            </a:r>
            <a:r>
              <a:rPr lang="cs-CZ" dirty="0">
                <a:hlinkClick r:id="rId2"/>
              </a:rPr>
              <a:t>vrácení mandátu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AC53CB-301C-4C68-8823-E327E769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20456B-0950-4D11-9A1F-C1AB8553E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891" y="499784"/>
            <a:ext cx="1905000" cy="16859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F5CCAA0-BBD3-4E36-8588-C353EA96A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2819256"/>
            <a:ext cx="1905000" cy="19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9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84435-28FD-447F-8173-8053BFBD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Parlamentní diety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A9846-72A0-46D9-96E4-1130BE62B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Měsíčně: </a:t>
            </a:r>
            <a:r>
              <a:rPr lang="fr-FR" dirty="0"/>
              <a:t>7</a:t>
            </a:r>
            <a:r>
              <a:rPr lang="cs-CZ" dirty="0"/>
              <a:t>.</a:t>
            </a:r>
            <a:r>
              <a:rPr lang="fr-FR" dirty="0"/>
              <a:t>239,91 € (</a:t>
            </a:r>
            <a:r>
              <a:rPr lang="cs-CZ" dirty="0"/>
              <a:t>z toho základní parlamentní příspěvek/náhrada</a:t>
            </a:r>
            <a:r>
              <a:rPr lang="fr-FR" dirty="0"/>
              <a:t>: 5</a:t>
            </a:r>
            <a:r>
              <a:rPr lang="cs-CZ" dirty="0"/>
              <a:t>.</a:t>
            </a:r>
            <a:r>
              <a:rPr lang="fr-FR" dirty="0"/>
              <a:t>623,23 €, </a:t>
            </a:r>
            <a:r>
              <a:rPr lang="cs-CZ" dirty="0" err="1"/>
              <a:t>přísp</a:t>
            </a:r>
            <a:r>
              <a:rPr lang="cs-CZ" dirty="0"/>
              <a:t>. na ubytování</a:t>
            </a:r>
            <a:r>
              <a:rPr lang="fr-FR" dirty="0"/>
              <a:t>: 168,70 €, </a:t>
            </a:r>
            <a:r>
              <a:rPr lang="cs-CZ" dirty="0" err="1"/>
              <a:t>přísp</a:t>
            </a:r>
            <a:r>
              <a:rPr lang="cs-CZ" dirty="0"/>
              <a:t>. na funkci</a:t>
            </a:r>
            <a:r>
              <a:rPr lang="fr-FR" dirty="0"/>
              <a:t>: 1</a:t>
            </a:r>
            <a:r>
              <a:rPr lang="cs-CZ" dirty="0"/>
              <a:t>.</a:t>
            </a:r>
            <a:r>
              <a:rPr lang="fr-FR" dirty="0"/>
              <a:t>447,98 €)</a:t>
            </a:r>
            <a:endParaRPr lang="cs-CZ" dirty="0"/>
          </a:p>
          <a:p>
            <a:r>
              <a:rPr lang="cs-CZ" dirty="0"/>
              <a:t>Měsíčně </a:t>
            </a:r>
            <a:r>
              <a:rPr lang="cs-CZ" dirty="0" err="1"/>
              <a:t>neto</a:t>
            </a:r>
            <a:r>
              <a:rPr lang="cs-CZ" dirty="0"/>
              <a:t>: 5.714,43 € u poslanců a 5 380,72 € u senátorů</a:t>
            </a:r>
          </a:p>
          <a:p>
            <a:r>
              <a:rPr lang="cs-CZ" dirty="0"/>
              <a:t>Další příspěvky na funkci (předseda komory + 7 tis. €, předseda klubu a komisí + 2 tis. € atd.)</a:t>
            </a:r>
          </a:p>
          <a:p>
            <a:r>
              <a:rPr lang="cs-CZ" dirty="0"/>
              <a:t>Příspěvek za mandát (proplácení cca 5.600 € měsíčně, ale musí se doložit, + 600 a 900 € volně)</a:t>
            </a:r>
          </a:p>
          <a:p>
            <a:r>
              <a:rPr lang="cs-CZ" dirty="0"/>
              <a:t>10.581 €</a:t>
            </a:r>
          </a:p>
          <a:p>
            <a:r>
              <a:rPr lang="cs-CZ" dirty="0"/>
              <a:t>Teoreticky od r. 1994, prakticky od r. 2015 (S) a 2018 (</a:t>
            </a:r>
            <a:r>
              <a:rPr lang="cs-CZ" dirty="0">
                <a:hlinkClick r:id="rId2"/>
              </a:rPr>
              <a:t>NS</a:t>
            </a:r>
            <a:r>
              <a:rPr lang="cs-CZ" dirty="0"/>
              <a:t>) sankce za absenci.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E854B3-E373-4A4A-93B5-500E84C5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96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FAB5F-D53F-41F9-93CB-D1E8A835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Racionalizace parlamentarismu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10C996-EEBE-42D8-9B02-95C82484D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Zákon (definice-omezení)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Proces schvalování zákonů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Kontrola vlády a vládní odpovědnost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C29646-DB8B-4250-A051-DC79A759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28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F56E3-362D-47E6-B87B-B5E44B29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Racionalizace parlamentarismu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0A397-A5E5-4308-B3AD-A81A516BC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13"/>
            <a:ext cx="10515600" cy="470535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Zákon (</a:t>
            </a:r>
            <a:r>
              <a:rPr lang="cs-CZ" b="1" dirty="0"/>
              <a:t>definice-omezení</a:t>
            </a:r>
            <a:r>
              <a:rPr lang="cs-CZ" dirty="0"/>
              <a:t>) – čl. 34 Ú. (historický „</a:t>
            </a:r>
            <a:r>
              <a:rPr lang="cs-CZ" b="1" dirty="0"/>
              <a:t>obrat</a:t>
            </a:r>
            <a:r>
              <a:rPr lang="cs-CZ" dirty="0"/>
              <a:t>“)</a:t>
            </a:r>
          </a:p>
          <a:p>
            <a:pPr marL="0" indent="0">
              <a:buNone/>
            </a:pPr>
            <a:r>
              <a:rPr lang="cs-CZ" dirty="0"/>
              <a:t>Zákon stanovuje pravidla a principy (původně zákon je schválen parlamentem)</a:t>
            </a:r>
          </a:p>
          <a:p>
            <a:pPr marL="0" indent="0">
              <a:buNone/>
            </a:pPr>
            <a:r>
              <a:rPr lang="cs-CZ" dirty="0"/>
              <a:t>= omezení působnosti Parlamentu (vymezená doména zákona) → kontrola ÚR (= na podporu vlády).</a:t>
            </a:r>
          </a:p>
          <a:p>
            <a:pPr marL="0" indent="0">
              <a:buNone/>
            </a:pPr>
            <a:r>
              <a:rPr lang="cs-CZ" dirty="0"/>
              <a:t>	Vláda </a:t>
            </a:r>
            <a:r>
              <a:rPr lang="cs-CZ" i="1" dirty="0"/>
              <a:t>může</a:t>
            </a:r>
            <a:r>
              <a:rPr lang="cs-CZ" dirty="0"/>
              <a:t> (čl. 41 Ú.) zablokovat legislativní proces pokud návrh zákona porušuje tento princip (</a:t>
            </a:r>
            <a:r>
              <a:rPr lang="cs-CZ" i="1" dirty="0" err="1"/>
              <a:t>irrecevabilité</a:t>
            </a:r>
            <a:r>
              <a:rPr lang="cs-CZ" i="1" dirty="0"/>
              <a:t> </a:t>
            </a:r>
            <a:r>
              <a:rPr lang="cs-CZ" dirty="0"/>
              <a:t>– nepřípustnost)</a:t>
            </a:r>
          </a:p>
          <a:p>
            <a:pPr marL="0" indent="0">
              <a:buNone/>
            </a:pPr>
            <a:r>
              <a:rPr lang="cs-CZ" dirty="0"/>
              <a:t>Čl. 37 Ú.: Jiné záležitosti než ty, které spadají do oblasti zákona, mají charakter právní předpisy orgánů výkonné moci </a:t>
            </a:r>
            <a:r>
              <a:rPr lang="cs-CZ" b="1" dirty="0"/>
              <a:t>(</a:t>
            </a:r>
            <a:r>
              <a:rPr lang="cs-CZ" b="1" i="1" dirty="0" err="1"/>
              <a:t>réglement</a:t>
            </a:r>
            <a:r>
              <a:rPr lang="cs-CZ" b="1" dirty="0"/>
              <a:t>). Obecná kompetence.</a:t>
            </a:r>
          </a:p>
          <a:p>
            <a:pPr marL="0" indent="0">
              <a:buNone/>
            </a:pPr>
            <a:r>
              <a:rPr lang="cs-CZ" dirty="0"/>
              <a:t>= prolomení původního </a:t>
            </a:r>
            <a:r>
              <a:rPr lang="cs-CZ" b="1" dirty="0" err="1"/>
              <a:t>zákonocentrismu</a:t>
            </a:r>
            <a:r>
              <a:rPr lang="cs-CZ" dirty="0"/>
              <a:t> (</a:t>
            </a:r>
            <a:r>
              <a:rPr lang="cs-CZ" i="1" dirty="0" err="1"/>
              <a:t>légicentrisme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Poznámka: Parlament funguje od r. 1995 v rámci jednoho jediného </a:t>
            </a:r>
            <a:r>
              <a:rPr lang="cs-CZ" b="1" dirty="0"/>
              <a:t>ročního zasedání</a:t>
            </a:r>
            <a:r>
              <a:rPr lang="cs-CZ" dirty="0"/>
              <a:t>, od října do června, ale celkem zasedání každé sněmovny </a:t>
            </a:r>
            <a:r>
              <a:rPr lang="cs-CZ" b="1" dirty="0"/>
              <a:t>nesmí přesahovat 120 dní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718F19-DEF8-42EC-889E-5219CF23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933A-950F-4D93-8917-451BC630474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551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2531</Words>
  <Application>Microsoft Office PowerPoint</Application>
  <PresentationFormat>Širokoúhlá obrazovka</PresentationFormat>
  <Paragraphs>377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Times New Roman</vt:lpstr>
      <vt:lpstr>Wingdings</vt:lpstr>
      <vt:lpstr>Motiv Office</vt:lpstr>
      <vt:lpstr>Prezentace aplikace PowerPoint</vt:lpstr>
      <vt:lpstr>Parlament</vt:lpstr>
      <vt:lpstr>Parlament</vt:lpstr>
      <vt:lpstr>Počet mandátů, počet žen v NS</vt:lpstr>
      <vt:lpstr>Parlament - Obecná pravidla - statut</vt:lpstr>
      <vt:lpstr>Parlament - Obecná pravidla</vt:lpstr>
      <vt:lpstr>Parlamentní diety</vt:lpstr>
      <vt:lpstr>Racionalizace parlamentarismu</vt:lpstr>
      <vt:lpstr>Racionalizace parlamentarismu</vt:lpstr>
      <vt:lpstr>Racionalizace parlamentarismu Legislativní proces</vt:lpstr>
      <vt:lpstr>Racionalizace parlamentarismu Legislativní proces</vt:lpstr>
      <vt:lpstr>Čl. 45 Ú. – Smíšená paritní komise / poslední slovo NS.</vt:lpstr>
      <vt:lpstr>Prezentace aplikace PowerPoint</vt:lpstr>
      <vt:lpstr>Racionalizace parlamentarismu Kontrolní činnost Parlamentu</vt:lpstr>
      <vt:lpstr>Racionalizace parlamentarismu Kontrolní činnost Parlamentu</vt:lpstr>
      <vt:lpstr>Racionalizace parlamentarismu Kontrolní činnost Parlamentu</vt:lpstr>
      <vt:lpstr>Racionalizace parlamentarismu Kontrolní činnost Parlamentu</vt:lpstr>
      <vt:lpstr>Racionalizace parlamentarismu Kontrolní činnost Parlamentu</vt:lpstr>
      <vt:lpstr>Složení Národního shromáždění (2017) </vt:lpstr>
      <vt:lpstr>Složení Národního shromáždění (2022) </vt:lpstr>
      <vt:lpstr>Volby 2017 – detail podle volební straně a koalice</vt:lpstr>
      <vt:lpstr>Volby 2017 – doplňky…</vt:lpstr>
      <vt:lpstr>Poslanecké volby 1956 vs. 1958</vt:lpstr>
      <vt:lpstr>1962 – 1967 – 1968 (Fait majoritaire a „volby strachu“)</vt:lpstr>
      <vt:lpstr>1978 - 1981 – 1986 – 1988 (quadrille bipolaire - bipolární čtverylka)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Michel Perottino</dc:creator>
  <cp:lastModifiedBy>Michel Perottino</cp:lastModifiedBy>
  <cp:revision>2</cp:revision>
  <dcterms:created xsi:type="dcterms:W3CDTF">2022-04-28T08:32:46Z</dcterms:created>
  <dcterms:modified xsi:type="dcterms:W3CDTF">2022-04-28T08:34:15Z</dcterms:modified>
</cp:coreProperties>
</file>