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0" r:id="rId5"/>
    <p:sldId id="261" r:id="rId6"/>
    <p:sldId id="269" r:id="rId7"/>
    <p:sldId id="262" r:id="rId8"/>
    <p:sldId id="270" r:id="rId9"/>
    <p:sldId id="271" r:id="rId10"/>
    <p:sldId id="263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66E7-51A5-4C12-9E5E-E208A84D020D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D90DB0-F02F-4459-9E6C-8E55F255181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66E7-51A5-4C12-9E5E-E208A84D020D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0DB0-F02F-4459-9E6C-8E55F25518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66E7-51A5-4C12-9E5E-E208A84D020D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0DB0-F02F-4459-9E6C-8E55F25518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66E7-51A5-4C12-9E5E-E208A84D020D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0DB0-F02F-4459-9E6C-8E55F255181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66E7-51A5-4C12-9E5E-E208A84D020D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D90DB0-F02F-4459-9E6C-8E55F255181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66E7-51A5-4C12-9E5E-E208A84D020D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0DB0-F02F-4459-9E6C-8E55F255181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66E7-51A5-4C12-9E5E-E208A84D020D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0DB0-F02F-4459-9E6C-8E55F255181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66E7-51A5-4C12-9E5E-E208A84D020D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0DB0-F02F-4459-9E6C-8E55F25518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66E7-51A5-4C12-9E5E-E208A84D020D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0DB0-F02F-4459-9E6C-8E55F25518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66E7-51A5-4C12-9E5E-E208A84D020D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0DB0-F02F-4459-9E6C-8E55F255181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66E7-51A5-4C12-9E5E-E208A84D020D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D90DB0-F02F-4459-9E6C-8E55F255181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0266E7-51A5-4C12-9E5E-E208A84D020D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D90DB0-F02F-4459-9E6C-8E55F255181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alpro.salpaus.fi/hotpotatoes/syksy2010/lokakuu2010_ok/lause_etusivu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LAUSEENVASTIKKEET 2</a:t>
            </a:r>
          </a:p>
          <a:p>
            <a:r>
              <a:rPr lang="cs-CZ" dirty="0" smtClean="0"/>
              <a:t>KUN-LAUSEEN </a:t>
            </a:r>
            <a:r>
              <a:rPr lang="cs-CZ" dirty="0" smtClean="0"/>
              <a:t>VASTIKE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PK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99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922114"/>
          </a:xfrm>
        </p:spPr>
        <p:txBody>
          <a:bodyPr>
            <a:noAutofit/>
          </a:bodyPr>
          <a:lstStyle/>
          <a:p>
            <a:r>
              <a:rPr lang="cs-CZ" sz="2800" dirty="0" smtClean="0"/>
              <a:t>HARJOITUS 1: </a:t>
            </a:r>
            <a:r>
              <a:rPr lang="cs-CZ" sz="2800" dirty="0" err="1"/>
              <a:t>Muuta</a:t>
            </a:r>
            <a:r>
              <a:rPr lang="cs-CZ" sz="2800" dirty="0"/>
              <a:t> </a:t>
            </a:r>
            <a:r>
              <a:rPr lang="cs-CZ" sz="2800" i="1" dirty="0"/>
              <a:t>kun</a:t>
            </a:r>
            <a:r>
              <a:rPr lang="cs-CZ" sz="2800" dirty="0"/>
              <a:t>-</a:t>
            </a:r>
            <a:r>
              <a:rPr lang="cs-CZ" sz="2800" dirty="0" err="1"/>
              <a:t>lauseet</a:t>
            </a:r>
            <a:r>
              <a:rPr lang="cs-CZ" sz="2800" dirty="0"/>
              <a:t> </a:t>
            </a:r>
            <a:r>
              <a:rPr lang="cs-CZ" sz="2800" dirty="0" err="1"/>
              <a:t>temporaalirakenteeksi</a:t>
            </a:r>
            <a:r>
              <a:rPr lang="cs-CZ" sz="280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147248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/>
              <a:t>1. Katsoin televisiota samalla kun laitoin ruokaa..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2. Olin vihainen itselleni sen jälkeen kun olin unohtanut ostoslistan kotiin</a:t>
            </a:r>
            <a:r>
              <a:rPr lang="fi-FI" dirty="0" smtClean="0"/>
              <a:t>.</a:t>
            </a:r>
            <a:r>
              <a:rPr lang="cs-CZ" dirty="0" smtClean="0"/>
              <a:t> 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3. Kun isä oli siivonnut koko asunnon, hän oli iloinen</a:t>
            </a:r>
            <a:r>
              <a:rPr lang="fi-FI" dirty="0" smtClean="0"/>
              <a:t>.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4. Kun perunat olivat kiehuneet tarpeeksi kauan, Oskari kaatoi kattilasta veden pois.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5. Matti tiskasi astioita, kun Ville pesi ikkunoita</a:t>
            </a:r>
            <a:r>
              <a:rPr lang="fi-FI" dirty="0" smtClean="0"/>
              <a:t>.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6. Vanhemmat kattoivat pöydän, kun lapset olivat avanneet kaikki joululahjat.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7. Eija katsoi televisiosta toimintaelokuvan, kun hän oli ottanut ruoan uunista.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8. Kun Marja oli ulkoiluttanut koiran, hän pesi sen tassut.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9. Iida teki kotitehtäviä, kun Eila tuli kotiin.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10. Minä teen kotitehtävät, kun olen levännyt tarpeeksi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07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OPPIKIRJA:</a:t>
            </a:r>
          </a:p>
          <a:p>
            <a:pPr marL="0" indent="0">
              <a:buNone/>
            </a:pPr>
            <a:r>
              <a:rPr lang="cs-CZ" dirty="0" err="1" smtClean="0"/>
              <a:t>Temporaalirakenne</a:t>
            </a:r>
            <a:r>
              <a:rPr lang="cs-CZ" dirty="0" smtClean="0"/>
              <a:t> – s. 305-306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Lisää</a:t>
            </a:r>
            <a:r>
              <a:rPr lang="cs-CZ" dirty="0" smtClean="0"/>
              <a:t> </a:t>
            </a:r>
            <a:r>
              <a:rPr lang="cs-CZ" dirty="0" err="1" smtClean="0"/>
              <a:t>harjoituksia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salpro.salpaus.fi/hotpotatoes/syksy2010/lokakuu2010_ok/lause_etusivu.html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086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ERILAISET LAUSEENVASTIKKEET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22798" r="5526" b="10564"/>
          <a:stretch/>
        </p:blipFill>
        <p:spPr bwMode="auto">
          <a:xfrm>
            <a:off x="179511" y="1988841"/>
            <a:ext cx="8843067" cy="369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07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TEKSTIESIMERKKI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5" y="1609160"/>
            <a:ext cx="7722807" cy="441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13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dirty="0" smtClean="0"/>
              <a:t>KUN-LAUSEEN VASTIKE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268760"/>
            <a:ext cx="8064896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= </a:t>
            </a:r>
            <a:r>
              <a:rPr lang="cs-CZ" dirty="0" err="1" smtClean="0"/>
              <a:t>temporaalirakenne</a:t>
            </a:r>
            <a:endParaRPr lang="cs-CZ" dirty="0" smtClean="0"/>
          </a:p>
          <a:p>
            <a:pPr marL="0" indent="0">
              <a:buNone/>
            </a:pPr>
            <a:r>
              <a:rPr lang="fi-FI" i="1" dirty="0"/>
              <a:t>Voitko käydä kaupassa, kun tulet töistä? </a:t>
            </a:r>
            <a:endParaRPr lang="cs-CZ" i="1" dirty="0" smtClean="0"/>
          </a:p>
          <a:p>
            <a:r>
              <a:rPr lang="fi-FI" i="1" dirty="0" smtClean="0"/>
              <a:t>voitko </a:t>
            </a:r>
            <a:r>
              <a:rPr lang="fi-FI" i="1" dirty="0"/>
              <a:t>käydä kaupassa </a:t>
            </a:r>
            <a:r>
              <a:rPr lang="fi-FI" dirty="0"/>
              <a:t>on </a:t>
            </a:r>
            <a:r>
              <a:rPr lang="fi-FI" b="1" dirty="0"/>
              <a:t>päälause </a:t>
            </a:r>
            <a:endParaRPr lang="cs-CZ" b="1" dirty="0" smtClean="0"/>
          </a:p>
          <a:p>
            <a:r>
              <a:rPr lang="fi-FI" i="1" dirty="0" smtClean="0"/>
              <a:t>kun </a:t>
            </a:r>
            <a:r>
              <a:rPr lang="fi-FI" i="1" dirty="0"/>
              <a:t>tulet töistä </a:t>
            </a:r>
            <a:r>
              <a:rPr lang="fi-FI" dirty="0"/>
              <a:t>on </a:t>
            </a:r>
            <a:r>
              <a:rPr lang="fi-FI" b="1" dirty="0" smtClean="0"/>
              <a:t>sivulause</a:t>
            </a:r>
            <a:r>
              <a:rPr lang="fi-FI" dirty="0" smtClean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fi-FI" b="1" dirty="0" smtClean="0"/>
              <a:t>Lauseenvastike</a:t>
            </a:r>
            <a:r>
              <a:rPr lang="fi-FI" dirty="0"/>
              <a:t>: </a:t>
            </a:r>
            <a:endParaRPr lang="cs-CZ" dirty="0" smtClean="0"/>
          </a:p>
          <a:p>
            <a:pPr marL="0" indent="0">
              <a:buNone/>
            </a:pPr>
            <a:r>
              <a:rPr lang="fi-FI" i="1" dirty="0" smtClean="0"/>
              <a:t>Voitko </a:t>
            </a:r>
            <a:r>
              <a:rPr lang="fi-FI" i="1" dirty="0"/>
              <a:t>käydä kaupassa töistä tullessasi?</a:t>
            </a:r>
            <a:endParaRPr lang="cs-CZ" i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2 </a:t>
            </a:r>
            <a:r>
              <a:rPr lang="cs-CZ" dirty="0" err="1" smtClean="0"/>
              <a:t>tyyppiä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1) </a:t>
            </a:r>
            <a:r>
              <a:rPr lang="cs-CZ" dirty="0"/>
              <a:t>l</a:t>
            </a:r>
            <a:r>
              <a:rPr lang="fi-FI" dirty="0" smtClean="0"/>
              <a:t>auseenvastike </a:t>
            </a:r>
            <a:r>
              <a:rPr lang="fi-FI" dirty="0"/>
              <a:t>ilmaisee </a:t>
            </a:r>
            <a:r>
              <a:rPr lang="fi-FI" b="1" dirty="0">
                <a:solidFill>
                  <a:srgbClr val="FF0000"/>
                </a:solidFill>
              </a:rPr>
              <a:t>samanaikaista</a:t>
            </a:r>
            <a:r>
              <a:rPr lang="fi-FI" b="1" dirty="0"/>
              <a:t> </a:t>
            </a:r>
            <a:r>
              <a:rPr lang="fi-FI" b="1" dirty="0" smtClean="0"/>
              <a:t>tekemistä</a:t>
            </a:r>
            <a:r>
              <a:rPr lang="cs-CZ" dirty="0" smtClean="0"/>
              <a:t>, v</a:t>
            </a:r>
            <a:r>
              <a:rPr lang="fi-FI" dirty="0" smtClean="0"/>
              <a:t>erbin </a:t>
            </a:r>
            <a:r>
              <a:rPr lang="fi-FI" dirty="0"/>
              <a:t>muoto on E-infinitiivin </a:t>
            </a:r>
            <a:r>
              <a:rPr lang="fi-FI" dirty="0" smtClean="0"/>
              <a:t>inessiivi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2) </a:t>
            </a:r>
            <a:r>
              <a:rPr lang="cs-CZ" dirty="0"/>
              <a:t>l</a:t>
            </a:r>
            <a:r>
              <a:rPr lang="fi-FI" dirty="0" smtClean="0"/>
              <a:t>auseenvastike </a:t>
            </a:r>
            <a:r>
              <a:rPr lang="fi-FI" dirty="0"/>
              <a:t>ilmaisee </a:t>
            </a:r>
            <a:r>
              <a:rPr lang="fi-FI" b="1" dirty="0">
                <a:solidFill>
                  <a:srgbClr val="FF0000"/>
                </a:solidFill>
              </a:rPr>
              <a:t>aikaisempaa</a:t>
            </a:r>
            <a:r>
              <a:rPr lang="fi-FI" b="1" dirty="0"/>
              <a:t> </a:t>
            </a:r>
            <a:r>
              <a:rPr lang="fi-FI" b="1" dirty="0" smtClean="0"/>
              <a:t>tekemistä</a:t>
            </a:r>
            <a:r>
              <a:rPr lang="cs-CZ" dirty="0" smtClean="0"/>
              <a:t>, v</a:t>
            </a:r>
            <a:r>
              <a:rPr lang="fi-FI" dirty="0" smtClean="0"/>
              <a:t>erbin </a:t>
            </a:r>
            <a:r>
              <a:rPr lang="fi-FI" dirty="0"/>
              <a:t>muoto on TU-partisiipin </a:t>
            </a:r>
            <a:r>
              <a:rPr lang="fi-FI" dirty="0" smtClean="0"/>
              <a:t>partitiivi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34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11521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TEMPORAALIRAKENNE:</a:t>
            </a:r>
            <a:br>
              <a:rPr lang="cs-CZ" dirty="0" smtClean="0"/>
            </a:br>
            <a:r>
              <a:rPr lang="fi-FI" dirty="0" smtClean="0"/>
              <a:t>E-INFINITIIVIN INESSIIVI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136904" cy="5077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/>
              <a:t>Päälauseessa ja kun-lauseessa </a:t>
            </a:r>
            <a:r>
              <a:rPr lang="fi-FI" dirty="0">
                <a:solidFill>
                  <a:srgbClr val="FF0000"/>
                </a:solidFill>
              </a:rPr>
              <a:t>eri subjekti </a:t>
            </a:r>
            <a:r>
              <a:rPr lang="fi-FI" dirty="0"/>
              <a:t>→ lauseenvastikkeessa </a:t>
            </a:r>
            <a:r>
              <a:rPr lang="fi-FI" b="1" dirty="0" smtClean="0"/>
              <a:t>genetiivisubjekti</a:t>
            </a:r>
            <a:r>
              <a:rPr lang="cs-CZ" dirty="0" smtClean="0"/>
              <a:t>:</a:t>
            </a:r>
            <a:endParaRPr lang="fi-FI" dirty="0"/>
          </a:p>
          <a:p>
            <a:endParaRPr lang="fi-FI" dirty="0"/>
          </a:p>
          <a:p>
            <a:r>
              <a:rPr lang="fi-FI" b="1" i="1" dirty="0"/>
              <a:t>Mikon</a:t>
            </a:r>
            <a:r>
              <a:rPr lang="fi-FI" i="1" dirty="0"/>
              <a:t> tull</a:t>
            </a:r>
            <a:r>
              <a:rPr lang="fi-FI" b="1" i="1" dirty="0"/>
              <a:t>essa</a:t>
            </a:r>
            <a:r>
              <a:rPr lang="fi-FI" i="1" dirty="0"/>
              <a:t> kotiin Maija oli jo </a:t>
            </a:r>
            <a:r>
              <a:rPr lang="fi-FI" i="1" dirty="0" smtClean="0"/>
              <a:t>nukkumassa.</a:t>
            </a:r>
            <a:r>
              <a:rPr lang="cs-CZ" i="1" dirty="0" smtClean="0"/>
              <a:t> = </a:t>
            </a:r>
            <a:r>
              <a:rPr lang="fi-FI" i="1" dirty="0" smtClean="0"/>
              <a:t>Kun </a:t>
            </a:r>
            <a:r>
              <a:rPr lang="fi-FI" i="1" dirty="0"/>
              <a:t>Mikko tuli kotiin, Maija oli jo nukkumassa</a:t>
            </a:r>
            <a:r>
              <a:rPr lang="fi-FI" i="1" dirty="0" smtClean="0"/>
              <a:t>.</a:t>
            </a:r>
            <a:endParaRPr lang="fi-FI" i="1" dirty="0"/>
          </a:p>
          <a:p>
            <a:r>
              <a:rPr lang="fi-FI" b="1" i="1" dirty="0"/>
              <a:t>Mikon</a:t>
            </a:r>
            <a:r>
              <a:rPr lang="fi-FI" i="1" dirty="0"/>
              <a:t> tiskat</a:t>
            </a:r>
            <a:r>
              <a:rPr lang="fi-FI" b="1" i="1" dirty="0"/>
              <a:t>essa</a:t>
            </a:r>
            <a:r>
              <a:rPr lang="fi-FI" i="1" dirty="0"/>
              <a:t> Maija puhui </a:t>
            </a:r>
            <a:r>
              <a:rPr lang="fi-FI" i="1" dirty="0" smtClean="0"/>
              <a:t>puhelimessa.</a:t>
            </a:r>
            <a:r>
              <a:rPr lang="cs-CZ" i="1" dirty="0" smtClean="0"/>
              <a:t> = </a:t>
            </a:r>
            <a:r>
              <a:rPr lang="fi-FI" i="1" dirty="0" smtClean="0"/>
              <a:t>Kun </a:t>
            </a:r>
            <a:r>
              <a:rPr lang="fi-FI" i="1" dirty="0"/>
              <a:t>Mikko tiskasi, Maija puhui puhelimessa</a:t>
            </a:r>
            <a:r>
              <a:rPr lang="fi-FI" dirty="0" smtClean="0"/>
              <a:t>.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Päälauseessa ja kun-lauseessa </a:t>
            </a:r>
            <a:r>
              <a:rPr lang="fi-FI" dirty="0">
                <a:solidFill>
                  <a:srgbClr val="FF0000"/>
                </a:solidFill>
              </a:rPr>
              <a:t>sama subjekti </a:t>
            </a:r>
            <a:r>
              <a:rPr lang="fi-FI" dirty="0"/>
              <a:t>—&gt; lauseenvastikkeessa </a:t>
            </a:r>
            <a:r>
              <a:rPr lang="fi-FI" b="1" dirty="0" smtClean="0"/>
              <a:t>omistusliite</a:t>
            </a:r>
            <a:r>
              <a:rPr lang="cs-CZ" dirty="0" smtClean="0"/>
              <a:t>:</a:t>
            </a:r>
            <a:endParaRPr lang="fi-FI" dirty="0"/>
          </a:p>
          <a:p>
            <a:endParaRPr lang="fi-FI" dirty="0"/>
          </a:p>
          <a:p>
            <a:r>
              <a:rPr lang="fi-FI" i="1" dirty="0"/>
              <a:t>Mikko lauloi </a:t>
            </a:r>
            <a:r>
              <a:rPr lang="fi-FI" i="1" dirty="0" smtClean="0"/>
              <a:t>tiskat</a:t>
            </a:r>
            <a:r>
              <a:rPr lang="fi-FI" b="1" i="1" dirty="0" smtClean="0"/>
              <a:t>essaan</a:t>
            </a:r>
            <a:r>
              <a:rPr lang="fi-FI" i="1" dirty="0" smtClean="0"/>
              <a:t>.</a:t>
            </a:r>
            <a:r>
              <a:rPr lang="cs-CZ" i="1" dirty="0" smtClean="0"/>
              <a:t> = </a:t>
            </a:r>
            <a:r>
              <a:rPr lang="fi-FI" i="1" dirty="0" smtClean="0"/>
              <a:t>Mikko </a:t>
            </a:r>
            <a:r>
              <a:rPr lang="fi-FI" i="1" dirty="0"/>
              <a:t>lauloi, kun hän (=Mikko itse) tiskasi</a:t>
            </a:r>
            <a:r>
              <a:rPr lang="fi-FI" i="1" dirty="0" smtClean="0"/>
              <a:t>.</a:t>
            </a:r>
            <a:endParaRPr lang="fi-FI" i="1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HUOM! Persoonapronominin genetiivin jälkeen tulee omistusliite: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i="1" dirty="0"/>
              <a:t>Heikki söi minun tiskat</a:t>
            </a:r>
            <a:r>
              <a:rPr lang="fi-FI" b="1" i="1" dirty="0"/>
              <a:t>essani</a:t>
            </a:r>
            <a:r>
              <a:rPr lang="fi-FI" i="1" dirty="0"/>
              <a:t>. </a:t>
            </a:r>
            <a:r>
              <a:rPr lang="cs-CZ" i="1" dirty="0" smtClean="0"/>
              <a:t>= </a:t>
            </a:r>
            <a:r>
              <a:rPr lang="fi-FI" i="1" dirty="0" smtClean="0"/>
              <a:t>Heikki </a:t>
            </a:r>
            <a:r>
              <a:rPr lang="fi-FI" i="1" dirty="0"/>
              <a:t>söi, kun minä tiskasin</a:t>
            </a:r>
            <a:r>
              <a:rPr lang="fi-FI" i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883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TEMPORAALIRAKENNE:</a:t>
            </a:r>
            <a:br>
              <a:rPr lang="cs-CZ" dirty="0"/>
            </a:br>
            <a:r>
              <a:rPr lang="fi-FI" dirty="0"/>
              <a:t>E-INFINITIIVIN INESSIIVI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24580" r="10114" b="10152"/>
          <a:stretch/>
        </p:blipFill>
        <p:spPr bwMode="auto">
          <a:xfrm>
            <a:off x="755576" y="1700807"/>
            <a:ext cx="7942992" cy="462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89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TEMPORAALIRAKENNE:</a:t>
            </a:r>
            <a:br>
              <a:rPr lang="cs-CZ" dirty="0"/>
            </a:br>
            <a:r>
              <a:rPr lang="fi-FI" dirty="0" smtClean="0"/>
              <a:t>TU-PARTISIIPIN PARTITIIVI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280920" cy="5149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/>
              <a:t>Päälauseessa ja kun-lauseessa </a:t>
            </a:r>
            <a:r>
              <a:rPr lang="fi-FI" dirty="0">
                <a:solidFill>
                  <a:srgbClr val="FF0000"/>
                </a:solidFill>
              </a:rPr>
              <a:t>eri subjekti </a:t>
            </a:r>
            <a:r>
              <a:rPr lang="fi-FI" dirty="0"/>
              <a:t>→ lauseenvastikkeessa </a:t>
            </a:r>
            <a:r>
              <a:rPr lang="fi-FI" b="1" dirty="0" smtClean="0"/>
              <a:t>genetiivisubjekti</a:t>
            </a:r>
            <a:r>
              <a:rPr lang="cs-CZ" b="1" dirty="0" smtClean="0"/>
              <a:t>:</a:t>
            </a:r>
            <a:endParaRPr lang="fi-FI" b="1" dirty="0"/>
          </a:p>
          <a:p>
            <a:endParaRPr lang="fi-FI" dirty="0"/>
          </a:p>
          <a:p>
            <a:r>
              <a:rPr lang="fi-FI" b="1" i="1" dirty="0"/>
              <a:t>Mikon</a:t>
            </a:r>
            <a:r>
              <a:rPr lang="fi-FI" i="1" dirty="0"/>
              <a:t> tul</a:t>
            </a:r>
            <a:r>
              <a:rPr lang="fi-FI" b="1" i="1" dirty="0"/>
              <a:t>tua</a:t>
            </a:r>
            <a:r>
              <a:rPr lang="fi-FI" i="1" dirty="0"/>
              <a:t> kotiin Maija heräsi. </a:t>
            </a:r>
            <a:r>
              <a:rPr lang="cs-CZ" i="1" dirty="0" smtClean="0"/>
              <a:t>= </a:t>
            </a:r>
            <a:r>
              <a:rPr lang="fi-FI" i="1" dirty="0" smtClean="0"/>
              <a:t>Kun </a:t>
            </a:r>
            <a:r>
              <a:rPr lang="fi-FI" i="1" dirty="0"/>
              <a:t>Mikko oli tullut kotiin, Maija heräsi</a:t>
            </a:r>
            <a:r>
              <a:rPr lang="fi-FI" i="1" dirty="0" smtClean="0"/>
              <a:t>.</a:t>
            </a:r>
            <a:endParaRPr lang="fi-FI" i="1" dirty="0"/>
          </a:p>
          <a:p>
            <a:r>
              <a:rPr lang="fi-FI" b="1" i="1" dirty="0"/>
              <a:t>Mikon</a:t>
            </a:r>
            <a:r>
              <a:rPr lang="fi-FI" i="1" dirty="0"/>
              <a:t> tiskat</a:t>
            </a:r>
            <a:r>
              <a:rPr lang="fi-FI" b="1" i="1" dirty="0"/>
              <a:t>tua</a:t>
            </a:r>
            <a:r>
              <a:rPr lang="fi-FI" i="1" dirty="0"/>
              <a:t> astiat he menivät Pekan kanssa </a:t>
            </a:r>
            <a:r>
              <a:rPr lang="fi-FI" i="1" dirty="0" smtClean="0"/>
              <a:t>ulos.</a:t>
            </a:r>
            <a:r>
              <a:rPr lang="cs-CZ" i="1" dirty="0" smtClean="0"/>
              <a:t> = </a:t>
            </a:r>
            <a:r>
              <a:rPr lang="fi-FI" i="1" dirty="0" smtClean="0"/>
              <a:t>Kun </a:t>
            </a:r>
            <a:r>
              <a:rPr lang="fi-FI" i="1" dirty="0"/>
              <a:t>Mikko oli tiskannut astiat, he menivät Pekan kanssa ulos</a:t>
            </a:r>
            <a:r>
              <a:rPr lang="fi-FI" i="1" dirty="0" smtClean="0"/>
              <a:t>.</a:t>
            </a:r>
            <a:endParaRPr lang="fi-FI" i="1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Päälauseessa ja kun-lauseessa </a:t>
            </a:r>
            <a:r>
              <a:rPr lang="fi-FI" dirty="0">
                <a:solidFill>
                  <a:srgbClr val="FF0000"/>
                </a:solidFill>
              </a:rPr>
              <a:t>sama subjekti </a:t>
            </a:r>
            <a:r>
              <a:rPr lang="fi-FI" dirty="0"/>
              <a:t>—&gt; lauseenvastikkeessa </a:t>
            </a:r>
            <a:r>
              <a:rPr lang="fi-FI" b="1" dirty="0" smtClean="0"/>
              <a:t>omistusliite</a:t>
            </a:r>
            <a:r>
              <a:rPr lang="cs-CZ" dirty="0" smtClean="0"/>
              <a:t>:</a:t>
            </a:r>
            <a:endParaRPr lang="fi-FI" dirty="0"/>
          </a:p>
          <a:p>
            <a:endParaRPr lang="fi-FI" dirty="0"/>
          </a:p>
          <a:p>
            <a:r>
              <a:rPr lang="fi-FI" i="1" dirty="0"/>
              <a:t>Tiskattuaan astiat Mikko meni </a:t>
            </a:r>
            <a:r>
              <a:rPr lang="fi-FI" i="1" dirty="0" smtClean="0"/>
              <a:t>ulos.</a:t>
            </a:r>
            <a:r>
              <a:rPr lang="cs-CZ" i="1" dirty="0" smtClean="0"/>
              <a:t> = </a:t>
            </a:r>
            <a:r>
              <a:rPr lang="fi-FI" i="1" dirty="0" smtClean="0"/>
              <a:t>Kun </a:t>
            </a:r>
            <a:r>
              <a:rPr lang="fi-FI" i="1" dirty="0"/>
              <a:t>Mikko oli tiskannut astiat, hän (= Mikko itse) meni ulos</a:t>
            </a:r>
            <a:r>
              <a:rPr lang="fi-FI" i="1" dirty="0" smtClean="0"/>
              <a:t>.</a:t>
            </a:r>
            <a:endParaRPr lang="fi-FI" i="1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HUOM! Persoonapronominin genetiivin jälkeen tulee omistusliite:</a:t>
            </a:r>
          </a:p>
          <a:p>
            <a:endParaRPr lang="fi-FI" dirty="0"/>
          </a:p>
          <a:p>
            <a:r>
              <a:rPr lang="fi-FI" i="1" dirty="0"/>
              <a:t>Heikki söi minun </a:t>
            </a:r>
            <a:r>
              <a:rPr lang="fi-FI" i="1" dirty="0" smtClean="0"/>
              <a:t>tiskat</a:t>
            </a:r>
            <a:r>
              <a:rPr lang="fi-FI" b="1" i="1" dirty="0" smtClean="0"/>
              <a:t>tuani</a:t>
            </a:r>
            <a:r>
              <a:rPr lang="fi-FI" i="1" dirty="0" smtClean="0"/>
              <a:t>.</a:t>
            </a:r>
            <a:r>
              <a:rPr lang="cs-CZ" i="1" dirty="0" smtClean="0"/>
              <a:t> = </a:t>
            </a:r>
            <a:r>
              <a:rPr lang="fi-FI" i="1" dirty="0" smtClean="0"/>
              <a:t>Heikki </a:t>
            </a:r>
            <a:r>
              <a:rPr lang="fi-FI" i="1" dirty="0"/>
              <a:t>söi, kun minä olin tiskannut</a:t>
            </a:r>
            <a:r>
              <a:rPr lang="fi-FI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57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TEMPORAALIRAKENNE:</a:t>
            </a:r>
            <a:br>
              <a:rPr lang="cs-CZ" dirty="0"/>
            </a:br>
            <a:r>
              <a:rPr lang="fi-FI" dirty="0"/>
              <a:t>TU-PARTISIIPIN PARTITIIVI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28939" r="9659" b="10454"/>
          <a:stretch/>
        </p:blipFill>
        <p:spPr bwMode="auto">
          <a:xfrm>
            <a:off x="486986" y="1622261"/>
            <a:ext cx="8204184" cy="439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02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TEMPORAALIRAKENTEET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9243" r="3750" b="10152"/>
          <a:stretch/>
        </p:blipFill>
        <p:spPr bwMode="auto">
          <a:xfrm>
            <a:off x="817418" y="1700808"/>
            <a:ext cx="757255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697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215</TotalTime>
  <Words>383</Words>
  <Application>Microsoft Office PowerPoint</Application>
  <PresentationFormat>Předvádění na obrazovce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Jmění</vt:lpstr>
      <vt:lpstr>PK II</vt:lpstr>
      <vt:lpstr>ERILAISET LAUSEENVASTIKKEET</vt:lpstr>
      <vt:lpstr>TEKSTIESIMERKKI</vt:lpstr>
      <vt:lpstr>KUN-LAUSEEN VASTIKE</vt:lpstr>
      <vt:lpstr>TEMPORAALIRAKENNE: E-INFINITIIVIN INESSIIVI</vt:lpstr>
      <vt:lpstr>TEMPORAALIRAKENNE: E-INFINITIIVIN INESSIIVI</vt:lpstr>
      <vt:lpstr>TEMPORAALIRAKENNE: TU-PARTISIIPIN PARTITIIVI</vt:lpstr>
      <vt:lpstr>TEMPORAALIRAKENNE: TU-PARTISIIPIN PARTITIIVI</vt:lpstr>
      <vt:lpstr>TEMPORAALIRAKENTEET</vt:lpstr>
      <vt:lpstr>HARJOITUS 1: Muuta kun-lauseet temporaalirakenteeksi.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PK II</dc:title>
  <dc:creator>HP</dc:creator>
  <cp:lastModifiedBy>HP</cp:lastModifiedBy>
  <cp:revision>7</cp:revision>
  <dcterms:created xsi:type="dcterms:W3CDTF">2020-11-19T09:45:23Z</dcterms:created>
  <dcterms:modified xsi:type="dcterms:W3CDTF">2020-11-26T09:45:20Z</dcterms:modified>
</cp:coreProperties>
</file>