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58" r:id="rId3"/>
    <p:sldId id="269" r:id="rId4"/>
    <p:sldId id="259" r:id="rId5"/>
    <p:sldId id="260" r:id="rId6"/>
    <p:sldId id="292" r:id="rId7"/>
    <p:sldId id="267" r:id="rId8"/>
    <p:sldId id="291" r:id="rId9"/>
    <p:sldId id="265" r:id="rId10"/>
    <p:sldId id="276" r:id="rId11"/>
    <p:sldId id="2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losar" initials="DS" lastIdx="2" clrIdx="0">
    <p:extLst>
      <p:ext uri="{19B8F6BF-5375-455C-9EA6-DF929625EA0E}">
        <p15:presenceInfo xmlns:p15="http://schemas.microsoft.com/office/powerpoint/2012/main" userId="a33662c6d56659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76870" autoAdjust="0"/>
  </p:normalViewPr>
  <p:slideViewPr>
    <p:cSldViewPr snapToGrid="0">
      <p:cViewPr varScale="1">
        <p:scale>
          <a:sx n="89" d="100"/>
          <a:sy n="89" d="100"/>
        </p:scale>
        <p:origin x="126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4898-B349-4586-8E30-D6B8F60ACD1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1066-5471-49AF-B8CC-83654AEF8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7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76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75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0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Data z 14.3. 2021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23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06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86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GS</a:t>
            </a:r>
            <a:r>
              <a:rPr lang="cs-CZ" baseline="0" dirty="0" smtClean="0"/>
              <a:t> 262, </a:t>
            </a:r>
            <a:r>
              <a:rPr lang="cs-CZ" baseline="0" dirty="0" err="1" smtClean="0"/>
              <a:t>Dim</a:t>
            </a:r>
            <a:r>
              <a:rPr lang="cs-CZ" baseline="0" dirty="0" smtClean="0"/>
              <a:t>: 59, </a:t>
            </a:r>
            <a:r>
              <a:rPr lang="cs-CZ" baseline="0" dirty="0" err="1" smtClean="0"/>
              <a:t>WoS</a:t>
            </a:r>
            <a:r>
              <a:rPr lang="cs-CZ" baseline="0" dirty="0" smtClean="0"/>
              <a:t>: 72, </a:t>
            </a:r>
            <a:r>
              <a:rPr lang="cs-CZ" baseline="0" dirty="0" err="1" smtClean="0"/>
              <a:t>Sc</a:t>
            </a:r>
            <a:r>
              <a:rPr lang="cs-CZ" baseline="0" dirty="0" smtClean="0"/>
              <a:t>: 92</a:t>
            </a:r>
          </a:p>
          <a:p>
            <a:endParaRPr lang="cs-CZ" baseline="0" dirty="0" smtClean="0"/>
          </a:p>
          <a:p>
            <a:r>
              <a:rPr lang="cs-CZ" baseline="0" dirty="0" smtClean="0"/>
              <a:t>Ukázat: GS, </a:t>
            </a:r>
            <a:r>
              <a:rPr lang="cs-CZ" baseline="0" dirty="0" err="1" smtClean="0"/>
              <a:t>Dim</a:t>
            </a:r>
            <a:r>
              <a:rPr lang="cs-CZ" baseline="0" dirty="0" smtClean="0"/>
              <a:t>, SC, SC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 List, </a:t>
            </a:r>
            <a:r>
              <a:rPr lang="cs-CZ" baseline="0" dirty="0" err="1" smtClean="0"/>
              <a:t>WoS</a:t>
            </a:r>
            <a:r>
              <a:rPr lang="cs-CZ" baseline="0" dirty="0" smtClean="0"/>
              <a:t>, JCR, </a:t>
            </a:r>
            <a:r>
              <a:rPr lang="cs-CZ" baseline="0" dirty="0" err="1" smtClean="0"/>
              <a:t>Incites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259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6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47BAC5-E3C7-43EF-988D-10D58F652533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43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766A-CB5C-487E-9E31-D2DC2E40397F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8631-6280-4F92-9185-1319D6BF0A12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9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18DE-0CE0-4140-9AED-3C2F12AFF3D7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504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983-387E-411C-AD69-6B363C82BF55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733E-7DC7-477B-9979-D1E2B24C9791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E568-8639-4701-82B2-9D55AD94CB15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1BE6-724F-4B48-8767-0521D84C38DF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D444-3E4A-42D0-8A3B-E35B5E177435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8B6E-2123-4DEB-BB22-2B0E64FB138C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8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5051-23C7-4AEE-A844-9473100F9ECA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C618DE-0CE0-4140-9AED-3C2F12AFF3D7}" type="datetime1">
              <a:rPr lang="en-GB" smtClean="0"/>
              <a:t>17/03/2021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ftp/arxiv/papers/1309/1309.2413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cites.help.clarivate.com/Content/home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i8INPg0iRRygaZVE4NGi9x6MpkjHZw3vPLE9jAqYg_g/edit?usp=shar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mensions.a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</a:t>
            </a:r>
            <a:r>
              <a:rPr lang="cs-CZ" dirty="0" err="1" smtClean="0"/>
              <a:t>scientometrie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121229"/>
          </a:xfrm>
        </p:spPr>
        <p:txBody>
          <a:bodyPr/>
          <a:lstStyle/>
          <a:p>
            <a:r>
              <a:rPr lang="cs-CZ" dirty="0" smtClean="0"/>
              <a:t>Citační databáze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17837" y="6104238"/>
            <a:ext cx="10824520" cy="510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5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. výuková hodina			   				             17.3. 2021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arxiv.org/ftp/arxiv/papers/1309/1309.2413.pdf</a:t>
            </a:r>
            <a:r>
              <a:rPr lang="cs-CZ" dirty="0" smtClean="0">
                <a:solidFill>
                  <a:schemeClr val="bg1"/>
                </a:solidFill>
              </a:rPr>
              <a:t> - Google </a:t>
            </a:r>
            <a:r>
              <a:rPr lang="cs-CZ" dirty="0" err="1" smtClean="0">
                <a:solidFill>
                  <a:schemeClr val="bg1"/>
                </a:solidFill>
              </a:rPr>
              <a:t>Scholar</a:t>
            </a:r>
            <a:r>
              <a:rPr lang="cs-CZ" dirty="0" smtClean="0">
                <a:solidFill>
                  <a:schemeClr val="bg1"/>
                </a:solidFill>
              </a:rPr>
              <a:t> Experiment</a:t>
            </a:r>
          </a:p>
          <a:p>
            <a:r>
              <a:rPr lang="cs-CZ" dirty="0">
                <a:solidFill>
                  <a:schemeClr val="bg1"/>
                </a:solidFill>
                <a:hlinkClick r:id="rId4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incites.help.clarivate.com/Content/home.htm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WoS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help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www.webofknowledge.com</a:t>
            </a:r>
          </a:p>
          <a:p>
            <a:r>
              <a:rPr lang="cs-CZ" dirty="0">
                <a:solidFill>
                  <a:schemeClr val="bg1"/>
                </a:solidFill>
              </a:rPr>
              <a:t>www.scopus.com</a:t>
            </a:r>
          </a:p>
          <a:p>
            <a:r>
              <a:rPr lang="cs-CZ" dirty="0">
                <a:solidFill>
                  <a:schemeClr val="bg1"/>
                </a:solidFill>
              </a:rPr>
              <a:t>https://www.dimensions.ai/</a:t>
            </a:r>
          </a:p>
          <a:p>
            <a:r>
              <a:rPr lang="cs-CZ" dirty="0">
                <a:solidFill>
                  <a:schemeClr val="bg1"/>
                </a:solidFill>
              </a:rPr>
              <a:t>scholar.google.com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Zpětná vazba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jamboard.google.com/d/1i8INPg0iRRygaZVE4NGi9x6MpkjHZw3vPLE9jAqYg_g/edit?usp=sharing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Parciální opakování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1. Hodina: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Definice </a:t>
            </a:r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, rozdíl oproti </a:t>
            </a:r>
            <a:r>
              <a:rPr lang="cs-CZ" dirty="0" err="1" smtClean="0">
                <a:solidFill>
                  <a:schemeClr val="bg1"/>
                </a:solidFill>
              </a:rPr>
              <a:t>bibliometrii</a:t>
            </a:r>
            <a:r>
              <a:rPr lang="cs-CZ" dirty="0" smtClean="0">
                <a:solidFill>
                  <a:schemeClr val="bg1"/>
                </a:solidFill>
              </a:rPr>
              <a:t>, k čemu </a:t>
            </a:r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 slouží, </a:t>
            </a:r>
            <a:r>
              <a:rPr lang="cs-CZ" dirty="0" err="1" smtClean="0">
                <a:solidFill>
                  <a:schemeClr val="bg1"/>
                </a:solidFill>
              </a:rPr>
              <a:t>Lotkův</a:t>
            </a:r>
            <a:r>
              <a:rPr lang="cs-CZ" dirty="0" smtClean="0">
                <a:solidFill>
                  <a:schemeClr val="bg1"/>
                </a:solidFill>
              </a:rPr>
              <a:t> zákon, </a:t>
            </a:r>
            <a:r>
              <a:rPr lang="cs-CZ" dirty="0" err="1" smtClean="0">
                <a:solidFill>
                  <a:schemeClr val="bg1"/>
                </a:solidFill>
              </a:rPr>
              <a:t>Bradfordův</a:t>
            </a:r>
            <a:r>
              <a:rPr lang="cs-CZ" dirty="0" smtClean="0">
                <a:solidFill>
                  <a:schemeClr val="bg1"/>
                </a:solidFill>
              </a:rPr>
              <a:t> zákon, 2. a 3. </a:t>
            </a:r>
            <a:r>
              <a:rPr lang="cs-CZ" dirty="0" err="1" smtClean="0">
                <a:solidFill>
                  <a:schemeClr val="bg1"/>
                </a:solidFill>
              </a:rPr>
              <a:t>Zipfův</a:t>
            </a:r>
            <a:r>
              <a:rPr lang="cs-CZ" dirty="0" smtClean="0">
                <a:solidFill>
                  <a:schemeClr val="bg1"/>
                </a:solidFill>
              </a:rPr>
              <a:t> zákon, </a:t>
            </a:r>
            <a:r>
              <a:rPr lang="cs-CZ" dirty="0" err="1" smtClean="0">
                <a:solidFill>
                  <a:schemeClr val="bg1"/>
                </a:solidFill>
              </a:rPr>
              <a:t>Zifův</a:t>
            </a:r>
            <a:r>
              <a:rPr lang="cs-CZ" dirty="0" smtClean="0">
                <a:solidFill>
                  <a:schemeClr val="bg1"/>
                </a:solidFill>
              </a:rPr>
              <a:t> zákon, </a:t>
            </a:r>
            <a:r>
              <a:rPr lang="cs-CZ" dirty="0" err="1" smtClean="0">
                <a:solidFill>
                  <a:schemeClr val="bg1"/>
                </a:solidFill>
              </a:rPr>
              <a:t>Zipfova</a:t>
            </a:r>
            <a:r>
              <a:rPr lang="cs-CZ" dirty="0" smtClean="0">
                <a:solidFill>
                  <a:schemeClr val="bg1"/>
                </a:solidFill>
              </a:rPr>
              <a:t> transformace.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2. Hodina: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Co je citace, co vyjadřuje citace, co je dokument z hlediska </a:t>
            </a:r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, co lze použít pro výpočty indikátorů (citace, počty autorů, atd.), omezení indikátorů, počet citací, statistické pasti, H-index, percentily, globální </a:t>
            </a:r>
            <a:r>
              <a:rPr lang="cs-CZ" dirty="0" err="1" smtClean="0">
                <a:solidFill>
                  <a:schemeClr val="bg1"/>
                </a:solidFill>
              </a:rPr>
              <a:t>baseline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3. Hodina: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Autor, </a:t>
            </a:r>
            <a:r>
              <a:rPr lang="cs-CZ" dirty="0" err="1" smtClean="0">
                <a:solidFill>
                  <a:schemeClr val="bg1"/>
                </a:solidFill>
              </a:rPr>
              <a:t>neautor</a:t>
            </a:r>
            <a:r>
              <a:rPr lang="cs-CZ" dirty="0" smtClean="0">
                <a:solidFill>
                  <a:schemeClr val="bg1"/>
                </a:solidFill>
              </a:rPr>
              <a:t>, přispěvatel, identifikace autora, afilace, pořadí autora, </a:t>
            </a:r>
            <a:r>
              <a:rPr lang="cs-CZ" dirty="0" err="1" smtClean="0">
                <a:solidFill>
                  <a:schemeClr val="bg1"/>
                </a:solidFill>
              </a:rPr>
              <a:t>frakcionalizace</a:t>
            </a:r>
            <a:r>
              <a:rPr lang="cs-CZ" dirty="0" smtClean="0">
                <a:solidFill>
                  <a:schemeClr val="bg1"/>
                </a:solidFill>
              </a:rPr>
              <a:t>, statistická past.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4. Hodina: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Vědecký časopis, jeho funkce ve vědě, nakladatelské domy, předplatné, recenzní řízení, lokálně významné časopisy, IF, AIS, SJR, konference, predátorské konference.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Citační databáze/rejstříky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3</a:t>
            </a:fld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„Databáze bibliografických záznamů opatřených informacemi o citačních vazbách a údaji odvozenými z těchto citačních vazeb, jako jsou citovanost a další </a:t>
            </a:r>
            <a:r>
              <a:rPr lang="cs-CZ" dirty="0" err="1">
                <a:solidFill>
                  <a:schemeClr val="bg1"/>
                </a:solidFill>
              </a:rPr>
              <a:t>bibliometrické</a:t>
            </a:r>
            <a:r>
              <a:rPr lang="cs-CZ" dirty="0">
                <a:solidFill>
                  <a:schemeClr val="bg1"/>
                </a:solidFill>
              </a:rPr>
              <a:t> ukazatele</a:t>
            </a:r>
            <a:r>
              <a:rPr lang="cs-CZ" dirty="0" smtClean="0">
                <a:solidFill>
                  <a:schemeClr val="bg1"/>
                </a:solidFill>
              </a:rPr>
              <a:t>.“ [Vavříková, 2016]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Google </a:t>
            </a:r>
            <a:r>
              <a:rPr lang="cs-CZ" dirty="0" err="1" smtClean="0">
                <a:solidFill>
                  <a:schemeClr val="bg1"/>
                </a:solidFill>
              </a:rPr>
              <a:t>Scholar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Dimensions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Scopus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Web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Science</a:t>
            </a:r>
          </a:p>
        </p:txBody>
      </p:sp>
    </p:spTree>
    <p:extLst>
      <p:ext uri="{BB962C8B-B14F-4D97-AF65-F5344CB8AC3E}">
        <p14:creationId xmlns:p14="http://schemas.microsoft.com/office/powerpoint/2010/main" val="40708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Google </a:t>
            </a:r>
            <a:r>
              <a:rPr lang="cs-CZ" dirty="0" err="1" smtClean="0">
                <a:solidFill>
                  <a:schemeClr val="bg1"/>
                </a:solidFill>
              </a:rPr>
              <a:t>Scholar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691322"/>
            <a:ext cx="6527707" cy="4924631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Vhodné pro běžného uživatele, ne však pro specialistu, který chce získat data.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Pravděpodobně největší pokrytí na světě.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Pomocí software se dají stahovat dávky o maximálně 1000 záznamech. Lze stáhnout více dávek, ale Google má ochranu proti automatickému stahování.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Pravděpodobně jedna z nejhorších indexací na světě (až 30 % citací je chybně navázáno, či duplikováno).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Dostupný zdarma.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Snadno ovlivnitelné hodnoty </a:t>
            </a:r>
            <a:r>
              <a:rPr lang="cs-CZ" dirty="0" err="1" smtClean="0">
                <a:solidFill>
                  <a:schemeClr val="bg1"/>
                </a:solidFill>
              </a:rPr>
              <a:t>scientometrických</a:t>
            </a:r>
            <a:r>
              <a:rPr lang="cs-CZ" dirty="0" smtClean="0">
                <a:solidFill>
                  <a:schemeClr val="bg1"/>
                </a:solidFill>
              </a:rPr>
              <a:t> indikátorů.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4</a:t>
            </a:fld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872" y="2746402"/>
            <a:ext cx="9020260" cy="5409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9579" y="3506018"/>
            <a:ext cx="4761905" cy="1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908" y="365760"/>
            <a:ext cx="6322269" cy="6322269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Dimensions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0863"/>
            <a:ext cx="8595360" cy="4351337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3"/>
              </a:rPr>
              <a:t>https://www.dimensions.ai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112 milionů dokumentů, 1,3 miliardy citací, 5,5 milionů grantů, 41 milionu patentů atd.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 běžného vědce a běžné užití přístupné zdarma.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Jakákoliv větší data jsou obtížně dostupná.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Přístupná od 2018.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Obsahuje </a:t>
            </a:r>
            <a:r>
              <a:rPr lang="cs-CZ" dirty="0" err="1" smtClean="0">
                <a:solidFill>
                  <a:schemeClr val="bg1"/>
                </a:solidFill>
              </a:rPr>
              <a:t>altmetriky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6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Scopus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799"/>
            <a:ext cx="8595360" cy="493712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Dostupné od roku 2004.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75 milionů záznamů, 25 tisíc časopisů, 200 tisíc knih.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Omezeně zdarma, v rámci univerzit je častý přístup do standardní databáze, jen některé instituce v ČR mají přístup do </a:t>
            </a:r>
            <a:r>
              <a:rPr lang="cs-CZ" dirty="0" err="1" smtClean="0">
                <a:solidFill>
                  <a:schemeClr val="bg1"/>
                </a:solidFill>
              </a:rPr>
              <a:t>SciVal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Vede vlastní seznam časopisů – silně vázán na </a:t>
            </a:r>
            <a:r>
              <a:rPr lang="cs-CZ" dirty="0" err="1" smtClean="0">
                <a:solidFill>
                  <a:schemeClr val="bg1"/>
                </a:solidFill>
              </a:rPr>
              <a:t>Elsevier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Postupně přechází z SJR na </a:t>
            </a:r>
            <a:r>
              <a:rPr lang="cs-CZ" dirty="0" err="1" smtClean="0">
                <a:solidFill>
                  <a:schemeClr val="bg1"/>
                </a:solidFill>
              </a:rPr>
              <a:t>CiteScore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5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Web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Science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Nebo také Web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Knowledge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Od společnosti </a:t>
            </a:r>
            <a:r>
              <a:rPr lang="cs-CZ" dirty="0" err="1" smtClean="0">
                <a:solidFill>
                  <a:schemeClr val="bg1"/>
                </a:solidFill>
              </a:rPr>
              <a:t>Clarivate</a:t>
            </a:r>
            <a:r>
              <a:rPr lang="cs-CZ" dirty="0" smtClean="0">
                <a:solidFill>
                  <a:schemeClr val="bg1"/>
                </a:solidFill>
              </a:rPr>
              <a:t>, dříve Web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Science, </a:t>
            </a:r>
            <a:r>
              <a:rPr lang="cs-CZ" dirty="0">
                <a:solidFill>
                  <a:schemeClr val="bg1"/>
                </a:solidFill>
              </a:rPr>
              <a:t>ještě dříve ISI </a:t>
            </a:r>
            <a:r>
              <a:rPr lang="cs-CZ" dirty="0" smtClean="0">
                <a:solidFill>
                  <a:schemeClr val="bg1"/>
                </a:solidFill>
              </a:rPr>
              <a:t>(Institute </a:t>
            </a:r>
            <a:r>
              <a:rPr lang="cs-CZ" dirty="0" err="1">
                <a:solidFill>
                  <a:schemeClr val="bg1"/>
                </a:solidFill>
              </a:rPr>
              <a:t>for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Scientific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Information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171 milionu záznamů, 1,9 miliardy citací, přibližně 12 tisíc časopisů.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 současné době majoritní zdroj dat pro hodnocení v ČR.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8</a:t>
            </a:fld>
            <a:endParaRPr lang="en-GB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08192" y="1691322"/>
            <a:ext cx="4041648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2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Cvičení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Kolik citací má v jednotlivých databázích tento </a:t>
            </a:r>
            <a:r>
              <a:rPr lang="cs-CZ" dirty="0" smtClean="0">
                <a:solidFill>
                  <a:schemeClr val="bg1"/>
                </a:solidFill>
              </a:rPr>
              <a:t>článek: </a:t>
            </a:r>
            <a:r>
              <a:rPr lang="cs-CZ" dirty="0">
                <a:solidFill>
                  <a:schemeClr val="bg1"/>
                </a:solidFill>
              </a:rPr>
              <a:t>Digital </a:t>
            </a:r>
            <a:r>
              <a:rPr lang="cs-CZ" dirty="0" err="1">
                <a:solidFill>
                  <a:schemeClr val="bg1"/>
                </a:solidFill>
              </a:rPr>
              <a:t>Arabs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Representation</a:t>
            </a:r>
            <a:r>
              <a:rPr lang="cs-CZ" dirty="0">
                <a:solidFill>
                  <a:schemeClr val="bg1"/>
                </a:solidFill>
              </a:rPr>
              <a:t> in video </a:t>
            </a:r>
            <a:r>
              <a:rPr lang="cs-CZ" dirty="0" err="1" smtClean="0">
                <a:solidFill>
                  <a:schemeClr val="bg1"/>
                </a:solidFill>
              </a:rPr>
              <a:t>games</a:t>
            </a:r>
            <a:r>
              <a:rPr lang="cs-CZ" dirty="0" smtClean="0">
                <a:solidFill>
                  <a:schemeClr val="bg1"/>
                </a:solidFill>
              </a:rPr>
              <a:t>. DOI: 10.1177/1367549407088333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Citační analýza autora tohoto článku v jednotlivých databázích.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Citační analýza ústavu autora článku.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3184</TotalTime>
  <Words>535</Words>
  <Application>Microsoft Office PowerPoint</Application>
  <PresentationFormat>Širokoúhlá obrazovka</PresentationFormat>
  <Paragraphs>81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Schoolbook</vt:lpstr>
      <vt:lpstr>Wingdings 2</vt:lpstr>
      <vt:lpstr>View</vt:lpstr>
      <vt:lpstr>Aplikovaná scientometrie</vt:lpstr>
      <vt:lpstr>Parciální opakování</vt:lpstr>
      <vt:lpstr>Citační databáze/rejstříky</vt:lpstr>
      <vt:lpstr>Google Scholar</vt:lpstr>
      <vt:lpstr>Prezentace aplikace PowerPoint</vt:lpstr>
      <vt:lpstr>Dimensions</vt:lpstr>
      <vt:lpstr>Scopus</vt:lpstr>
      <vt:lpstr>Web of Science</vt:lpstr>
      <vt:lpstr>Cvičení</vt:lpstr>
      <vt:lpstr>Literatura</vt:lpstr>
      <vt:lpstr>Zpětná vazba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scientometrie</dc:title>
  <dc:creator>David Slosar</dc:creator>
  <cp:lastModifiedBy>Účet Microsoft</cp:lastModifiedBy>
  <cp:revision>135</cp:revision>
  <dcterms:created xsi:type="dcterms:W3CDTF">2021-01-10T12:00:52Z</dcterms:created>
  <dcterms:modified xsi:type="dcterms:W3CDTF">2021-03-17T16:33:47Z</dcterms:modified>
</cp:coreProperties>
</file>