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57" r:id="rId9"/>
    <p:sldId id="258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96000" autoAdjust="0"/>
  </p:normalViewPr>
  <p:slideViewPr>
    <p:cSldViewPr snapToGrid="0" showGuides="1">
      <p:cViewPr varScale="1">
        <p:scale>
          <a:sx n="100" d="100"/>
          <a:sy n="100" d="100"/>
        </p:scale>
        <p:origin x="72" y="72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1895476"/>
          </a:xfrm>
        </p:spPr>
        <p:txBody>
          <a:bodyPr>
            <a:normAutofit fontScale="90000"/>
          </a:bodyPr>
          <a:lstStyle/>
          <a:p>
            <a:r>
              <a:rPr lang="cs-CZ" b="1" u="sng" dirty="0"/>
              <a:t>Počátky moderní poezie</a:t>
            </a: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cs-CZ" dirty="0"/>
              <a:t>kontroverze a úvahy</a:t>
            </a:r>
            <a:br>
              <a:rPr lang="cs-CZ" dirty="0"/>
            </a:b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2143125"/>
            <a:ext cx="5810250" cy="4352926"/>
          </a:xfrm>
          <a:prstGeom prst="rect">
            <a:avLst/>
          </a:prstGeom>
        </p:spPr>
      </p:pic>
      <p:sp>
        <p:nvSpPr>
          <p:cNvPr id="4" name="AutoShape 2" descr="Routes of Modernism | REORIENT – Middle Eastern Arts and Culture Magazine"/>
          <p:cNvSpPr>
            <a:spLocks noGrp="1" noChangeAspect="1" noChangeArrowheads="1"/>
          </p:cNvSpPr>
          <p:nvPr>
            <p:ph type="subTitle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2412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6438900"/>
            <a:ext cx="9021763" cy="295275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مستزاد مجلس چهارم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19074" y="1262062"/>
            <a:ext cx="5540903" cy="4910138"/>
          </a:xfrm>
        </p:spPr>
        <p:txBody>
          <a:bodyPr>
            <a:normAutofit/>
          </a:bodyPr>
          <a:lstStyle/>
          <a:p>
            <a:pPr marL="0" indent="0" algn="r" rtl="1">
              <a:spcAft>
                <a:spcPts val="0"/>
              </a:spcAft>
              <a:buNone/>
            </a:pP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این مجلس چارم به خدا ننگِ بشر </a:t>
            </a:r>
            <a:r>
              <a:rPr lang="ar-SA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بود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دیدی چه خبر بود؟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 rtl="1">
              <a:spcAft>
                <a:spcPts val="0"/>
              </a:spcAft>
              <a:buNone/>
            </a:pP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هر کار که کردند، ضرر رویِ ضرر </a:t>
            </a:r>
            <a:r>
              <a:rPr lang="ar-SA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بود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دیدی چه خبر بود؟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 rtl="1">
              <a:spcAft>
                <a:spcPts val="0"/>
              </a:spcAft>
              <a:buNone/>
            </a:pP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این مجلسِ چارم، خودمانیم، ثمر داشت</a:t>
            </a:r>
            <a:r>
              <a:rPr lang="ar-SA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؟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والله ضرر داشت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 rtl="1">
              <a:spcAft>
                <a:spcPts val="0"/>
              </a:spcAft>
              <a:buNone/>
            </a:pP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صد شکر که عمرش چو زمانه به گذر بود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ar-SA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دیدی </a:t>
            </a: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چه خبر بود؟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 rtl="1">
              <a:spcAft>
                <a:spcPts val="0"/>
              </a:spcAft>
              <a:buNone/>
            </a:pP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دیگ وکلا جوش زد و کف شد و سر </a:t>
            </a:r>
            <a:r>
              <a:rPr lang="ar-SA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رفت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باد همه در رفت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 rtl="1">
              <a:spcAft>
                <a:spcPts val="0"/>
              </a:spcAft>
              <a:buNone/>
            </a:pP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ده مژده که عمر وکلا عمر سفر بود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دیدی چه خبر بود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 rtl="1">
              <a:spcAft>
                <a:spcPts val="0"/>
              </a:spcAft>
              <a:buNone/>
            </a:pP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دیگر نکند هو نزند جفته مدرس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lang="ar-SA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در </a:t>
            </a: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ساحت مجلس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 rtl="1">
              <a:spcAft>
                <a:spcPts val="0"/>
              </a:spcAft>
              <a:buNone/>
            </a:pP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بگذشت دگر مدتی ار محشر خر بود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دیدی چه خبر بود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 rtl="1">
              <a:spcAft>
                <a:spcPts val="0"/>
              </a:spcAft>
              <a:buNone/>
            </a:pP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دیگر نزند با قر و قنبیله معلق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یعقوب </a:t>
            </a:r>
            <a:r>
              <a:rPr lang="ar-SA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جعلق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 rtl="1">
              <a:spcAft>
                <a:spcPts val="0"/>
              </a:spcAft>
              <a:buNone/>
            </a:pP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یعقوب خر بارکش این دو نفر بود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دیدی چه خبر بود؟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 rtl="1">
              <a:spcAft>
                <a:spcPts val="0"/>
              </a:spcAft>
              <a:buNone/>
            </a:pP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سرمایه بدبختی ایران دو قوام است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این سکه بنام است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 rtl="1">
              <a:spcAft>
                <a:spcPts val="0"/>
              </a:spcAft>
              <a:buNone/>
            </a:pP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یک ملتی از این دو نفر خون بجگر </a:t>
            </a:r>
            <a:r>
              <a:rPr lang="ar-SA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بود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دیدی چه خبر بود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a-IR" b="1" dirty="0"/>
              <a:t>میرزاده عشقی</a:t>
            </a:r>
          </a:p>
          <a:p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034242" y="1262063"/>
            <a:ext cx="2922529" cy="454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23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u="sng" dirty="0">
                <a:solidFill>
                  <a:srgbClr val="C00000"/>
                </a:solidFill>
              </a:rPr>
              <a:t>Počátky moderní poezie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smtClean="0">
                <a:solidFill>
                  <a:srgbClr val="C00000"/>
                </a:solidFill>
              </a:rPr>
              <a:t>  </a:t>
            </a:r>
            <a:r>
              <a:rPr lang="cs-CZ" dirty="0">
                <a:solidFill>
                  <a:srgbClr val="C00000"/>
                </a:solidFill>
              </a:rPr>
              <a:t>kontroverze a úvahy</a:t>
            </a:r>
            <a:br>
              <a:rPr lang="cs-CZ" dirty="0">
                <a:solidFill>
                  <a:srgbClr val="C00000"/>
                </a:solidFill>
              </a:rPr>
            </a:b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„</a:t>
            </a:r>
            <a:r>
              <a:rPr lang="cs-CZ" i="1" dirty="0">
                <a:solidFill>
                  <a:schemeClr val="tx1"/>
                </a:solidFill>
              </a:rPr>
              <a:t>Perská </a:t>
            </a:r>
            <a:r>
              <a:rPr lang="cs-CZ" i="1" dirty="0" err="1">
                <a:solidFill>
                  <a:schemeClr val="tx1"/>
                </a:solidFill>
              </a:rPr>
              <a:t>prozodie</a:t>
            </a:r>
            <a:r>
              <a:rPr lang="cs-CZ" i="1" dirty="0">
                <a:solidFill>
                  <a:schemeClr val="tx1"/>
                </a:solidFill>
              </a:rPr>
              <a:t> je jednou z exaktních věd. Perští klasičtí básníci se vyjadřovali v absolutně nejmelodičtějším metru stvořeném kdy člověkem.“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  <a:p>
            <a:r>
              <a:rPr lang="cs-CZ" dirty="0" err="1">
                <a:solidFill>
                  <a:schemeClr val="tx1"/>
                </a:solidFill>
              </a:rPr>
              <a:t>Farzád</a:t>
            </a:r>
            <a:r>
              <a:rPr lang="cs-CZ" dirty="0">
                <a:solidFill>
                  <a:schemeClr val="tx1"/>
                </a:solidFill>
              </a:rPr>
              <a:t>, M.: </a:t>
            </a:r>
            <a:r>
              <a:rPr lang="cs-CZ" b="1" i="1" dirty="0" err="1">
                <a:solidFill>
                  <a:schemeClr val="tx1"/>
                </a:solidFill>
              </a:rPr>
              <a:t>Persian</a:t>
            </a:r>
            <a:r>
              <a:rPr lang="cs-CZ" b="1" i="1" dirty="0">
                <a:solidFill>
                  <a:schemeClr val="tx1"/>
                </a:solidFill>
              </a:rPr>
              <a:t> </a:t>
            </a:r>
            <a:r>
              <a:rPr lang="cs-CZ" b="1" i="1" dirty="0" err="1">
                <a:solidFill>
                  <a:schemeClr val="tx1"/>
                </a:solidFill>
              </a:rPr>
              <a:t>Poetic</a:t>
            </a:r>
            <a:r>
              <a:rPr lang="cs-CZ" b="1" i="1" dirty="0">
                <a:solidFill>
                  <a:schemeClr val="tx1"/>
                </a:solidFill>
              </a:rPr>
              <a:t> Metres</a:t>
            </a:r>
            <a:r>
              <a:rPr lang="cs-CZ" dirty="0">
                <a:solidFill>
                  <a:schemeClr val="tx1"/>
                </a:solidFill>
              </a:rPr>
              <a:t>, Leiden </a:t>
            </a:r>
            <a:r>
              <a:rPr lang="cs-CZ" dirty="0" smtClean="0">
                <a:solidFill>
                  <a:schemeClr val="tx1"/>
                </a:solidFill>
              </a:rPr>
              <a:t>1967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i="1" dirty="0">
                <a:solidFill>
                  <a:srgbClr val="FFFF00"/>
                </a:solidFill>
              </a:rPr>
              <a:t>„Naše literatura se musí změnit v každém ohledu. Nestačí pouze šířit nová témata a nový způsob popisování. Nestačí pouhé přehazování rýmů, zkracování, či prodlužování veršů. Nejdůležitější je změna celého systému líčení a vyprávění; je nutné, aby se tento systém, existující ve světě uvědomělých lidí, dostal do světa poezie.“</a:t>
            </a:r>
            <a:endParaRPr lang="cs-CZ" dirty="0">
              <a:solidFill>
                <a:srgbClr val="FFFF00"/>
              </a:solidFill>
            </a:endParaRPr>
          </a:p>
          <a:p>
            <a:r>
              <a:rPr lang="cs-CZ" i="1" dirty="0" err="1">
                <a:solidFill>
                  <a:srgbClr val="FFFF00"/>
                </a:solidFill>
              </a:rPr>
              <a:t>Nímá</a:t>
            </a:r>
            <a:r>
              <a:rPr lang="cs-CZ" i="1" dirty="0">
                <a:solidFill>
                  <a:srgbClr val="FFFF00"/>
                </a:solidFill>
              </a:rPr>
              <a:t> </a:t>
            </a:r>
            <a:r>
              <a:rPr lang="cs-CZ" i="1" dirty="0" err="1">
                <a:solidFill>
                  <a:srgbClr val="FFFF00"/>
                </a:solidFill>
              </a:rPr>
              <a:t>Júšídž</a:t>
            </a:r>
            <a:r>
              <a:rPr lang="cs-CZ" i="1" dirty="0">
                <a:solidFill>
                  <a:srgbClr val="FFFF00"/>
                </a:solidFill>
              </a:rPr>
              <a:t>, </a:t>
            </a:r>
            <a:r>
              <a:rPr lang="cs-CZ" dirty="0" err="1" smtClean="0">
                <a:solidFill>
                  <a:srgbClr val="FFFF00"/>
                </a:solidFill>
              </a:rPr>
              <a:t>Harfhá</a:t>
            </a:r>
            <a:r>
              <a:rPr lang="cs-CZ" dirty="0" smtClean="0">
                <a:solidFill>
                  <a:srgbClr val="FFFF00"/>
                </a:solidFill>
              </a:rPr>
              <a:t>-je </a:t>
            </a:r>
            <a:r>
              <a:rPr lang="cs-CZ" dirty="0" err="1" smtClean="0">
                <a:solidFill>
                  <a:srgbClr val="FFFF00"/>
                </a:solidFill>
              </a:rPr>
              <a:t>hamsáje</a:t>
            </a:r>
            <a:r>
              <a:rPr lang="cs-CZ" dirty="0">
                <a:solidFill>
                  <a:srgbClr val="FFFF00"/>
                </a:solidFill>
              </a:rPr>
              <a:t>, Teherán 1357 (1978</a:t>
            </a:r>
            <a:r>
              <a:rPr lang="cs-CZ" dirty="0" smtClean="0">
                <a:solidFill>
                  <a:srgbClr val="FFFF00"/>
                </a:solidFill>
              </a:rPr>
              <a:t>)</a:t>
            </a:r>
            <a:endParaRPr lang="cs-CZ" dirty="0">
              <a:solidFill>
                <a:srgbClr val="FFFF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9070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10075" y="352425"/>
            <a:ext cx="6332537" cy="723900"/>
          </a:xfrm>
        </p:spPr>
        <p:txBody>
          <a:bodyPr>
            <a:noAutofit/>
          </a:bodyPr>
          <a:lstStyle/>
          <a:p>
            <a:r>
              <a:rPr lang="en-US" sz="1600" dirty="0" err="1">
                <a:solidFill>
                  <a:srgbClr val="C00000"/>
                </a:solidFill>
              </a:rPr>
              <a:t>Karimi-Hakkak</a:t>
            </a:r>
            <a:r>
              <a:rPr lang="en-US" sz="1600" dirty="0">
                <a:solidFill>
                  <a:srgbClr val="C00000"/>
                </a:solidFill>
              </a:rPr>
              <a:t>, Ahmad. </a:t>
            </a:r>
            <a:r>
              <a:rPr lang="en-US" sz="1600" i="1" dirty="0">
                <a:solidFill>
                  <a:srgbClr val="C00000"/>
                </a:solidFill>
              </a:rPr>
              <a:t>Recasting Persian Poetry: Scenarios of Poetic Modernity in Iran</a:t>
            </a:r>
            <a:r>
              <a:rPr lang="en-US" sz="1600" dirty="0">
                <a:solidFill>
                  <a:srgbClr val="C00000"/>
                </a:solidFill>
              </a:rPr>
              <a:t>. Salt Lake city: University of Utah Press, 1995. </a:t>
            </a:r>
            <a:endParaRPr lang="cs-CZ" sz="1600" dirty="0">
              <a:solidFill>
                <a:srgbClr val="C0000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190626"/>
            <a:ext cx="6096000" cy="513397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tradiční </a:t>
            </a:r>
            <a:r>
              <a:rPr lang="cs-CZ" sz="2400" dirty="0">
                <a:solidFill>
                  <a:schemeClr val="tx1"/>
                </a:solidFill>
              </a:rPr>
              <a:t>konvence v klasické poezii </a:t>
            </a:r>
            <a:r>
              <a:rPr lang="cs-CZ" sz="2400" dirty="0" smtClean="0">
                <a:solidFill>
                  <a:schemeClr val="tx1"/>
                </a:solidFill>
              </a:rPr>
              <a:t>= překážka v zachycení a vyjadřování se k sociopolitické </a:t>
            </a:r>
            <a:r>
              <a:rPr lang="cs-CZ" sz="2400" dirty="0">
                <a:solidFill>
                  <a:schemeClr val="tx1"/>
                </a:solidFill>
              </a:rPr>
              <a:t>situaci… </a:t>
            </a:r>
          </a:p>
          <a:p>
            <a:r>
              <a:rPr lang="cs-CZ" sz="2400" dirty="0">
                <a:solidFill>
                  <a:schemeClr val="tx1"/>
                </a:solidFill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Poezie (v klasické podobě) – pokládána za </a:t>
            </a:r>
            <a:r>
              <a:rPr lang="cs-CZ" sz="2400" dirty="0">
                <a:solidFill>
                  <a:schemeClr val="tx1"/>
                </a:solidFill>
              </a:rPr>
              <a:t>morálně dekadentní, sociálně škodlivou.</a:t>
            </a:r>
          </a:p>
          <a:p>
            <a:r>
              <a:rPr lang="cs-CZ" sz="2400" dirty="0">
                <a:solidFill>
                  <a:schemeClr val="tx1"/>
                </a:solidFill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kulturní </a:t>
            </a:r>
            <a:r>
              <a:rPr lang="cs-CZ" sz="2400" dirty="0" smtClean="0">
                <a:solidFill>
                  <a:schemeClr val="tx1"/>
                </a:solidFill>
              </a:rPr>
              <a:t>konfrontace mezi proponenty </a:t>
            </a:r>
            <a:r>
              <a:rPr lang="cs-CZ" sz="2400" dirty="0" err="1" smtClean="0">
                <a:solidFill>
                  <a:schemeClr val="tx1"/>
                </a:solidFill>
              </a:rPr>
              <a:t>bázgaštu</a:t>
            </a:r>
            <a:r>
              <a:rPr lang="cs-CZ" sz="2400" dirty="0">
                <a:solidFill>
                  <a:schemeClr val="tx1"/>
                </a:solidFill>
              </a:rPr>
              <a:t>/</a:t>
            </a:r>
            <a:r>
              <a:rPr lang="cs-CZ" sz="2400" dirty="0" smtClean="0">
                <a:solidFill>
                  <a:schemeClr val="tx1"/>
                </a:solidFill>
              </a:rPr>
              <a:t>tradice a reformátorů </a:t>
            </a:r>
            <a:r>
              <a:rPr lang="cs-CZ" sz="2400" dirty="0">
                <a:solidFill>
                  <a:schemeClr val="tx1"/>
                </a:solidFill>
              </a:rPr>
              <a:t>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>
                <a:solidFill>
                  <a:schemeClr val="tx1"/>
                </a:solidFill>
              </a:rPr>
              <a:t>E </a:t>
            </a:r>
            <a:r>
              <a:rPr lang="cs-CZ" sz="2400" dirty="0" smtClean="0">
                <a:solidFill>
                  <a:schemeClr val="tx1"/>
                </a:solidFill>
              </a:rPr>
              <a:t>kultury </a:t>
            </a:r>
            <a:r>
              <a:rPr lang="cs-CZ" sz="2400" dirty="0">
                <a:solidFill>
                  <a:schemeClr val="tx1"/>
                </a:solidFill>
              </a:rPr>
              <a:t>-) </a:t>
            </a:r>
            <a:r>
              <a:rPr lang="cs-CZ" sz="2400" dirty="0" smtClean="0">
                <a:solidFill>
                  <a:schemeClr val="tx1"/>
                </a:solidFill>
              </a:rPr>
              <a:t>imitace, ovšem v podobě, který je </a:t>
            </a:r>
            <a:r>
              <a:rPr lang="cs-CZ" sz="2400" dirty="0">
                <a:solidFill>
                  <a:schemeClr val="tx1"/>
                </a:solidFill>
              </a:rPr>
              <a:t>č</a:t>
            </a:r>
            <a:r>
              <a:rPr lang="cs-CZ" sz="2400" dirty="0" smtClean="0">
                <a:solidFill>
                  <a:schemeClr val="tx1"/>
                </a:solidFill>
              </a:rPr>
              <a:t>asto pokřivená</a:t>
            </a:r>
            <a:endParaRPr lang="cs-CZ" sz="2400" dirty="0">
              <a:solidFill>
                <a:schemeClr val="tx1"/>
              </a:solidFill>
            </a:endParaRPr>
          </a:p>
          <a:p>
            <a:r>
              <a:rPr lang="cs-CZ" sz="2400" dirty="0">
                <a:solidFill>
                  <a:schemeClr val="tx1"/>
                </a:solidFill>
              </a:rPr>
              <a:t> </a:t>
            </a:r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70" b="1570"/>
          <a:stretch>
            <a:fillRect/>
          </a:stretch>
        </p:blipFill>
        <p:spPr>
          <a:xfrm>
            <a:off x="512762" y="247650"/>
            <a:ext cx="2449513" cy="341336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80" y="3465513"/>
            <a:ext cx="2162970" cy="331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80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95800" y="1"/>
            <a:ext cx="6246812" cy="800100"/>
          </a:xfrm>
        </p:spPr>
        <p:txBody>
          <a:bodyPr>
            <a:normAutofit fontScale="90000"/>
          </a:bodyPr>
          <a:lstStyle/>
          <a:p>
            <a:r>
              <a:rPr lang="cs-CZ" sz="2000" b="1" u="sng" dirty="0" smtClean="0"/>
              <a:t/>
            </a:r>
            <a:br>
              <a:rPr lang="cs-CZ" sz="2000" b="1" u="sng" dirty="0" smtClean="0"/>
            </a:br>
            <a:r>
              <a:rPr lang="cs-CZ" sz="2000" b="1" u="sng" dirty="0"/>
              <a:t/>
            </a:r>
            <a:br>
              <a:rPr lang="cs-CZ" sz="2000" b="1" u="sng" dirty="0"/>
            </a:br>
            <a:r>
              <a:rPr lang="cs-CZ" sz="2000" b="1" u="sng" dirty="0" smtClean="0"/>
              <a:t/>
            </a:r>
            <a:br>
              <a:rPr lang="cs-CZ" sz="2000" b="1" u="sng" dirty="0" smtClean="0"/>
            </a:br>
            <a:r>
              <a:rPr lang="cs-CZ" sz="2000" b="1" u="sng" dirty="0"/>
              <a:t/>
            </a:r>
            <a:br>
              <a:rPr lang="cs-CZ" sz="2000" b="1" u="sng" dirty="0"/>
            </a:br>
            <a:r>
              <a:rPr lang="cs-CZ" sz="2000" b="1" u="sng" dirty="0" smtClean="0"/>
              <a:t/>
            </a:r>
            <a:br>
              <a:rPr lang="cs-CZ" sz="2000" b="1" u="sng" dirty="0" smtClean="0"/>
            </a:br>
            <a:r>
              <a:rPr lang="cs-CZ" sz="2000" b="1" u="sng" dirty="0"/>
              <a:t/>
            </a:r>
            <a:br>
              <a:rPr lang="cs-CZ" sz="2000" b="1" u="sng" dirty="0"/>
            </a:br>
            <a:r>
              <a:rPr lang="cs-CZ" sz="2000" b="1" u="sng" dirty="0" smtClean="0"/>
              <a:t/>
            </a:r>
            <a:br>
              <a:rPr lang="cs-CZ" sz="2000" b="1" u="sng" dirty="0" smtClean="0"/>
            </a:br>
            <a:r>
              <a:rPr lang="cs-CZ" sz="2000" b="1" u="sng" dirty="0"/>
              <a:t/>
            </a:r>
            <a:br>
              <a:rPr lang="cs-CZ" sz="2000" b="1" u="sng" dirty="0"/>
            </a:br>
            <a:r>
              <a:rPr lang="cs-CZ" sz="2000" b="1" u="sng" dirty="0" smtClean="0"/>
              <a:t/>
            </a:r>
            <a:br>
              <a:rPr lang="cs-CZ" sz="2000" b="1" u="sng" dirty="0" smtClean="0"/>
            </a:br>
            <a:r>
              <a:rPr lang="cs-CZ" sz="2000" b="1" u="sng" dirty="0"/>
              <a:t/>
            </a:r>
            <a:br>
              <a:rPr lang="cs-CZ" sz="2000" b="1" u="sng" dirty="0"/>
            </a:br>
            <a:r>
              <a:rPr lang="cs-CZ" sz="2000" b="1" u="sng" dirty="0" smtClean="0"/>
              <a:t/>
            </a:r>
            <a:br>
              <a:rPr lang="cs-CZ" sz="2000" b="1" u="sng" dirty="0" smtClean="0"/>
            </a:br>
            <a:r>
              <a:rPr lang="cs-CZ" sz="2000" b="1" u="sng" dirty="0"/>
              <a:t/>
            </a:r>
            <a:br>
              <a:rPr lang="cs-CZ" sz="2000" b="1" u="sng" dirty="0"/>
            </a:br>
            <a:r>
              <a:rPr lang="cs-CZ" sz="2000" b="1" u="sng" dirty="0" smtClean="0"/>
              <a:t/>
            </a:r>
            <a:br>
              <a:rPr lang="cs-CZ" sz="2000" b="1" u="sng" dirty="0" smtClean="0"/>
            </a:br>
            <a:r>
              <a:rPr lang="cs-CZ" sz="2000" b="1" u="sng" dirty="0"/>
              <a:t/>
            </a:r>
            <a:br>
              <a:rPr lang="cs-CZ" sz="2000" b="1" u="sng" dirty="0"/>
            </a:br>
            <a:r>
              <a:rPr lang="cs-CZ" sz="2000" b="1" u="sng" dirty="0" smtClean="0"/>
              <a:t/>
            </a:r>
            <a:br>
              <a:rPr lang="cs-CZ" sz="2000" b="1" u="sng" dirty="0" smtClean="0"/>
            </a:br>
            <a:r>
              <a:rPr lang="cs-CZ" sz="2000" b="1" u="sng" dirty="0"/>
              <a:t/>
            </a:r>
            <a:br>
              <a:rPr lang="cs-CZ" sz="2000" b="1" u="sng" dirty="0"/>
            </a:br>
            <a:r>
              <a:rPr lang="cs-CZ" sz="2000" b="1" u="sng" dirty="0" smtClean="0"/>
              <a:t/>
            </a:r>
            <a:br>
              <a:rPr lang="cs-CZ" sz="2000" b="1" u="sng" dirty="0" smtClean="0"/>
            </a:br>
            <a:r>
              <a:rPr lang="cs-CZ" sz="2000" b="1" u="sng" dirty="0"/>
              <a:t/>
            </a:r>
            <a:br>
              <a:rPr lang="cs-CZ" sz="2000" b="1" u="sng" dirty="0"/>
            </a:br>
            <a:r>
              <a:rPr lang="cs-CZ" sz="2000" b="1" u="sng" dirty="0" smtClean="0"/>
              <a:t/>
            </a:r>
            <a:br>
              <a:rPr lang="cs-CZ" sz="2000" b="1" u="sng" dirty="0" smtClean="0"/>
            </a:br>
            <a:r>
              <a:rPr lang="cs-CZ" sz="2000" b="1" u="sng" dirty="0"/>
              <a:t/>
            </a:r>
            <a:br>
              <a:rPr lang="cs-CZ" sz="2000" b="1" u="sng" dirty="0"/>
            </a:br>
            <a:r>
              <a:rPr lang="cs-CZ" sz="2000" b="1" u="sng" dirty="0" smtClean="0"/>
              <a:t/>
            </a:r>
            <a:br>
              <a:rPr lang="cs-CZ" sz="2000" b="1" u="sng" dirty="0" smtClean="0"/>
            </a:br>
            <a:r>
              <a:rPr lang="cs-CZ" sz="2000" b="1" u="sng" dirty="0"/>
              <a:t/>
            </a:r>
            <a:br>
              <a:rPr lang="cs-CZ" sz="2000" b="1" u="sng" dirty="0"/>
            </a:br>
            <a:r>
              <a:rPr lang="cs-CZ" sz="2000" b="1" u="sng" dirty="0" smtClean="0"/>
              <a:t/>
            </a:r>
            <a:br>
              <a:rPr lang="cs-CZ" sz="2000" b="1" u="sng" dirty="0" smtClean="0"/>
            </a:br>
            <a:r>
              <a:rPr lang="cs-CZ" sz="2000" b="1" u="sng" dirty="0"/>
              <a:t/>
            </a:r>
            <a:br>
              <a:rPr lang="cs-CZ" sz="2000" b="1" u="sng" dirty="0"/>
            </a:br>
            <a:r>
              <a:rPr lang="cs-CZ" sz="2000" b="1" u="sng" dirty="0" smtClean="0"/>
              <a:t/>
            </a:r>
            <a:br>
              <a:rPr lang="cs-CZ" sz="2000" b="1" u="sng" dirty="0" smtClean="0"/>
            </a:br>
            <a:r>
              <a:rPr lang="cs-CZ" sz="2000" b="1" u="sng" dirty="0"/>
              <a:t/>
            </a:r>
            <a:br>
              <a:rPr lang="cs-CZ" sz="2000" b="1" u="sng" dirty="0"/>
            </a:br>
            <a:r>
              <a:rPr lang="cs-CZ" sz="2000" b="1" u="sng" dirty="0" smtClean="0"/>
              <a:t/>
            </a:r>
            <a:br>
              <a:rPr lang="cs-CZ" sz="2000" b="1" u="sng" dirty="0" smtClean="0"/>
            </a:br>
            <a:r>
              <a:rPr lang="cs-CZ" sz="2000" b="1" u="sng" dirty="0"/>
              <a:t/>
            </a:r>
            <a:br>
              <a:rPr lang="cs-CZ" sz="2000" b="1" u="sng" dirty="0"/>
            </a:br>
            <a:r>
              <a:rPr lang="cs-CZ" sz="2000" b="1" u="sng" dirty="0" smtClean="0"/>
              <a:t/>
            </a:r>
            <a:br>
              <a:rPr lang="cs-CZ" sz="2000" b="1" u="sng" dirty="0" smtClean="0"/>
            </a:br>
            <a:r>
              <a:rPr lang="cs-CZ" sz="2000" b="1" u="sng" dirty="0"/>
              <a:t/>
            </a:r>
            <a:br>
              <a:rPr lang="cs-CZ" sz="2000" b="1" u="sng" dirty="0"/>
            </a:br>
            <a:r>
              <a:rPr lang="cs-CZ" sz="2000" b="1" u="sng" dirty="0" smtClean="0"/>
              <a:t/>
            </a:r>
            <a:br>
              <a:rPr lang="cs-CZ" sz="2000" b="1" u="sng" dirty="0" smtClean="0"/>
            </a:br>
            <a:r>
              <a:rPr lang="cs-CZ" sz="2000" b="1" u="sng" dirty="0"/>
              <a:t/>
            </a:r>
            <a:br>
              <a:rPr lang="cs-CZ" sz="2000" b="1" u="sng" dirty="0"/>
            </a:br>
            <a:r>
              <a:rPr lang="cs-CZ" sz="1800" b="1" u="sng" dirty="0" smtClean="0">
                <a:solidFill>
                  <a:srgbClr val="FF0000"/>
                </a:solidFill>
              </a:rPr>
              <a:t>Střet </a:t>
            </a:r>
            <a:r>
              <a:rPr lang="cs-CZ" sz="1800" b="1" u="sng" dirty="0">
                <a:solidFill>
                  <a:srgbClr val="FF0000"/>
                </a:solidFill>
              </a:rPr>
              <a:t>proponentů BĀZGAŠT-E ADABĪ a stoupenců literárních reforem</a:t>
            </a:r>
            <a:r>
              <a:rPr lang="cs-CZ" sz="2000" dirty="0">
                <a:solidFill>
                  <a:srgbClr val="FF0000"/>
                </a:solidFill>
              </a:rPr>
              <a:t/>
            </a:r>
            <a:br>
              <a:rPr lang="cs-CZ" sz="2000" dirty="0">
                <a:solidFill>
                  <a:srgbClr val="FF0000"/>
                </a:solidFill>
              </a:rPr>
            </a:b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091" r="2091"/>
          <a:stretch>
            <a:fillRect/>
          </a:stretch>
        </p:blipFill>
        <p:spPr>
          <a:xfrm>
            <a:off x="285750" y="157315"/>
            <a:ext cx="2231636" cy="3109759"/>
          </a:xfrm>
          <a:prstGeom prst="rect">
            <a:avLst/>
          </a:prstGeo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9150" y="657225"/>
            <a:ext cx="7277100" cy="5791199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r.1849 </a:t>
            </a:r>
            <a:r>
              <a:rPr lang="cs-CZ" dirty="0" err="1" smtClean="0">
                <a:solidFill>
                  <a:schemeClr val="tx1"/>
                </a:solidFill>
              </a:rPr>
              <a:t>qádžárovský</a:t>
            </a:r>
            <a:r>
              <a:rPr lang="cs-CZ" dirty="0" smtClean="0">
                <a:solidFill>
                  <a:schemeClr val="tx1"/>
                </a:solidFill>
              </a:rPr>
              <a:t> dvůr -  </a:t>
            </a:r>
            <a:r>
              <a:rPr lang="cs-CZ" dirty="0" err="1" smtClean="0">
                <a:solidFill>
                  <a:schemeClr val="tx1"/>
                </a:solidFill>
              </a:rPr>
              <a:t>Mírzá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Taqí</a:t>
            </a:r>
            <a:r>
              <a:rPr lang="cs-CZ" dirty="0">
                <a:solidFill>
                  <a:schemeClr val="tx1"/>
                </a:solidFill>
              </a:rPr>
              <a:t> Chán </a:t>
            </a:r>
            <a:r>
              <a:rPr lang="cs-CZ" dirty="0" err="1">
                <a:solidFill>
                  <a:schemeClr val="tx1"/>
                </a:solidFill>
              </a:rPr>
              <a:t>Faráhání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Amír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Kabír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X  </a:t>
            </a:r>
            <a:r>
              <a:rPr lang="cs-CZ" dirty="0" err="1" smtClean="0">
                <a:solidFill>
                  <a:schemeClr val="tx1"/>
                </a:solidFill>
              </a:rPr>
              <a:t>málekošoará</a:t>
            </a:r>
            <a:r>
              <a:rPr lang="fa-IR" dirty="0" smtClean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Habíbolláh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Qá´ání</a:t>
            </a:r>
            <a:r>
              <a:rPr lang="cs-CZ" dirty="0">
                <a:solidFill>
                  <a:schemeClr val="tx1"/>
                </a:solidFill>
              </a:rPr>
              <a:t> 	 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pPr algn="r" rtl="1"/>
            <a:r>
              <a:rPr lang="fa-IR" dirty="0">
                <a:solidFill>
                  <a:schemeClr val="accent2"/>
                </a:solidFill>
              </a:rPr>
              <a:t>به جای ظالمی شقی نشسته عادلی تقی</a:t>
            </a:r>
          </a:p>
          <a:p>
            <a:pPr algn="r" rtl="1"/>
            <a:r>
              <a:rPr lang="fa-IR" dirty="0">
                <a:solidFill>
                  <a:schemeClr val="accent2"/>
                </a:solidFill>
              </a:rPr>
              <a:t>که مؤمنان متقی‌کنند افتخارها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- metrická paralela opačných charakteristik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Formálně</a:t>
            </a:r>
            <a:r>
              <a:rPr lang="cs-CZ" dirty="0">
                <a:solidFill>
                  <a:schemeClr val="tx1"/>
                </a:solidFill>
              </a:rPr>
              <a:t>:</a:t>
            </a:r>
          </a:p>
          <a:p>
            <a:r>
              <a:rPr lang="cs-CZ" dirty="0">
                <a:solidFill>
                  <a:schemeClr val="tx1"/>
                </a:solidFill>
              </a:rPr>
              <a:t>	Stejný počet slabik, </a:t>
            </a:r>
            <a:r>
              <a:rPr lang="cs-CZ" dirty="0" smtClean="0">
                <a:solidFill>
                  <a:schemeClr val="tx1"/>
                </a:solidFill>
              </a:rPr>
              <a:t>krátkých </a:t>
            </a:r>
            <a:r>
              <a:rPr lang="cs-CZ" dirty="0">
                <a:solidFill>
                  <a:schemeClr val="tx1"/>
                </a:solidFill>
              </a:rPr>
              <a:t>a dlouhých stop</a:t>
            </a:r>
          </a:p>
          <a:p>
            <a:r>
              <a:rPr lang="cs-CZ" dirty="0">
                <a:solidFill>
                  <a:schemeClr val="tx1"/>
                </a:solidFill>
              </a:rPr>
              <a:t>	Vzájemně zaměnitelné jednotky morfologicky i syntakticky.</a:t>
            </a:r>
          </a:p>
          <a:p>
            <a:r>
              <a:rPr lang="cs-CZ" dirty="0">
                <a:solidFill>
                  <a:schemeClr val="tx1"/>
                </a:solidFill>
              </a:rPr>
              <a:t>	</a:t>
            </a:r>
            <a:r>
              <a:rPr lang="cs-CZ" dirty="0" smtClean="0">
                <a:solidFill>
                  <a:schemeClr val="tx1"/>
                </a:solidFill>
              </a:rPr>
              <a:t>opozita </a:t>
            </a:r>
            <a:r>
              <a:rPr lang="cs-CZ" dirty="0">
                <a:solidFill>
                  <a:schemeClr val="tx1"/>
                </a:solidFill>
              </a:rPr>
              <a:t>lze vzájemně vyměnit, aniž by se změnil metrický vzorec. </a:t>
            </a:r>
          </a:p>
          <a:p>
            <a:r>
              <a:rPr lang="cs-CZ" b="1" u="sng" dirty="0" err="1">
                <a:solidFill>
                  <a:schemeClr val="accent2"/>
                </a:solidFill>
              </a:rPr>
              <a:t>tazád</a:t>
            </a:r>
            <a:r>
              <a:rPr lang="cs-CZ" dirty="0">
                <a:solidFill>
                  <a:schemeClr val="accent2"/>
                </a:solidFill>
              </a:rPr>
              <a:t>  (kontrast) </a:t>
            </a:r>
            <a:r>
              <a:rPr lang="ar-SA" b="1" u="sng" dirty="0">
                <a:solidFill>
                  <a:schemeClr val="accent2"/>
                </a:solidFill>
              </a:rPr>
              <a:t>تضاد</a:t>
            </a:r>
            <a:endParaRPr lang="cs-CZ" dirty="0">
              <a:solidFill>
                <a:schemeClr val="accent2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91" y="3552824"/>
            <a:ext cx="4169671" cy="298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38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81300" y="225580"/>
            <a:ext cx="7961312" cy="831696"/>
          </a:xfrm>
        </p:spPr>
        <p:txBody>
          <a:bodyPr>
            <a:normAutofit fontScale="90000"/>
          </a:bodyPr>
          <a:lstStyle/>
          <a:p>
            <a:r>
              <a:rPr lang="cs-CZ" b="1" u="sng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šer´e</a:t>
            </a:r>
            <a:r>
              <a:rPr lang="cs-CZ" b="1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 </a:t>
            </a:r>
            <a:r>
              <a:rPr lang="cs-CZ" b="1" u="sng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nou</a:t>
            </a:r>
            <a:r>
              <a:rPr lang="cs-CZ" b="1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(</a:t>
            </a:r>
            <a:r>
              <a:rPr lang="cs-CZ" b="1" u="sng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šer´e</a:t>
            </a:r>
            <a:r>
              <a:rPr lang="cs-CZ" b="1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cs-CZ" b="1" u="sng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emrúz</a:t>
            </a:r>
            <a:r>
              <a:rPr lang="cs-CZ" b="1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</a:t>
            </a:r>
            <a:r>
              <a:rPr lang="cs-CZ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a </a:t>
            </a:r>
            <a:r>
              <a:rPr lang="cs-CZ" b="1" u="sng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šer´e</a:t>
            </a:r>
            <a:r>
              <a:rPr lang="cs-CZ" b="1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cs-CZ" b="1" u="sng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klásík</a:t>
            </a:r>
            <a:r>
              <a:rPr lang="cs-CZ" b="1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(</a:t>
            </a:r>
            <a:r>
              <a:rPr lang="cs-CZ" b="1" u="sng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šer´e</a:t>
            </a:r>
            <a:r>
              <a:rPr lang="cs-CZ" b="1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cs-CZ" b="1" u="sng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sonnatí</a:t>
            </a:r>
            <a:r>
              <a:rPr lang="cs-CZ" b="1" u="sng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)</a:t>
            </a:r>
            <a:endParaRPr lang="cs-CZ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770" b="1770"/>
          <a:stretch>
            <a:fillRect/>
          </a:stretch>
        </p:blipFill>
        <p:spPr>
          <a:xfrm>
            <a:off x="236536" y="225579"/>
            <a:ext cx="2087563" cy="4289271"/>
          </a:xfrm>
          <a:prstGeom prst="rect">
            <a:avLst/>
          </a:prstGeo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590801" y="1209675"/>
            <a:ext cx="8153400" cy="5495925"/>
          </a:xfrm>
        </p:spPr>
        <p:txBody>
          <a:bodyPr>
            <a:normAutofit fontScale="92500" lnSpcReduction="20000"/>
          </a:bodyPr>
          <a:lstStyle/>
          <a:p>
            <a:r>
              <a:rPr lang="cs-CZ" sz="2000" dirty="0" smtClean="0">
                <a:solidFill>
                  <a:schemeClr val="tx1"/>
                </a:solidFill>
              </a:rPr>
              <a:t>Uměle vytvořená binární </a:t>
            </a:r>
            <a:r>
              <a:rPr lang="cs-CZ" sz="2000" dirty="0">
                <a:solidFill>
                  <a:schemeClr val="tx1"/>
                </a:solidFill>
              </a:rPr>
              <a:t>opozice tzv. </a:t>
            </a:r>
            <a:r>
              <a:rPr lang="cs-CZ" sz="2000" b="1" u="sng" dirty="0" err="1">
                <a:solidFill>
                  <a:schemeClr val="tx1"/>
                </a:solidFill>
              </a:rPr>
              <a:t>šer´e</a:t>
            </a:r>
            <a:r>
              <a:rPr lang="cs-CZ" sz="2000" b="1" u="sng" dirty="0">
                <a:solidFill>
                  <a:schemeClr val="tx1"/>
                </a:solidFill>
              </a:rPr>
              <a:t>- </a:t>
            </a:r>
            <a:r>
              <a:rPr lang="cs-CZ" sz="2000" b="1" u="sng" dirty="0" err="1">
                <a:solidFill>
                  <a:schemeClr val="tx1"/>
                </a:solidFill>
              </a:rPr>
              <a:t>nou</a:t>
            </a:r>
            <a:r>
              <a:rPr lang="cs-CZ" sz="2000" b="1" u="sng" dirty="0">
                <a:solidFill>
                  <a:schemeClr val="tx1"/>
                </a:solidFill>
              </a:rPr>
              <a:t> (</a:t>
            </a:r>
            <a:r>
              <a:rPr lang="cs-CZ" sz="2000" b="1" u="sng" dirty="0" err="1">
                <a:solidFill>
                  <a:schemeClr val="tx1"/>
                </a:solidFill>
              </a:rPr>
              <a:t>šer´e</a:t>
            </a:r>
            <a:r>
              <a:rPr lang="cs-CZ" sz="2000" b="1" u="sng" dirty="0">
                <a:solidFill>
                  <a:schemeClr val="tx1"/>
                </a:solidFill>
              </a:rPr>
              <a:t> </a:t>
            </a:r>
            <a:r>
              <a:rPr lang="cs-CZ" sz="2000" b="1" u="sng" dirty="0" err="1">
                <a:solidFill>
                  <a:schemeClr val="tx1"/>
                </a:solidFill>
              </a:rPr>
              <a:t>emrúz</a:t>
            </a:r>
            <a:r>
              <a:rPr lang="cs-CZ" sz="2000" b="1" u="sng" dirty="0">
                <a:solidFill>
                  <a:schemeClr val="tx1"/>
                </a:solidFill>
              </a:rPr>
              <a:t>)</a:t>
            </a:r>
            <a:r>
              <a:rPr lang="cs-CZ" sz="2000" dirty="0">
                <a:solidFill>
                  <a:schemeClr val="tx1"/>
                </a:solidFill>
              </a:rPr>
              <a:t> a </a:t>
            </a:r>
            <a:r>
              <a:rPr lang="cs-CZ" sz="2000" b="1" u="sng" dirty="0" err="1">
                <a:solidFill>
                  <a:schemeClr val="tx1"/>
                </a:solidFill>
              </a:rPr>
              <a:t>šer´e</a:t>
            </a:r>
            <a:r>
              <a:rPr lang="cs-CZ" sz="2000" b="1" u="sng" dirty="0">
                <a:solidFill>
                  <a:schemeClr val="tx1"/>
                </a:solidFill>
              </a:rPr>
              <a:t> </a:t>
            </a:r>
            <a:r>
              <a:rPr lang="cs-CZ" sz="2000" b="1" u="sng" dirty="0" err="1">
                <a:solidFill>
                  <a:schemeClr val="tx1"/>
                </a:solidFill>
              </a:rPr>
              <a:t>klásík</a:t>
            </a:r>
            <a:r>
              <a:rPr lang="cs-CZ" sz="2000" b="1" u="sng" dirty="0">
                <a:solidFill>
                  <a:schemeClr val="tx1"/>
                </a:solidFill>
              </a:rPr>
              <a:t> (</a:t>
            </a:r>
            <a:r>
              <a:rPr lang="cs-CZ" sz="2000" b="1" u="sng" dirty="0" err="1">
                <a:solidFill>
                  <a:schemeClr val="tx1"/>
                </a:solidFill>
              </a:rPr>
              <a:t>šer´e</a:t>
            </a:r>
            <a:r>
              <a:rPr lang="cs-CZ" sz="2000" b="1" u="sng" dirty="0">
                <a:solidFill>
                  <a:schemeClr val="tx1"/>
                </a:solidFill>
              </a:rPr>
              <a:t> </a:t>
            </a:r>
            <a:r>
              <a:rPr lang="cs-CZ" sz="2000" b="1" u="sng" dirty="0" err="1">
                <a:solidFill>
                  <a:schemeClr val="tx1"/>
                </a:solidFill>
              </a:rPr>
              <a:t>sonnatí</a:t>
            </a:r>
            <a:r>
              <a:rPr lang="cs-CZ" sz="2000" b="1" u="sng" dirty="0">
                <a:solidFill>
                  <a:schemeClr val="tx1"/>
                </a:solidFill>
              </a:rPr>
              <a:t>) </a:t>
            </a:r>
            <a:r>
              <a:rPr lang="ar-SA" sz="2000" b="1" u="sng" dirty="0">
                <a:solidFill>
                  <a:schemeClr val="tx1"/>
                </a:solidFill>
              </a:rPr>
              <a:t>شعر نو شعر سنتی / کلاسیک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>
                <a:solidFill>
                  <a:schemeClr val="tx1"/>
                </a:solidFill>
              </a:rPr>
              <a:t>Nová (moderní) poezie X klasická poezie</a:t>
            </a:r>
          </a:p>
          <a:p>
            <a:r>
              <a:rPr lang="cs-CZ" sz="2000" dirty="0">
                <a:solidFill>
                  <a:schemeClr val="tx1"/>
                </a:solidFill>
              </a:rPr>
              <a:t> 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Rozdíl NP X KP: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a</a:t>
            </a:r>
            <a:r>
              <a:rPr lang="cs-CZ" sz="2000" dirty="0">
                <a:solidFill>
                  <a:schemeClr val="tx1"/>
                </a:solidFill>
              </a:rPr>
              <a:t>) není svázána (rigidními) formálními pravidly</a:t>
            </a:r>
          </a:p>
          <a:p>
            <a:r>
              <a:rPr lang="cs-CZ" sz="2000" dirty="0">
                <a:solidFill>
                  <a:schemeClr val="tx1"/>
                </a:solidFill>
              </a:rPr>
              <a:t>b) vztahuje se k sociálnímu kontextu doby, což klasická poezie ve valné většině děl nečinila</a:t>
            </a:r>
            <a:r>
              <a:rPr lang="cs-CZ" sz="2000" dirty="0" smtClean="0">
                <a:solidFill>
                  <a:schemeClr val="tx1"/>
                </a:solidFill>
              </a:rPr>
              <a:t>.</a:t>
            </a:r>
            <a:endParaRPr lang="cs-CZ" sz="2000" dirty="0">
              <a:solidFill>
                <a:schemeClr val="tx1"/>
              </a:solidFill>
            </a:endParaRPr>
          </a:p>
          <a:p>
            <a:pPr lvl="0"/>
            <a:r>
              <a:rPr lang="cs-CZ" sz="2000" dirty="0" smtClean="0">
                <a:solidFill>
                  <a:schemeClr val="tx1"/>
                </a:solidFill>
              </a:rPr>
              <a:t>- ) propast </a:t>
            </a:r>
            <a:r>
              <a:rPr lang="cs-CZ" sz="2000" dirty="0">
                <a:solidFill>
                  <a:schemeClr val="tx1"/>
                </a:solidFill>
              </a:rPr>
              <a:t>mezi oběma poeziemi</a:t>
            </a:r>
          </a:p>
          <a:p>
            <a:r>
              <a:rPr lang="cs-CZ" sz="2000" dirty="0">
                <a:solidFill>
                  <a:schemeClr val="tx1"/>
                </a:solidFill>
              </a:rPr>
              <a:t> </a:t>
            </a:r>
          </a:p>
          <a:p>
            <a:r>
              <a:rPr lang="cs-CZ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MÍR-ÁBEDÍNÍ</a:t>
            </a:r>
            <a:r>
              <a:rPr lang="cs-CZ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HASAN: </a:t>
            </a:r>
            <a:r>
              <a:rPr lang="ar-S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صد سال داستان نویسی </a:t>
            </a:r>
            <a:r>
              <a:rPr lang="ar-SA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ایران</a:t>
            </a:r>
            <a:r>
              <a:rPr lang="cs-CZ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 </a:t>
            </a:r>
            <a:r>
              <a:rPr lang="cs-CZ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Češme: Teherán, 1998. </a:t>
            </a:r>
            <a:endParaRPr lang="cs-CZ" sz="20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cs-CZ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Browne, Edward </a:t>
            </a:r>
            <a:r>
              <a:rPr lang="cs-CZ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Granville</a:t>
            </a:r>
            <a:r>
              <a:rPr lang="cs-CZ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and </a:t>
            </a:r>
            <a:r>
              <a:rPr lang="cs-CZ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called</a:t>
            </a:r>
            <a:r>
              <a:rPr lang="cs-CZ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Tarbiyat</a:t>
            </a:r>
            <a:r>
              <a:rPr lang="cs-CZ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of</a:t>
            </a:r>
            <a:r>
              <a:rPr lang="cs-CZ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Tabriz</a:t>
            </a:r>
            <a:r>
              <a:rPr lang="cs-CZ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Muhammad </a:t>
            </a:r>
            <a:r>
              <a:rPr lang="cs-CZ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ʻAli</a:t>
            </a:r>
            <a:r>
              <a:rPr lang="cs-CZ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Khān</a:t>
            </a:r>
            <a:r>
              <a:rPr lang="cs-CZ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</a:t>
            </a:r>
            <a:r>
              <a:rPr lang="cs-CZ" sz="2000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The</a:t>
            </a:r>
            <a:r>
              <a:rPr lang="cs-CZ" sz="20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press</a:t>
            </a:r>
            <a:r>
              <a:rPr lang="cs-CZ" sz="20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and </a:t>
            </a:r>
            <a:r>
              <a:rPr lang="cs-CZ" sz="2000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poetry</a:t>
            </a:r>
            <a:r>
              <a:rPr lang="cs-CZ" sz="20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of</a:t>
            </a:r>
            <a:r>
              <a:rPr lang="cs-CZ" sz="20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modern</a:t>
            </a:r>
            <a:r>
              <a:rPr lang="cs-CZ" sz="20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Persia</a:t>
            </a:r>
            <a:r>
              <a:rPr lang="cs-CZ" sz="20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; </a:t>
            </a:r>
            <a:r>
              <a:rPr lang="cs-CZ" sz="2000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partly</a:t>
            </a:r>
            <a:r>
              <a:rPr lang="cs-CZ" sz="20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based</a:t>
            </a:r>
            <a:r>
              <a:rPr lang="cs-CZ" sz="20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on </a:t>
            </a:r>
            <a:r>
              <a:rPr lang="cs-CZ" sz="2000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the</a:t>
            </a:r>
            <a:r>
              <a:rPr lang="cs-CZ" sz="20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manuscript</a:t>
            </a:r>
            <a:r>
              <a:rPr lang="cs-CZ" sz="20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work</a:t>
            </a:r>
            <a:r>
              <a:rPr lang="cs-CZ" sz="20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of</a:t>
            </a:r>
            <a:r>
              <a:rPr lang="cs-CZ" sz="20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Mírza</a:t>
            </a:r>
            <a:r>
              <a:rPr lang="cs-CZ" sz="20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́ Muhammad </a:t>
            </a:r>
            <a:r>
              <a:rPr lang="cs-CZ" sz="2000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ʻAli</a:t>
            </a:r>
            <a:r>
              <a:rPr lang="cs-CZ" sz="20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́ </a:t>
            </a:r>
            <a:r>
              <a:rPr lang="cs-CZ" sz="2000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Khán</a:t>
            </a:r>
            <a:r>
              <a:rPr lang="cs-CZ" sz="20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"</a:t>
            </a:r>
            <a:r>
              <a:rPr lang="cs-CZ" sz="2000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Tarbivat</a:t>
            </a:r>
            <a:r>
              <a:rPr lang="cs-CZ" sz="20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" </a:t>
            </a:r>
            <a:r>
              <a:rPr lang="cs-CZ" sz="2000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of</a:t>
            </a:r>
            <a:r>
              <a:rPr lang="cs-CZ" sz="20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Tabríz</a:t>
            </a:r>
            <a:r>
              <a:rPr lang="cs-CZ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Cambridge: University </a:t>
            </a:r>
            <a:r>
              <a:rPr lang="cs-CZ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Press</a:t>
            </a:r>
            <a:r>
              <a:rPr lang="cs-CZ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1914.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28935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00574" y="419100"/>
            <a:ext cx="6142037" cy="20955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0396" y="1028700"/>
            <a:ext cx="3280974" cy="4572000"/>
          </a:xfrm>
        </p:spPr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00573" y="742950"/>
            <a:ext cx="7219951" cy="5695950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I </a:t>
            </a:r>
            <a:r>
              <a:rPr lang="cs-CZ" sz="2400" dirty="0" err="1">
                <a:solidFill>
                  <a:schemeClr val="tx1"/>
                </a:solidFill>
              </a:rPr>
              <a:t>Nímá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Júšídž</a:t>
            </a:r>
            <a:r>
              <a:rPr lang="cs-CZ" sz="2400" dirty="0">
                <a:solidFill>
                  <a:schemeClr val="tx1"/>
                </a:solidFill>
              </a:rPr>
              <a:t> (1897–1960),</a:t>
            </a:r>
            <a:r>
              <a:rPr lang="cs-CZ" sz="2400" b="1" i="1" dirty="0">
                <a:solidFill>
                  <a:schemeClr val="tx1"/>
                </a:solidFill>
              </a:rPr>
              <a:t> </a:t>
            </a:r>
            <a:r>
              <a:rPr lang="ar-SA" sz="2400" dirty="0">
                <a:solidFill>
                  <a:schemeClr val="tx1"/>
                </a:solidFill>
              </a:rPr>
              <a:t>نیما یوشیج</a:t>
            </a:r>
            <a:r>
              <a:rPr lang="ar-SA" sz="2400" dirty="0"/>
              <a:t> </a:t>
            </a:r>
            <a:r>
              <a:rPr lang="cs-CZ" sz="2400" dirty="0"/>
              <a:t> </a:t>
            </a:r>
            <a:r>
              <a:rPr lang="cs-CZ" sz="2400" dirty="0">
                <a:solidFill>
                  <a:schemeClr val="tx1"/>
                </a:solidFill>
              </a:rPr>
              <a:t> pěstuje tento „opoziční“ koncept moderní poezie </a:t>
            </a: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vydělují se 2 </a:t>
            </a:r>
            <a:r>
              <a:rPr lang="cs-CZ" dirty="0">
                <a:solidFill>
                  <a:schemeClr val="tx1"/>
                </a:solidFill>
              </a:rPr>
              <a:t>skupiny: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1) </a:t>
            </a:r>
            <a:r>
              <a:rPr lang="cs-CZ" b="1" dirty="0">
                <a:solidFill>
                  <a:schemeClr val="tx1"/>
                </a:solidFill>
              </a:rPr>
              <a:t>konzervativci (</a:t>
            </a:r>
            <a:r>
              <a:rPr lang="cs-CZ" b="1" i="1" dirty="0" err="1">
                <a:solidFill>
                  <a:schemeClr val="tx1"/>
                </a:solidFill>
              </a:rPr>
              <a:t>kohneparastán</a:t>
            </a:r>
            <a:r>
              <a:rPr lang="cs-CZ" dirty="0">
                <a:solidFill>
                  <a:schemeClr val="tx1"/>
                </a:solidFill>
              </a:rPr>
              <a:t>) –</a:t>
            </a:r>
            <a:r>
              <a:rPr lang="ar-SA" dirty="0">
                <a:solidFill>
                  <a:schemeClr val="tx1"/>
                </a:solidFill>
              </a:rPr>
              <a:t> کهنه </a:t>
            </a:r>
            <a:r>
              <a:rPr lang="ar-SA" dirty="0" smtClean="0">
                <a:solidFill>
                  <a:schemeClr val="tx1"/>
                </a:solidFill>
              </a:rPr>
              <a:t>پرستان</a:t>
            </a: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r>
              <a:rPr lang="cs-CZ" dirty="0">
                <a:solidFill>
                  <a:schemeClr val="tx1"/>
                </a:solidFill>
              </a:rPr>
              <a:t>2) </a:t>
            </a:r>
            <a:r>
              <a:rPr lang="cs-CZ" b="1" dirty="0">
                <a:solidFill>
                  <a:schemeClr val="tx1"/>
                </a:solidFill>
              </a:rPr>
              <a:t>revolucionáři, </a:t>
            </a:r>
            <a:r>
              <a:rPr lang="cs-CZ" b="1" dirty="0" err="1">
                <a:solidFill>
                  <a:schemeClr val="tx1"/>
                </a:solidFill>
              </a:rPr>
              <a:t>pokrokovci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smtClean="0">
                <a:solidFill>
                  <a:schemeClr val="tx1"/>
                </a:solidFill>
              </a:rPr>
              <a:t>–</a:t>
            </a:r>
            <a:r>
              <a:rPr lang="ar-SA" b="1" i="1" dirty="0" smtClean="0">
                <a:solidFill>
                  <a:schemeClr val="tx1"/>
                </a:solidFill>
              </a:rPr>
              <a:t>انقلابیون</a:t>
            </a:r>
            <a:r>
              <a:rPr lang="cs-CZ" b="1" i="1" dirty="0">
                <a:solidFill>
                  <a:schemeClr val="tx1"/>
                </a:solidFill>
              </a:rPr>
              <a:t>, </a:t>
            </a:r>
            <a:r>
              <a:rPr lang="cs-CZ" b="1" i="1" dirty="0" err="1" smtClean="0">
                <a:solidFill>
                  <a:schemeClr val="tx1"/>
                </a:solidFill>
              </a:rPr>
              <a:t>motadžaddedú</a:t>
            </a:r>
            <a:r>
              <a:rPr lang="cs-CZ" b="1" i="1" dirty="0" smtClean="0">
                <a:solidFill>
                  <a:schemeClr val="tx1"/>
                </a:solidFill>
              </a:rPr>
              <a:t>(á)n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… </a:t>
            </a:r>
            <a:r>
              <a:rPr lang="cs-CZ" dirty="0">
                <a:solidFill>
                  <a:schemeClr val="tx1"/>
                </a:solidFill>
              </a:rPr>
              <a:t>„</a:t>
            </a:r>
            <a:r>
              <a:rPr lang="cs-CZ" i="1" dirty="0">
                <a:solidFill>
                  <a:schemeClr val="tx1"/>
                </a:solidFill>
              </a:rPr>
              <a:t>francouzští Peršané</a:t>
            </a:r>
            <a:r>
              <a:rPr lang="cs-CZ" dirty="0" smtClean="0">
                <a:solidFill>
                  <a:schemeClr val="tx1"/>
                </a:solidFill>
              </a:rPr>
              <a:t>“, </a:t>
            </a:r>
            <a:r>
              <a:rPr lang="cs-CZ" dirty="0">
                <a:solidFill>
                  <a:schemeClr val="tx1"/>
                </a:solidFill>
              </a:rPr>
              <a:t>„</a:t>
            </a:r>
            <a:r>
              <a:rPr lang="cs-CZ" i="1" dirty="0">
                <a:solidFill>
                  <a:schemeClr val="tx1"/>
                </a:solidFill>
              </a:rPr>
              <a:t>perští Francouzi</a:t>
            </a:r>
            <a:r>
              <a:rPr lang="cs-CZ" dirty="0">
                <a:solidFill>
                  <a:schemeClr val="tx1"/>
                </a:solidFill>
              </a:rPr>
              <a:t>“ </a:t>
            </a:r>
          </a:p>
          <a:p>
            <a:pPr lvl="0"/>
            <a:r>
              <a:rPr lang="cs-CZ" dirty="0" smtClean="0">
                <a:solidFill>
                  <a:schemeClr val="tx1"/>
                </a:solidFill>
              </a:rPr>
              <a:t>též </a:t>
            </a:r>
            <a:r>
              <a:rPr lang="cs-CZ" i="1" dirty="0" err="1" smtClean="0">
                <a:solidFill>
                  <a:schemeClr val="tx1"/>
                </a:solidFill>
              </a:rPr>
              <a:t>fokolí</a:t>
            </a:r>
            <a:r>
              <a:rPr lang="cs-CZ" i="1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– </a:t>
            </a:r>
            <a:r>
              <a:rPr lang="fa-IR" dirty="0">
                <a:solidFill>
                  <a:schemeClr val="tx1"/>
                </a:solidFill>
              </a:rPr>
              <a:t>فکلی </a:t>
            </a:r>
            <a:r>
              <a:rPr lang="cs-CZ" dirty="0" smtClean="0">
                <a:solidFill>
                  <a:schemeClr val="tx1"/>
                </a:solidFill>
              </a:rPr>
              <a:t> evropský </a:t>
            </a:r>
            <a:r>
              <a:rPr lang="cs-CZ" b="1" dirty="0">
                <a:solidFill>
                  <a:schemeClr val="tx1"/>
                </a:solidFill>
              </a:rPr>
              <a:t>faux </a:t>
            </a:r>
            <a:r>
              <a:rPr lang="cs-CZ" b="1" dirty="0" err="1">
                <a:solidFill>
                  <a:schemeClr val="tx1"/>
                </a:solidFill>
              </a:rPr>
              <a:t>col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smtClean="0">
                <a:solidFill>
                  <a:schemeClr val="tx1"/>
                </a:solidFill>
              </a:rPr>
              <a:t>- </a:t>
            </a:r>
            <a:r>
              <a:rPr lang="cs-CZ" dirty="0" smtClean="0">
                <a:solidFill>
                  <a:schemeClr val="tx1"/>
                </a:solidFill>
              </a:rPr>
              <a:t>např</a:t>
            </a:r>
            <a:r>
              <a:rPr lang="cs-CZ" dirty="0">
                <a:solidFill>
                  <a:schemeClr val="tx1"/>
                </a:solidFill>
              </a:rPr>
              <a:t>. </a:t>
            </a:r>
            <a:r>
              <a:rPr lang="cs-CZ" dirty="0" err="1">
                <a:solidFill>
                  <a:schemeClr val="tx1"/>
                </a:solidFill>
              </a:rPr>
              <a:t>poevropštělý</a:t>
            </a:r>
            <a:r>
              <a:rPr lang="cs-CZ" dirty="0">
                <a:solidFill>
                  <a:schemeClr val="tx1"/>
                </a:solidFill>
              </a:rPr>
              <a:t> Peršan v povídce </a:t>
            </a:r>
            <a:r>
              <a:rPr lang="cs-CZ" dirty="0" err="1" smtClean="0">
                <a:solidFill>
                  <a:schemeClr val="tx1"/>
                </a:solidFill>
              </a:rPr>
              <a:t>Jekí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búd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jekí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nabúd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1028700"/>
            <a:ext cx="3001466" cy="40957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125" y="4273710"/>
            <a:ext cx="3043237" cy="227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90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48175" y="276225"/>
            <a:ext cx="6294437" cy="333375"/>
          </a:xfrm>
        </p:spPr>
        <p:txBody>
          <a:bodyPr>
            <a:noAutofit/>
          </a:bodyPr>
          <a:lstStyle/>
          <a:p>
            <a:r>
              <a:rPr lang="cs-CZ" sz="1600" u="sng" dirty="0" smtClean="0"/>
              <a:t/>
            </a:r>
            <a:br>
              <a:rPr lang="cs-CZ" sz="1600" u="sng" dirty="0" smtClean="0"/>
            </a:br>
            <a:r>
              <a:rPr lang="cs-CZ" sz="1600" u="sng" dirty="0"/>
              <a:t/>
            </a:r>
            <a:br>
              <a:rPr lang="cs-CZ" sz="1600" u="sng" dirty="0"/>
            </a:br>
            <a:r>
              <a:rPr lang="cs-CZ" sz="1600" u="sng" dirty="0" smtClean="0"/>
              <a:t/>
            </a:r>
            <a:br>
              <a:rPr lang="cs-CZ" sz="1600" u="sng" dirty="0" smtClean="0"/>
            </a:br>
            <a:r>
              <a:rPr lang="cs-CZ" sz="1600" u="sng" dirty="0"/>
              <a:t/>
            </a:r>
            <a:br>
              <a:rPr lang="cs-CZ" sz="1600" u="sng" dirty="0"/>
            </a:br>
            <a:r>
              <a:rPr lang="cs-CZ" sz="1600" u="sng" dirty="0" smtClean="0"/>
              <a:t/>
            </a:r>
            <a:br>
              <a:rPr lang="cs-CZ" sz="1600" u="sng" dirty="0" smtClean="0"/>
            </a:br>
            <a:r>
              <a:rPr lang="cs-CZ" sz="1600" u="sng" dirty="0" smtClean="0"/>
              <a:t>Kontroverze</a:t>
            </a:r>
            <a:r>
              <a:rPr lang="cs-CZ" sz="1600" u="sng" dirty="0"/>
              <a:t>, spory: </a:t>
            </a:r>
            <a:r>
              <a:rPr lang="cs-CZ" sz="1600" dirty="0"/>
              <a:t/>
            </a:r>
            <a:br>
              <a:rPr lang="cs-CZ" sz="1600" dirty="0"/>
            </a:b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448175" y="914400"/>
            <a:ext cx="6934200" cy="5581650"/>
          </a:xfrm>
        </p:spPr>
        <p:txBody>
          <a:bodyPr>
            <a:normAutofit/>
          </a:bodyPr>
          <a:lstStyle/>
          <a:p>
            <a:pPr lvl="0"/>
            <a:r>
              <a:rPr lang="cs-CZ" dirty="0" smtClean="0">
                <a:solidFill>
                  <a:schemeClr val="tx1"/>
                </a:solidFill>
              </a:rPr>
              <a:t>zda se </a:t>
            </a:r>
            <a:r>
              <a:rPr lang="cs-CZ" dirty="0">
                <a:solidFill>
                  <a:schemeClr val="tx1"/>
                </a:solidFill>
              </a:rPr>
              <a:t>má dopustit zasahování do kánonu klasické poezie 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pranýřování </a:t>
            </a:r>
            <a:r>
              <a:rPr lang="cs-CZ" b="1" dirty="0" err="1" smtClean="0">
                <a:solidFill>
                  <a:schemeClr val="tx1"/>
                </a:solidFill>
              </a:rPr>
              <a:t>Nímy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Júšídže</a:t>
            </a:r>
            <a:r>
              <a:rPr lang="cs-CZ" dirty="0">
                <a:solidFill>
                  <a:schemeClr val="tx1"/>
                </a:solidFill>
              </a:rPr>
              <a:t> za </a:t>
            </a:r>
            <a:r>
              <a:rPr lang="cs-CZ" dirty="0" smtClean="0">
                <a:solidFill>
                  <a:schemeClr val="tx1"/>
                </a:solidFill>
              </a:rPr>
              <a:t>báseň </a:t>
            </a:r>
            <a:r>
              <a:rPr lang="cs-CZ" b="1" u="sng" dirty="0">
                <a:solidFill>
                  <a:schemeClr val="tx1"/>
                </a:solidFill>
              </a:rPr>
              <a:t>Legenda (</a:t>
            </a:r>
            <a:r>
              <a:rPr lang="cs-CZ" b="1" i="1" u="sng" dirty="0" err="1">
                <a:solidFill>
                  <a:schemeClr val="tx1"/>
                </a:solidFill>
              </a:rPr>
              <a:t>Efsáne</a:t>
            </a:r>
            <a:r>
              <a:rPr lang="cs-CZ" i="1" dirty="0" smtClean="0">
                <a:solidFill>
                  <a:schemeClr val="tx1"/>
                </a:solidFill>
              </a:rPr>
              <a:t>)</a:t>
            </a:r>
            <a:r>
              <a:rPr lang="cs-CZ" dirty="0" smtClean="0">
                <a:solidFill>
                  <a:schemeClr val="tx1"/>
                </a:solidFill>
              </a:rPr>
              <a:t>,</a:t>
            </a:r>
            <a:r>
              <a:rPr lang="cs-CZ" b="1" dirty="0" smtClean="0">
                <a:solidFill>
                  <a:schemeClr val="tx1"/>
                </a:solidFill>
              </a:rPr>
              <a:t>1921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v časopise </a:t>
            </a:r>
            <a:r>
              <a:rPr lang="cs-CZ" b="1" u="sng" dirty="0">
                <a:solidFill>
                  <a:schemeClr val="tx1"/>
                </a:solidFill>
              </a:rPr>
              <a:t>Dvacáté století (</a:t>
            </a:r>
            <a:r>
              <a:rPr lang="cs-CZ" b="1" i="1" u="sng" dirty="0" err="1">
                <a:solidFill>
                  <a:schemeClr val="tx1"/>
                </a:solidFill>
              </a:rPr>
              <a:t>Qarn</a:t>
            </a:r>
            <a:r>
              <a:rPr lang="cs-CZ" b="1" i="1" u="sng" dirty="0">
                <a:solidFill>
                  <a:schemeClr val="tx1"/>
                </a:solidFill>
              </a:rPr>
              <a:t>-e </a:t>
            </a:r>
            <a:r>
              <a:rPr lang="cs-CZ" b="1" i="1" u="sng" dirty="0" err="1">
                <a:solidFill>
                  <a:schemeClr val="tx1"/>
                </a:solidFill>
              </a:rPr>
              <a:t>bístom</a:t>
            </a:r>
            <a:r>
              <a:rPr lang="cs-CZ" dirty="0">
                <a:solidFill>
                  <a:schemeClr val="tx1"/>
                </a:solidFill>
              </a:rPr>
              <a:t>) </a:t>
            </a:r>
            <a:r>
              <a:rPr lang="cs-CZ" dirty="0" smtClean="0">
                <a:solidFill>
                  <a:schemeClr val="tx1"/>
                </a:solidFill>
              </a:rPr>
              <a:t>vedeného </a:t>
            </a:r>
            <a:r>
              <a:rPr lang="cs-CZ" dirty="0" err="1" smtClean="0">
                <a:solidFill>
                  <a:schemeClr val="tx1"/>
                </a:solidFill>
              </a:rPr>
              <a:t>Mírzádem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Ešqím</a:t>
            </a:r>
            <a:r>
              <a:rPr lang="cs-CZ" dirty="0">
                <a:solidFill>
                  <a:schemeClr val="tx1"/>
                </a:solidFill>
              </a:rPr>
              <a:t>,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Efsáne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se stala oficiálním manifestem moderny v literatuře,</a:t>
            </a:r>
          </a:p>
          <a:p>
            <a:pPr lvl="0"/>
            <a:r>
              <a:rPr lang="cs-CZ" dirty="0" err="1" smtClean="0">
                <a:solidFill>
                  <a:schemeClr val="tx1"/>
                </a:solidFill>
              </a:rPr>
              <a:t>Nímá</a:t>
            </a:r>
            <a:r>
              <a:rPr lang="cs-CZ" dirty="0" smtClean="0">
                <a:solidFill>
                  <a:schemeClr val="tx1"/>
                </a:solidFill>
              </a:rPr>
              <a:t> - proměna </a:t>
            </a:r>
            <a:r>
              <a:rPr lang="cs-CZ" dirty="0">
                <a:solidFill>
                  <a:schemeClr val="tx1"/>
                </a:solidFill>
              </a:rPr>
              <a:t>délek </a:t>
            </a:r>
            <a:r>
              <a:rPr lang="cs-CZ" i="1" dirty="0" err="1">
                <a:solidFill>
                  <a:schemeClr val="tx1"/>
                </a:solidFill>
              </a:rPr>
              <a:t>misrá</a:t>
            </a:r>
            <a:r>
              <a:rPr lang="cs-CZ" i="1" dirty="0">
                <a:solidFill>
                  <a:schemeClr val="tx1"/>
                </a:solidFill>
              </a:rPr>
              <a:t>´</a:t>
            </a:r>
            <a:r>
              <a:rPr lang="cs-CZ" dirty="0">
                <a:solidFill>
                  <a:schemeClr val="tx1"/>
                </a:solidFill>
              </a:rPr>
              <a:t>, tzv. </a:t>
            </a:r>
            <a:r>
              <a:rPr lang="cs-CZ" dirty="0" smtClean="0">
                <a:solidFill>
                  <a:schemeClr val="tx1"/>
                </a:solidFill>
              </a:rPr>
              <a:t>lomené metrum -) později pilíř tzv</a:t>
            </a:r>
            <a:r>
              <a:rPr lang="cs-CZ" dirty="0">
                <a:solidFill>
                  <a:schemeClr val="tx1"/>
                </a:solidFill>
              </a:rPr>
              <a:t>. nové poezie či poezie typu </a:t>
            </a:r>
            <a:r>
              <a:rPr lang="cs-CZ" b="1" u="sng" dirty="0" err="1">
                <a:solidFill>
                  <a:schemeClr val="tx1"/>
                </a:solidFill>
              </a:rPr>
              <a:t>Nímá</a:t>
            </a:r>
            <a:r>
              <a:rPr lang="cs-CZ" b="1" u="sng" dirty="0">
                <a:solidFill>
                  <a:schemeClr val="tx1"/>
                </a:solidFill>
              </a:rPr>
              <a:t> (</a:t>
            </a:r>
            <a:r>
              <a:rPr lang="cs-CZ" b="1" i="1" u="sng" dirty="0" err="1">
                <a:solidFill>
                  <a:schemeClr val="tx1"/>
                </a:solidFill>
              </a:rPr>
              <a:t>še´r</a:t>
            </a:r>
            <a:r>
              <a:rPr lang="cs-CZ" b="1" i="1" u="sng" dirty="0">
                <a:solidFill>
                  <a:schemeClr val="tx1"/>
                </a:solidFill>
              </a:rPr>
              <a:t>-e </a:t>
            </a:r>
            <a:r>
              <a:rPr lang="cs-CZ" b="1" i="1" u="sng" dirty="0" err="1">
                <a:solidFill>
                  <a:schemeClr val="tx1"/>
                </a:solidFill>
              </a:rPr>
              <a:t>Nímá</a:t>
            </a:r>
            <a:r>
              <a:rPr lang="cs-CZ" b="1" u="sng" dirty="0">
                <a:solidFill>
                  <a:schemeClr val="tx1"/>
                </a:solidFill>
              </a:rPr>
              <a:t>).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  <a:p>
            <a:pPr lvl="0"/>
            <a:r>
              <a:rPr lang="cs-CZ" dirty="0" smtClean="0">
                <a:solidFill>
                  <a:schemeClr val="tx1"/>
                </a:solidFill>
              </a:rPr>
              <a:t>- dialogový </a:t>
            </a:r>
            <a:r>
              <a:rPr lang="cs-CZ" dirty="0">
                <a:solidFill>
                  <a:schemeClr val="tx1"/>
                </a:solidFill>
              </a:rPr>
              <a:t>rámec, </a:t>
            </a:r>
            <a:r>
              <a:rPr lang="cs-CZ" b="1" u="sng" dirty="0">
                <a:solidFill>
                  <a:schemeClr val="tx1"/>
                </a:solidFill>
              </a:rPr>
              <a:t>tzv. </a:t>
            </a:r>
            <a:r>
              <a:rPr lang="cs-CZ" b="1" i="1" u="sng" dirty="0" err="1">
                <a:solidFill>
                  <a:schemeClr val="tx1"/>
                </a:solidFill>
              </a:rPr>
              <a:t>gofte</a:t>
            </a:r>
            <a:r>
              <a:rPr lang="cs-CZ" b="1" i="1" u="sng" dirty="0">
                <a:solidFill>
                  <a:schemeClr val="tx1"/>
                </a:solidFill>
              </a:rPr>
              <a:t> </a:t>
            </a:r>
            <a:r>
              <a:rPr lang="cs-CZ" b="1" i="1" u="sng" dirty="0" err="1">
                <a:solidFill>
                  <a:schemeClr val="tx1"/>
                </a:solidFill>
              </a:rPr>
              <a:t>goftam</a:t>
            </a:r>
            <a:r>
              <a:rPr lang="cs-CZ" dirty="0">
                <a:solidFill>
                  <a:schemeClr val="tx1"/>
                </a:solidFill>
              </a:rPr>
              <a:t> (on řekl – já jsem řekl).  </a:t>
            </a:r>
          </a:p>
          <a:p>
            <a:r>
              <a:rPr lang="cs-CZ" dirty="0">
                <a:solidFill>
                  <a:schemeClr val="tx1"/>
                </a:solidFill>
              </a:rPr>
              <a:t>- </a:t>
            </a:r>
            <a:r>
              <a:rPr lang="cs-CZ" dirty="0">
                <a:solidFill>
                  <a:schemeClr val="tx1"/>
                </a:solidFill>
              </a:rPr>
              <a:t>h</a:t>
            </a:r>
            <a:r>
              <a:rPr lang="cs-CZ" dirty="0" smtClean="0">
                <a:solidFill>
                  <a:schemeClr val="tx1"/>
                </a:solidFill>
              </a:rPr>
              <a:t>ovorové výrazy </a:t>
            </a:r>
            <a:r>
              <a:rPr lang="cs-CZ" dirty="0">
                <a:solidFill>
                  <a:schemeClr val="tx1"/>
                </a:solidFill>
              </a:rPr>
              <a:t>i lokálním dialektem </a:t>
            </a:r>
            <a:r>
              <a:rPr lang="cs-CZ" b="1" i="1" dirty="0" err="1">
                <a:solidFill>
                  <a:schemeClr val="tx1"/>
                </a:solidFill>
              </a:rPr>
              <a:t>tabarí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r>
              <a:rPr lang="cs-CZ" dirty="0" smtClean="0">
                <a:solidFill>
                  <a:schemeClr val="tx2"/>
                </a:solidFill>
              </a:rPr>
              <a:t>„</a:t>
            </a:r>
            <a:r>
              <a:rPr lang="cs-CZ" i="1" dirty="0">
                <a:solidFill>
                  <a:schemeClr val="tx2"/>
                </a:solidFill>
              </a:rPr>
              <a:t>Tato struktura napomáhá postavám příběhu tak, jak vy sami chcete. Ponechává jim volnost mluvy a to přirozeným způsobem: jedním či více verši, anebo jedním či více slovy. Postavy končí otázku či odpověď kdykoliv se jim zachce, bez násilného zabraňování, jako je tomu například v </a:t>
            </a:r>
            <a:r>
              <a:rPr lang="cs-CZ" i="1" dirty="0" err="1">
                <a:solidFill>
                  <a:schemeClr val="tx2"/>
                </a:solidFill>
              </a:rPr>
              <a:t>mesneví</a:t>
            </a:r>
            <a:r>
              <a:rPr lang="cs-CZ" i="1" dirty="0">
                <a:solidFill>
                  <a:schemeClr val="tx2"/>
                </a:solidFill>
              </a:rPr>
              <a:t>. To vás nutí přidat jedno či více slov dané postavě jen proto, aby se doplnilo metrum</a:t>
            </a:r>
            <a:r>
              <a:rPr lang="cs-CZ" dirty="0">
                <a:solidFill>
                  <a:schemeClr val="tx2"/>
                </a:solidFill>
              </a:rPr>
              <a:t>.“ 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320" b="332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67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24400" y="5238751"/>
            <a:ext cx="6781800" cy="1457324"/>
          </a:xfrm>
        </p:spPr>
        <p:txBody>
          <a:bodyPr>
            <a:noAutofit/>
          </a:bodyPr>
          <a:lstStyle/>
          <a:p>
            <a:r>
              <a:rPr lang="cs-CZ" sz="4000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Strofické </a:t>
            </a:r>
            <a:r>
              <a:rPr lang="cs-CZ" sz="40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formy</a:t>
            </a:r>
            <a:r>
              <a:rPr lang="cs-CZ" sz="4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cs-CZ" sz="4000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cs-CZ" sz="4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025" y="219076"/>
            <a:ext cx="8305800" cy="5153024"/>
          </a:xfrm>
        </p:spPr>
        <p:txBody>
          <a:bodyPr>
            <a:noAutofit/>
          </a:bodyPr>
          <a:lstStyle/>
          <a:p>
            <a:r>
              <a:rPr lang="cs-CZ" sz="1600" u="sng" dirty="0" err="1" smtClean="0"/>
              <a:t>Tardží</a:t>
            </a:r>
            <a:r>
              <a:rPr lang="cs-CZ" sz="1600" u="sng" dirty="0"/>
              <a:t>´ band </a:t>
            </a:r>
            <a:r>
              <a:rPr lang="ar-SA" sz="1600" u="sng" dirty="0"/>
              <a:t>ترجیع بند</a:t>
            </a:r>
            <a:r>
              <a:rPr lang="cs-CZ" sz="1600" u="sng" dirty="0"/>
              <a:t> - </a:t>
            </a:r>
            <a:endParaRPr lang="cs-CZ" sz="1600" dirty="0"/>
          </a:p>
          <a:p>
            <a:r>
              <a:rPr lang="cs-CZ" sz="1600" u="sng" dirty="0" err="1"/>
              <a:t>Tarkíb</a:t>
            </a:r>
            <a:r>
              <a:rPr lang="cs-CZ" sz="1600" u="sng" dirty="0"/>
              <a:t> band </a:t>
            </a:r>
            <a:r>
              <a:rPr lang="ar-SA" sz="1600" u="sng" dirty="0"/>
              <a:t>ترکیب بند</a:t>
            </a:r>
            <a:endParaRPr lang="cs-CZ" sz="1600" dirty="0"/>
          </a:p>
          <a:p>
            <a:r>
              <a:rPr lang="cs-CZ" sz="1600" dirty="0" err="1"/>
              <a:t>Musammat</a:t>
            </a:r>
            <a:r>
              <a:rPr lang="cs-CZ" sz="1600" dirty="0"/>
              <a:t> –  </a:t>
            </a:r>
            <a:r>
              <a:rPr lang="ar-SA" sz="1600" dirty="0"/>
              <a:t>مصمت</a:t>
            </a:r>
            <a:endParaRPr lang="cs-CZ" sz="1600" dirty="0"/>
          </a:p>
          <a:p>
            <a:r>
              <a:rPr lang="cs-CZ" sz="1600" dirty="0" err="1"/>
              <a:t>mustazád</a:t>
            </a:r>
            <a:r>
              <a:rPr lang="cs-CZ" sz="1600" dirty="0"/>
              <a:t> </a:t>
            </a:r>
            <a:r>
              <a:rPr lang="cs-CZ" sz="1600" i="1" dirty="0"/>
              <a:t> - </a:t>
            </a:r>
            <a:r>
              <a:rPr lang="ar-SA" sz="1600" b="1" dirty="0" smtClean="0"/>
              <a:t>مُستَزاد</a:t>
            </a: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r>
              <a:rPr lang="cs-CZ" sz="1600" b="1" u="sng" dirty="0" err="1" smtClean="0"/>
              <a:t>Tardží</a:t>
            </a:r>
            <a:r>
              <a:rPr lang="cs-CZ" sz="1600" b="1" u="sng" dirty="0"/>
              <a:t>´-band</a:t>
            </a:r>
            <a:r>
              <a:rPr lang="cs-CZ" sz="1600" dirty="0"/>
              <a:t> </a:t>
            </a:r>
            <a:r>
              <a:rPr lang="cs-CZ" sz="1600" dirty="0" smtClean="0"/>
              <a:t>–</a:t>
            </a:r>
            <a:r>
              <a:rPr lang="cs-CZ" sz="1600" dirty="0" smtClean="0">
                <a:solidFill>
                  <a:schemeClr val="tx1"/>
                </a:solidFill>
              </a:rPr>
              <a:t>několik </a:t>
            </a:r>
            <a:r>
              <a:rPr lang="cs-CZ" sz="1600" dirty="0">
                <a:solidFill>
                  <a:schemeClr val="tx1"/>
                </a:solidFill>
              </a:rPr>
              <a:t>delších </a:t>
            </a:r>
            <a:r>
              <a:rPr lang="cs-CZ" sz="1600" dirty="0" smtClean="0">
                <a:solidFill>
                  <a:schemeClr val="tx1"/>
                </a:solidFill>
              </a:rPr>
              <a:t>slok; variabilní počet distichů </a:t>
            </a:r>
            <a:endParaRPr lang="cs-CZ" sz="1600" dirty="0">
              <a:solidFill>
                <a:schemeClr val="tx1"/>
              </a:solidFill>
            </a:endParaRPr>
          </a:p>
          <a:p>
            <a:pPr lvl="0"/>
            <a:r>
              <a:rPr lang="cs-CZ" sz="1600" dirty="0">
                <a:solidFill>
                  <a:schemeClr val="tx1"/>
                </a:solidFill>
              </a:rPr>
              <a:t>každá </a:t>
            </a:r>
            <a:r>
              <a:rPr lang="cs-CZ" sz="1600" dirty="0" smtClean="0">
                <a:solidFill>
                  <a:schemeClr val="tx1"/>
                </a:solidFill>
              </a:rPr>
              <a:t>sloka </a:t>
            </a:r>
            <a:r>
              <a:rPr lang="cs-CZ" sz="1600" dirty="0">
                <a:solidFill>
                  <a:schemeClr val="tx1"/>
                </a:solidFill>
              </a:rPr>
              <a:t>vlastní rým.  </a:t>
            </a:r>
          </a:p>
          <a:p>
            <a:pPr lvl="0"/>
            <a:r>
              <a:rPr lang="cs-CZ" sz="1600" dirty="0">
                <a:solidFill>
                  <a:schemeClr val="tx1"/>
                </a:solidFill>
              </a:rPr>
              <a:t>po každé </a:t>
            </a:r>
            <a:r>
              <a:rPr lang="cs-CZ" sz="1600" dirty="0" smtClean="0">
                <a:solidFill>
                  <a:schemeClr val="tx1"/>
                </a:solidFill>
              </a:rPr>
              <a:t>sloce - </a:t>
            </a:r>
            <a:r>
              <a:rPr lang="cs-CZ" sz="1600" dirty="0">
                <a:solidFill>
                  <a:schemeClr val="tx1"/>
                </a:solidFill>
              </a:rPr>
              <a:t>identický distich, </a:t>
            </a:r>
            <a:r>
              <a:rPr lang="cs-CZ" sz="1600" dirty="0" smtClean="0">
                <a:solidFill>
                  <a:schemeClr val="tx1"/>
                </a:solidFill>
              </a:rPr>
              <a:t>opakování </a:t>
            </a:r>
            <a:r>
              <a:rPr lang="cs-CZ" sz="1600" dirty="0">
                <a:solidFill>
                  <a:schemeClr val="tx1"/>
                </a:solidFill>
              </a:rPr>
              <a:t>po všech slokách </a:t>
            </a:r>
            <a:endParaRPr lang="cs-CZ" sz="1600" dirty="0" smtClean="0">
              <a:solidFill>
                <a:schemeClr val="tx1"/>
              </a:solidFill>
            </a:endParaRPr>
          </a:p>
          <a:p>
            <a:pPr lvl="0"/>
            <a:r>
              <a:rPr lang="cs-CZ" sz="1600" dirty="0" smtClean="0">
                <a:solidFill>
                  <a:schemeClr val="tx1"/>
                </a:solidFill>
              </a:rPr>
              <a:t>„refrén“ – </a:t>
            </a:r>
            <a:r>
              <a:rPr lang="cs-CZ" sz="1600" dirty="0">
                <a:solidFill>
                  <a:schemeClr val="tx1"/>
                </a:solidFill>
              </a:rPr>
              <a:t>shodný distich všude </a:t>
            </a:r>
          </a:p>
          <a:p>
            <a:r>
              <a:rPr lang="cs-CZ" sz="1600" b="1" u="sng" dirty="0" err="1"/>
              <a:t>tarkíb</a:t>
            </a:r>
            <a:r>
              <a:rPr lang="cs-CZ" sz="1600" b="1" u="sng" dirty="0"/>
              <a:t>-band </a:t>
            </a:r>
            <a:r>
              <a:rPr lang="cs-CZ" sz="1600" b="1" u="sng" dirty="0">
                <a:solidFill>
                  <a:schemeClr val="tx1"/>
                </a:solidFill>
              </a:rPr>
              <a:t>- 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smtClean="0">
                <a:solidFill>
                  <a:schemeClr val="tx1"/>
                </a:solidFill>
              </a:rPr>
              <a:t>na konci slok jednotlivé distichy, NE </a:t>
            </a:r>
            <a:r>
              <a:rPr lang="cs-CZ" sz="1600" dirty="0">
                <a:solidFill>
                  <a:schemeClr val="tx1"/>
                </a:solidFill>
              </a:rPr>
              <a:t>shodné </a:t>
            </a:r>
            <a:r>
              <a:rPr lang="cs-CZ" sz="1600" dirty="0" smtClean="0">
                <a:solidFill>
                  <a:schemeClr val="tx1"/>
                </a:solidFill>
              </a:rPr>
              <a:t>(ale </a:t>
            </a:r>
            <a:r>
              <a:rPr lang="cs-CZ" sz="1600" dirty="0">
                <a:solidFill>
                  <a:schemeClr val="tx1"/>
                </a:solidFill>
              </a:rPr>
              <a:t>nový rytmus</a:t>
            </a:r>
            <a:r>
              <a:rPr lang="cs-CZ" sz="1600" dirty="0" smtClean="0">
                <a:solidFill>
                  <a:schemeClr val="tx1"/>
                </a:solidFill>
              </a:rPr>
              <a:t>)</a:t>
            </a:r>
            <a:endParaRPr lang="cs-CZ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50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Strofické formy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4937656" cy="314325"/>
          </a:xfrm>
        </p:spPr>
        <p:txBody>
          <a:bodyPr/>
          <a:lstStyle/>
          <a:p>
            <a:r>
              <a:rPr lang="cs-CZ" b="1" u="sng" dirty="0" err="1">
                <a:solidFill>
                  <a:schemeClr val="bg1"/>
                </a:solidFill>
              </a:rPr>
              <a:t>Musammat</a:t>
            </a:r>
            <a:r>
              <a:rPr lang="cs-CZ" b="1" u="sng" dirty="0"/>
              <a:t>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spíše </a:t>
            </a:r>
            <a:r>
              <a:rPr lang="cs-CZ" dirty="0">
                <a:solidFill>
                  <a:schemeClr val="tx1"/>
                </a:solidFill>
              </a:rPr>
              <a:t>než distichy -) hemistichy, poslední ve sloce - rozdílný rým nežli zbytek sloky. </a:t>
            </a:r>
          </a:p>
          <a:p>
            <a:pPr lvl="0"/>
            <a:r>
              <a:rPr lang="cs-CZ" dirty="0">
                <a:solidFill>
                  <a:schemeClr val="tx1"/>
                </a:solidFill>
              </a:rPr>
              <a:t>rytmus opakování u všech posledních hemistichů na koncích všech slok. </a:t>
            </a:r>
          </a:p>
          <a:p>
            <a:pPr lvl="0"/>
            <a:r>
              <a:rPr lang="cs-CZ" dirty="0">
                <a:solidFill>
                  <a:schemeClr val="tx1"/>
                </a:solidFill>
              </a:rPr>
              <a:t>psali např. </a:t>
            </a:r>
            <a:r>
              <a:rPr lang="cs-CZ" dirty="0" err="1">
                <a:solidFill>
                  <a:schemeClr val="tx1"/>
                </a:solidFill>
              </a:rPr>
              <a:t>Taqí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Bahár</a:t>
            </a:r>
            <a:r>
              <a:rPr lang="cs-CZ" dirty="0">
                <a:solidFill>
                  <a:schemeClr val="tx1"/>
                </a:solidFill>
              </a:rPr>
              <a:t> (z. 1951), </a:t>
            </a:r>
            <a:r>
              <a:rPr lang="cs-CZ" dirty="0" err="1">
                <a:solidFill>
                  <a:schemeClr val="tx1"/>
                </a:solidFill>
              </a:rPr>
              <a:t>Ešqí</a:t>
            </a:r>
            <a:r>
              <a:rPr lang="cs-CZ" dirty="0">
                <a:solidFill>
                  <a:schemeClr val="tx1"/>
                </a:solidFill>
              </a:rPr>
              <a:t> (z. 1924)</a:t>
            </a:r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876925" y="685800"/>
            <a:ext cx="4867275" cy="314325"/>
          </a:xfrm>
        </p:spPr>
        <p:txBody>
          <a:bodyPr/>
          <a:lstStyle/>
          <a:p>
            <a:r>
              <a:rPr lang="cs-CZ" b="1" u="sng" dirty="0" err="1" smtClean="0">
                <a:solidFill>
                  <a:schemeClr val="bg1"/>
                </a:solidFill>
              </a:rPr>
              <a:t>mustazád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– </a:t>
            </a:r>
            <a:r>
              <a:rPr lang="cs-CZ" dirty="0"/>
              <a:t>dvojverší </a:t>
            </a:r>
            <a:r>
              <a:rPr lang="cs-CZ" dirty="0" smtClean="0"/>
              <a:t>následováno </a:t>
            </a:r>
            <a:r>
              <a:rPr lang="cs-CZ" dirty="0"/>
              <a:t>veršem kratší </a:t>
            </a:r>
            <a:r>
              <a:rPr lang="cs-CZ" dirty="0" smtClean="0"/>
              <a:t>délky (nemusí se rýmovat </a:t>
            </a:r>
            <a:r>
              <a:rPr lang="cs-CZ" dirty="0"/>
              <a:t>s předchozím </a:t>
            </a:r>
            <a:r>
              <a:rPr lang="cs-CZ" dirty="0" err="1"/>
              <a:t>dvojveršem</a:t>
            </a:r>
            <a:r>
              <a:rPr lang="cs-CZ" dirty="0"/>
              <a:t>, ale metrum </a:t>
            </a:r>
            <a:r>
              <a:rPr lang="cs-CZ" dirty="0" smtClean="0"/>
              <a:t>shodné</a:t>
            </a:r>
            <a:r>
              <a:rPr lang="cs-CZ" dirty="0"/>
              <a:t>)</a:t>
            </a:r>
            <a:endParaRPr lang="cs-CZ" dirty="0"/>
          </a:p>
          <a:p>
            <a:r>
              <a:rPr lang="cs-CZ" dirty="0" smtClean="0"/>
              <a:t>např</a:t>
            </a:r>
            <a:r>
              <a:rPr lang="cs-CZ" dirty="0"/>
              <a:t>. </a:t>
            </a:r>
            <a:r>
              <a:rPr lang="cs-CZ" b="1" dirty="0" err="1"/>
              <a:t>Bahár</a:t>
            </a:r>
            <a:r>
              <a:rPr lang="cs-CZ" b="1" dirty="0"/>
              <a:t>, </a:t>
            </a:r>
            <a:r>
              <a:rPr lang="cs-CZ" b="1" dirty="0" err="1"/>
              <a:t>Ešqí</a:t>
            </a:r>
            <a:r>
              <a:rPr lang="cs-CZ" b="1" dirty="0"/>
              <a:t>, </a:t>
            </a:r>
            <a:r>
              <a:rPr lang="cs-CZ" b="1" dirty="0" err="1"/>
              <a:t>Abolqásem</a:t>
            </a:r>
            <a:r>
              <a:rPr lang="cs-CZ" b="1" dirty="0"/>
              <a:t> </a:t>
            </a:r>
            <a:r>
              <a:rPr lang="cs-CZ" b="1" dirty="0" err="1"/>
              <a:t>Lahútí</a:t>
            </a:r>
            <a:r>
              <a:rPr lang="cs-CZ" dirty="0"/>
              <a:t> (z. 1957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err="1"/>
              <a:t>Ešqí</a:t>
            </a:r>
            <a:r>
              <a:rPr lang="cs-CZ" dirty="0"/>
              <a:t> – slavná </a:t>
            </a:r>
            <a:r>
              <a:rPr lang="cs-CZ" b="1" u="sng" dirty="0" err="1" smtClean="0"/>
              <a:t>Mustazád</a:t>
            </a:r>
            <a:r>
              <a:rPr lang="cs-CZ" b="1" u="sng" dirty="0" smtClean="0"/>
              <a:t>-e </a:t>
            </a:r>
            <a:r>
              <a:rPr lang="cs-CZ" b="1" u="sng" dirty="0" err="1"/>
              <a:t>madžles</a:t>
            </a:r>
            <a:r>
              <a:rPr lang="cs-CZ" b="1" u="sng" dirty="0"/>
              <a:t>-e </a:t>
            </a:r>
            <a:r>
              <a:rPr lang="cs-CZ" b="1" u="sng" dirty="0" err="1"/>
              <a:t>čahárom</a:t>
            </a:r>
            <a:r>
              <a:rPr lang="cs-CZ" dirty="0"/>
              <a:t> (přes 100 </a:t>
            </a:r>
            <a:r>
              <a:rPr lang="cs-CZ" dirty="0" err="1"/>
              <a:t>bejtů</a:t>
            </a:r>
            <a:r>
              <a:rPr lang="cs-CZ" dirty="0"/>
              <a:t>, </a:t>
            </a:r>
            <a:r>
              <a:rPr lang="cs-CZ" dirty="0" smtClean="0"/>
              <a:t>hemistich </a:t>
            </a:r>
            <a:r>
              <a:rPr lang="cs-CZ" i="1" dirty="0" err="1"/>
              <a:t>dídí</a:t>
            </a:r>
            <a:r>
              <a:rPr lang="cs-CZ" i="1" dirty="0"/>
              <a:t> </a:t>
            </a:r>
            <a:r>
              <a:rPr lang="cs-CZ" i="1" dirty="0" err="1"/>
              <a:t>če</a:t>
            </a:r>
            <a:r>
              <a:rPr lang="cs-CZ" i="1" dirty="0"/>
              <a:t> </a:t>
            </a:r>
            <a:r>
              <a:rPr lang="cs-CZ" i="1" dirty="0" err="1"/>
              <a:t>chabar</a:t>
            </a:r>
            <a:r>
              <a:rPr lang="cs-CZ" i="1" dirty="0"/>
              <a:t> </a:t>
            </a:r>
            <a:r>
              <a:rPr lang="cs-CZ" i="1" dirty="0" err="1"/>
              <a:t>búd</a:t>
            </a:r>
            <a:r>
              <a:rPr lang="cs-CZ" dirty="0"/>
              <a:t>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4928319"/>
      </p:ext>
    </p:extLst>
  </p:cSld>
  <p:clrMapOvr>
    <a:masterClrMapping/>
  </p:clrMapOvr>
</p:sld>
</file>

<file path=ppt/theme/theme1.xml><?xml version="1.0" encoding="utf-8"?>
<a:theme xmlns:a="http://schemas.openxmlformats.org/drawingml/2006/main" name="Řez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781</TotalTime>
  <Words>306</Words>
  <Application>Microsoft Office PowerPoint</Application>
  <PresentationFormat>Širokoúhlá obrazovka</PresentationFormat>
  <Paragraphs>86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Tahoma</vt:lpstr>
      <vt:lpstr>Times New Roman</vt:lpstr>
      <vt:lpstr>Wingdings 3</vt:lpstr>
      <vt:lpstr>Řez</vt:lpstr>
      <vt:lpstr>Počátky moderní poezie   kontroverze a úvahy </vt:lpstr>
      <vt:lpstr>Počátky moderní poezie   kontroverze a úvahy </vt:lpstr>
      <vt:lpstr>Karimi-Hakkak, Ahmad. Recasting Persian Poetry: Scenarios of Poetic Modernity in Iran. Salt Lake city: University of Utah Press, 1995. </vt:lpstr>
      <vt:lpstr>                                Střet proponentů BĀZGAŠT-E ADABĪ a stoupenců literárních reforem </vt:lpstr>
      <vt:lpstr>šer´e- nou (šer´e emrúz) a šer´e klásík (šer´e sonnatí)</vt:lpstr>
      <vt:lpstr>Prezentace aplikace PowerPoint</vt:lpstr>
      <vt:lpstr>     Kontroverze, spory:  </vt:lpstr>
      <vt:lpstr>Strofické formy </vt:lpstr>
      <vt:lpstr>Strofické formy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eva jara</dc:creator>
  <cp:lastModifiedBy>eva jara</cp:lastModifiedBy>
  <cp:revision>24</cp:revision>
  <dcterms:created xsi:type="dcterms:W3CDTF">2020-11-04T10:55:29Z</dcterms:created>
  <dcterms:modified xsi:type="dcterms:W3CDTF">2020-11-05T07:15:27Z</dcterms:modified>
</cp:coreProperties>
</file>