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8" r:id="rId3"/>
    <p:sldId id="328" r:id="rId4"/>
    <p:sldId id="329" r:id="rId5"/>
    <p:sldId id="330" r:id="rId6"/>
    <p:sldId id="331" r:id="rId7"/>
    <p:sldId id="332" r:id="rId8"/>
    <p:sldId id="262" r:id="rId9"/>
    <p:sldId id="333" r:id="rId10"/>
    <p:sldId id="264" r:id="rId11"/>
    <p:sldId id="319" r:id="rId12"/>
    <p:sldId id="275" r:id="rId13"/>
    <p:sldId id="276" r:id="rId14"/>
    <p:sldId id="277" r:id="rId15"/>
    <p:sldId id="278" r:id="rId16"/>
    <p:sldId id="320" r:id="rId17"/>
    <p:sldId id="279" r:id="rId18"/>
    <p:sldId id="280" r:id="rId19"/>
    <p:sldId id="281" r:id="rId20"/>
    <p:sldId id="282" r:id="rId21"/>
    <p:sldId id="283" r:id="rId22"/>
    <p:sldId id="321" r:id="rId23"/>
    <p:sldId id="284" r:id="rId24"/>
    <p:sldId id="322" r:id="rId25"/>
    <p:sldId id="285" r:id="rId26"/>
    <p:sldId id="323" r:id="rId27"/>
    <p:sldId id="336" r:id="rId28"/>
    <p:sldId id="292" r:id="rId29"/>
    <p:sldId id="337" r:id="rId30"/>
    <p:sldId id="338" r:id="rId31"/>
    <p:sldId id="339" r:id="rId32"/>
    <p:sldId id="340" r:id="rId33"/>
    <p:sldId id="324" r:id="rId34"/>
    <p:sldId id="296" r:id="rId35"/>
    <p:sldId id="297" r:id="rId36"/>
    <p:sldId id="293" r:id="rId37"/>
    <p:sldId id="294" r:id="rId38"/>
    <p:sldId id="326" r:id="rId39"/>
    <p:sldId id="327" r:id="rId40"/>
    <p:sldId id="288" r:id="rId41"/>
    <p:sldId id="295" r:id="rId42"/>
    <p:sldId id="318" r:id="rId43"/>
    <p:sldId id="334" r:id="rId44"/>
    <p:sldId id="335" r:id="rId45"/>
    <p:sldId id="341" r:id="rId46"/>
    <p:sldId id="342" r:id="rId47"/>
    <p:sldId id="343" r:id="rId48"/>
    <p:sldId id="344" r:id="rId49"/>
    <p:sldId id="345" r:id="rId50"/>
    <p:sldId id="346" r:id="rId51"/>
    <p:sldId id="347" r:id="rId52"/>
    <p:sldId id="310" r:id="rId5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648"/>
  </p:normalViewPr>
  <p:slideViewPr>
    <p:cSldViewPr>
      <p:cViewPr varScale="1">
        <p:scale>
          <a:sx n="117" d="100"/>
          <a:sy n="117" d="100"/>
        </p:scale>
        <p:origin x="130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Users/kuba/Desktop/Soubor%20k%20NISP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kuba/Desktop/Soubor%20k%20NISP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9978803669949397E-2"/>
          <c:y val="6.04003779527559E-2"/>
          <c:w val="0.91394733821537599"/>
          <c:h val="0.79656516535433097"/>
        </c:manualLayout>
      </c:layout>
      <c:scatterChart>
        <c:scatterStyle val="lineMarker"/>
        <c:varyColors val="0"/>
        <c:ser>
          <c:idx val="0"/>
          <c:order val="0"/>
          <c:tx>
            <c:strRef>
              <c:f>'účast kriticky zadlužené'!$B$21</c:f>
              <c:strCache>
                <c:ptCount val="1"/>
                <c:pt idx="0">
                  <c:v>Bublava</c:v>
                </c:pt>
              </c:strCache>
            </c:strRef>
          </c:tx>
          <c:spPr>
            <a:ln w="25400" cap="rnd">
              <a:noFill/>
              <a:round/>
            </a:ln>
            <a:effectLst/>
          </c:spPr>
          <c:marker>
            <c:symbol val="diamond"/>
            <c:size val="6"/>
            <c:spPr>
              <a:solidFill>
                <a:schemeClr val="dk1">
                  <a:tint val="88500"/>
                </a:schemeClr>
              </a:solidFill>
              <a:ln w="9525">
                <a:solidFill>
                  <a:schemeClr val="dk1">
                    <a:tint val="88500"/>
                  </a:schemeClr>
                </a:solidFill>
                <a:round/>
              </a:ln>
              <a:effectLst/>
            </c:spPr>
          </c:marker>
          <c:dLbls>
            <c:dLbl>
              <c:idx val="7"/>
              <c:layout>
                <c:manualLayout>
                  <c:x val="-6.8654019873532202E-2"/>
                  <c:y val="-2.328966521106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F7-7641-A631-B4731A8B2CB2}"/>
                </c:ext>
              </c:extLst>
            </c:dLbl>
            <c:dLbl>
              <c:idx val="10"/>
              <c:layout>
                <c:manualLayout>
                  <c:x val="-4.6973803071364E-2"/>
                  <c:y val="-6.1135371179039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F7-7641-A631-B4731A8B2CB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'účast kriticky zadlužené'!$C$20:$M$20</c:f>
              <c:numCache>
                <c:formatCode>General</c:formatCode>
                <c:ptCount val="11"/>
                <c:pt idx="0">
                  <c:v>1994</c:v>
                </c:pt>
                <c:pt idx="1">
                  <c:v>1998</c:v>
                </c:pt>
                <c:pt idx="2">
                  <c:v>2002</c:v>
                </c:pt>
                <c:pt idx="3">
                  <c:v>2006</c:v>
                </c:pt>
                <c:pt idx="4">
                  <c:v>2009</c:v>
                </c:pt>
                <c:pt idx="5">
                  <c:v>2010</c:v>
                </c:pt>
                <c:pt idx="6">
                  <c:v>2012</c:v>
                </c:pt>
                <c:pt idx="7">
                  <c:v>2014</c:v>
                </c:pt>
                <c:pt idx="8">
                  <c:v>2015</c:v>
                </c:pt>
                <c:pt idx="9" formatCode="0">
                  <c:v>2017</c:v>
                </c:pt>
                <c:pt idx="10">
                  <c:v>2018</c:v>
                </c:pt>
              </c:numCache>
            </c:numRef>
          </c:xVal>
          <c:yVal>
            <c:numRef>
              <c:f>'účast kriticky zadlužené'!$C$21:$M$21</c:f>
              <c:numCache>
                <c:formatCode>0.00%</c:formatCode>
                <c:ptCount val="11"/>
                <c:pt idx="0">
                  <c:v>0.82479999999999998</c:v>
                </c:pt>
                <c:pt idx="1">
                  <c:v>0.65439999999999998</c:v>
                </c:pt>
                <c:pt idx="2">
                  <c:v>0.78890000000000005</c:v>
                </c:pt>
                <c:pt idx="3">
                  <c:v>0.75</c:v>
                </c:pt>
                <c:pt idx="5">
                  <c:v>0.88690000000000002</c:v>
                </c:pt>
                <c:pt idx="7">
                  <c:v>0.8095</c:v>
                </c:pt>
                <c:pt idx="10">
                  <c:v>0.5</c:v>
                </c:pt>
              </c:numCache>
            </c:numRef>
          </c:yVal>
          <c:smooth val="0"/>
          <c:extLst>
            <c:ext xmlns:c16="http://schemas.microsoft.com/office/drawing/2014/chart" uri="{C3380CC4-5D6E-409C-BE32-E72D297353CC}">
              <c16:uniqueId val="{00000002-1DF7-7641-A631-B4731A8B2CB2}"/>
            </c:ext>
          </c:extLst>
        </c:ser>
        <c:ser>
          <c:idx val="1"/>
          <c:order val="1"/>
          <c:tx>
            <c:strRef>
              <c:f>'účast kriticky zadlužené'!$B$22</c:f>
              <c:strCache>
                <c:ptCount val="1"/>
                <c:pt idx="0">
                  <c:v>Nebanice</c:v>
                </c:pt>
              </c:strCache>
            </c:strRef>
          </c:tx>
          <c:spPr>
            <a:ln w="25400" cap="rnd">
              <a:noFill/>
              <a:round/>
            </a:ln>
            <a:effectLst/>
          </c:spPr>
          <c:marker>
            <c:symbol val="square"/>
            <c:size val="6"/>
            <c:spPr>
              <a:solidFill>
                <a:schemeClr val="dk1">
                  <a:tint val="55000"/>
                </a:schemeClr>
              </a:solidFill>
              <a:ln w="9525">
                <a:solidFill>
                  <a:schemeClr val="dk1">
                    <a:tint val="55000"/>
                  </a:schemeClr>
                </a:solidFill>
                <a:round/>
              </a:ln>
              <a:effectLst/>
            </c:spPr>
          </c:marker>
          <c:dLbls>
            <c:dLbl>
              <c:idx val="7"/>
              <c:layout>
                <c:manualLayout>
                  <c:x val="-3.7940379403794001E-2"/>
                  <c:y val="-6.4046579330422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F7-7641-A631-B4731A8B2CB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'účast kriticky zadlužené'!$C$20:$M$20</c:f>
              <c:numCache>
                <c:formatCode>General</c:formatCode>
                <c:ptCount val="11"/>
                <c:pt idx="0">
                  <c:v>1994</c:v>
                </c:pt>
                <c:pt idx="1">
                  <c:v>1998</c:v>
                </c:pt>
                <c:pt idx="2">
                  <c:v>2002</c:v>
                </c:pt>
                <c:pt idx="3">
                  <c:v>2006</c:v>
                </c:pt>
                <c:pt idx="4">
                  <c:v>2009</c:v>
                </c:pt>
                <c:pt idx="5">
                  <c:v>2010</c:v>
                </c:pt>
                <c:pt idx="6">
                  <c:v>2012</c:v>
                </c:pt>
                <c:pt idx="7">
                  <c:v>2014</c:v>
                </c:pt>
                <c:pt idx="8">
                  <c:v>2015</c:v>
                </c:pt>
                <c:pt idx="9" formatCode="0">
                  <c:v>2017</c:v>
                </c:pt>
                <c:pt idx="10">
                  <c:v>2018</c:v>
                </c:pt>
              </c:numCache>
            </c:numRef>
          </c:xVal>
          <c:yVal>
            <c:numRef>
              <c:f>'účast kriticky zadlužené'!$C$22:$M$22</c:f>
              <c:numCache>
                <c:formatCode>0.00%</c:formatCode>
                <c:ptCount val="11"/>
                <c:pt idx="0">
                  <c:v>0.72729999999999995</c:v>
                </c:pt>
                <c:pt idx="1">
                  <c:v>0.5242</c:v>
                </c:pt>
                <c:pt idx="2">
                  <c:v>0.59489999999999998</c:v>
                </c:pt>
                <c:pt idx="3">
                  <c:v>0.44209999999999999</c:v>
                </c:pt>
                <c:pt idx="5">
                  <c:v>0.56599999999999995</c:v>
                </c:pt>
                <c:pt idx="7">
                  <c:v>0.45879999999999999</c:v>
                </c:pt>
                <c:pt idx="10">
                  <c:v>0.71530000000000005</c:v>
                </c:pt>
              </c:numCache>
            </c:numRef>
          </c:yVal>
          <c:smooth val="0"/>
          <c:extLst>
            <c:ext xmlns:c16="http://schemas.microsoft.com/office/drawing/2014/chart" uri="{C3380CC4-5D6E-409C-BE32-E72D297353CC}">
              <c16:uniqueId val="{00000004-1DF7-7641-A631-B4731A8B2CB2}"/>
            </c:ext>
          </c:extLst>
        </c:ser>
        <c:ser>
          <c:idx val="2"/>
          <c:order val="2"/>
          <c:tx>
            <c:strRef>
              <c:f>'účast kriticky zadlužené'!$B$23</c:f>
              <c:strCache>
                <c:ptCount val="1"/>
                <c:pt idx="0">
                  <c:v>Prameny</c:v>
                </c:pt>
              </c:strCache>
            </c:strRef>
          </c:tx>
          <c:spPr>
            <a:ln w="25400" cap="rnd">
              <a:noFill/>
              <a:round/>
            </a:ln>
            <a:effectLst/>
          </c:spPr>
          <c:marker>
            <c:symbol val="triangle"/>
            <c:size val="6"/>
            <c:spPr>
              <a:solidFill>
                <a:schemeClr val="dk1">
                  <a:tint val="75000"/>
                </a:schemeClr>
              </a:solidFill>
              <a:ln w="9525">
                <a:solidFill>
                  <a:schemeClr val="dk1">
                    <a:tint val="75000"/>
                  </a:schemeClr>
                </a:solidFill>
                <a:round/>
              </a:ln>
              <a:effectLst/>
            </c:spPr>
          </c:marker>
          <c:dLbls>
            <c:dLbl>
              <c:idx val="8"/>
              <c:layout>
                <c:manualLayout>
                  <c:x val="-2.1680216802168001E-2"/>
                  <c:y val="-4.6579330422125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F7-7641-A631-B4731A8B2CB2}"/>
                </c:ext>
              </c:extLst>
            </c:dLbl>
            <c:dLbl>
              <c:idx val="9"/>
              <c:layout>
                <c:manualLayout>
                  <c:x val="-8.3107497741644096E-2"/>
                  <c:y val="-6.9868995633187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F7-7641-A631-B4731A8B2CB2}"/>
                </c:ext>
              </c:extLst>
            </c:dLbl>
            <c:dLbl>
              <c:idx val="10"/>
              <c:layout>
                <c:manualLayout>
                  <c:x val="-3.6133694670281401E-3"/>
                  <c:y val="3.4934497816593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F7-7641-A631-B4731A8B2CB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'účast kriticky zadlužené'!$C$20:$M$20</c:f>
              <c:numCache>
                <c:formatCode>General</c:formatCode>
                <c:ptCount val="11"/>
                <c:pt idx="0">
                  <c:v>1994</c:v>
                </c:pt>
                <c:pt idx="1">
                  <c:v>1998</c:v>
                </c:pt>
                <c:pt idx="2">
                  <c:v>2002</c:v>
                </c:pt>
                <c:pt idx="3">
                  <c:v>2006</c:v>
                </c:pt>
                <c:pt idx="4">
                  <c:v>2009</c:v>
                </c:pt>
                <c:pt idx="5">
                  <c:v>2010</c:v>
                </c:pt>
                <c:pt idx="6">
                  <c:v>2012</c:v>
                </c:pt>
                <c:pt idx="7">
                  <c:v>2014</c:v>
                </c:pt>
                <c:pt idx="8">
                  <c:v>2015</c:v>
                </c:pt>
                <c:pt idx="9" formatCode="0">
                  <c:v>2017</c:v>
                </c:pt>
                <c:pt idx="10">
                  <c:v>2018</c:v>
                </c:pt>
              </c:numCache>
            </c:numRef>
          </c:xVal>
          <c:yVal>
            <c:numRef>
              <c:f>'účast kriticky zadlužené'!$C$23:$M$23</c:f>
              <c:numCache>
                <c:formatCode>0.00%</c:formatCode>
                <c:ptCount val="11"/>
                <c:pt idx="0">
                  <c:v>0.79010000000000002</c:v>
                </c:pt>
                <c:pt idx="1">
                  <c:v>0.40450000000000003</c:v>
                </c:pt>
                <c:pt idx="2">
                  <c:v>0.5</c:v>
                </c:pt>
                <c:pt idx="3">
                  <c:v>0.60529999999999995</c:v>
                </c:pt>
                <c:pt idx="4">
                  <c:v>0.82609999999999995</c:v>
                </c:pt>
                <c:pt idx="6">
                  <c:v>0.33040000000000003</c:v>
                </c:pt>
                <c:pt idx="7">
                  <c:v>0.75239999999999996</c:v>
                </c:pt>
                <c:pt idx="8">
                  <c:v>0.8155</c:v>
                </c:pt>
                <c:pt idx="9">
                  <c:v>0.86960000000000004</c:v>
                </c:pt>
                <c:pt idx="10">
                  <c:v>0.86460000000000004</c:v>
                </c:pt>
              </c:numCache>
            </c:numRef>
          </c:yVal>
          <c:smooth val="0"/>
          <c:extLst>
            <c:ext xmlns:c16="http://schemas.microsoft.com/office/drawing/2014/chart" uri="{C3380CC4-5D6E-409C-BE32-E72D297353CC}">
              <c16:uniqueId val="{00000008-1DF7-7641-A631-B4731A8B2CB2}"/>
            </c:ext>
          </c:extLst>
        </c:ser>
        <c:ser>
          <c:idx val="3"/>
          <c:order val="3"/>
          <c:tx>
            <c:strRef>
              <c:f>'účast kriticky zadlužené'!$B$24</c:f>
              <c:strCache>
                <c:ptCount val="1"/>
                <c:pt idx="0">
                  <c:v>Average of Karlovy Vary Region</c:v>
                </c:pt>
              </c:strCache>
            </c:strRef>
          </c:tx>
          <c:spPr>
            <a:ln w="25400" cap="rnd">
              <a:noFill/>
              <a:round/>
            </a:ln>
            <a:effectLst/>
          </c:spPr>
          <c:marker>
            <c:symbol val="x"/>
            <c:size val="6"/>
            <c:spPr>
              <a:noFill/>
              <a:ln w="9525">
                <a:solidFill>
                  <a:schemeClr val="dk1">
                    <a:tint val="98500"/>
                  </a:schemeClr>
                </a:solidFill>
                <a:round/>
              </a:ln>
              <a:effectLst/>
            </c:spPr>
          </c:marker>
          <c:dLbls>
            <c:dLbl>
              <c:idx val="0"/>
              <c:layout>
                <c:manualLayout>
                  <c:x val="3.6133694670280199E-3"/>
                  <c:y val="3.2023289665211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F7-7641-A631-B4731A8B2CB2}"/>
                </c:ext>
              </c:extLst>
            </c:dLbl>
            <c:dLbl>
              <c:idx val="10"/>
              <c:layout>
                <c:manualLayout>
                  <c:x val="-2.1490174416484001E-2"/>
                  <c:y val="-2.03783894236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F7-7641-A631-B4731A8B2CB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'účast kriticky zadlužené'!$C$20:$M$20</c:f>
              <c:numCache>
                <c:formatCode>General</c:formatCode>
                <c:ptCount val="11"/>
                <c:pt idx="0">
                  <c:v>1994</c:v>
                </c:pt>
                <c:pt idx="1">
                  <c:v>1998</c:v>
                </c:pt>
                <c:pt idx="2">
                  <c:v>2002</c:v>
                </c:pt>
                <c:pt idx="3">
                  <c:v>2006</c:v>
                </c:pt>
                <c:pt idx="4">
                  <c:v>2009</c:v>
                </c:pt>
                <c:pt idx="5">
                  <c:v>2010</c:v>
                </c:pt>
                <c:pt idx="6">
                  <c:v>2012</c:v>
                </c:pt>
                <c:pt idx="7">
                  <c:v>2014</c:v>
                </c:pt>
                <c:pt idx="8">
                  <c:v>2015</c:v>
                </c:pt>
                <c:pt idx="9" formatCode="0">
                  <c:v>2017</c:v>
                </c:pt>
                <c:pt idx="10">
                  <c:v>2018</c:v>
                </c:pt>
              </c:numCache>
            </c:numRef>
          </c:xVal>
          <c:yVal>
            <c:numRef>
              <c:f>'účast kriticky zadlužené'!$C$24:$M$24</c:f>
              <c:numCache>
                <c:formatCode>0.00%</c:formatCode>
                <c:ptCount val="11"/>
                <c:pt idx="0">
                  <c:v>0.6079</c:v>
                </c:pt>
                <c:pt idx="1">
                  <c:v>0.37519999999999998</c:v>
                </c:pt>
                <c:pt idx="2">
                  <c:v>0.38919999999999999</c:v>
                </c:pt>
                <c:pt idx="3">
                  <c:v>0.39140000000000003</c:v>
                </c:pt>
                <c:pt idx="5">
                  <c:v>0.41789999999999999</c:v>
                </c:pt>
                <c:pt idx="7">
                  <c:v>0.38529999999999998</c:v>
                </c:pt>
                <c:pt idx="10">
                  <c:v>0.40360000000000001</c:v>
                </c:pt>
              </c:numCache>
            </c:numRef>
          </c:yVal>
          <c:smooth val="0"/>
          <c:extLst>
            <c:ext xmlns:c16="http://schemas.microsoft.com/office/drawing/2014/chart" uri="{C3380CC4-5D6E-409C-BE32-E72D297353CC}">
              <c16:uniqueId val="{0000000B-1DF7-7641-A631-B4731A8B2CB2}"/>
            </c:ext>
          </c:extLst>
        </c:ser>
        <c:ser>
          <c:idx val="4"/>
          <c:order val="4"/>
          <c:tx>
            <c:strRef>
              <c:f>'účast kriticky zadlužené'!$B$25</c:f>
              <c:strCache>
                <c:ptCount val="1"/>
                <c:pt idx="0">
                  <c:v>Average of Czech Republic</c:v>
                </c:pt>
              </c:strCache>
            </c:strRef>
          </c:tx>
          <c:spPr>
            <a:ln w="25400" cap="rnd">
              <a:noFill/>
              <a:round/>
            </a:ln>
            <a:effectLst/>
          </c:spPr>
          <c:marker>
            <c:symbol val="star"/>
            <c:size val="6"/>
            <c:spPr>
              <a:noFill/>
              <a:ln w="9525">
                <a:solidFill>
                  <a:schemeClr val="dk1">
                    <a:tint val="30000"/>
                  </a:schemeClr>
                </a:solidFill>
                <a:round/>
              </a:ln>
              <a:effectLst/>
            </c:spPr>
          </c:marker>
          <c:dLbls>
            <c:dLbl>
              <c:idx val="3"/>
              <c:layout>
                <c:manualLayout>
                  <c:x val="-1.32488683270452E-16"/>
                  <c:y val="-3.784570596797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F7-7641-A631-B4731A8B2CB2}"/>
                </c:ext>
              </c:extLst>
            </c:dLbl>
            <c:dLbl>
              <c:idx val="7"/>
              <c:layout>
                <c:manualLayout>
                  <c:x val="0"/>
                  <c:y val="8.7336244541484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DF7-7641-A631-B4731A8B2CB2}"/>
                </c:ext>
              </c:extLst>
            </c:dLbl>
            <c:dLbl>
              <c:idx val="10"/>
              <c:layout>
                <c:manualLayout>
                  <c:x val="-3.61336946702802E-2"/>
                  <c:y val="-1.7467248908297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DF7-7641-A631-B4731A8B2CB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'účast kriticky zadlužené'!$C$20:$M$20</c:f>
              <c:numCache>
                <c:formatCode>General</c:formatCode>
                <c:ptCount val="11"/>
                <c:pt idx="0">
                  <c:v>1994</c:v>
                </c:pt>
                <c:pt idx="1">
                  <c:v>1998</c:v>
                </c:pt>
                <c:pt idx="2">
                  <c:v>2002</c:v>
                </c:pt>
                <c:pt idx="3">
                  <c:v>2006</c:v>
                </c:pt>
                <c:pt idx="4">
                  <c:v>2009</c:v>
                </c:pt>
                <c:pt idx="5">
                  <c:v>2010</c:v>
                </c:pt>
                <c:pt idx="6">
                  <c:v>2012</c:v>
                </c:pt>
                <c:pt idx="7">
                  <c:v>2014</c:v>
                </c:pt>
                <c:pt idx="8">
                  <c:v>2015</c:v>
                </c:pt>
                <c:pt idx="9" formatCode="0">
                  <c:v>2017</c:v>
                </c:pt>
                <c:pt idx="10">
                  <c:v>2018</c:v>
                </c:pt>
              </c:numCache>
            </c:numRef>
          </c:xVal>
          <c:yVal>
            <c:numRef>
              <c:f>'účast kriticky zadlužené'!$C$25:$M$25</c:f>
              <c:numCache>
                <c:formatCode>0.00%</c:formatCode>
                <c:ptCount val="11"/>
                <c:pt idx="0">
                  <c:v>0.62260000000000004</c:v>
                </c:pt>
                <c:pt idx="1">
                  <c:v>0.4672</c:v>
                </c:pt>
                <c:pt idx="2">
                  <c:v>0.4551</c:v>
                </c:pt>
                <c:pt idx="3">
                  <c:v>0.46379999999999999</c:v>
                </c:pt>
                <c:pt idx="5">
                  <c:v>0.48499999999999999</c:v>
                </c:pt>
                <c:pt idx="7">
                  <c:v>0.4446</c:v>
                </c:pt>
                <c:pt idx="10">
                  <c:v>0.47339999999999999</c:v>
                </c:pt>
              </c:numCache>
            </c:numRef>
          </c:yVal>
          <c:smooth val="0"/>
          <c:extLst>
            <c:ext xmlns:c16="http://schemas.microsoft.com/office/drawing/2014/chart" uri="{C3380CC4-5D6E-409C-BE32-E72D297353CC}">
              <c16:uniqueId val="{0000000F-1DF7-7641-A631-B4731A8B2CB2}"/>
            </c:ext>
          </c:extLst>
        </c:ser>
        <c:dLbls>
          <c:showLegendKey val="0"/>
          <c:showVal val="0"/>
          <c:showCatName val="0"/>
          <c:showSerName val="0"/>
          <c:showPercent val="0"/>
          <c:showBubbleSize val="0"/>
        </c:dLbls>
        <c:axId val="-2105072608"/>
        <c:axId val="-2105070832"/>
      </c:scatterChart>
      <c:valAx>
        <c:axId val="-2105072608"/>
        <c:scaling>
          <c:orientation val="minMax"/>
          <c:max val="2018"/>
          <c:min val="1994"/>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solidFill>
                <a:latin typeface="+mn-lt"/>
                <a:ea typeface="+mn-ea"/>
                <a:cs typeface="+mn-cs"/>
              </a:defRPr>
            </a:pPr>
            <a:endParaRPr lang="cs-CZ"/>
          </a:p>
        </c:txPr>
        <c:crossAx val="-2105070832"/>
        <c:crosses val="autoZero"/>
        <c:crossBetween val="midCat"/>
        <c:majorUnit val="4"/>
      </c:valAx>
      <c:valAx>
        <c:axId val="-2105070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2105072608"/>
        <c:crosses val="autoZero"/>
        <c:crossBetween val="midCat"/>
      </c:valAx>
      <c:spPr>
        <a:noFill/>
        <a:ln>
          <a:noFill/>
        </a:ln>
        <a:effectLst/>
      </c:spPr>
    </c:plotArea>
    <c:legend>
      <c:legendPos val="t"/>
      <c:layout>
        <c:manualLayout>
          <c:xMode val="edge"/>
          <c:yMode val="edge"/>
          <c:x val="8.3294996288729203E-2"/>
          <c:y val="0.93833725984252003"/>
          <c:w val="0.89819503865789097"/>
          <c:h val="5.49493977008332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7827027027027E-2"/>
          <c:y val="6.1958814940160201E-2"/>
          <c:w val="0.90434594594594597"/>
          <c:h val="0.77964164358138099"/>
        </c:manualLayout>
      </c:layout>
      <c:scatterChart>
        <c:scatterStyle val="lineMarker"/>
        <c:varyColors val="0"/>
        <c:ser>
          <c:idx val="0"/>
          <c:order val="0"/>
          <c:tx>
            <c:strRef>
              <c:f>'index kriticky zadlužené'!$C$5</c:f>
              <c:strCache>
                <c:ptCount val="1"/>
                <c:pt idx="0">
                  <c:v>Bublava</c:v>
                </c:pt>
              </c:strCache>
            </c:strRef>
          </c:tx>
          <c:spPr>
            <a:ln w="25400" cap="rnd">
              <a:noFill/>
              <a:round/>
            </a:ln>
            <a:effectLst/>
          </c:spPr>
          <c:marker>
            <c:symbol val="diamond"/>
            <c:size val="6"/>
            <c:spPr>
              <a:solidFill>
                <a:schemeClr val="dk1">
                  <a:tint val="88500"/>
                </a:schemeClr>
              </a:solidFill>
              <a:ln w="9525">
                <a:solidFill>
                  <a:schemeClr val="dk1">
                    <a:tint val="885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'index kriticky zadlužené'!$D$4:$N$4</c:f>
              <c:numCache>
                <c:formatCode>General</c:formatCode>
                <c:ptCount val="11"/>
                <c:pt idx="0">
                  <c:v>1994</c:v>
                </c:pt>
                <c:pt idx="1">
                  <c:v>1998</c:v>
                </c:pt>
                <c:pt idx="2">
                  <c:v>2002</c:v>
                </c:pt>
                <c:pt idx="3">
                  <c:v>2006</c:v>
                </c:pt>
                <c:pt idx="4">
                  <c:v>2009</c:v>
                </c:pt>
                <c:pt idx="5">
                  <c:v>2010</c:v>
                </c:pt>
                <c:pt idx="6">
                  <c:v>2012</c:v>
                </c:pt>
                <c:pt idx="7">
                  <c:v>2014</c:v>
                </c:pt>
                <c:pt idx="8">
                  <c:v>2015</c:v>
                </c:pt>
                <c:pt idx="9">
                  <c:v>2017</c:v>
                </c:pt>
                <c:pt idx="10">
                  <c:v>2018</c:v>
                </c:pt>
              </c:numCache>
            </c:numRef>
          </c:xVal>
          <c:yVal>
            <c:numRef>
              <c:f>'index kriticky zadlužené'!$D$5:$N$5</c:f>
              <c:numCache>
                <c:formatCode>General</c:formatCode>
                <c:ptCount val="11"/>
                <c:pt idx="0">
                  <c:v>3.2</c:v>
                </c:pt>
                <c:pt idx="1">
                  <c:v>3</c:v>
                </c:pt>
                <c:pt idx="2">
                  <c:v>6.28</c:v>
                </c:pt>
                <c:pt idx="3">
                  <c:v>4.1399999999999997</c:v>
                </c:pt>
                <c:pt idx="5">
                  <c:v>6.14</c:v>
                </c:pt>
                <c:pt idx="7">
                  <c:v>3</c:v>
                </c:pt>
                <c:pt idx="10">
                  <c:v>1</c:v>
                </c:pt>
              </c:numCache>
            </c:numRef>
          </c:yVal>
          <c:smooth val="0"/>
          <c:extLst>
            <c:ext xmlns:c16="http://schemas.microsoft.com/office/drawing/2014/chart" uri="{C3380CC4-5D6E-409C-BE32-E72D297353CC}">
              <c16:uniqueId val="{00000000-7E1A-214C-9C06-B11EB252A843}"/>
            </c:ext>
          </c:extLst>
        </c:ser>
        <c:ser>
          <c:idx val="1"/>
          <c:order val="1"/>
          <c:tx>
            <c:strRef>
              <c:f>'index kriticky zadlužené'!$C$6</c:f>
              <c:strCache>
                <c:ptCount val="1"/>
                <c:pt idx="0">
                  <c:v>Nebanice</c:v>
                </c:pt>
              </c:strCache>
            </c:strRef>
          </c:tx>
          <c:spPr>
            <a:ln w="25400" cap="rnd">
              <a:noFill/>
              <a:round/>
            </a:ln>
            <a:effectLst/>
          </c:spPr>
          <c:marker>
            <c:symbol val="square"/>
            <c:size val="6"/>
            <c:spPr>
              <a:solidFill>
                <a:schemeClr val="dk1">
                  <a:tint val="55000"/>
                </a:schemeClr>
              </a:solidFill>
              <a:ln w="9525">
                <a:solidFill>
                  <a:schemeClr val="dk1">
                    <a:tint val="55000"/>
                  </a:schemeClr>
                </a:solidFill>
                <a:round/>
              </a:ln>
              <a:effectLst/>
            </c:spPr>
          </c:marker>
          <c:dLbls>
            <c:dLbl>
              <c:idx val="1"/>
              <c:layout>
                <c:manualLayout>
                  <c:x val="-2.16216216216216E-3"/>
                  <c:y val="-3.1195840554592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1A-214C-9C06-B11EB252A84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'index kriticky zadlužené'!$D$4:$N$4</c:f>
              <c:numCache>
                <c:formatCode>General</c:formatCode>
                <c:ptCount val="11"/>
                <c:pt idx="0">
                  <c:v>1994</c:v>
                </c:pt>
                <c:pt idx="1">
                  <c:v>1998</c:v>
                </c:pt>
                <c:pt idx="2">
                  <c:v>2002</c:v>
                </c:pt>
                <c:pt idx="3">
                  <c:v>2006</c:v>
                </c:pt>
                <c:pt idx="4">
                  <c:v>2009</c:v>
                </c:pt>
                <c:pt idx="5">
                  <c:v>2010</c:v>
                </c:pt>
                <c:pt idx="6">
                  <c:v>2012</c:v>
                </c:pt>
                <c:pt idx="7">
                  <c:v>2014</c:v>
                </c:pt>
                <c:pt idx="8">
                  <c:v>2015</c:v>
                </c:pt>
                <c:pt idx="9">
                  <c:v>2017</c:v>
                </c:pt>
                <c:pt idx="10">
                  <c:v>2018</c:v>
                </c:pt>
              </c:numCache>
            </c:numRef>
          </c:xVal>
          <c:yVal>
            <c:numRef>
              <c:f>'index kriticky zadlužené'!$D$6:$N$6</c:f>
              <c:numCache>
                <c:formatCode>General</c:formatCode>
                <c:ptCount val="11"/>
                <c:pt idx="0">
                  <c:v>2.42</c:v>
                </c:pt>
                <c:pt idx="1">
                  <c:v>1.1399999999999999</c:v>
                </c:pt>
                <c:pt idx="2">
                  <c:v>2.42</c:v>
                </c:pt>
                <c:pt idx="3">
                  <c:v>1.1399999999999999</c:v>
                </c:pt>
                <c:pt idx="5">
                  <c:v>2</c:v>
                </c:pt>
                <c:pt idx="7">
                  <c:v>1.28</c:v>
                </c:pt>
                <c:pt idx="10">
                  <c:v>2.57</c:v>
                </c:pt>
              </c:numCache>
            </c:numRef>
          </c:yVal>
          <c:smooth val="0"/>
          <c:extLst>
            <c:ext xmlns:c16="http://schemas.microsoft.com/office/drawing/2014/chart" uri="{C3380CC4-5D6E-409C-BE32-E72D297353CC}">
              <c16:uniqueId val="{00000002-7E1A-214C-9C06-B11EB252A843}"/>
            </c:ext>
          </c:extLst>
        </c:ser>
        <c:ser>
          <c:idx val="2"/>
          <c:order val="2"/>
          <c:tx>
            <c:strRef>
              <c:f>'index kriticky zadlužené'!$C$7</c:f>
              <c:strCache>
                <c:ptCount val="1"/>
                <c:pt idx="0">
                  <c:v>Prameny</c:v>
                </c:pt>
              </c:strCache>
            </c:strRef>
          </c:tx>
          <c:spPr>
            <a:ln w="25400" cap="rnd">
              <a:noFill/>
              <a:round/>
            </a:ln>
            <a:effectLst/>
          </c:spPr>
          <c:marker>
            <c:symbol val="triangle"/>
            <c:size val="6"/>
            <c:spPr>
              <a:solidFill>
                <a:schemeClr val="dk1">
                  <a:tint val="75000"/>
                </a:schemeClr>
              </a:solidFill>
              <a:ln w="9525">
                <a:solidFill>
                  <a:schemeClr val="dk1">
                    <a:tint val="75000"/>
                  </a:schemeClr>
                </a:solidFill>
                <a:round/>
              </a:ln>
              <a:effectLst/>
            </c:spPr>
          </c:marker>
          <c:dLbls>
            <c:dLbl>
              <c:idx val="3"/>
              <c:layout>
                <c:manualLayout>
                  <c:x val="-2.16216216216216E-3"/>
                  <c:y val="-2.07972270363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1A-214C-9C06-B11EB252A843}"/>
                </c:ext>
              </c:extLst>
            </c:dLbl>
            <c:dLbl>
              <c:idx val="9"/>
              <c:layout>
                <c:manualLayout>
                  <c:x val="-1.2972972972973E-2"/>
                  <c:y val="-3.81282495667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1A-214C-9C06-B11EB252A84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'index kriticky zadlužené'!$D$4:$N$4</c:f>
              <c:numCache>
                <c:formatCode>General</c:formatCode>
                <c:ptCount val="11"/>
                <c:pt idx="0">
                  <c:v>1994</c:v>
                </c:pt>
                <c:pt idx="1">
                  <c:v>1998</c:v>
                </c:pt>
                <c:pt idx="2">
                  <c:v>2002</c:v>
                </c:pt>
                <c:pt idx="3">
                  <c:v>2006</c:v>
                </c:pt>
                <c:pt idx="4">
                  <c:v>2009</c:v>
                </c:pt>
                <c:pt idx="5">
                  <c:v>2010</c:v>
                </c:pt>
                <c:pt idx="6">
                  <c:v>2012</c:v>
                </c:pt>
                <c:pt idx="7">
                  <c:v>2014</c:v>
                </c:pt>
                <c:pt idx="8">
                  <c:v>2015</c:v>
                </c:pt>
                <c:pt idx="9">
                  <c:v>2017</c:v>
                </c:pt>
                <c:pt idx="10">
                  <c:v>2018</c:v>
                </c:pt>
              </c:numCache>
            </c:numRef>
          </c:xVal>
          <c:yVal>
            <c:numRef>
              <c:f>'index kriticky zadlužené'!$D$7:$N$7</c:f>
              <c:numCache>
                <c:formatCode>General</c:formatCode>
                <c:ptCount val="11"/>
                <c:pt idx="0">
                  <c:v>1.1599999999999999</c:v>
                </c:pt>
                <c:pt idx="1">
                  <c:v>1</c:v>
                </c:pt>
                <c:pt idx="2">
                  <c:v>1</c:v>
                </c:pt>
                <c:pt idx="3">
                  <c:v>1.2</c:v>
                </c:pt>
                <c:pt idx="4">
                  <c:v>2.4</c:v>
                </c:pt>
                <c:pt idx="6">
                  <c:v>1</c:v>
                </c:pt>
                <c:pt idx="7">
                  <c:v>2</c:v>
                </c:pt>
                <c:pt idx="8">
                  <c:v>2.2000000000000002</c:v>
                </c:pt>
                <c:pt idx="9">
                  <c:v>3.8</c:v>
                </c:pt>
                <c:pt idx="10">
                  <c:v>2</c:v>
                </c:pt>
              </c:numCache>
            </c:numRef>
          </c:yVal>
          <c:smooth val="0"/>
          <c:extLst>
            <c:ext xmlns:c16="http://schemas.microsoft.com/office/drawing/2014/chart" uri="{C3380CC4-5D6E-409C-BE32-E72D297353CC}">
              <c16:uniqueId val="{00000005-7E1A-214C-9C06-B11EB252A843}"/>
            </c:ext>
          </c:extLst>
        </c:ser>
        <c:dLbls>
          <c:showLegendKey val="0"/>
          <c:showVal val="0"/>
          <c:showCatName val="0"/>
          <c:showSerName val="0"/>
          <c:showPercent val="0"/>
          <c:showBubbleSize val="0"/>
        </c:dLbls>
        <c:axId val="-2105100784"/>
        <c:axId val="-2105097952"/>
      </c:scatterChart>
      <c:valAx>
        <c:axId val="-2105100784"/>
        <c:scaling>
          <c:orientation val="minMax"/>
          <c:max val="2018"/>
          <c:min val="199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solidFill>
                <a:latin typeface="+mn-lt"/>
                <a:ea typeface="+mn-ea"/>
                <a:cs typeface="+mn-cs"/>
              </a:defRPr>
            </a:pPr>
            <a:endParaRPr lang="cs-CZ"/>
          </a:p>
        </c:txPr>
        <c:crossAx val="-2105097952"/>
        <c:crosses val="autoZero"/>
        <c:crossBetween val="midCat"/>
        <c:majorUnit val="4"/>
      </c:valAx>
      <c:valAx>
        <c:axId val="-2105097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2105100784"/>
        <c:crosses val="autoZero"/>
        <c:crossBetween val="midCat"/>
      </c:valAx>
      <c:spPr>
        <a:noFill/>
        <a:ln>
          <a:noFill/>
        </a:ln>
        <a:effectLst/>
      </c:spPr>
    </c:plotArea>
    <c:legend>
      <c:legendPos val="t"/>
      <c:layout>
        <c:manualLayout>
          <c:xMode val="edge"/>
          <c:yMode val="edge"/>
          <c:x val="0.33902736752500501"/>
          <c:y val="0.93240901213171601"/>
          <c:w val="0.32626941902532403"/>
          <c:h val="6.54250194462260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B5860-DB47-4DCA-97D3-17530B656BAB}" type="datetimeFigureOut">
              <a:rPr lang="cs-CZ" smtClean="0"/>
              <a:pPr/>
              <a:t>31.10.2023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EB8D1-84FD-4571-98EF-CD197C0510B6}"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2DECBE8-8576-2345-B420-B44D76D061AD}" type="slidenum">
              <a:rPr lang="cs-CZ" altLang="cs-CZ"/>
              <a:pPr>
                <a:spcBef>
                  <a:spcPct val="0"/>
                </a:spcBef>
              </a:pPr>
              <a:t>52</a:t>
            </a:fld>
            <a:endParaRPr lang="cs-CZ" altLang="cs-CZ"/>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cs-CZ" altLang="cs-CZ"/>
          </a:p>
        </p:txBody>
      </p:sp>
    </p:spTree>
    <p:extLst>
      <p:ext uri="{BB962C8B-B14F-4D97-AF65-F5344CB8AC3E}">
        <p14:creationId xmlns:p14="http://schemas.microsoft.com/office/powerpoint/2010/main" val="190470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2B9BBBFC-922C-48AD-AEAF-57ABB237F0C9}" type="datetimeFigureOut">
              <a:rPr lang="cs-CZ" smtClean="0"/>
              <a:pPr/>
              <a:t>31.10.2023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8DB91D-EF26-4E21-995C-02807304247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B9BBBFC-922C-48AD-AEAF-57ABB237F0C9}" type="datetimeFigureOut">
              <a:rPr lang="cs-CZ" smtClean="0"/>
              <a:pPr/>
              <a:t>31.10.2023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8DB91D-EF26-4E21-995C-02807304247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B9BBBFC-922C-48AD-AEAF-57ABB237F0C9}" type="datetimeFigureOut">
              <a:rPr lang="cs-CZ" smtClean="0"/>
              <a:pPr/>
              <a:t>31.10.2023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8DB91D-EF26-4E21-995C-02807304247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B9BBBFC-922C-48AD-AEAF-57ABB237F0C9}" type="datetimeFigureOut">
              <a:rPr lang="cs-CZ" smtClean="0"/>
              <a:pPr/>
              <a:t>31.10.2023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8DB91D-EF26-4E21-995C-02807304247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2B9BBBFC-922C-48AD-AEAF-57ABB237F0C9}" type="datetimeFigureOut">
              <a:rPr lang="cs-CZ" smtClean="0"/>
              <a:pPr/>
              <a:t>31.10.2023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8DB91D-EF26-4E21-995C-02807304247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B9BBBFC-922C-48AD-AEAF-57ABB237F0C9}" type="datetimeFigureOut">
              <a:rPr lang="cs-CZ" smtClean="0"/>
              <a:pPr/>
              <a:t>31.10.2023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8DB91D-EF26-4E21-995C-02807304247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B9BBBFC-922C-48AD-AEAF-57ABB237F0C9}" type="datetimeFigureOut">
              <a:rPr lang="cs-CZ" smtClean="0"/>
              <a:pPr/>
              <a:t>31.10.2023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98DB91D-EF26-4E21-995C-02807304247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2B9BBBFC-922C-48AD-AEAF-57ABB237F0C9}" type="datetimeFigureOut">
              <a:rPr lang="cs-CZ" smtClean="0"/>
              <a:pPr/>
              <a:t>31.10.2023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98DB91D-EF26-4E21-995C-02807304247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B9BBBFC-922C-48AD-AEAF-57ABB237F0C9}" type="datetimeFigureOut">
              <a:rPr lang="cs-CZ" smtClean="0"/>
              <a:pPr/>
              <a:t>31.10.2023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98DB91D-EF26-4E21-995C-02807304247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2B9BBBFC-922C-48AD-AEAF-57ABB237F0C9}" type="datetimeFigureOut">
              <a:rPr lang="cs-CZ" smtClean="0"/>
              <a:pPr/>
              <a:t>31.10.2023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8DB91D-EF26-4E21-995C-02807304247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2B9BBBFC-922C-48AD-AEAF-57ABB237F0C9}" type="datetimeFigureOut">
              <a:rPr lang="cs-CZ" smtClean="0"/>
              <a:pPr/>
              <a:t>31.10.2023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8DB91D-EF26-4E21-995C-02807304247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BBBFC-922C-48AD-AEAF-57ABB237F0C9}" type="datetimeFigureOut">
              <a:rPr lang="cs-CZ" smtClean="0"/>
              <a:pPr/>
              <a:t>31.10.2023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DB91D-EF26-4E21-995C-02807304247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jakub.hornek@fsv.cuni.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692696"/>
            <a:ext cx="7772400" cy="1470025"/>
          </a:xfrm>
        </p:spPr>
        <p:txBody>
          <a:bodyPr/>
          <a:lstStyle/>
          <a:p>
            <a:r>
              <a:rPr lang="cs-CZ" dirty="0"/>
              <a:t>Ohrožené obce v České republice</a:t>
            </a:r>
          </a:p>
        </p:txBody>
      </p:sp>
      <p:sp>
        <p:nvSpPr>
          <p:cNvPr id="3" name="Podnadpis 2"/>
          <p:cNvSpPr>
            <a:spLocks noGrp="1"/>
          </p:cNvSpPr>
          <p:nvPr>
            <p:ph type="subTitle" idx="1"/>
          </p:nvPr>
        </p:nvSpPr>
        <p:spPr/>
        <p:txBody>
          <a:bodyPr>
            <a:normAutofit/>
          </a:bodyPr>
          <a:lstStyle/>
          <a:p>
            <a:r>
              <a:rPr lang="cs-CZ" sz="1500" dirty="0"/>
              <a:t>26. října 2023</a:t>
            </a:r>
          </a:p>
          <a:p>
            <a:r>
              <a:rPr lang="cs-CZ" sz="1500" dirty="0"/>
              <a:t>Politický systém ČR II. (regionální a lokální úroveň)</a:t>
            </a:r>
          </a:p>
          <a:p>
            <a:endParaRPr lang="cs-CZ" sz="1500" dirty="0"/>
          </a:p>
        </p:txBody>
      </p:sp>
      <p:sp>
        <p:nvSpPr>
          <p:cNvPr id="4" name="TextovéPole 3">
            <a:extLst>
              <a:ext uri="{FF2B5EF4-FFF2-40B4-BE49-F238E27FC236}">
                <a16:creationId xmlns:a16="http://schemas.microsoft.com/office/drawing/2014/main" id="{4646A22B-C638-B165-EF52-D42997D90D09}"/>
              </a:ext>
            </a:extLst>
          </p:cNvPr>
          <p:cNvSpPr txBox="1"/>
          <p:nvPr/>
        </p:nvSpPr>
        <p:spPr>
          <a:xfrm>
            <a:off x="6660232" y="5638800"/>
            <a:ext cx="1454501" cy="369332"/>
          </a:xfrm>
          <a:prstGeom prst="rect">
            <a:avLst/>
          </a:prstGeom>
          <a:noFill/>
        </p:spPr>
        <p:txBody>
          <a:bodyPr wrap="none" rtlCol="0">
            <a:spAutoFit/>
          </a:bodyPr>
          <a:lstStyle/>
          <a:p>
            <a:r>
              <a:rPr lang="cs-CZ" dirty="0"/>
              <a:t>Jakub Hornek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08720" y="332656"/>
            <a:ext cx="8229600" cy="1143000"/>
          </a:xfrm>
        </p:spPr>
        <p:txBody>
          <a:bodyPr/>
          <a:lstStyle/>
          <a:p>
            <a:r>
              <a:rPr lang="cs-CZ" dirty="0"/>
              <a:t>Prameny</a:t>
            </a:r>
          </a:p>
        </p:txBody>
      </p:sp>
      <p:sp>
        <p:nvSpPr>
          <p:cNvPr id="3" name="Zástupný symbol pro obsah 2"/>
          <p:cNvSpPr>
            <a:spLocks noGrp="1"/>
          </p:cNvSpPr>
          <p:nvPr>
            <p:ph idx="1"/>
          </p:nvPr>
        </p:nvSpPr>
        <p:spPr>
          <a:xfrm>
            <a:off x="323528" y="1628800"/>
            <a:ext cx="3888432" cy="4752528"/>
          </a:xfrm>
        </p:spPr>
        <p:txBody>
          <a:bodyPr/>
          <a:lstStyle/>
          <a:p>
            <a:r>
              <a:rPr lang="cs-CZ" dirty="0"/>
              <a:t>Počet obyvatel - 118</a:t>
            </a:r>
          </a:p>
          <a:p>
            <a:r>
              <a:rPr lang="cs-CZ" dirty="0"/>
              <a:t>Katastrální výměra 24‚61 km</a:t>
            </a:r>
            <a:r>
              <a:rPr lang="cs-CZ" baseline="30000" dirty="0"/>
              <a:t>2</a:t>
            </a:r>
          </a:p>
          <a:p>
            <a:endParaRPr lang="cs-CZ" baseline="30000" dirty="0"/>
          </a:p>
          <a:p>
            <a:r>
              <a:rPr lang="cs-CZ" baseline="30000" dirty="0"/>
              <a:t>Obyvatelé obce jsou v podstatě odkázáni v případě svých potřeb ke každodennímu dojíždění. </a:t>
            </a:r>
          </a:p>
          <a:p>
            <a:endParaRPr lang="cs-CZ" dirty="0"/>
          </a:p>
        </p:txBody>
      </p:sp>
      <p:pic>
        <p:nvPicPr>
          <p:cNvPr id="4" name="Obrázek 3" descr="IMG_00003193.jpg"/>
          <p:cNvPicPr>
            <a:picLocks noChangeAspect="1"/>
          </p:cNvPicPr>
          <p:nvPr/>
        </p:nvPicPr>
        <p:blipFill>
          <a:blip r:embed="rId2" cstate="print"/>
          <a:stretch>
            <a:fillRect/>
          </a:stretch>
        </p:blipFill>
        <p:spPr>
          <a:xfrm rot="16200000">
            <a:off x="3599384" y="1124744"/>
            <a:ext cx="6336704" cy="47525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C69200-14F4-3E39-E73F-39E25C0BA451}"/>
              </a:ext>
            </a:extLst>
          </p:cNvPr>
          <p:cNvSpPr>
            <a:spLocks noGrp="1"/>
          </p:cNvSpPr>
          <p:nvPr>
            <p:ph type="title"/>
          </p:nvPr>
        </p:nvSpPr>
        <p:spPr/>
        <p:txBody>
          <a:bodyPr/>
          <a:lstStyle/>
          <a:p>
            <a:endParaRPr lang="cs-CZ"/>
          </a:p>
        </p:txBody>
      </p:sp>
      <p:pic>
        <p:nvPicPr>
          <p:cNvPr id="5" name="Zástupný obsah 4" descr="Obsah obrázku text, snímek obrazovky, účtenka, Písmo&#10;&#10;Popis byl vytvořen automaticky">
            <a:extLst>
              <a:ext uri="{FF2B5EF4-FFF2-40B4-BE49-F238E27FC236}">
                <a16:creationId xmlns:a16="http://schemas.microsoft.com/office/drawing/2014/main" id="{E7FD5D38-F983-A05F-88EF-4A01E54780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74638"/>
            <a:ext cx="4500810" cy="3680928"/>
          </a:xfrm>
        </p:spPr>
      </p:pic>
      <p:pic>
        <p:nvPicPr>
          <p:cNvPr id="7" name="Obrázek 6" descr="Obsah obrázku text, snímek obrazovky, Písmo, číslo&#10;&#10;Popis byl vytvořen automaticky">
            <a:extLst>
              <a:ext uri="{FF2B5EF4-FFF2-40B4-BE49-F238E27FC236}">
                <a16:creationId xmlns:a16="http://schemas.microsoft.com/office/drawing/2014/main" id="{DF6C4C15-81D9-0E61-E006-D59D6B8F9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955566"/>
            <a:ext cx="5101754" cy="2736304"/>
          </a:xfrm>
          <a:prstGeom prst="rect">
            <a:avLst/>
          </a:prstGeom>
        </p:spPr>
      </p:pic>
    </p:spTree>
    <p:extLst>
      <p:ext uri="{BB962C8B-B14F-4D97-AF65-F5344CB8AC3E}">
        <p14:creationId xmlns:p14="http://schemas.microsoft.com/office/powerpoint/2010/main" val="94241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Důvody zadlužení</a:t>
            </a:r>
          </a:p>
        </p:txBody>
      </p:sp>
      <p:sp>
        <p:nvSpPr>
          <p:cNvPr id="3" name="Zástupný symbol pro obsah 2"/>
          <p:cNvSpPr>
            <a:spLocks noGrp="1"/>
          </p:cNvSpPr>
          <p:nvPr>
            <p:ph idx="1"/>
          </p:nvPr>
        </p:nvSpPr>
        <p:spPr/>
        <p:txBody>
          <a:bodyPr>
            <a:normAutofit fontScale="92500" lnSpcReduction="10000"/>
          </a:bodyPr>
          <a:lstStyle/>
          <a:p>
            <a:pPr algn="just"/>
            <a:r>
              <a:rPr lang="cs-CZ" dirty="0"/>
              <a:t>Idea od roku 1993 postavit stáčírnu minerálních vod</a:t>
            </a:r>
          </a:p>
          <a:p>
            <a:pPr algn="just"/>
            <a:r>
              <a:rPr lang="cs-CZ" dirty="0"/>
              <a:t>Rok 1998 - na investiční záměr bylo získáno územní rozhodnutí a stavební povolení pro investora projektu – stavba zablokována ochranáři  (projekt zastaven ze strany CHKO Slavkovský les a Pozemkového fondu ČR)</a:t>
            </a:r>
          </a:p>
          <a:p>
            <a:pPr algn="just"/>
            <a:r>
              <a:rPr lang="cs-CZ" dirty="0"/>
              <a:t> Plán zisk do rozpočtu každoročně až 19 milionů korun (čtyři haléře z každého stočeného litru minerální vody) </a:t>
            </a:r>
          </a:p>
          <a:p>
            <a:pPr algn="just"/>
            <a:endParaRPr lang="cs-CZ" dirty="0"/>
          </a:p>
          <a:p>
            <a:pPr algn="just"/>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Důvody zadlužení</a:t>
            </a:r>
          </a:p>
        </p:txBody>
      </p:sp>
      <p:sp>
        <p:nvSpPr>
          <p:cNvPr id="3" name="Zástupný symbol pro obsah 2"/>
          <p:cNvSpPr>
            <a:spLocks noGrp="1"/>
          </p:cNvSpPr>
          <p:nvPr>
            <p:ph idx="1"/>
          </p:nvPr>
        </p:nvSpPr>
        <p:spPr/>
        <p:txBody>
          <a:bodyPr>
            <a:normAutofit lnSpcReduction="10000"/>
          </a:bodyPr>
          <a:lstStyle/>
          <a:p>
            <a:pPr algn="just"/>
            <a:r>
              <a:rPr lang="cs-CZ" dirty="0"/>
              <a:t>Z investice sešlo, ale obci zůstaly dluhy, které vznikly přípravou na samotný projekt. Bylo vyvrtáno 17 vrtů přibližně za 17 milionů korun. </a:t>
            </a:r>
          </a:p>
          <a:p>
            <a:pPr algn="just"/>
            <a:r>
              <a:rPr lang="cs-CZ" dirty="0"/>
              <a:t>Finanční problémy obce nesouvisí pouze se zmíněným projektem stáčírny, ale také s privatizací bytů v obecních domcích. Ty musela obec odkoupit od Pozemkového fondu. Obec fondu dlužila 3‚4 milionu korun a Pozemkový fond prodej zablokoval.</a:t>
            </a:r>
          </a:p>
          <a:p>
            <a:pPr algn="just"/>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a:t>
            </a:r>
          </a:p>
        </p:txBody>
      </p:sp>
      <p:sp>
        <p:nvSpPr>
          <p:cNvPr id="3" name="Zástupný symbol pro obsah 2"/>
          <p:cNvSpPr>
            <a:spLocks noGrp="1"/>
          </p:cNvSpPr>
          <p:nvPr>
            <p:ph idx="1"/>
          </p:nvPr>
        </p:nvSpPr>
        <p:spPr/>
        <p:txBody>
          <a:bodyPr>
            <a:normAutofit fontScale="92500" lnSpcReduction="10000"/>
          </a:bodyPr>
          <a:lstStyle/>
          <a:p>
            <a:pPr algn="just"/>
            <a:r>
              <a:rPr lang="cs-CZ" dirty="0"/>
              <a:t>Mezníkem byl rok 2009, kdy měly Prameny obecní rozpočet kolem tří milionů korun a dluh obce kolem padesáti milionů korun. </a:t>
            </a:r>
          </a:p>
          <a:p>
            <a:pPr algn="just"/>
            <a:r>
              <a:rPr lang="cs-CZ" dirty="0"/>
              <a:t>Z tohoto důvodu již v roce 2008 vzniklo sdružení Prameny bez dluhů, které mělo za cíl získat investory do své obce a směrovat obec k cestovnímu ruchu a lázeňství. </a:t>
            </a:r>
          </a:p>
          <a:p>
            <a:pPr algn="just"/>
            <a:r>
              <a:rPr lang="cs-CZ" dirty="0"/>
              <a:t>Po odstoupení zastupitelů vzešlých z komunálních voleb roku 2006 se v lednu 2009 uskutečnily předčasné komunální volby.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Nové (mimořádné) volby 2009</a:t>
            </a:r>
          </a:p>
        </p:txBody>
      </p:sp>
      <p:sp>
        <p:nvSpPr>
          <p:cNvPr id="3" name="Zástupný symbol pro obsah 2"/>
          <p:cNvSpPr>
            <a:spLocks noGrp="1"/>
          </p:cNvSpPr>
          <p:nvPr>
            <p:ph idx="1"/>
          </p:nvPr>
        </p:nvSpPr>
        <p:spPr/>
        <p:txBody>
          <a:bodyPr>
            <a:normAutofit fontScale="77500" lnSpcReduction="20000"/>
          </a:bodyPr>
          <a:lstStyle/>
          <a:p>
            <a:pPr algn="just"/>
            <a:r>
              <a:rPr lang="cs-CZ" dirty="0"/>
              <a:t>Znovu zvolen starostou Václav </a:t>
            </a:r>
            <a:r>
              <a:rPr lang="cs-CZ" dirty="0" err="1"/>
              <a:t>Brenner</a:t>
            </a:r>
            <a:r>
              <a:rPr lang="cs-CZ" dirty="0"/>
              <a:t>, který funkci starosty zastával již od počátku 90. let. </a:t>
            </a:r>
          </a:p>
          <a:p>
            <a:pPr algn="just"/>
            <a:r>
              <a:rPr lang="cs-CZ" dirty="0"/>
              <a:t>Nechtěl se vzdát myšlenky na stáčírnu minerálních vod. Získal k výstavbě stáčírny i povolení Správy CHKO Slavkovský les, ale s podmínkou, že zde nebude možná kamionová doprava. </a:t>
            </a:r>
          </a:p>
          <a:p>
            <a:pPr algn="just"/>
            <a:r>
              <a:rPr lang="cs-CZ" dirty="0"/>
              <a:t>Obec tedy pracovala s myšlenkou, že minerální vodu bude muset vést potrubím k nejbližší hlavní silnici, na což musel přistoupit i investor. </a:t>
            </a:r>
          </a:p>
          <a:p>
            <a:pPr algn="just"/>
            <a:r>
              <a:rPr lang="cs-CZ" dirty="0"/>
              <a:t>Starosta </a:t>
            </a:r>
            <a:r>
              <a:rPr lang="cs-CZ" dirty="0" err="1"/>
              <a:t>Brenner</a:t>
            </a:r>
            <a:r>
              <a:rPr lang="cs-CZ" dirty="0"/>
              <a:t> tuto investici považoval za jedinou šanci, jak oddlužit obec Prameny. V případě neúspěchu si měl být vědom, že obec bude nucena rozprodat veškerý obecní majetek.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2C7646-CB08-BF4A-EE14-13790B979F5B}"/>
              </a:ext>
            </a:extLst>
          </p:cNvPr>
          <p:cNvSpPr>
            <a:spLocks noGrp="1"/>
          </p:cNvSpPr>
          <p:nvPr>
            <p:ph type="title"/>
          </p:nvPr>
        </p:nvSpPr>
        <p:spPr/>
        <p:txBody>
          <a:bodyPr/>
          <a:lstStyle/>
          <a:p>
            <a:endParaRPr lang="cs-CZ"/>
          </a:p>
        </p:txBody>
      </p:sp>
      <p:pic>
        <p:nvPicPr>
          <p:cNvPr id="5" name="Zástupný obsah 4" descr="Obsah obrázku text, Písmo, účtenka, snímek obrazovky&#10;&#10;Popis byl vytvořen automaticky">
            <a:extLst>
              <a:ext uri="{FF2B5EF4-FFF2-40B4-BE49-F238E27FC236}">
                <a16:creationId xmlns:a16="http://schemas.microsoft.com/office/drawing/2014/main" id="{86D6B1B1-22CA-536E-8877-15374ADF26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6872"/>
            <a:ext cx="8229600" cy="2792627"/>
          </a:xfrm>
        </p:spPr>
      </p:pic>
    </p:spTree>
    <p:extLst>
      <p:ext uri="{BB962C8B-B14F-4D97-AF65-F5344CB8AC3E}">
        <p14:creationId xmlns:p14="http://schemas.microsoft.com/office/powerpoint/2010/main" val="396101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Situace po volbách 2009</a:t>
            </a:r>
          </a:p>
        </p:txBody>
      </p:sp>
      <p:sp>
        <p:nvSpPr>
          <p:cNvPr id="3" name="Zástupný symbol pro obsah 2"/>
          <p:cNvSpPr>
            <a:spLocks noGrp="1"/>
          </p:cNvSpPr>
          <p:nvPr>
            <p:ph idx="1"/>
          </p:nvPr>
        </p:nvSpPr>
        <p:spPr/>
        <p:txBody>
          <a:bodyPr>
            <a:normAutofit lnSpcReduction="10000"/>
          </a:bodyPr>
          <a:lstStyle/>
          <a:p>
            <a:pPr algn="just"/>
            <a:r>
              <a:rPr lang="cs-CZ" dirty="0"/>
              <a:t>Na jaře roku 2009 se v otázce stáčírny nenašla na radnici shoda. V té době byly na radnici dvě skupiny zastupitelů s protikladným postojem. Na základě patové situace v polovině dubna 2009 zastupitelé složili mandáty. </a:t>
            </a:r>
          </a:p>
          <a:p>
            <a:pPr algn="just"/>
            <a:r>
              <a:rPr lang="cs-CZ" dirty="0"/>
              <a:t>Starosta </a:t>
            </a:r>
            <a:r>
              <a:rPr lang="cs-CZ" dirty="0" err="1"/>
              <a:t>Brenner</a:t>
            </a:r>
            <a:r>
              <a:rPr lang="cs-CZ" dirty="0"/>
              <a:t> požádal o vyhlášení nových voleb, které se měly konat v prosinci roku 2009. Mimořádné volby se neuskutečnily, protože se do nich nikdo nepřihlásil.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Situace po volbách 2009</a:t>
            </a:r>
          </a:p>
        </p:txBody>
      </p:sp>
      <p:sp>
        <p:nvSpPr>
          <p:cNvPr id="3" name="Zástupný symbol pro obsah 2"/>
          <p:cNvSpPr>
            <a:spLocks noGrp="1"/>
          </p:cNvSpPr>
          <p:nvPr>
            <p:ph idx="1"/>
          </p:nvPr>
        </p:nvSpPr>
        <p:spPr>
          <a:xfrm>
            <a:off x="467544" y="1196752"/>
            <a:ext cx="8229600" cy="4525963"/>
          </a:xfrm>
        </p:spPr>
        <p:txBody>
          <a:bodyPr>
            <a:noAutofit/>
          </a:bodyPr>
          <a:lstStyle/>
          <a:p>
            <a:pPr algn="just"/>
            <a:r>
              <a:rPr lang="cs-CZ" sz="2000" dirty="0"/>
              <a:t>Nové volby byly vyhlášeny na rok 2010 a do té doby pověřilo Ministerstvo vnitra ministerského úředníka správou obce.</a:t>
            </a:r>
          </a:p>
          <a:p>
            <a:pPr algn="just"/>
            <a:endParaRPr lang="cs-CZ" sz="2000" dirty="0"/>
          </a:p>
          <a:p>
            <a:pPr algn="just"/>
            <a:r>
              <a:rPr lang="cs-CZ" sz="2000" dirty="0"/>
              <a:t>Stalo se tak 13. prosince 2009, den po neuskutečněných volbách.</a:t>
            </a:r>
          </a:p>
          <a:p>
            <a:pPr algn="just"/>
            <a:endParaRPr lang="cs-CZ" sz="2000" dirty="0"/>
          </a:p>
          <a:p>
            <a:pPr algn="just"/>
            <a:r>
              <a:rPr lang="cs-CZ" sz="2000" dirty="0"/>
              <a:t>Správce obce neměl pravomoc například odprodávat nemovitý majetek obce</a:t>
            </a:r>
          </a:p>
          <a:p>
            <a:pPr algn="just"/>
            <a:endParaRPr lang="cs-CZ" sz="2000" dirty="0"/>
          </a:p>
          <a:p>
            <a:pPr algn="just"/>
            <a:r>
              <a:rPr lang="cs-CZ" sz="2000" dirty="0"/>
              <a:t> V létě 2010 dluh Pramenů překročil částku 80 milionů korun. V tu dobu příjmy obce kolem 2 milionů korun ročně, ale ta nepokryla ani sankční úroky.</a:t>
            </a:r>
          </a:p>
          <a:p>
            <a:pPr algn="just"/>
            <a:endParaRPr lang="cs-CZ" sz="2000" dirty="0"/>
          </a:p>
          <a:p>
            <a:pPr algn="just"/>
            <a:r>
              <a:rPr lang="cs-CZ" sz="2000" dirty="0"/>
              <a:t> Bez zvolení zastupitelstva nebylo možné jednat s věřiteli. Kvůli své finanční situaci musela obec prodat i budovu radnice.</a:t>
            </a:r>
          </a:p>
          <a:p>
            <a:pPr algn="just"/>
            <a:endParaRPr lang="cs-CZ" sz="2000" dirty="0"/>
          </a:p>
          <a:p>
            <a:pPr algn="just"/>
            <a:r>
              <a:rPr lang="sv-SE" sz="2000" dirty="0"/>
              <a:t>I další majetek, který blokoval exekutor, se prodával v dražbách</a:t>
            </a:r>
            <a:r>
              <a:rPr lang="cs-CZ" sz="20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6 voleb neuskutečněných voleb</a:t>
            </a:r>
          </a:p>
        </p:txBody>
      </p:sp>
      <p:sp>
        <p:nvSpPr>
          <p:cNvPr id="3" name="Zástupný symbol pro obsah 2"/>
          <p:cNvSpPr>
            <a:spLocks noGrp="1"/>
          </p:cNvSpPr>
          <p:nvPr>
            <p:ph idx="1"/>
          </p:nvPr>
        </p:nvSpPr>
        <p:spPr/>
        <p:txBody>
          <a:bodyPr>
            <a:normAutofit lnSpcReduction="10000"/>
          </a:bodyPr>
          <a:lstStyle/>
          <a:p>
            <a:r>
              <a:rPr lang="cs-CZ" dirty="0"/>
              <a:t>Seznam komunálních voleb, které se v obci Prameny nekonaly (6 voleb): </a:t>
            </a:r>
          </a:p>
          <a:p>
            <a:r>
              <a:rPr lang="cs-CZ" dirty="0"/>
              <a:t>a) 12. prosince 2009, </a:t>
            </a:r>
          </a:p>
          <a:p>
            <a:r>
              <a:rPr lang="cs-CZ" dirty="0"/>
              <a:t>b) 20. března 2010, </a:t>
            </a:r>
          </a:p>
          <a:p>
            <a:r>
              <a:rPr lang="cs-CZ" dirty="0"/>
              <a:t>c) 15. a 16. října 2010 (řádný termín), </a:t>
            </a:r>
          </a:p>
          <a:p>
            <a:r>
              <a:rPr lang="cs-CZ" dirty="0"/>
              <a:t>d) 5. února 2011, </a:t>
            </a:r>
          </a:p>
          <a:p>
            <a:r>
              <a:rPr lang="cs-CZ" dirty="0"/>
              <a:t>e) 2. července 2011 a </a:t>
            </a:r>
          </a:p>
          <a:p>
            <a:r>
              <a:rPr lang="cs-CZ" dirty="0"/>
              <a:t>f) 10. prosince 2011.</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Obsah </a:t>
            </a:r>
          </a:p>
        </p:txBody>
      </p:sp>
      <p:sp>
        <p:nvSpPr>
          <p:cNvPr id="3" name="Zástupný symbol pro obsah 2"/>
          <p:cNvSpPr>
            <a:spLocks noGrp="1"/>
          </p:cNvSpPr>
          <p:nvPr>
            <p:ph idx="1"/>
          </p:nvPr>
        </p:nvSpPr>
        <p:spPr/>
        <p:txBody>
          <a:bodyPr/>
          <a:lstStyle/>
          <a:p>
            <a:pPr marL="0" indent="0">
              <a:buNone/>
            </a:pPr>
            <a:r>
              <a:rPr lang="cs-CZ" dirty="0"/>
              <a:t>1) Ohrožené obce - koncept</a:t>
            </a:r>
          </a:p>
          <a:p>
            <a:pPr marL="0" indent="0">
              <a:buNone/>
            </a:pPr>
            <a:r>
              <a:rPr lang="cs-CZ" dirty="0"/>
              <a:t>2) Zhroucená obec - příklad Prameny</a:t>
            </a:r>
          </a:p>
          <a:p>
            <a:pPr marL="0" indent="0">
              <a:buNone/>
            </a:pPr>
            <a:r>
              <a:rPr lang="cs-CZ" dirty="0"/>
              <a:t>3) Ohrožená obec – příklad Vysoká Lhota</a:t>
            </a:r>
          </a:p>
          <a:p>
            <a:pPr marL="0" indent="0">
              <a:buNone/>
            </a:pP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92500"/>
          </a:bodyPr>
          <a:lstStyle/>
          <a:p>
            <a:pPr algn="just"/>
            <a:r>
              <a:rPr lang="cs-CZ" dirty="0"/>
              <a:t>Obec velmi omezovala veřejné osvětlení.</a:t>
            </a:r>
          </a:p>
          <a:p>
            <a:pPr algn="just"/>
            <a:r>
              <a:rPr lang="cs-CZ" dirty="0"/>
              <a:t> Prameny byly dokonce 14 dnů úplně ponořeny do tmy – následně přes většinu noci vypínáno</a:t>
            </a:r>
          </a:p>
          <a:p>
            <a:pPr algn="just"/>
            <a:r>
              <a:rPr lang="cs-CZ" dirty="0"/>
              <a:t>Výše dluhu byla stále pohyblivá, neboť tato částka byla snižována z odprodeje obecního majetku, ale každým dnem rostla o penále a úroky. </a:t>
            </a:r>
          </a:p>
          <a:p>
            <a:pPr algn="just"/>
            <a:r>
              <a:rPr lang="cs-CZ" dirty="0"/>
              <a:t>Správkyně musela sídlit v Mariánských Lázních na místní radnici, jelikož obec již neměla prostory, kde by obecní úřad sídlil.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7. 4. 2012 nové volby</a:t>
            </a:r>
          </a:p>
        </p:txBody>
      </p:sp>
      <p:sp>
        <p:nvSpPr>
          <p:cNvPr id="3" name="Zástupný symbol pro obsah 2"/>
          <p:cNvSpPr>
            <a:spLocks noGrp="1"/>
          </p:cNvSpPr>
          <p:nvPr>
            <p:ph idx="1"/>
          </p:nvPr>
        </p:nvSpPr>
        <p:spPr/>
        <p:txBody>
          <a:bodyPr>
            <a:normAutofit fontScale="85000" lnSpcReduction="10000"/>
          </a:bodyPr>
          <a:lstStyle/>
          <a:p>
            <a:pPr algn="just"/>
            <a:r>
              <a:rPr lang="cs-CZ" dirty="0"/>
              <a:t>Voleb se účastnilo 37 oprávněných voličů z počtu 112</a:t>
            </a:r>
          </a:p>
          <a:p>
            <a:pPr algn="just"/>
            <a:r>
              <a:rPr lang="cs-CZ" dirty="0"/>
              <a:t>Termín připadal na období velikonočních svátků, a tím pádem se očekávala menší volební účast. </a:t>
            </a:r>
          </a:p>
          <a:p>
            <a:pPr algn="just"/>
            <a:r>
              <a:rPr lang="cs-CZ" dirty="0"/>
              <a:t>Jednalo se o sedmé volby za poslední dva roky. </a:t>
            </a:r>
          </a:p>
          <a:p>
            <a:pPr algn="just"/>
            <a:r>
              <a:rPr lang="cs-CZ" dirty="0"/>
              <a:t>Do voleb se přihlásilo pouze pětičlenné sdružení Naše Prameny, z něhož vzešla starostka Michaela Málková</a:t>
            </a:r>
          </a:p>
          <a:p>
            <a:pPr algn="just"/>
            <a:r>
              <a:rPr lang="cs-CZ" dirty="0"/>
              <a:t>Po více než dvou letech se v Pramenech ustavilo zastupitelstvo. </a:t>
            </a:r>
          </a:p>
          <a:p>
            <a:pPr algn="just"/>
            <a:r>
              <a:rPr lang="cs-CZ" dirty="0"/>
              <a:t>Prioritou zastupitelů bylo najít cestu z dluhové pasti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E1E741-D36B-0B52-2301-F261F1C53F7D}"/>
              </a:ext>
            </a:extLst>
          </p:cNvPr>
          <p:cNvSpPr>
            <a:spLocks noGrp="1"/>
          </p:cNvSpPr>
          <p:nvPr>
            <p:ph type="title"/>
          </p:nvPr>
        </p:nvSpPr>
        <p:spPr/>
        <p:txBody>
          <a:bodyPr/>
          <a:lstStyle/>
          <a:p>
            <a:endParaRPr lang="cs-CZ"/>
          </a:p>
        </p:txBody>
      </p:sp>
      <p:pic>
        <p:nvPicPr>
          <p:cNvPr id="5" name="Zástupný obsah 4" descr="Obsah obrázku text, Písmo, účtenka, snímek obrazovky&#10;&#10;Popis byl vytvořen automaticky">
            <a:extLst>
              <a:ext uri="{FF2B5EF4-FFF2-40B4-BE49-F238E27FC236}">
                <a16:creationId xmlns:a16="http://schemas.microsoft.com/office/drawing/2014/main" id="{B7902D03-2ABA-E55E-F3FF-F4574ABA9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24384"/>
            <a:ext cx="8229600" cy="2477595"/>
          </a:xfrm>
        </p:spPr>
      </p:pic>
    </p:spTree>
    <p:extLst>
      <p:ext uri="{BB962C8B-B14F-4D97-AF65-F5344CB8AC3E}">
        <p14:creationId xmlns:p14="http://schemas.microsoft.com/office/powerpoint/2010/main" val="390503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Řádný termín 2014</a:t>
            </a:r>
          </a:p>
        </p:txBody>
      </p:sp>
      <p:sp>
        <p:nvSpPr>
          <p:cNvPr id="3" name="Zástupný symbol pro obsah 2"/>
          <p:cNvSpPr>
            <a:spLocks noGrp="1"/>
          </p:cNvSpPr>
          <p:nvPr>
            <p:ph idx="1"/>
          </p:nvPr>
        </p:nvSpPr>
        <p:spPr/>
        <p:txBody>
          <a:bodyPr>
            <a:normAutofit lnSpcReduction="10000"/>
          </a:bodyPr>
          <a:lstStyle/>
          <a:p>
            <a:pPr algn="just"/>
            <a:r>
              <a:rPr lang="cs-CZ" dirty="0"/>
              <a:t>Volební účast 75, 24 %</a:t>
            </a:r>
          </a:p>
          <a:p>
            <a:pPr algn="just"/>
            <a:r>
              <a:rPr lang="cs-CZ" dirty="0"/>
              <a:t>Dvě kandidátní listiny – znovu vítězství sdružení kolem stávající starostky Málkové </a:t>
            </a:r>
          </a:p>
          <a:p>
            <a:pPr algn="just"/>
            <a:r>
              <a:rPr lang="cs-CZ" dirty="0"/>
              <a:t>Mezi místní aktéry se zařadilo i konkurenční sdružení Svobodné Prameny - okolo Václava Jeřábka, který byl zastupitelem od roku 2012</a:t>
            </a:r>
          </a:p>
          <a:p>
            <a:pPr algn="just"/>
            <a:r>
              <a:rPr lang="cs-CZ" dirty="0"/>
              <a:t>Po návratu k pluralitnímu systému ve volbách 2014 a zejména 2015 se volební účast výrazně zvýšila. </a:t>
            </a:r>
          </a:p>
          <a:p>
            <a:pPr algn="just"/>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3811D6-F6A8-E987-188B-EE3C33D51FCF}"/>
              </a:ext>
            </a:extLst>
          </p:cNvPr>
          <p:cNvSpPr>
            <a:spLocks noGrp="1"/>
          </p:cNvSpPr>
          <p:nvPr>
            <p:ph type="title"/>
          </p:nvPr>
        </p:nvSpPr>
        <p:spPr/>
        <p:txBody>
          <a:bodyPr/>
          <a:lstStyle/>
          <a:p>
            <a:endParaRPr lang="cs-CZ"/>
          </a:p>
        </p:txBody>
      </p:sp>
      <p:pic>
        <p:nvPicPr>
          <p:cNvPr id="5" name="Zástupný obsah 4" descr="Obsah obrázku text, Písmo, účtenka, snímek obrazovky&#10;&#10;Popis byl vytvořen automaticky">
            <a:extLst>
              <a:ext uri="{FF2B5EF4-FFF2-40B4-BE49-F238E27FC236}">
                <a16:creationId xmlns:a16="http://schemas.microsoft.com/office/drawing/2014/main" id="{826D09F2-7070-3291-549B-68D6120BC7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773" y="2227277"/>
            <a:ext cx="8229600" cy="2403445"/>
          </a:xfrm>
        </p:spPr>
      </p:pic>
    </p:spTree>
    <p:extLst>
      <p:ext uri="{BB962C8B-B14F-4D97-AF65-F5344CB8AC3E}">
        <p14:creationId xmlns:p14="http://schemas.microsoft.com/office/powerpoint/2010/main" val="977812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Mimořádné volby 2015</a:t>
            </a:r>
          </a:p>
        </p:txBody>
      </p:sp>
      <p:sp>
        <p:nvSpPr>
          <p:cNvPr id="3" name="Zástupný symbol pro obsah 2"/>
          <p:cNvSpPr>
            <a:spLocks noGrp="1"/>
          </p:cNvSpPr>
          <p:nvPr>
            <p:ph idx="1"/>
          </p:nvPr>
        </p:nvSpPr>
        <p:spPr/>
        <p:txBody>
          <a:bodyPr>
            <a:normAutofit fontScale="92500" lnSpcReduction="20000"/>
          </a:bodyPr>
          <a:lstStyle/>
          <a:p>
            <a:pPr algn="just"/>
            <a:r>
              <a:rPr lang="cs-CZ" dirty="0"/>
              <a:t>V květnu 2015 opoziční zastupitel Jeřábek spolu se svými náhradníky rezignoval, a v září 2015 proběhly mimořádné volby. V těch však opět kandidovaly i Svobodné Prameny, které posílily na dva mandáty Aleše </a:t>
            </a:r>
            <a:r>
              <a:rPr lang="cs-CZ" dirty="0" err="1"/>
              <a:t>Ditterta</a:t>
            </a:r>
            <a:r>
              <a:rPr lang="cs-CZ" dirty="0"/>
              <a:t> a Jana </a:t>
            </a:r>
            <a:r>
              <a:rPr lang="cs-CZ" dirty="0" err="1"/>
              <a:t>Lebla</a:t>
            </a:r>
            <a:r>
              <a:rPr lang="cs-CZ" dirty="0"/>
              <a:t>.</a:t>
            </a:r>
          </a:p>
          <a:p>
            <a:pPr algn="just"/>
            <a:endParaRPr lang="cs-CZ" dirty="0"/>
          </a:p>
          <a:p>
            <a:pPr algn="just"/>
            <a:r>
              <a:rPr lang="cs-CZ" dirty="0"/>
              <a:t>Volební účast 81,55 %</a:t>
            </a:r>
          </a:p>
          <a:p>
            <a:pPr algn="just"/>
            <a:endParaRPr lang="cs-CZ" dirty="0"/>
          </a:p>
          <a:p>
            <a:pPr algn="just"/>
            <a:r>
              <a:rPr lang="cs-CZ" dirty="0"/>
              <a:t>I po těchto volbách však starostkou zůstala Michaela Málková, jejíž sdružení tentokrát neslo název </a:t>
            </a:r>
            <a:r>
              <a:rPr lang="cs-CZ" i="1" dirty="0"/>
              <a:t>Společné Prameny</a:t>
            </a:r>
            <a:r>
              <a:rPr lang="cs-CZ" dirty="0"/>
              <a:t>. </a:t>
            </a:r>
          </a:p>
          <a:p>
            <a:pPr algn="just"/>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3EED50-1781-30A8-B6D0-35124A63FA2C}"/>
              </a:ext>
            </a:extLst>
          </p:cNvPr>
          <p:cNvSpPr>
            <a:spLocks noGrp="1"/>
          </p:cNvSpPr>
          <p:nvPr>
            <p:ph type="title"/>
          </p:nvPr>
        </p:nvSpPr>
        <p:spPr/>
        <p:txBody>
          <a:bodyPr/>
          <a:lstStyle/>
          <a:p>
            <a:endParaRPr lang="cs-CZ"/>
          </a:p>
        </p:txBody>
      </p:sp>
      <p:pic>
        <p:nvPicPr>
          <p:cNvPr id="5" name="Zástupný obsah 4" descr="Obsah obrázku text, účtenka, Písmo, snímek obrazovky&#10;&#10;Popis byl vytvořen automaticky">
            <a:extLst>
              <a:ext uri="{FF2B5EF4-FFF2-40B4-BE49-F238E27FC236}">
                <a16:creationId xmlns:a16="http://schemas.microsoft.com/office/drawing/2014/main" id="{3E041EA2-0E55-4479-B41C-1483CBE7CF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88840"/>
            <a:ext cx="8229600" cy="3127005"/>
          </a:xfrm>
        </p:spPr>
      </p:pic>
    </p:spTree>
    <p:extLst>
      <p:ext uri="{BB962C8B-B14F-4D97-AF65-F5344CB8AC3E}">
        <p14:creationId xmlns:p14="http://schemas.microsoft.com/office/powerpoint/2010/main" val="3523070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Prameny II.  13. 4. 2015</a:t>
            </a:r>
          </a:p>
        </p:txBody>
      </p:sp>
      <p:sp>
        <p:nvSpPr>
          <p:cNvPr id="3" name="Zástupný symbol pro obsah 2"/>
          <p:cNvSpPr>
            <a:spLocks noGrp="1"/>
          </p:cNvSpPr>
          <p:nvPr>
            <p:ph idx="1"/>
          </p:nvPr>
        </p:nvSpPr>
        <p:spPr/>
        <p:txBody>
          <a:bodyPr>
            <a:normAutofit fontScale="92500" lnSpcReduction="10000"/>
          </a:bodyPr>
          <a:lstStyle/>
          <a:p>
            <a:pPr algn="just"/>
            <a:r>
              <a:rPr lang="cs-CZ" b="1" dirty="0"/>
              <a:t>„Velkou část skoupili ruští investoři, protože chtějí vybudovat novou stáčírnu, ze které by obec mohla získat až 12 milionů ročně, což je šestinásobek ročního rozpočtu,“ </a:t>
            </a:r>
            <a:r>
              <a:rPr lang="cs-CZ" dirty="0"/>
              <a:t>vysvětlovala starostka situaci kolem obecního dluhu.</a:t>
            </a:r>
          </a:p>
          <a:p>
            <a:pPr algn="just"/>
            <a:r>
              <a:rPr lang="cs-CZ" b="1" dirty="0"/>
              <a:t>„Já mám s Rusy dobré vztahy. Jsem za to poslední dobou kritizovaný, ale mohli bychom ty ruské investory pozvat a zkusili bychom jim domluvit, aby plán stáčírny nesmetli ze stolu a dál o něm uvažovali,“</a:t>
            </a:r>
            <a:r>
              <a:rPr lang="cs-CZ" dirty="0"/>
              <a:t> uvedl prezident</a:t>
            </a:r>
          </a:p>
        </p:txBody>
      </p:sp>
    </p:spTree>
    <p:extLst>
      <p:ext uri="{BB962C8B-B14F-4D97-AF65-F5344CB8AC3E}">
        <p14:creationId xmlns:p14="http://schemas.microsoft.com/office/powerpoint/2010/main" val="211077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Únor 2016</a:t>
            </a:r>
          </a:p>
        </p:txBody>
      </p:sp>
      <p:sp>
        <p:nvSpPr>
          <p:cNvPr id="3" name="Zástupný symbol pro obsah 2"/>
          <p:cNvSpPr>
            <a:spLocks noGrp="1"/>
          </p:cNvSpPr>
          <p:nvPr>
            <p:ph idx="1"/>
          </p:nvPr>
        </p:nvSpPr>
        <p:spPr/>
        <p:txBody>
          <a:bodyPr>
            <a:normAutofit fontScale="85000" lnSpcReduction="20000"/>
          </a:bodyPr>
          <a:lstStyle/>
          <a:p>
            <a:pPr algn="just"/>
            <a:r>
              <a:rPr lang="cs-CZ" dirty="0"/>
              <a:t>„Kanalizační stoka je opět ucpaná. Fekálie mi tečou do sklepa a dešťovou stokou i před dům. S tím, že se potrubí periodicky ucpává na jednom místě, už bojujeme tři roky. A nic se neděje,“ stěžuje si Aleš </a:t>
            </a:r>
            <a:r>
              <a:rPr lang="cs-CZ" dirty="0" err="1"/>
              <a:t>Dittert</a:t>
            </a:r>
            <a:r>
              <a:rPr lang="cs-CZ" dirty="0"/>
              <a:t>, který od loňského podzimu sedí v zastupitelstvu obce.</a:t>
            </a:r>
          </a:p>
          <a:p>
            <a:pPr algn="just"/>
            <a:r>
              <a:rPr lang="cs-CZ" dirty="0"/>
              <a:t>„To je havarijní stav, který vyžaduje opravu. Nestačí, když se potrubí jen prošťouchne. A to nemluvím o tom, že stoka je tak děravá, že splašky ani nedotečou do čističky a končí v potoce,“ uvádí.</a:t>
            </a:r>
          </a:p>
          <a:p>
            <a:pPr algn="just"/>
            <a:endParaRPr lang="cs-CZ" dirty="0"/>
          </a:p>
          <a:p>
            <a:pPr algn="just">
              <a:buNone/>
            </a:pPr>
            <a:r>
              <a:rPr lang="cs-CZ" sz="1500" dirty="0"/>
              <a:t>Zdroj: http://vary.</a:t>
            </a:r>
            <a:r>
              <a:rPr lang="cs-CZ" sz="1500" dirty="0" err="1"/>
              <a:t>idnes.cz</a:t>
            </a:r>
            <a:r>
              <a:rPr lang="cs-CZ" sz="1500" dirty="0"/>
              <a:t>/obec-prameny-</a:t>
            </a:r>
            <a:r>
              <a:rPr lang="cs-CZ" sz="1500" dirty="0" err="1"/>
              <a:t>ma</a:t>
            </a:r>
            <a:r>
              <a:rPr lang="cs-CZ" sz="1500" dirty="0"/>
              <a:t>-</a:t>
            </a:r>
            <a:r>
              <a:rPr lang="cs-CZ" sz="1500" dirty="0" err="1"/>
              <a:t>financni</a:t>
            </a:r>
            <a:r>
              <a:rPr lang="cs-CZ" sz="1500" dirty="0"/>
              <a:t>-</a:t>
            </a:r>
            <a:r>
              <a:rPr lang="cs-CZ" sz="1500" dirty="0" err="1"/>
              <a:t>potize</a:t>
            </a:r>
            <a:r>
              <a:rPr lang="cs-CZ" sz="1500" dirty="0"/>
              <a:t>-d3m-/vary-</a:t>
            </a:r>
            <a:r>
              <a:rPr lang="cs-CZ" sz="1500" dirty="0" err="1"/>
              <a:t>zpravy.aspx</a:t>
            </a:r>
            <a:r>
              <a:rPr lang="cs-CZ" sz="1500" dirty="0"/>
              <a:t>?c=A160215_2225600_vary-</a:t>
            </a:r>
            <a:r>
              <a:rPr lang="cs-CZ" sz="1500" dirty="0" err="1"/>
              <a:t>zpravy</a:t>
            </a:r>
            <a:r>
              <a:rPr lang="cs-CZ" sz="1500" dirty="0"/>
              <a:t>_ba</a:t>
            </a:r>
          </a:p>
          <a:p>
            <a:pPr algn="just"/>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283" y="1131094"/>
            <a:ext cx="7410224" cy="4711439"/>
          </a:xfrm>
        </p:spPr>
      </p:pic>
    </p:spTree>
    <p:extLst>
      <p:ext uri="{BB962C8B-B14F-4D97-AF65-F5344CB8AC3E}">
        <p14:creationId xmlns:p14="http://schemas.microsoft.com/office/powerpoint/2010/main" val="190061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3915CB-9A68-0484-39A2-93CEA338DF5B}"/>
              </a:ext>
            </a:extLst>
          </p:cNvPr>
          <p:cNvSpPr>
            <a:spLocks noGrp="1"/>
          </p:cNvSpPr>
          <p:nvPr>
            <p:ph type="title"/>
          </p:nvPr>
        </p:nvSpPr>
        <p:spPr/>
        <p:txBody>
          <a:bodyPr/>
          <a:lstStyle/>
          <a:p>
            <a:endParaRPr lang="cs-CZ"/>
          </a:p>
        </p:txBody>
      </p:sp>
      <p:pic>
        <p:nvPicPr>
          <p:cNvPr id="5" name="Zástupný obsah 4" descr="Obsah obrázku text, dokument, snímek obrazovky, účtenka&#10;&#10;Popis byl vytvořen automaticky">
            <a:extLst>
              <a:ext uri="{FF2B5EF4-FFF2-40B4-BE49-F238E27FC236}">
                <a16:creationId xmlns:a16="http://schemas.microsoft.com/office/drawing/2014/main" id="{2368A792-F9F3-9E56-51FA-B1596B64CC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62" y="1033292"/>
            <a:ext cx="8801076" cy="4791416"/>
          </a:xfrm>
        </p:spPr>
      </p:pic>
    </p:spTree>
    <p:extLst>
      <p:ext uri="{BB962C8B-B14F-4D97-AF65-F5344CB8AC3E}">
        <p14:creationId xmlns:p14="http://schemas.microsoft.com/office/powerpoint/2010/main" val="677370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115" y="1034482"/>
            <a:ext cx="7184571" cy="4817692"/>
          </a:xfrm>
        </p:spPr>
      </p:pic>
    </p:spTree>
    <p:extLst>
      <p:ext uri="{BB962C8B-B14F-4D97-AF65-F5344CB8AC3E}">
        <p14:creationId xmlns:p14="http://schemas.microsoft.com/office/powerpoint/2010/main" val="1943329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března 2017  Prameny III.</a:t>
            </a:r>
          </a:p>
        </p:txBody>
      </p:sp>
      <p:sp>
        <p:nvSpPr>
          <p:cNvPr id="3" name="Zástupný symbol pro obsah 2"/>
          <p:cNvSpPr>
            <a:spLocks noGrp="1"/>
          </p:cNvSpPr>
          <p:nvPr>
            <p:ph idx="1"/>
          </p:nvPr>
        </p:nvSpPr>
        <p:spPr/>
        <p:txBody>
          <a:bodyPr>
            <a:normAutofit fontScale="62500" lnSpcReduction="20000"/>
          </a:bodyPr>
          <a:lstStyle/>
          <a:p>
            <a:pPr algn="just"/>
            <a:r>
              <a:rPr lang="cs-CZ" dirty="0"/>
              <a:t>Písemný příslib ruského investora, že v Pramenech investuje 21 milionů korun v rámci projektu stáčírny minerálních vod, dostala na závěr prezidentské návštěvy hejtmanka Jana </a:t>
            </a:r>
            <a:r>
              <a:rPr lang="cs-CZ" dirty="0" err="1"/>
              <a:t>Vildumetzová</a:t>
            </a:r>
            <a:r>
              <a:rPr lang="cs-CZ" dirty="0"/>
              <a:t> od Miloše Zemana.</a:t>
            </a:r>
          </a:p>
          <a:p>
            <a:pPr algn="just"/>
            <a:r>
              <a:rPr lang="cs-CZ" dirty="0"/>
              <a:t>Prezident sleduje osud nejzadluženější obce republiky již několik let. Pohledávku, kterou má obec u Státního pozemkového úřadu, už ale </a:t>
            </a:r>
            <a:r>
              <a:rPr lang="cs-CZ" dirty="0" err="1"/>
              <a:t>Vildumetzová</a:t>
            </a:r>
            <a:r>
              <a:rPr lang="cs-CZ" dirty="0"/>
              <a:t> sama řešila. Ministerstvo financí podle ní odpustilo obci úroky a penále.</a:t>
            </a:r>
          </a:p>
          <a:p>
            <a:pPr algn="just"/>
            <a:r>
              <a:rPr lang="cs-CZ" dirty="0"/>
              <a:t>„Paní starostka musí v současné chvíli předložit kompletní seznam pohledávek. Ministerstvo financí má v kompetenci rozhodnout o bezúročné dlouhodobé půjčce do 50 milionů korun. Mohla by vyřešit to, že Prameny by konečně nebyly nejzadluženější obcí republiky,“ uvedla.</a:t>
            </a:r>
          </a:p>
          <a:p>
            <a:pPr algn="just"/>
            <a:r>
              <a:rPr lang="cs-CZ" dirty="0"/>
              <a:t>Radost z toho má starostka Michala Málková. Myslí si, že nové vedení kraje je řešení potíží její obce více nakloněné, než bylo to předešlé. „Budu se snažit připravit všechny podklady co nejdříve. Potrvá mi to zhruba týden až čtrnáct dní,“ řekla.</a:t>
            </a:r>
          </a:p>
        </p:txBody>
      </p:sp>
    </p:spTree>
    <p:extLst>
      <p:ext uri="{BB962C8B-B14F-4D97-AF65-F5344CB8AC3E}">
        <p14:creationId xmlns:p14="http://schemas.microsoft.com/office/powerpoint/2010/main" val="1023973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hr-HR" dirty="0" err="1"/>
              <a:t>Prameny</a:t>
            </a:r>
            <a:r>
              <a:rPr lang="hr-HR" dirty="0"/>
              <a:t> - 24.6.2017</a:t>
            </a:r>
            <a:endParaRPr lang="cs-CZ" dirty="0"/>
          </a:p>
        </p:txBody>
      </p:sp>
      <p:sp>
        <p:nvSpPr>
          <p:cNvPr id="3" name="Zástupný symbol pro obsah 2"/>
          <p:cNvSpPr>
            <a:spLocks noGrp="1"/>
          </p:cNvSpPr>
          <p:nvPr>
            <p:ph idx="1"/>
          </p:nvPr>
        </p:nvSpPr>
        <p:spPr/>
        <p:txBody>
          <a:bodyPr>
            <a:normAutofit fontScale="55000" lnSpcReduction="20000"/>
          </a:bodyPr>
          <a:lstStyle/>
          <a:p>
            <a:pPr algn="just"/>
            <a:r>
              <a:rPr lang="cs-CZ" sz="2700" dirty="0"/>
              <a:t>Obec měla uzavřít smlouvu s ruským investorem, což však členové hnutí Svobodných Pramenů považovali za problematické a riskantní. Počet členů zastupitelstva po jejich rezignaci poklesl pod zákonem požadovaný počet pěti členů.</a:t>
            </a:r>
          </a:p>
          <a:p>
            <a:pPr algn="just"/>
            <a:br>
              <a:rPr lang="cs-CZ" sz="2700" dirty="0"/>
            </a:br>
            <a:r>
              <a:rPr lang="cs-CZ" sz="2700" dirty="0"/>
              <a:t> „I přesto, že bylo zastupitelstvo po rezignacích dle zákona o obcích kromě přijímání rozpočtových opatření a stanovení pravidel rozpočtového provizoria neusnášeníschopné, nechala starostka obce odsouhlasit změnu územního plánu,“ informoval Erich Kříž, tajemník krajského zastupitelského klubu STAROSTOVÉ A NEZÁVISLÍ (STAN), s podporou KOA, KDU-ČSL a TOP 09. Podle něj tak změnu schválili pouze tři členové zastupitelstva.</a:t>
            </a:r>
            <a:br>
              <a:rPr lang="cs-CZ" sz="2700" dirty="0"/>
            </a:br>
            <a:endParaRPr lang="cs-CZ" sz="2700" dirty="0"/>
          </a:p>
          <a:p>
            <a:pPr algn="just"/>
            <a:r>
              <a:rPr lang="cs-CZ" sz="2700" dirty="0"/>
              <a:t> Podle zastupitelů, kteří </a:t>
            </a:r>
            <a:r>
              <a:rPr lang="cs-CZ" sz="2700" dirty="0" err="1"/>
              <a:t>odsoupili</a:t>
            </a:r>
            <a:r>
              <a:rPr lang="cs-CZ" sz="2700" dirty="0"/>
              <a:t>, neměla situace jiné řešení. „Vedení naší obce naprosto bezprecedentním způsobem žene naši obec do dlužního otroctví,“ sdělil Aleš </a:t>
            </a:r>
            <a:r>
              <a:rPr lang="cs-CZ" sz="2700" dirty="0" err="1"/>
              <a:t>Dittert</a:t>
            </a:r>
            <a:r>
              <a:rPr lang="cs-CZ" sz="2700" dirty="0"/>
              <a:t> (STAN), bývalý člen zastupitelstva. „Smlouva, kterou se ve čtvrtek na zastupitelstvu chystali tři zastupitelé Společných Pramenů schválit, by znamenala protektorát soukromé společnosti nejenom pro nás, ale i pro naše děti, a dokonce naše vnoučata. Rozumná argumentace bohužel nenašla pochopení, a tak nám nezbylo nic jiného než podniknout tento krok. Odmítáme, aby se Prameny na základě hrubé nedbalosti a různých lobbystických tlaků staly na desetiletí pouhou gubernií,“ uvedl s tím, že změna územního plánu ve prospěch investora jen dokládá, jakým způsobem by to celé fungovalo.</a:t>
            </a:r>
            <a:br>
              <a:rPr lang="cs-CZ" sz="2700" dirty="0"/>
            </a:br>
            <a:endParaRPr lang="cs-CZ" sz="2700" dirty="0"/>
          </a:p>
          <a:p>
            <a:pPr algn="just"/>
            <a:endParaRPr lang="cs-CZ" sz="1050" dirty="0"/>
          </a:p>
          <a:p>
            <a:pPr algn="just"/>
            <a:endParaRPr lang="cs-CZ" sz="1050" dirty="0"/>
          </a:p>
          <a:p>
            <a:pPr algn="just"/>
            <a:r>
              <a:rPr lang="cs-CZ" sz="1050" dirty="0"/>
              <a:t>Zdroj: https://</a:t>
            </a:r>
            <a:r>
              <a:rPr lang="cs-CZ" sz="1050" dirty="0" err="1"/>
              <a:t>chebsky.denik.cz</a:t>
            </a:r>
            <a:r>
              <a:rPr lang="cs-CZ" sz="1050" dirty="0"/>
              <a:t>/</a:t>
            </a:r>
            <a:r>
              <a:rPr lang="cs-CZ" sz="1050" dirty="0" err="1"/>
              <a:t>zpravy_region</a:t>
            </a:r>
            <a:r>
              <a:rPr lang="cs-CZ" sz="1050" dirty="0"/>
              <a:t>/v-pramenech-se-rozpadlo-zastupitelstvo-budou-nove-volby-20170624.html</a:t>
            </a:r>
          </a:p>
        </p:txBody>
      </p:sp>
    </p:spTree>
    <p:extLst>
      <p:ext uri="{BB962C8B-B14F-4D97-AF65-F5344CB8AC3E}">
        <p14:creationId xmlns:p14="http://schemas.microsoft.com/office/powerpoint/2010/main" val="1483653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917E9B-6A1D-1647-3186-8302A795D2E9}"/>
              </a:ext>
            </a:extLst>
          </p:cNvPr>
          <p:cNvSpPr>
            <a:spLocks noGrp="1"/>
          </p:cNvSpPr>
          <p:nvPr>
            <p:ph type="title"/>
          </p:nvPr>
        </p:nvSpPr>
        <p:spPr/>
        <p:txBody>
          <a:bodyPr/>
          <a:lstStyle/>
          <a:p>
            <a:endParaRPr lang="cs-CZ"/>
          </a:p>
        </p:txBody>
      </p:sp>
      <p:pic>
        <p:nvPicPr>
          <p:cNvPr id="5" name="Zástupný obsah 4" descr="Obsah obrázku text, Písmo, snímek obrazovky, číslo&#10;&#10;Popis byl vytvořen automaticky">
            <a:extLst>
              <a:ext uri="{FF2B5EF4-FFF2-40B4-BE49-F238E27FC236}">
                <a16:creationId xmlns:a16="http://schemas.microsoft.com/office/drawing/2014/main" id="{D912E5C0-6505-D45B-4052-423D7248A8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00052"/>
            <a:ext cx="8229600" cy="3126259"/>
          </a:xfrm>
        </p:spPr>
      </p:pic>
    </p:spTree>
    <p:extLst>
      <p:ext uri="{BB962C8B-B14F-4D97-AF65-F5344CB8AC3E}">
        <p14:creationId xmlns:p14="http://schemas.microsoft.com/office/powerpoint/2010/main" val="304427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1571649072"/>
              </p:ext>
            </p:extLst>
          </p:nvPr>
        </p:nvGraphicFramePr>
        <p:xfrm>
          <a:off x="395536" y="548680"/>
          <a:ext cx="8435280" cy="5289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9592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1224713176"/>
              </p:ext>
            </p:extLst>
          </p:nvPr>
        </p:nvGraphicFramePr>
        <p:xfrm>
          <a:off x="251520" y="692696"/>
          <a:ext cx="8435280" cy="52174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388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Pomoc od kraje?</a:t>
            </a:r>
          </a:p>
        </p:txBody>
      </p:sp>
      <p:sp>
        <p:nvSpPr>
          <p:cNvPr id="3" name="Zástupný symbol pro obsah 2"/>
          <p:cNvSpPr>
            <a:spLocks noGrp="1"/>
          </p:cNvSpPr>
          <p:nvPr>
            <p:ph idx="1"/>
          </p:nvPr>
        </p:nvSpPr>
        <p:spPr/>
        <p:txBody>
          <a:bodyPr>
            <a:normAutofit fontScale="77500" lnSpcReduction="20000"/>
          </a:bodyPr>
          <a:lstStyle/>
          <a:p>
            <a:pPr algn="just"/>
            <a:r>
              <a:rPr lang="cs-CZ" dirty="0"/>
              <a:t>Plán na částečné oddlužení, do kterého obec vkládala velké naděje, nevyšel. Původní dohoda zněla, že kraj koupí za dva miliony korun 23milionovou pohledávku od Státního pozemkového úřadu.</a:t>
            </a:r>
          </a:p>
          <a:p>
            <a:pPr algn="just"/>
            <a:r>
              <a:rPr lang="cs-CZ" dirty="0"/>
              <a:t>Peníze by poskytla firma Real Aspekt s ruským zastoupením. Jenže když se krajští radní dotazovali na legitimnost takového obchodu, odpovědělo ministerstvo financí </a:t>
            </a:r>
            <a:r>
              <a:rPr lang="cs-CZ" dirty="0" err="1"/>
              <a:t>šalamounsky</a:t>
            </a:r>
            <a:r>
              <a:rPr lang="cs-CZ" dirty="0"/>
              <a:t>. Možné to je, ale pouze na vaši zodpovědnost. A tak z plánu krajští zastupitelé vycouvali.</a:t>
            </a:r>
          </a:p>
          <a:p>
            <a:pPr algn="just">
              <a:buNone/>
            </a:pPr>
            <a:endParaRPr lang="cs-CZ" dirty="0"/>
          </a:p>
          <a:p>
            <a:pPr algn="just">
              <a:buNone/>
            </a:pPr>
            <a:r>
              <a:rPr lang="cs-CZ" dirty="0"/>
              <a:t>Zdroj: http://vary.</a:t>
            </a:r>
            <a:r>
              <a:rPr lang="cs-CZ" dirty="0" err="1"/>
              <a:t>idnes.cz</a:t>
            </a:r>
            <a:r>
              <a:rPr lang="cs-CZ" dirty="0"/>
              <a:t>/obec-prameny-</a:t>
            </a:r>
            <a:r>
              <a:rPr lang="cs-CZ" dirty="0" err="1"/>
              <a:t>ma</a:t>
            </a:r>
            <a:r>
              <a:rPr lang="cs-CZ" dirty="0"/>
              <a:t>-</a:t>
            </a:r>
            <a:r>
              <a:rPr lang="cs-CZ" dirty="0" err="1"/>
              <a:t>financni</a:t>
            </a:r>
            <a:r>
              <a:rPr lang="cs-CZ" dirty="0"/>
              <a:t>-</a:t>
            </a:r>
            <a:r>
              <a:rPr lang="cs-CZ" dirty="0" err="1"/>
              <a:t>potize</a:t>
            </a:r>
            <a:r>
              <a:rPr lang="cs-CZ" dirty="0"/>
              <a:t>-d3m-/vary-</a:t>
            </a:r>
            <a:r>
              <a:rPr lang="cs-CZ" dirty="0" err="1"/>
              <a:t>zpravy.aspx</a:t>
            </a:r>
            <a:r>
              <a:rPr lang="cs-CZ" dirty="0"/>
              <a:t>?c=A160215_2225600_vary-</a:t>
            </a:r>
            <a:r>
              <a:rPr lang="cs-CZ" dirty="0" err="1"/>
              <a:t>zpravy</a:t>
            </a:r>
            <a:r>
              <a:rPr lang="cs-CZ" dirty="0"/>
              <a:t>_ba</a:t>
            </a:r>
          </a:p>
          <a:p>
            <a:pPr algn="just"/>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Pomoc z MF?</a:t>
            </a:r>
          </a:p>
        </p:txBody>
      </p:sp>
      <p:sp>
        <p:nvSpPr>
          <p:cNvPr id="3" name="Zástupný symbol pro obsah 2"/>
          <p:cNvSpPr>
            <a:spLocks noGrp="1"/>
          </p:cNvSpPr>
          <p:nvPr>
            <p:ph idx="1"/>
          </p:nvPr>
        </p:nvSpPr>
        <p:spPr/>
        <p:txBody>
          <a:bodyPr>
            <a:normAutofit lnSpcReduction="10000"/>
          </a:bodyPr>
          <a:lstStyle/>
          <a:p>
            <a:pPr algn="just"/>
            <a:r>
              <a:rPr lang="cs-CZ" dirty="0"/>
              <a:t>V roce 2012 MF přislíbilo poskytnout půjčku, která bude zčásti nenávratná</a:t>
            </a:r>
          </a:p>
          <a:p>
            <a:pPr algn="just"/>
            <a:r>
              <a:rPr lang="cs-CZ" dirty="0"/>
              <a:t>Její poskytnutí je však podmíněno odblokováním bankovního účtu exekutorem</a:t>
            </a:r>
          </a:p>
          <a:p>
            <a:pPr algn="just"/>
            <a:r>
              <a:rPr lang="cs-CZ" dirty="0"/>
              <a:t> Ministerstvo financí na jaře požádalo Prameny o </a:t>
            </a:r>
            <a:r>
              <a:rPr lang="cs-CZ" dirty="0" err="1"/>
              <a:t>o</a:t>
            </a:r>
            <a:r>
              <a:rPr lang="cs-CZ" dirty="0"/>
              <a:t> základní informace o finančním hospodaření obce, tedy o aktuální přehled závazků, a o podmínkách pro odblokování účtu obce</a:t>
            </a:r>
          </a:p>
          <a:p>
            <a:pPr algn="just"/>
            <a:endParaRPr lang="cs-CZ" dirty="0"/>
          </a:p>
          <a:p>
            <a:pPr algn="just"/>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5D7B5-9081-7958-EDB6-CE5C0597E1EF}"/>
              </a:ext>
            </a:extLst>
          </p:cNvPr>
          <p:cNvSpPr>
            <a:spLocks noGrp="1"/>
          </p:cNvSpPr>
          <p:nvPr>
            <p:ph type="title"/>
          </p:nvPr>
        </p:nvSpPr>
        <p:spPr/>
        <p:txBody>
          <a:bodyPr/>
          <a:lstStyle/>
          <a:p>
            <a:endParaRPr lang="cs-CZ"/>
          </a:p>
        </p:txBody>
      </p:sp>
      <p:pic>
        <p:nvPicPr>
          <p:cNvPr id="5" name="Zástupný obsah 4" descr="Obsah obrázku text, Písmo, účtenka, snímek obrazovky&#10;&#10;Popis byl vytvořen automaticky">
            <a:extLst>
              <a:ext uri="{FF2B5EF4-FFF2-40B4-BE49-F238E27FC236}">
                <a16:creationId xmlns:a16="http://schemas.microsoft.com/office/drawing/2014/main" id="{F91C7251-E788-2844-2894-562A998A4D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338" y="1822450"/>
            <a:ext cx="8102600" cy="3213100"/>
          </a:xfrm>
        </p:spPr>
      </p:pic>
    </p:spTree>
    <p:extLst>
      <p:ext uri="{BB962C8B-B14F-4D97-AF65-F5344CB8AC3E}">
        <p14:creationId xmlns:p14="http://schemas.microsoft.com/office/powerpoint/2010/main" val="750825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CBED0F-35B8-0E64-069B-22AB3F6C7747}"/>
              </a:ext>
            </a:extLst>
          </p:cNvPr>
          <p:cNvSpPr>
            <a:spLocks noGrp="1"/>
          </p:cNvSpPr>
          <p:nvPr>
            <p:ph type="title"/>
          </p:nvPr>
        </p:nvSpPr>
        <p:spPr/>
        <p:txBody>
          <a:bodyPr/>
          <a:lstStyle/>
          <a:p>
            <a:endParaRPr lang="cs-CZ"/>
          </a:p>
        </p:txBody>
      </p:sp>
      <p:pic>
        <p:nvPicPr>
          <p:cNvPr id="5" name="Zástupný obsah 4" descr="Obsah obrázku text, účtenka, dokument, číslo&#10;&#10;Popis byl vytvořen automaticky">
            <a:extLst>
              <a:ext uri="{FF2B5EF4-FFF2-40B4-BE49-F238E27FC236}">
                <a16:creationId xmlns:a16="http://schemas.microsoft.com/office/drawing/2014/main" id="{58CFCEE4-AB5C-6C6C-EF7B-328B11B47D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63" y="274638"/>
            <a:ext cx="4363005" cy="6350707"/>
          </a:xfrm>
        </p:spPr>
      </p:pic>
      <p:pic>
        <p:nvPicPr>
          <p:cNvPr id="7" name="Obrázek 6" descr="Obsah obrázku text, číslo, snímek obrazovky, Písmo&#10;&#10;Popis byl vytvořen automaticky">
            <a:extLst>
              <a:ext uri="{FF2B5EF4-FFF2-40B4-BE49-F238E27FC236}">
                <a16:creationId xmlns:a16="http://schemas.microsoft.com/office/drawing/2014/main" id="{0CBF203C-78C6-12CA-B8CA-263A7006E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292" y="2132856"/>
            <a:ext cx="4801800" cy="3190385"/>
          </a:xfrm>
          <a:prstGeom prst="rect">
            <a:avLst/>
          </a:prstGeom>
        </p:spPr>
      </p:pic>
    </p:spTree>
    <p:extLst>
      <p:ext uri="{BB962C8B-B14F-4D97-AF65-F5344CB8AC3E}">
        <p14:creationId xmlns:p14="http://schemas.microsoft.com/office/powerpoint/2010/main" val="411740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7CC9BC-9CED-8DAC-C71B-EDAA891941BF}"/>
              </a:ext>
            </a:extLst>
          </p:cNvPr>
          <p:cNvSpPr>
            <a:spLocks noGrp="1"/>
          </p:cNvSpPr>
          <p:nvPr>
            <p:ph type="title"/>
          </p:nvPr>
        </p:nvSpPr>
        <p:spPr/>
        <p:txBody>
          <a:bodyPr/>
          <a:lstStyle/>
          <a:p>
            <a:r>
              <a:rPr lang="cs-CZ" dirty="0"/>
              <a:t>Ohrožení vyšším záměrem</a:t>
            </a:r>
          </a:p>
        </p:txBody>
      </p:sp>
      <p:pic>
        <p:nvPicPr>
          <p:cNvPr id="5" name="Zástupný obsah 4" descr="Obsah obrázku text, snímek obrazovky, Písmo, číslo&#10;&#10;Popis byl vytvořen automaticky">
            <a:extLst>
              <a:ext uri="{FF2B5EF4-FFF2-40B4-BE49-F238E27FC236}">
                <a16:creationId xmlns:a16="http://schemas.microsoft.com/office/drawing/2014/main" id="{58A84600-8806-BE0F-F90C-7782E53586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286" y="2487896"/>
            <a:ext cx="6381428" cy="2877567"/>
          </a:xfrm>
        </p:spPr>
      </p:pic>
    </p:spTree>
    <p:extLst>
      <p:ext uri="{BB962C8B-B14F-4D97-AF65-F5344CB8AC3E}">
        <p14:creationId xmlns:p14="http://schemas.microsoft.com/office/powerpoint/2010/main" val="3599543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kriticky zadlužené obce</a:t>
            </a:r>
          </a:p>
        </p:txBody>
      </p:sp>
      <p:sp>
        <p:nvSpPr>
          <p:cNvPr id="3" name="Zástupný symbol pro obsah 2"/>
          <p:cNvSpPr>
            <a:spLocks noGrp="1"/>
          </p:cNvSpPr>
          <p:nvPr>
            <p:ph idx="1"/>
          </p:nvPr>
        </p:nvSpPr>
        <p:spPr/>
        <p:txBody>
          <a:bodyPr>
            <a:normAutofit fontScale="92500" lnSpcReduction="20000"/>
          </a:bodyPr>
          <a:lstStyle/>
          <a:p>
            <a:r>
              <a:rPr lang="cs-CZ" dirty="0" err="1"/>
              <a:t>Turovice</a:t>
            </a:r>
            <a:r>
              <a:rPr lang="cs-CZ" dirty="0"/>
              <a:t> (220 obyvatel) – dotace na stavbu domu pro seniory – dluh přes 85 milionů korun – roční rozpočet kolem 2 milionů</a:t>
            </a:r>
          </a:p>
          <a:p>
            <a:r>
              <a:rPr lang="cs-CZ" dirty="0" err="1"/>
              <a:t>Měnany</a:t>
            </a:r>
            <a:r>
              <a:rPr lang="cs-CZ" dirty="0"/>
              <a:t> (necelé 300 ob.) – projekt na stavbu kotelny a skladu na biomasu (investice 40 milionů) 40 % rozpočtu splátky 2015 dluh 15 milionů</a:t>
            </a:r>
          </a:p>
          <a:p>
            <a:r>
              <a:rPr lang="cs-CZ" dirty="0" err="1"/>
              <a:t>Hostín</a:t>
            </a:r>
            <a:r>
              <a:rPr lang="cs-CZ" dirty="0"/>
              <a:t> u </a:t>
            </a:r>
            <a:r>
              <a:rPr lang="cs-CZ" dirty="0" err="1"/>
              <a:t>Vojkovic</a:t>
            </a:r>
            <a:r>
              <a:rPr lang="cs-CZ" dirty="0"/>
              <a:t> (321 obyvatel) – půjčila si na výstavbu kanalizace od stavební firmy – stavba 40 milionů – nutnost vracet dotaci MZ – 13 milionů + pokuta – dluh obce v roce 2015 přes 9 milionů</a:t>
            </a:r>
          </a:p>
          <a:p>
            <a:endParaRPr lang="cs-CZ" dirty="0"/>
          </a:p>
          <a:p>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Oddlužené obce</a:t>
            </a:r>
          </a:p>
        </p:txBody>
      </p:sp>
      <p:sp>
        <p:nvSpPr>
          <p:cNvPr id="3" name="Zástupný symbol pro obsah 2"/>
          <p:cNvSpPr>
            <a:spLocks noGrp="1"/>
          </p:cNvSpPr>
          <p:nvPr>
            <p:ph idx="1"/>
          </p:nvPr>
        </p:nvSpPr>
        <p:spPr/>
        <p:txBody>
          <a:bodyPr>
            <a:normAutofit fontScale="62500" lnSpcReduction="20000"/>
          </a:bodyPr>
          <a:lstStyle/>
          <a:p>
            <a:r>
              <a:rPr lang="cs-CZ" dirty="0"/>
              <a:t>Šumná – stavba kanalizace r. 2001 – 20 milionů Kč, spor se stavební firmou, odstavení majetku (obec nemohla žádat o dotace) – obec získala na základě rozhodnutí soudu zpět až v roce 2014</a:t>
            </a:r>
          </a:p>
          <a:p>
            <a:r>
              <a:rPr lang="cs-CZ" dirty="0"/>
              <a:t>Nebanice –  stavba rodinných domů – r. 2001 státní dotaci od Ministerstva pro místní rozvoj ve výši 8 milionů; dluh spjatý s výstavbou domků v hodnotě přes 12‚5 milionu korun - obec měla vyrovnaný rozpočet a ke krachu nesměřovala. Obci se dokonce podařilo začátkem října 2013</a:t>
            </a:r>
          </a:p>
          <a:p>
            <a:endParaRPr lang="cs-CZ" dirty="0"/>
          </a:p>
          <a:p>
            <a:r>
              <a:rPr lang="cs-CZ" dirty="0"/>
              <a:t>Obec Pohled – stavba školy, zisk dotace, škola nedostavěna a dluh kolem 50 milionů, obec musela vracet dotaci a dluhy mohla splácet pouze prodejem majetku obce, obec nemá vodovod kanalizaci, potřebuje opravy za 100 milionů – dluh v roce 2015 do 500 tisíc </a:t>
            </a:r>
          </a:p>
          <a:p>
            <a:r>
              <a:rPr lang="cs-CZ" dirty="0"/>
              <a:t>Obec </a:t>
            </a:r>
            <a:r>
              <a:rPr lang="cs-CZ" dirty="0" err="1"/>
              <a:t>Dobrná</a:t>
            </a:r>
            <a:r>
              <a:rPr lang="cs-CZ" dirty="0"/>
              <a:t> – stavba vodovodu 20 milionů – 6 let splácela své dluhy, obec musela rozprodat majetek, byla na ni uvalena exekuce, diskuze o možném sloučení s městem Děčín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Nadpis 1"/>
          <p:cNvSpPr>
            <a:spLocks noGrp="1"/>
          </p:cNvSpPr>
          <p:nvPr>
            <p:ph type="title"/>
          </p:nvPr>
        </p:nvSpPr>
        <p:spPr/>
        <p:txBody>
          <a:bodyPr>
            <a:normAutofit fontScale="90000"/>
          </a:bodyPr>
          <a:lstStyle/>
          <a:p>
            <a:r>
              <a:rPr lang="cs-CZ" altLang="cs-CZ" sz="4000"/>
              <a:t>Řetězec předpokladů možného zhroucení</a:t>
            </a:r>
          </a:p>
        </p:txBody>
      </p:sp>
      <p:pic>
        <p:nvPicPr>
          <p:cNvPr id="133122" name="Obrázek 3" descr="zhroucen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73238"/>
            <a:ext cx="87566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218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0C49B9-BCAE-789F-66FC-BF92C48BF19B}"/>
              </a:ext>
            </a:extLst>
          </p:cNvPr>
          <p:cNvSpPr>
            <a:spLocks noGrp="1"/>
          </p:cNvSpPr>
          <p:nvPr>
            <p:ph type="title"/>
          </p:nvPr>
        </p:nvSpPr>
        <p:spPr/>
        <p:txBody>
          <a:bodyPr/>
          <a:lstStyle/>
          <a:p>
            <a:r>
              <a:rPr lang="cs-CZ" dirty="0"/>
              <a:t>Demografické ohrožení</a:t>
            </a:r>
          </a:p>
        </p:txBody>
      </p:sp>
      <p:pic>
        <p:nvPicPr>
          <p:cNvPr id="5" name="Zástupný obsah 4" descr="Obsah obrázku text, snímek obrazovky, diagram, řada/pruh&#10;&#10;Popis byl vytvořen automaticky">
            <a:extLst>
              <a:ext uri="{FF2B5EF4-FFF2-40B4-BE49-F238E27FC236}">
                <a16:creationId xmlns:a16="http://schemas.microsoft.com/office/drawing/2014/main" id="{8B210CD4-CC27-8747-BFB5-72A14F6E90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692" y="1390796"/>
            <a:ext cx="5544616" cy="5030494"/>
          </a:xfrm>
        </p:spPr>
      </p:pic>
    </p:spTree>
    <p:extLst>
      <p:ext uri="{BB962C8B-B14F-4D97-AF65-F5344CB8AC3E}">
        <p14:creationId xmlns:p14="http://schemas.microsoft.com/office/powerpoint/2010/main" val="3352806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ECAA82-E4A1-52F5-5822-D7AD7A8056F3}"/>
              </a:ext>
            </a:extLst>
          </p:cNvPr>
          <p:cNvSpPr>
            <a:spLocks noGrp="1"/>
          </p:cNvSpPr>
          <p:nvPr>
            <p:ph type="title"/>
          </p:nvPr>
        </p:nvSpPr>
        <p:spPr/>
        <p:txBody>
          <a:bodyPr>
            <a:normAutofit fontScale="90000"/>
          </a:bodyPr>
          <a:lstStyle/>
          <a:p>
            <a:r>
              <a:rPr lang="cs-CZ" dirty="0"/>
              <a:t>Příklad nejmenší obce v ČR – Vysoká Lhota</a:t>
            </a:r>
          </a:p>
        </p:txBody>
      </p:sp>
      <p:pic>
        <p:nvPicPr>
          <p:cNvPr id="5" name="Zástupný obsah 4" descr="Obsah obrázku text, účtenka, snímek obrazovky, Písmo&#10;&#10;Popis byl vytvořen automaticky">
            <a:extLst>
              <a:ext uri="{FF2B5EF4-FFF2-40B4-BE49-F238E27FC236}">
                <a16:creationId xmlns:a16="http://schemas.microsoft.com/office/drawing/2014/main" id="{6FDFE8B1-10A6-FBF4-73B0-EEB7F202C0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7638"/>
            <a:ext cx="4864100" cy="3162300"/>
          </a:xfrm>
        </p:spPr>
      </p:pic>
      <p:pic>
        <p:nvPicPr>
          <p:cNvPr id="7" name="Obrázek 6" descr="Obsah obrázku text, snímek obrazovky, Písmo, číslo&#10;&#10;Popis byl vytvořen automaticky">
            <a:extLst>
              <a:ext uri="{FF2B5EF4-FFF2-40B4-BE49-F238E27FC236}">
                <a16:creationId xmlns:a16="http://schemas.microsoft.com/office/drawing/2014/main" id="{C8738529-D36F-F9D7-33E1-77B4EC5C4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4579938"/>
            <a:ext cx="4254500" cy="2082800"/>
          </a:xfrm>
          <a:prstGeom prst="rect">
            <a:avLst/>
          </a:prstGeom>
        </p:spPr>
      </p:pic>
    </p:spTree>
    <p:extLst>
      <p:ext uri="{BB962C8B-B14F-4D97-AF65-F5344CB8AC3E}">
        <p14:creationId xmlns:p14="http://schemas.microsoft.com/office/powerpoint/2010/main" val="3920137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ACB7DB-2082-6281-27A0-E7840F63780C}"/>
              </a:ext>
            </a:extLst>
          </p:cNvPr>
          <p:cNvSpPr>
            <a:spLocks noGrp="1"/>
          </p:cNvSpPr>
          <p:nvPr>
            <p:ph type="title"/>
          </p:nvPr>
        </p:nvSpPr>
        <p:spPr/>
        <p:txBody>
          <a:bodyPr/>
          <a:lstStyle/>
          <a:p>
            <a:endParaRPr lang="cs-CZ"/>
          </a:p>
        </p:txBody>
      </p:sp>
      <p:pic>
        <p:nvPicPr>
          <p:cNvPr id="5" name="Zástupný obsah 4" descr="Obsah obrázku text, snímek obrazovky, číslo, Písmo&#10;&#10;Popis byl vytvořen automaticky">
            <a:extLst>
              <a:ext uri="{FF2B5EF4-FFF2-40B4-BE49-F238E27FC236}">
                <a16:creationId xmlns:a16="http://schemas.microsoft.com/office/drawing/2014/main" id="{0A8895D4-774A-F1D6-433E-C9E6F3F2DE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5999" y="1310084"/>
            <a:ext cx="6472001" cy="4237831"/>
          </a:xfrm>
        </p:spPr>
      </p:pic>
    </p:spTree>
    <p:extLst>
      <p:ext uri="{BB962C8B-B14F-4D97-AF65-F5344CB8AC3E}">
        <p14:creationId xmlns:p14="http://schemas.microsoft.com/office/powerpoint/2010/main" val="272415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6705F5-5220-15B0-72B9-7C79C53FA5EB}"/>
              </a:ext>
            </a:extLst>
          </p:cNvPr>
          <p:cNvSpPr>
            <a:spLocks noGrp="1"/>
          </p:cNvSpPr>
          <p:nvPr>
            <p:ph type="title"/>
          </p:nvPr>
        </p:nvSpPr>
        <p:spPr/>
        <p:txBody>
          <a:bodyPr/>
          <a:lstStyle/>
          <a:p>
            <a:endParaRPr lang="cs-CZ"/>
          </a:p>
        </p:txBody>
      </p:sp>
      <p:pic>
        <p:nvPicPr>
          <p:cNvPr id="5" name="Zástupný obsah 4" descr="Obsah obrázku text, Vykreslený graf, diagram, řada/pruh&#10;&#10;Popis byl vytvořen automaticky">
            <a:extLst>
              <a:ext uri="{FF2B5EF4-FFF2-40B4-BE49-F238E27FC236}">
                <a16:creationId xmlns:a16="http://schemas.microsoft.com/office/drawing/2014/main" id="{CB8AFB3E-9286-997D-D215-0E3BE104DF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196752"/>
            <a:ext cx="7591938" cy="4849887"/>
          </a:xfrm>
        </p:spPr>
      </p:pic>
    </p:spTree>
    <p:extLst>
      <p:ext uri="{BB962C8B-B14F-4D97-AF65-F5344CB8AC3E}">
        <p14:creationId xmlns:p14="http://schemas.microsoft.com/office/powerpoint/2010/main" val="3122183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522686-1CAB-F317-03D4-5652E13ABDAB}"/>
              </a:ext>
            </a:extLst>
          </p:cNvPr>
          <p:cNvSpPr>
            <a:spLocks noGrp="1"/>
          </p:cNvSpPr>
          <p:nvPr>
            <p:ph type="title"/>
          </p:nvPr>
        </p:nvSpPr>
        <p:spPr/>
        <p:txBody>
          <a:bodyPr/>
          <a:lstStyle/>
          <a:p>
            <a:endParaRPr lang="cs-CZ"/>
          </a:p>
        </p:txBody>
      </p:sp>
      <p:pic>
        <p:nvPicPr>
          <p:cNvPr id="5" name="Zástupný obsah 4" descr="Obsah obrázku text, Písmo, číslo, snímek obrazovky&#10;&#10;Popis byl vytvořen automaticky">
            <a:extLst>
              <a:ext uri="{FF2B5EF4-FFF2-40B4-BE49-F238E27FC236}">
                <a16:creationId xmlns:a16="http://schemas.microsoft.com/office/drawing/2014/main" id="{676823F5-4944-44B4-DF0D-76C7F8F340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167" y="1088740"/>
            <a:ext cx="6441665" cy="4680520"/>
          </a:xfrm>
        </p:spPr>
      </p:pic>
    </p:spTree>
    <p:extLst>
      <p:ext uri="{BB962C8B-B14F-4D97-AF65-F5344CB8AC3E}">
        <p14:creationId xmlns:p14="http://schemas.microsoft.com/office/powerpoint/2010/main" val="4134233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234F27-1A72-B00D-D1CD-8F7969BC6A5D}"/>
              </a:ext>
            </a:extLst>
          </p:cNvPr>
          <p:cNvSpPr>
            <a:spLocks noGrp="1"/>
          </p:cNvSpPr>
          <p:nvPr>
            <p:ph type="title"/>
          </p:nvPr>
        </p:nvSpPr>
        <p:spPr/>
        <p:txBody>
          <a:bodyPr/>
          <a:lstStyle/>
          <a:p>
            <a:endParaRPr lang="cs-CZ"/>
          </a:p>
        </p:txBody>
      </p:sp>
      <p:pic>
        <p:nvPicPr>
          <p:cNvPr id="5" name="Zástupný obsah 4" descr="Obsah obrázku text, účtenka, Písmo, číslo&#10;&#10;Popis byl vytvořen automaticky">
            <a:extLst>
              <a:ext uri="{FF2B5EF4-FFF2-40B4-BE49-F238E27FC236}">
                <a16:creationId xmlns:a16="http://schemas.microsoft.com/office/drawing/2014/main" id="{D6748D03-D2F3-A8CD-EE01-D2F4174474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1204" y="1052736"/>
            <a:ext cx="7021592" cy="4752528"/>
          </a:xfrm>
        </p:spPr>
      </p:pic>
    </p:spTree>
    <p:extLst>
      <p:ext uri="{BB962C8B-B14F-4D97-AF65-F5344CB8AC3E}">
        <p14:creationId xmlns:p14="http://schemas.microsoft.com/office/powerpoint/2010/main" val="2433416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30F975-9506-172F-33F4-F602CD326A85}"/>
              </a:ext>
            </a:extLst>
          </p:cNvPr>
          <p:cNvSpPr>
            <a:spLocks noGrp="1"/>
          </p:cNvSpPr>
          <p:nvPr>
            <p:ph type="title"/>
          </p:nvPr>
        </p:nvSpPr>
        <p:spPr/>
        <p:txBody>
          <a:bodyPr/>
          <a:lstStyle/>
          <a:p>
            <a:endParaRPr lang="cs-CZ"/>
          </a:p>
        </p:txBody>
      </p:sp>
      <p:pic>
        <p:nvPicPr>
          <p:cNvPr id="5" name="Zástupný obsah 4" descr="Obsah obrázku text, účtenka, snímek obrazovky, Písmo&#10;&#10;Popis byl vytvořen automaticky">
            <a:extLst>
              <a:ext uri="{FF2B5EF4-FFF2-40B4-BE49-F238E27FC236}">
                <a16:creationId xmlns:a16="http://schemas.microsoft.com/office/drawing/2014/main" id="{7A15AE1A-FB3C-D169-FE83-074CDCAB79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297" y="1268760"/>
            <a:ext cx="7219405" cy="4620419"/>
          </a:xfrm>
        </p:spPr>
      </p:pic>
    </p:spTree>
    <p:extLst>
      <p:ext uri="{BB962C8B-B14F-4D97-AF65-F5344CB8AC3E}">
        <p14:creationId xmlns:p14="http://schemas.microsoft.com/office/powerpoint/2010/main" val="321774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348DBB-68CC-0B40-575F-DC15D60A6B07}"/>
              </a:ext>
            </a:extLst>
          </p:cNvPr>
          <p:cNvSpPr>
            <a:spLocks noGrp="1"/>
          </p:cNvSpPr>
          <p:nvPr>
            <p:ph type="title"/>
          </p:nvPr>
        </p:nvSpPr>
        <p:spPr/>
        <p:txBody>
          <a:bodyPr/>
          <a:lstStyle/>
          <a:p>
            <a:r>
              <a:rPr lang="cs-CZ" dirty="0"/>
              <a:t>Ohrožení kritickým zadlužením</a:t>
            </a:r>
          </a:p>
        </p:txBody>
      </p:sp>
      <p:pic>
        <p:nvPicPr>
          <p:cNvPr id="5" name="Zástupný obsah 4" descr="Obsah obrázku text, snímek obrazovky, Písmo, řada/pruh&#10;&#10;Popis byl vytvořen automaticky">
            <a:extLst>
              <a:ext uri="{FF2B5EF4-FFF2-40B4-BE49-F238E27FC236}">
                <a16:creationId xmlns:a16="http://schemas.microsoft.com/office/drawing/2014/main" id="{EA011AEB-912F-DDB6-F442-4D38FF8159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348880"/>
            <a:ext cx="7947286" cy="2672333"/>
          </a:xfrm>
        </p:spPr>
      </p:pic>
    </p:spTree>
    <p:extLst>
      <p:ext uri="{BB962C8B-B14F-4D97-AF65-F5344CB8AC3E}">
        <p14:creationId xmlns:p14="http://schemas.microsoft.com/office/powerpoint/2010/main" val="369874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046663-E5D2-C0F2-7DAE-C808693594E9}"/>
              </a:ext>
            </a:extLst>
          </p:cNvPr>
          <p:cNvSpPr>
            <a:spLocks noGrp="1"/>
          </p:cNvSpPr>
          <p:nvPr>
            <p:ph type="title"/>
          </p:nvPr>
        </p:nvSpPr>
        <p:spPr/>
        <p:txBody>
          <a:bodyPr/>
          <a:lstStyle/>
          <a:p>
            <a:endParaRPr lang="cs-CZ"/>
          </a:p>
        </p:txBody>
      </p:sp>
      <p:pic>
        <p:nvPicPr>
          <p:cNvPr id="5" name="Zástupný obsah 4" descr="Obsah obrázku text, účtenka, Písmo, číslo&#10;&#10;Popis byl vytvořen automaticky">
            <a:extLst>
              <a:ext uri="{FF2B5EF4-FFF2-40B4-BE49-F238E27FC236}">
                <a16:creationId xmlns:a16="http://schemas.microsoft.com/office/drawing/2014/main" id="{84590CC2-66BD-2FEC-5D46-2B976DACBC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219" y="1196752"/>
            <a:ext cx="6955561" cy="4731916"/>
          </a:xfrm>
        </p:spPr>
      </p:pic>
    </p:spTree>
    <p:extLst>
      <p:ext uri="{BB962C8B-B14F-4D97-AF65-F5344CB8AC3E}">
        <p14:creationId xmlns:p14="http://schemas.microsoft.com/office/powerpoint/2010/main" val="3334416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9AC507-D710-5D6D-01AB-C055434132F2}"/>
              </a:ext>
            </a:extLst>
          </p:cNvPr>
          <p:cNvSpPr>
            <a:spLocks noGrp="1"/>
          </p:cNvSpPr>
          <p:nvPr>
            <p:ph type="title"/>
          </p:nvPr>
        </p:nvSpPr>
        <p:spPr/>
        <p:txBody>
          <a:bodyPr/>
          <a:lstStyle/>
          <a:p>
            <a:endParaRPr lang="cs-CZ"/>
          </a:p>
        </p:txBody>
      </p:sp>
      <p:pic>
        <p:nvPicPr>
          <p:cNvPr id="5" name="Zástupný obsah 4" descr="Obsah obrázku text, účtenka, Písmo, snímek obrazovky&#10;&#10;Popis byl vytvořen automaticky">
            <a:extLst>
              <a:ext uri="{FF2B5EF4-FFF2-40B4-BE49-F238E27FC236}">
                <a16:creationId xmlns:a16="http://schemas.microsoft.com/office/drawing/2014/main" id="{A5C9CB95-BD71-EBC4-FE8B-11BCD01F82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313" y="2348880"/>
            <a:ext cx="7883374" cy="2670175"/>
          </a:xfrm>
        </p:spPr>
      </p:pic>
    </p:spTree>
    <p:extLst>
      <p:ext uri="{BB962C8B-B14F-4D97-AF65-F5344CB8AC3E}">
        <p14:creationId xmlns:p14="http://schemas.microsoft.com/office/powerpoint/2010/main" val="3931359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ChangeArrowheads="1"/>
          </p:cNvSpPr>
          <p:nvPr/>
        </p:nvSpPr>
        <p:spPr bwMode="auto">
          <a:xfrm>
            <a:off x="0" y="549275"/>
            <a:ext cx="842486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628650" indent="-284163">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eaLnBrk="1" hangingPunct="1">
              <a:buClr>
                <a:srgbClr val="EA0000"/>
              </a:buClr>
            </a:pPr>
            <a:endParaRPr lang="cs-CZ" altLang="cs-CZ" sz="2400" dirty="0"/>
          </a:p>
          <a:p>
            <a:pPr lvl="1" eaLnBrk="1" hangingPunct="1">
              <a:buClr>
                <a:srgbClr val="EA0000"/>
              </a:buClr>
            </a:pPr>
            <a:endParaRPr lang="cs-CZ" altLang="cs-CZ" sz="2400" dirty="0"/>
          </a:p>
          <a:p>
            <a:pPr lvl="1" eaLnBrk="1" hangingPunct="1">
              <a:buClr>
                <a:srgbClr val="EA0000"/>
              </a:buClr>
            </a:pPr>
            <a:endParaRPr lang="cs-CZ" altLang="cs-CZ" sz="2400" dirty="0"/>
          </a:p>
          <a:p>
            <a:pPr lvl="1" eaLnBrk="1" hangingPunct="1">
              <a:buClr>
                <a:srgbClr val="EA0000"/>
              </a:buClr>
            </a:pPr>
            <a:endParaRPr lang="cs-CZ" altLang="cs-CZ" sz="2400" dirty="0"/>
          </a:p>
          <a:p>
            <a:pPr lvl="1" eaLnBrk="1" hangingPunct="1">
              <a:buClr>
                <a:srgbClr val="EA0000"/>
              </a:buClr>
              <a:buFontTx/>
              <a:buNone/>
            </a:pPr>
            <a:endParaRPr lang="cs-CZ" altLang="cs-CZ" sz="2400" dirty="0"/>
          </a:p>
          <a:p>
            <a:pPr lvl="1" algn="ctr" eaLnBrk="1" hangingPunct="1">
              <a:buClr>
                <a:srgbClr val="EA0000"/>
              </a:buClr>
              <a:buFontTx/>
              <a:buNone/>
            </a:pPr>
            <a:r>
              <a:rPr lang="cs-CZ" altLang="cs-CZ" sz="2400" dirty="0">
                <a:hlinkClick r:id="rId3"/>
              </a:rPr>
              <a:t>jakub.hornek</a:t>
            </a:r>
            <a:r>
              <a:rPr lang="en-US" altLang="cs-CZ" sz="2400" dirty="0">
                <a:hlinkClick r:id="rId3"/>
              </a:rPr>
              <a:t>@</a:t>
            </a:r>
            <a:r>
              <a:rPr lang="cs-CZ" altLang="cs-CZ" sz="2400" dirty="0">
                <a:hlinkClick r:id="rId3"/>
              </a:rPr>
              <a:t>fsv.cuni.cz</a:t>
            </a:r>
            <a:endParaRPr lang="cs-CZ" altLang="cs-CZ" sz="2400" dirty="0"/>
          </a:p>
          <a:p>
            <a:pPr lvl="1" eaLnBrk="1" hangingPunct="1">
              <a:buClr>
                <a:srgbClr val="EA0000"/>
              </a:buClr>
              <a:buFontTx/>
              <a:buNone/>
            </a:pPr>
            <a:r>
              <a:rPr lang="cs-CZ" altLang="cs-CZ" sz="2400" dirty="0"/>
              <a:t> </a:t>
            </a:r>
            <a:br>
              <a:rPr lang="cs-CZ" altLang="cs-CZ" sz="2400" dirty="0"/>
            </a:br>
            <a:endParaRPr lang="cs-CZ" altLang="cs-CZ" sz="2400" dirty="0"/>
          </a:p>
          <a:p>
            <a:pPr lvl="1" eaLnBrk="1" hangingPunct="1">
              <a:buClr>
                <a:srgbClr val="EA0000"/>
              </a:buClr>
            </a:pPr>
            <a:endParaRPr lang="cs-CZ" altLang="cs-CZ" sz="2400" dirty="0"/>
          </a:p>
          <a:p>
            <a:pPr lvl="1" eaLnBrk="1" hangingPunct="1">
              <a:buClr>
                <a:srgbClr val="EA0000"/>
              </a:buClr>
            </a:pPr>
            <a:endParaRPr lang="cs-CZ" altLang="cs-CZ" sz="2400" dirty="0">
              <a:solidFill>
                <a:schemeClr val="bg2"/>
              </a:solidFill>
            </a:endParaRPr>
          </a:p>
          <a:p>
            <a:pPr lvl="1" eaLnBrk="1" hangingPunct="1">
              <a:buClr>
                <a:srgbClr val="EA0000"/>
              </a:buClr>
            </a:pPr>
            <a:endParaRPr lang="cs-CZ" altLang="cs-CZ" sz="2400" dirty="0">
              <a:solidFill>
                <a:schemeClr val="bg2"/>
              </a:solidFill>
            </a:endParaRPr>
          </a:p>
          <a:p>
            <a:pPr lvl="1" eaLnBrk="1" hangingPunct="1">
              <a:buClr>
                <a:srgbClr val="EA0000"/>
              </a:buClr>
            </a:pPr>
            <a:endParaRPr lang="cs-CZ" altLang="cs-CZ" sz="2400" dirty="0">
              <a:solidFill>
                <a:schemeClr val="bg2"/>
              </a:solidFill>
            </a:endParaRPr>
          </a:p>
        </p:txBody>
      </p:sp>
    </p:spTree>
    <p:extLst>
      <p:ext uri="{BB962C8B-B14F-4D97-AF65-F5344CB8AC3E}">
        <p14:creationId xmlns:p14="http://schemas.microsoft.com/office/powerpoint/2010/main" val="84827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7D205C-10F2-5671-9CEE-C907E3687A14}"/>
              </a:ext>
            </a:extLst>
          </p:cNvPr>
          <p:cNvSpPr>
            <a:spLocks noGrp="1"/>
          </p:cNvSpPr>
          <p:nvPr>
            <p:ph type="title"/>
          </p:nvPr>
        </p:nvSpPr>
        <p:spPr/>
        <p:txBody>
          <a:bodyPr/>
          <a:lstStyle/>
          <a:p>
            <a:r>
              <a:rPr lang="cs-CZ" dirty="0"/>
              <a:t>Demografické ohrožení</a:t>
            </a:r>
          </a:p>
        </p:txBody>
      </p:sp>
      <p:pic>
        <p:nvPicPr>
          <p:cNvPr id="5" name="Zástupný obsah 4" descr="Obsah obrázku text, snímek obrazovky, Písmo, účtenka&#10;&#10;Popis byl vytvořen automaticky">
            <a:extLst>
              <a:ext uri="{FF2B5EF4-FFF2-40B4-BE49-F238E27FC236}">
                <a16:creationId xmlns:a16="http://schemas.microsoft.com/office/drawing/2014/main" id="{9FB96E0F-F9A0-F7F2-8034-B2B2CF2F1B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917" y="2204864"/>
            <a:ext cx="8790165" cy="2983607"/>
          </a:xfrm>
        </p:spPr>
      </p:pic>
    </p:spTree>
    <p:extLst>
      <p:ext uri="{BB962C8B-B14F-4D97-AF65-F5344CB8AC3E}">
        <p14:creationId xmlns:p14="http://schemas.microsoft.com/office/powerpoint/2010/main" val="257672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B2231C-23EE-1675-3A0D-1C6C2B075E20}"/>
              </a:ext>
            </a:extLst>
          </p:cNvPr>
          <p:cNvSpPr>
            <a:spLocks noGrp="1"/>
          </p:cNvSpPr>
          <p:nvPr>
            <p:ph type="title"/>
          </p:nvPr>
        </p:nvSpPr>
        <p:spPr/>
        <p:txBody>
          <a:bodyPr>
            <a:normAutofit/>
          </a:bodyPr>
          <a:lstStyle/>
          <a:p>
            <a:r>
              <a:rPr lang="cs-CZ" dirty="0"/>
              <a:t>Přírodně-enviromentální ohrožení</a:t>
            </a:r>
          </a:p>
        </p:txBody>
      </p:sp>
      <p:pic>
        <p:nvPicPr>
          <p:cNvPr id="5" name="Zástupný obsah 4" descr="Obsah obrázku text, snímek obrazovky, Písmo, účtenka&#10;&#10;Popis byl vytvořen automaticky">
            <a:extLst>
              <a:ext uri="{FF2B5EF4-FFF2-40B4-BE49-F238E27FC236}">
                <a16:creationId xmlns:a16="http://schemas.microsoft.com/office/drawing/2014/main" id="{FF26FD7C-D3A5-9D3E-295D-FC37C4B1EC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494772"/>
            <a:ext cx="8625681" cy="2570279"/>
          </a:xfrm>
        </p:spPr>
      </p:pic>
    </p:spTree>
    <p:extLst>
      <p:ext uri="{BB962C8B-B14F-4D97-AF65-F5344CB8AC3E}">
        <p14:creationId xmlns:p14="http://schemas.microsoft.com/office/powerpoint/2010/main" val="315422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Zhroucené obce z důvodu kritického zadlužení</a:t>
            </a:r>
          </a:p>
        </p:txBody>
      </p:sp>
      <p:sp>
        <p:nvSpPr>
          <p:cNvPr id="3" name="Zástupný symbol pro obsah 2"/>
          <p:cNvSpPr>
            <a:spLocks noGrp="1"/>
          </p:cNvSpPr>
          <p:nvPr>
            <p:ph idx="1"/>
          </p:nvPr>
        </p:nvSpPr>
        <p:spPr/>
        <p:txBody>
          <a:bodyPr>
            <a:normAutofit fontScale="92500"/>
          </a:bodyPr>
          <a:lstStyle/>
          <a:p>
            <a:pPr algn="just"/>
            <a:r>
              <a:rPr lang="cs-CZ" dirty="0"/>
              <a:t>Fenomén kritického zadlužení se může týkat desítek malých obcí v ČR</a:t>
            </a:r>
          </a:p>
          <a:p>
            <a:pPr algn="just"/>
            <a:endParaRPr lang="cs-CZ" dirty="0"/>
          </a:p>
          <a:p>
            <a:pPr algn="just"/>
            <a:r>
              <a:rPr lang="cs-CZ" dirty="0"/>
              <a:t>Aktuálně:  Turovice, Prameny Bublava, </a:t>
            </a:r>
            <a:r>
              <a:rPr lang="cs-CZ" dirty="0" err="1"/>
              <a:t>Měnany</a:t>
            </a:r>
            <a:r>
              <a:rPr lang="cs-CZ" dirty="0"/>
              <a:t>, </a:t>
            </a:r>
          </a:p>
          <a:p>
            <a:pPr algn="just"/>
            <a:endParaRPr lang="cs-CZ" dirty="0"/>
          </a:p>
          <a:p>
            <a:pPr algn="just"/>
            <a:r>
              <a:rPr lang="cs-CZ" dirty="0"/>
              <a:t>V minulosti do této kategorie spadaly obce např.: </a:t>
            </a:r>
          </a:p>
          <a:p>
            <a:pPr algn="just">
              <a:buNone/>
            </a:pPr>
            <a:r>
              <a:rPr lang="cs-CZ" dirty="0"/>
              <a:t>Bublava, </a:t>
            </a:r>
            <a:r>
              <a:rPr lang="cs-CZ" dirty="0" err="1"/>
              <a:t>Měnany</a:t>
            </a:r>
            <a:r>
              <a:rPr lang="cs-CZ" dirty="0"/>
              <a:t>, Šumná, Nebanice, Pohled, Karlova Ves, Dobrná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E4495-852C-D16D-8F91-C253C1FBAA35}"/>
              </a:ext>
            </a:extLst>
          </p:cNvPr>
          <p:cNvSpPr>
            <a:spLocks noGrp="1"/>
          </p:cNvSpPr>
          <p:nvPr>
            <p:ph type="title"/>
          </p:nvPr>
        </p:nvSpPr>
        <p:spPr/>
        <p:txBody>
          <a:bodyPr/>
          <a:lstStyle/>
          <a:p>
            <a:endParaRPr lang="cs-CZ"/>
          </a:p>
        </p:txBody>
      </p:sp>
      <p:pic>
        <p:nvPicPr>
          <p:cNvPr id="5" name="Zástupný obsah 4" descr="Obsah obrázku text, snímek obrazovky, Písmo, dokument&#10;&#10;Popis byl vytvořen automaticky">
            <a:extLst>
              <a:ext uri="{FF2B5EF4-FFF2-40B4-BE49-F238E27FC236}">
                <a16:creationId xmlns:a16="http://schemas.microsoft.com/office/drawing/2014/main" id="{23ED88CB-6A0D-2930-461A-E603C8D4A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476672"/>
            <a:ext cx="7049503" cy="5639603"/>
          </a:xfrm>
        </p:spPr>
      </p:pic>
    </p:spTree>
    <p:extLst>
      <p:ext uri="{BB962C8B-B14F-4D97-AF65-F5344CB8AC3E}">
        <p14:creationId xmlns:p14="http://schemas.microsoft.com/office/powerpoint/2010/main" val="2168429806"/>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2042</Words>
  <Application>Microsoft Macintosh PowerPoint</Application>
  <PresentationFormat>Předvádění na obrazovce (4:3)</PresentationFormat>
  <Paragraphs>151</Paragraphs>
  <Slides>52</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52</vt:i4>
      </vt:variant>
    </vt:vector>
  </HeadingPairs>
  <TitlesOfParts>
    <vt:vector size="55" baseType="lpstr">
      <vt:lpstr>Arial</vt:lpstr>
      <vt:lpstr>Calibri</vt:lpstr>
      <vt:lpstr>Motiv sady Office</vt:lpstr>
      <vt:lpstr>Ohrožené obce v České republice</vt:lpstr>
      <vt:lpstr>Obsah </vt:lpstr>
      <vt:lpstr>Prezentace aplikace PowerPoint</vt:lpstr>
      <vt:lpstr>Ohrožení vyšším záměrem</vt:lpstr>
      <vt:lpstr>Ohrožení kritickým zadlužením</vt:lpstr>
      <vt:lpstr>Demografické ohrožení</vt:lpstr>
      <vt:lpstr>Přírodně-enviromentální ohrožení</vt:lpstr>
      <vt:lpstr>Zhroucené obce z důvodu kritického zadlužení</vt:lpstr>
      <vt:lpstr>Prezentace aplikace PowerPoint</vt:lpstr>
      <vt:lpstr>Prameny</vt:lpstr>
      <vt:lpstr>Prezentace aplikace PowerPoint</vt:lpstr>
      <vt:lpstr>Důvody zadlužení</vt:lpstr>
      <vt:lpstr>Důvody zadlužení</vt:lpstr>
      <vt:lpstr>Vývoj</vt:lpstr>
      <vt:lpstr>Nové (mimořádné) volby 2009</vt:lpstr>
      <vt:lpstr>Prezentace aplikace PowerPoint</vt:lpstr>
      <vt:lpstr>Situace po volbách 2009</vt:lpstr>
      <vt:lpstr>Situace po volbách 2009</vt:lpstr>
      <vt:lpstr>6 voleb neuskutečněných voleb</vt:lpstr>
      <vt:lpstr>Prezentace aplikace PowerPoint</vt:lpstr>
      <vt:lpstr>7. 4. 2012 nové volby</vt:lpstr>
      <vt:lpstr>Prezentace aplikace PowerPoint</vt:lpstr>
      <vt:lpstr>Řádný termín 2014</vt:lpstr>
      <vt:lpstr>Prezentace aplikace PowerPoint</vt:lpstr>
      <vt:lpstr>Mimořádné volby 2015</vt:lpstr>
      <vt:lpstr>Prezentace aplikace PowerPoint</vt:lpstr>
      <vt:lpstr>Prameny II.  13. 4. 2015</vt:lpstr>
      <vt:lpstr>Únor 2016</vt:lpstr>
      <vt:lpstr>Prezentace aplikace PowerPoint</vt:lpstr>
      <vt:lpstr>Prezentace aplikace PowerPoint</vt:lpstr>
      <vt:lpstr>3. března 2017  Prameny III.</vt:lpstr>
      <vt:lpstr>Prameny - 24.6.2017</vt:lpstr>
      <vt:lpstr>Prezentace aplikace PowerPoint</vt:lpstr>
      <vt:lpstr>Prezentace aplikace PowerPoint</vt:lpstr>
      <vt:lpstr>Prezentace aplikace PowerPoint</vt:lpstr>
      <vt:lpstr>Pomoc od kraje?</vt:lpstr>
      <vt:lpstr>Pomoc z MF?</vt:lpstr>
      <vt:lpstr>Prezentace aplikace PowerPoint</vt:lpstr>
      <vt:lpstr>Prezentace aplikace PowerPoint</vt:lpstr>
      <vt:lpstr>Další kriticky zadlužené obce</vt:lpstr>
      <vt:lpstr>Oddlužené obce</vt:lpstr>
      <vt:lpstr>Řetězec předpokladů možného zhroucení</vt:lpstr>
      <vt:lpstr>Demografické ohrožení</vt:lpstr>
      <vt:lpstr>Příklad nejmenší obce v ČR – Vysoká Lhota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Zhroucené obce v České republice</dc:title>
  <dc:creator>Kuba</dc:creator>
  <cp:lastModifiedBy>Jakub Hornek</cp:lastModifiedBy>
  <cp:revision>27</cp:revision>
  <dcterms:created xsi:type="dcterms:W3CDTF">2016-10-25T11:48:31Z</dcterms:created>
  <dcterms:modified xsi:type="dcterms:W3CDTF">2023-10-31T08:02:17Z</dcterms:modified>
</cp:coreProperties>
</file>